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1"/>
  </p:sldMasterIdLst>
  <p:notesMasterIdLst>
    <p:notesMasterId r:id="rId66"/>
  </p:notesMasterIdLst>
  <p:sldIdLst>
    <p:sldId id="376" r:id="rId2"/>
    <p:sldId id="389" r:id="rId3"/>
    <p:sldId id="390" r:id="rId4"/>
    <p:sldId id="391" r:id="rId5"/>
    <p:sldId id="318" r:id="rId6"/>
    <p:sldId id="319" r:id="rId7"/>
    <p:sldId id="320" r:id="rId8"/>
    <p:sldId id="321" r:id="rId9"/>
    <p:sldId id="322" r:id="rId10"/>
    <p:sldId id="323" r:id="rId11"/>
    <p:sldId id="328" r:id="rId12"/>
    <p:sldId id="329"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 id="342" r:id="rId26"/>
    <p:sldId id="382" r:id="rId27"/>
    <p:sldId id="383" r:id="rId28"/>
    <p:sldId id="380" r:id="rId29"/>
    <p:sldId id="381" r:id="rId30"/>
    <p:sldId id="343" r:id="rId31"/>
    <p:sldId id="347" r:id="rId32"/>
    <p:sldId id="348" r:id="rId33"/>
    <p:sldId id="408" r:id="rId34"/>
    <p:sldId id="351" r:id="rId35"/>
    <p:sldId id="409" r:id="rId36"/>
    <p:sldId id="356" r:id="rId37"/>
    <p:sldId id="357" r:id="rId38"/>
    <p:sldId id="358" r:id="rId39"/>
    <p:sldId id="359" r:id="rId40"/>
    <p:sldId id="406" r:id="rId41"/>
    <p:sldId id="407" r:id="rId42"/>
    <p:sldId id="364" r:id="rId43"/>
    <p:sldId id="365" r:id="rId44"/>
    <p:sldId id="366" r:id="rId45"/>
    <p:sldId id="367" r:id="rId46"/>
    <p:sldId id="385" r:id="rId47"/>
    <p:sldId id="369" r:id="rId48"/>
    <p:sldId id="370" r:id="rId49"/>
    <p:sldId id="392" r:id="rId50"/>
    <p:sldId id="393" r:id="rId51"/>
    <p:sldId id="395" r:id="rId52"/>
    <p:sldId id="397" r:id="rId53"/>
    <p:sldId id="398" r:id="rId54"/>
    <p:sldId id="400" r:id="rId55"/>
    <p:sldId id="405" r:id="rId56"/>
    <p:sldId id="402" r:id="rId57"/>
    <p:sldId id="403" r:id="rId58"/>
    <p:sldId id="404" r:id="rId59"/>
    <p:sldId id="410" r:id="rId60"/>
    <p:sldId id="411" r:id="rId61"/>
    <p:sldId id="371" r:id="rId62"/>
    <p:sldId id="372" r:id="rId63"/>
    <p:sldId id="373" r:id="rId64"/>
    <p:sldId id="379"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red" initials="J" lastIdx="2" clrIdx="0"/>
  <p:cmAuthor id="1" name="Faculty" initials="F" lastIdx="5"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7" autoAdjust="0"/>
    <p:restoredTop sz="83833" autoAdjust="0"/>
  </p:normalViewPr>
  <p:slideViewPr>
    <p:cSldViewPr snapToGrid="0" snapToObjects="1">
      <p:cViewPr>
        <p:scale>
          <a:sx n="70" d="100"/>
          <a:sy n="70" d="100"/>
        </p:scale>
        <p:origin x="-113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94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0-09-26T15:58:21.109" idx="5">
    <p:pos x="2646" y="323"/>
    <p:text>change to white ver.</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4338EE-0400-4F8B-AFF6-BF9F228AA241}" type="datetimeFigureOut">
              <a:rPr lang="en-US" smtClean="0"/>
              <a:pPr/>
              <a:t>12/3/2010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A06188-DAF0-4971-9301-28FD076C38E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Presented above</a:t>
            </a:r>
            <a:r>
              <a:rPr lang="en-US" baseline="0" dirty="0" smtClean="0"/>
              <a:t> is the overall block diagram for the quad-copter that we are developing. Depicted in the center is the control board, this board houses the majority of the electronics necessary for the copter and is also responsible for IMU calculations and interfacing with the user. Also apparent from the block diagram is the fact that we have decided to utilize dedicated batteries for both the motors and electronics, Daniel will have more on the rational behind this later. </a:t>
            </a:r>
          </a:p>
          <a:p>
            <a:endParaRPr lang="en-US" baseline="0" dirty="0" smtClean="0"/>
          </a:p>
          <a:p>
            <a:r>
              <a:rPr lang="en-US" dirty="0" smtClean="0"/>
              <a:t>-overall block</a:t>
            </a:r>
            <a:r>
              <a:rPr lang="en-US" baseline="0" dirty="0" smtClean="0"/>
              <a:t> diagram</a:t>
            </a:r>
          </a:p>
          <a:p>
            <a:r>
              <a:rPr lang="en-US" baseline="0" dirty="0" smtClean="0"/>
              <a:t>-Center control board </a:t>
            </a:r>
          </a:p>
          <a:p>
            <a:r>
              <a:rPr lang="en-US" baseline="0" dirty="0" smtClean="0"/>
              <a:t>    -houses all necessary electronics</a:t>
            </a:r>
          </a:p>
          <a:p>
            <a:r>
              <a:rPr lang="en-US" baseline="0" dirty="0" smtClean="0"/>
              <a:t>    -IMU sensors</a:t>
            </a:r>
          </a:p>
          <a:p>
            <a:r>
              <a:rPr lang="en-US" baseline="0" dirty="0" smtClean="0"/>
              <a:t>    -</a:t>
            </a:r>
            <a:r>
              <a:rPr lang="en-US" baseline="0" dirty="0" err="1" smtClean="0"/>
              <a:t>wifi</a:t>
            </a:r>
            <a:r>
              <a:rPr lang="en-US" baseline="0" dirty="0" smtClean="0"/>
              <a:t> interfacing</a:t>
            </a:r>
          </a:p>
          <a:p>
            <a:r>
              <a:rPr lang="en-US" baseline="0" dirty="0" smtClean="0"/>
              <a:t>-two dedicated batteries</a:t>
            </a:r>
          </a:p>
          <a:p>
            <a:r>
              <a:rPr lang="en-US" baseline="0" dirty="0" smtClean="0"/>
              <a:t>    -motor</a:t>
            </a:r>
          </a:p>
          <a:p>
            <a:r>
              <a:rPr lang="en-US" baseline="0" dirty="0" smtClean="0"/>
              <a:t>    -electronics</a:t>
            </a:r>
          </a:p>
          <a:p>
            <a:endParaRPr lang="en-US" dirty="0"/>
          </a:p>
        </p:txBody>
      </p:sp>
      <p:sp>
        <p:nvSpPr>
          <p:cNvPr id="4" name="Slide Number Placeholder 3"/>
          <p:cNvSpPr>
            <a:spLocks noGrp="1"/>
          </p:cNvSpPr>
          <p:nvPr>
            <p:ph type="sldNum" sz="quarter" idx="10"/>
          </p:nvPr>
        </p:nvSpPr>
        <p:spPr/>
        <p:txBody>
          <a:bodyPr/>
          <a:lstStyle/>
          <a:p>
            <a:fld id="{B5A06188-DAF0-4971-9301-28FD076C38EC}" type="slidenum">
              <a:rPr lang="en-US" smtClean="0"/>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can subsequently integrate the</a:t>
            </a:r>
            <a:r>
              <a:rPr lang="en-US" baseline="0" dirty="0" smtClean="0"/>
              <a:t> rotating vector’s rate of change to realize the positional vector. To achieve the necessary integration in code, we use numerical integration.</a:t>
            </a:r>
          </a:p>
          <a:p>
            <a:endParaRPr lang="en-US" baseline="0" dirty="0" smtClean="0"/>
          </a:p>
          <a:p>
            <a:r>
              <a:rPr lang="en-US" baseline="0" dirty="0" smtClean="0"/>
              <a:t>-tracking vector realized through integration</a:t>
            </a:r>
          </a:p>
          <a:p>
            <a:r>
              <a:rPr lang="en-US" baseline="0" dirty="0" smtClean="0"/>
              <a:t>-realized in code, numerical integration</a:t>
            </a:r>
            <a:endParaRPr lang="en-US" dirty="0"/>
          </a:p>
        </p:txBody>
      </p:sp>
      <p:sp>
        <p:nvSpPr>
          <p:cNvPr id="4" name="Slide Number Placeholder 3"/>
          <p:cNvSpPr>
            <a:spLocks noGrp="1"/>
          </p:cNvSpPr>
          <p:nvPr>
            <p:ph type="sldNum" sz="quarter" idx="10"/>
          </p:nvPr>
        </p:nvSpPr>
        <p:spPr/>
        <p:txBody>
          <a:bodyPr/>
          <a:lstStyle/>
          <a:p>
            <a:fld id="{B5A06188-DAF0-4971-9301-28FD076C38EC}"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Upon</a:t>
            </a:r>
            <a:r>
              <a:rPr lang="en-US" baseline="0" dirty="0" smtClean="0"/>
              <a:t> integrating the rate of change we realize the presented equation where </a:t>
            </a:r>
            <a:r>
              <a:rPr lang="en-US" baseline="0" dirty="0" err="1" smtClean="0"/>
              <a:t>dtau</a:t>
            </a:r>
            <a:r>
              <a:rPr lang="en-US" baseline="0" dirty="0" smtClean="0"/>
              <a:t> is the time period of measurements that is selected. </a:t>
            </a:r>
          </a:p>
          <a:p>
            <a:endParaRPr lang="en-US" baseline="0" dirty="0" smtClean="0"/>
          </a:p>
          <a:p>
            <a:r>
              <a:rPr lang="en-US" dirty="0" smtClean="0"/>
              <a:t>-using</a:t>
            </a:r>
            <a:r>
              <a:rPr lang="en-US" baseline="0" dirty="0" smtClean="0"/>
              <a:t> integration, equation becomes</a:t>
            </a:r>
          </a:p>
          <a:p>
            <a:r>
              <a:rPr lang="en-US" baseline="0" dirty="0" smtClean="0"/>
              <a:t>-where </a:t>
            </a:r>
            <a:r>
              <a:rPr lang="en-US" baseline="0" dirty="0" err="1" smtClean="0"/>
              <a:t>dtau</a:t>
            </a:r>
            <a:r>
              <a:rPr lang="en-US" baseline="0" dirty="0" smtClean="0"/>
              <a:t> is time period of measurement</a:t>
            </a:r>
          </a:p>
          <a:p>
            <a:r>
              <a:rPr lang="en-US" baseline="0" dirty="0" smtClean="0"/>
              <a:t>-r(0) = starting vector value</a:t>
            </a:r>
            <a:endParaRPr lang="en-US" dirty="0"/>
          </a:p>
        </p:txBody>
      </p:sp>
      <p:sp>
        <p:nvSpPr>
          <p:cNvPr id="4" name="Slide Number Placeholder 3"/>
          <p:cNvSpPr>
            <a:spLocks noGrp="1"/>
          </p:cNvSpPr>
          <p:nvPr>
            <p:ph type="sldNum" sz="quarter" idx="10"/>
          </p:nvPr>
        </p:nvSpPr>
        <p:spPr/>
        <p:txBody>
          <a:bodyPr/>
          <a:lstStyle/>
          <a:p>
            <a:fld id="{B5A06188-DAF0-4971-9301-28FD076C38EC}"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a:t>
            </a:r>
            <a:r>
              <a:rPr lang="en-US" baseline="0" dirty="0" smtClean="0"/>
              <a:t> all measurements generated by the gyro are in the aircraft’s frame of reference and must be converted to the earth’s to be of use. To do this we invert the sign of the measurements. </a:t>
            </a:r>
          </a:p>
          <a:p>
            <a:endParaRPr lang="en-US" baseline="0" dirty="0" smtClean="0"/>
          </a:p>
          <a:p>
            <a:r>
              <a:rPr lang="en-US" baseline="0" dirty="0" smtClean="0"/>
              <a:t>-measurements taken in aircraft ref frame</a:t>
            </a:r>
          </a:p>
          <a:p>
            <a:r>
              <a:rPr lang="en-US" baseline="0" dirty="0" smtClean="0"/>
              <a:t>-Recognizing symmetry, invert signs of measurements</a:t>
            </a:r>
            <a:endParaRPr lang="en-US" dirty="0"/>
          </a:p>
        </p:txBody>
      </p:sp>
      <p:sp>
        <p:nvSpPr>
          <p:cNvPr id="4" name="Slide Number Placeholder 3"/>
          <p:cNvSpPr>
            <a:spLocks noGrp="1"/>
          </p:cNvSpPr>
          <p:nvPr>
            <p:ph type="sldNum" sz="quarter" idx="10"/>
          </p:nvPr>
        </p:nvSpPr>
        <p:spPr/>
        <p:txBody>
          <a:bodyPr/>
          <a:lstStyle/>
          <a:p>
            <a:fld id="{B5A06188-DAF0-4971-9301-28FD076C38EC}"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initial term can</a:t>
            </a:r>
            <a:r>
              <a:rPr lang="en-US" baseline="0" dirty="0" smtClean="0"/>
              <a:t> be brought into the matrix to preserve computational efficiency, this is where we realize the diagonal terms present in the matrix. </a:t>
            </a:r>
          </a:p>
          <a:p>
            <a:endParaRPr lang="en-US" baseline="0" dirty="0" smtClean="0"/>
          </a:p>
          <a:p>
            <a:r>
              <a:rPr lang="en-US" baseline="0" dirty="0" smtClean="0"/>
              <a:t>-initial term brought into matrix</a:t>
            </a:r>
          </a:p>
          <a:p>
            <a:r>
              <a:rPr lang="en-US" baseline="0" dirty="0" smtClean="0"/>
              <a:t>    -computational efficiency </a:t>
            </a:r>
          </a:p>
          <a:p>
            <a:r>
              <a:rPr lang="en-US" baseline="0" dirty="0" smtClean="0"/>
              <a:t>    -yields diagonal terms</a:t>
            </a:r>
          </a:p>
          <a:p>
            <a:r>
              <a:rPr lang="en-US" dirty="0" smtClean="0"/>
              <a:t>-</a:t>
            </a:r>
            <a:endParaRPr lang="en-US" dirty="0"/>
          </a:p>
        </p:txBody>
      </p:sp>
      <p:sp>
        <p:nvSpPr>
          <p:cNvPr id="4" name="Slide Number Placeholder 3"/>
          <p:cNvSpPr>
            <a:spLocks noGrp="1"/>
          </p:cNvSpPr>
          <p:nvPr>
            <p:ph type="sldNum" sz="quarter" idx="10"/>
          </p:nvPr>
        </p:nvSpPr>
        <p:spPr/>
        <p:txBody>
          <a:bodyPr/>
          <a:lstStyle/>
          <a:p>
            <a:fld id="{B5A06188-DAF0-4971-9301-28FD076C38EC}"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stated befor</a:t>
            </a:r>
            <a:r>
              <a:rPr lang="en-US" baseline="0" dirty="0" smtClean="0"/>
              <a:t>e drift is present in the measurements that are generated by the gyroscope. Also, given the fact that we are using numerical integration errors can accumulate in the rotational matrix</a:t>
            </a:r>
          </a:p>
          <a:p>
            <a:endParaRPr lang="en-US" baseline="0" dirty="0" smtClean="0"/>
          </a:p>
          <a:p>
            <a:r>
              <a:rPr lang="en-US" baseline="0" dirty="0" smtClean="0"/>
              <a:t>-several issue to address</a:t>
            </a:r>
          </a:p>
          <a:p>
            <a:r>
              <a:rPr lang="en-US" baseline="0" dirty="0" smtClean="0"/>
              <a:t>    -gyro drift in measurements</a:t>
            </a:r>
          </a:p>
          <a:p>
            <a:r>
              <a:rPr lang="en-US" baseline="0" dirty="0" smtClean="0"/>
              <a:t>    -accumulation of numerical error ( due to numerical integration)</a:t>
            </a:r>
          </a:p>
          <a:p>
            <a:endParaRPr lang="en-US" dirty="0"/>
          </a:p>
        </p:txBody>
      </p:sp>
      <p:sp>
        <p:nvSpPr>
          <p:cNvPr id="4" name="Slide Number Placeholder 3"/>
          <p:cNvSpPr>
            <a:spLocks noGrp="1"/>
          </p:cNvSpPr>
          <p:nvPr>
            <p:ph type="sldNum" sz="quarter" idx="10"/>
          </p:nvPr>
        </p:nvSpPr>
        <p:spPr/>
        <p:txBody>
          <a:bodyPr/>
          <a:lstStyle/>
          <a:p>
            <a:fld id="{B5A06188-DAF0-4971-9301-28FD076C38EC}"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handle the</a:t>
            </a:r>
            <a:r>
              <a:rPr lang="en-US" baseline="0" dirty="0" smtClean="0"/>
              <a:t> drift that is present in the gyro measurements we utilize sensor blending. Sensor blending involves using independent sensors to make similar measurements then using these measurements to compensate for the drift experienced by the gyros</a:t>
            </a:r>
          </a:p>
          <a:p>
            <a:endParaRPr lang="en-US" baseline="0" dirty="0" smtClean="0"/>
          </a:p>
          <a:p>
            <a:r>
              <a:rPr lang="en-US" baseline="0" dirty="0" smtClean="0"/>
              <a:t>To mitigate the error accumulation experienced by the numerical integration we must renormalize the rotational matrix. It is also worth mentioning that normalization is necessary because the vectors are directional unit vectors with a magnitude of one.</a:t>
            </a:r>
          </a:p>
          <a:p>
            <a:endParaRPr lang="en-US" baseline="0" dirty="0" smtClean="0"/>
          </a:p>
          <a:p>
            <a:r>
              <a:rPr lang="en-US" baseline="0" dirty="0" smtClean="0"/>
              <a:t>-To account for these errors</a:t>
            </a:r>
          </a:p>
          <a:p>
            <a:r>
              <a:rPr lang="en-US" baseline="0" dirty="0" smtClean="0"/>
              <a:t>    -sensor blending to </a:t>
            </a:r>
            <a:r>
              <a:rPr lang="en-US" baseline="0" dirty="0" err="1" smtClean="0"/>
              <a:t>alliviate</a:t>
            </a:r>
            <a:r>
              <a:rPr lang="en-US" baseline="0" dirty="0" smtClean="0"/>
              <a:t> drift errors</a:t>
            </a:r>
          </a:p>
          <a:p>
            <a:r>
              <a:rPr lang="en-US" baseline="0" dirty="0" smtClean="0"/>
              <a:t>    -renormalize the DCM corrects error accumulation due to Num </a:t>
            </a:r>
            <a:r>
              <a:rPr lang="en-US" baseline="0" dirty="0" err="1" smtClean="0"/>
              <a:t>Int</a:t>
            </a:r>
            <a:endParaRPr lang="en-US" dirty="0"/>
          </a:p>
        </p:txBody>
      </p:sp>
      <p:sp>
        <p:nvSpPr>
          <p:cNvPr id="4" name="Slide Number Placeholder 3"/>
          <p:cNvSpPr>
            <a:spLocks noGrp="1"/>
          </p:cNvSpPr>
          <p:nvPr>
            <p:ph type="sldNum" sz="quarter" idx="10"/>
          </p:nvPr>
        </p:nvSpPr>
        <p:spPr/>
        <p:txBody>
          <a:bodyPr/>
          <a:lstStyle/>
          <a:p>
            <a:fld id="{B5A06188-DAF0-4971-9301-28FD076C38EC}"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Implementin</a:t>
            </a:r>
            <a:r>
              <a:rPr lang="en-US" baseline="0" dirty="0" smtClean="0"/>
              <a:t>g the renormalization algorithm involves exploiting the properties of vectors and matrices. We begin by equating the error experienced to the dot product of the X and Y components of the rotational matrix, which we know to be realized through transposing the X components and matrix multiplying it by the Y components. We also realized that and value other than zero means that there is an error present.</a:t>
            </a:r>
          </a:p>
          <a:p>
            <a:endParaRPr lang="en-US" baseline="0" dirty="0" smtClean="0"/>
          </a:p>
          <a:p>
            <a:r>
              <a:rPr lang="en-US" baseline="0" dirty="0" smtClean="0"/>
              <a:t>-To renormalize</a:t>
            </a:r>
          </a:p>
          <a:p>
            <a:r>
              <a:rPr lang="en-US" baseline="0" dirty="0" smtClean="0"/>
              <a:t>    -exploit prop of vectors and matrices</a:t>
            </a:r>
          </a:p>
          <a:p>
            <a:r>
              <a:rPr lang="en-US" baseline="0" dirty="0" smtClean="0"/>
              <a:t>    -equate </a:t>
            </a:r>
            <a:r>
              <a:rPr lang="en-US" baseline="0" dirty="0" err="1" smtClean="0"/>
              <a:t>errror</a:t>
            </a:r>
            <a:r>
              <a:rPr lang="en-US" baseline="0" dirty="0" smtClean="0"/>
              <a:t> to dot product</a:t>
            </a:r>
          </a:p>
          <a:p>
            <a:r>
              <a:rPr lang="en-US" baseline="0" dirty="0" smtClean="0"/>
              <a:t>        -X comp</a:t>
            </a:r>
          </a:p>
          <a:p>
            <a:r>
              <a:rPr lang="en-US" baseline="0" dirty="0" smtClean="0"/>
              <a:t>        -Y comp</a:t>
            </a:r>
          </a:p>
          <a:p>
            <a:r>
              <a:rPr lang="en-US" baseline="0" dirty="0" smtClean="0"/>
              <a:t>        -realize dot equals </a:t>
            </a:r>
          </a:p>
          <a:p>
            <a:r>
              <a:rPr lang="en-US" baseline="0" dirty="0" smtClean="0"/>
              <a:t>             -transpose of X comp </a:t>
            </a:r>
            <a:r>
              <a:rPr lang="en-US" baseline="0" dirty="0" err="1" smtClean="0"/>
              <a:t>mult</a:t>
            </a:r>
            <a:r>
              <a:rPr lang="en-US" baseline="0" dirty="0" smtClean="0"/>
              <a:t> Y comp</a:t>
            </a:r>
          </a:p>
          <a:p>
            <a:r>
              <a:rPr lang="en-US" baseline="0" dirty="0" smtClean="0"/>
              <a:t>-Any value other than Zero means error </a:t>
            </a:r>
            <a:endParaRPr lang="en-US" dirty="0"/>
          </a:p>
        </p:txBody>
      </p:sp>
      <p:sp>
        <p:nvSpPr>
          <p:cNvPr id="4" name="Slide Number Placeholder 3"/>
          <p:cNvSpPr>
            <a:spLocks noGrp="1"/>
          </p:cNvSpPr>
          <p:nvPr>
            <p:ph type="sldNum" sz="quarter" idx="10"/>
          </p:nvPr>
        </p:nvSpPr>
        <p:spPr/>
        <p:txBody>
          <a:bodyPr/>
          <a:lstStyle/>
          <a:p>
            <a:fld id="{B5A06188-DAF0-4971-9301-28FD076C38EC}"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then rotate each of the</a:t>
            </a:r>
            <a:r>
              <a:rPr lang="en-US" baseline="0" dirty="0" smtClean="0"/>
              <a:t> vectors  approximately half of the error value, for each vector. For example half of the error value is multiplied by the Y components, this tells us how much we must rotate the X components to become orthogonal again. The same process is followed for the Y components. </a:t>
            </a:r>
          </a:p>
          <a:p>
            <a:endParaRPr lang="en-US" baseline="0" dirty="0" smtClean="0"/>
          </a:p>
          <a:p>
            <a:r>
              <a:rPr lang="en-US" baseline="0" dirty="0" smtClean="0"/>
              <a:t>Now that we have X and Y orthogonal once again we simply find the cross product of the two vectors to make the Z components orthogonal to X and Y</a:t>
            </a:r>
          </a:p>
          <a:p>
            <a:endParaRPr lang="en-US" baseline="0" dirty="0" smtClean="0"/>
          </a:p>
          <a:p>
            <a:r>
              <a:rPr lang="en-US" baseline="0" dirty="0" smtClean="0"/>
              <a:t>-Vectors rotated </a:t>
            </a:r>
            <a:r>
              <a:rPr lang="en-US" baseline="0" dirty="0" err="1" smtClean="0"/>
              <a:t>propor</a:t>
            </a:r>
            <a:r>
              <a:rPr lang="en-US" baseline="0" dirty="0" smtClean="0"/>
              <a:t> to half the error</a:t>
            </a:r>
          </a:p>
          <a:p>
            <a:r>
              <a:rPr lang="en-US" baseline="0" dirty="0" smtClean="0"/>
              <a:t>    -done to both X and Y comp</a:t>
            </a:r>
          </a:p>
          <a:p>
            <a:r>
              <a:rPr lang="en-US" baseline="0" dirty="0" smtClean="0"/>
              <a:t>    -more accurate than only rotating one vector</a:t>
            </a:r>
          </a:p>
          <a:p>
            <a:r>
              <a:rPr lang="en-US" baseline="0" dirty="0" smtClean="0"/>
              <a:t>-since X and Y are </a:t>
            </a:r>
            <a:r>
              <a:rPr lang="en-US" baseline="0" dirty="0" err="1" smtClean="0"/>
              <a:t>ortho</a:t>
            </a:r>
            <a:r>
              <a:rPr lang="en-US" baseline="0" dirty="0" smtClean="0"/>
              <a:t> again</a:t>
            </a:r>
          </a:p>
          <a:p>
            <a:r>
              <a:rPr lang="en-US" baseline="0" dirty="0" smtClean="0"/>
              <a:t>-Z is found by crossing X and Y comp</a:t>
            </a:r>
          </a:p>
        </p:txBody>
      </p:sp>
      <p:sp>
        <p:nvSpPr>
          <p:cNvPr id="4" name="Slide Number Placeholder 3"/>
          <p:cNvSpPr>
            <a:spLocks noGrp="1"/>
          </p:cNvSpPr>
          <p:nvPr>
            <p:ph type="sldNum" sz="quarter" idx="10"/>
          </p:nvPr>
        </p:nvSpPr>
        <p:spPr/>
        <p:txBody>
          <a:bodyPr/>
          <a:lstStyle/>
          <a:p>
            <a:fld id="{B5A06188-DAF0-4971-9301-28FD076C38EC}"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that the values are orthogonal once again we must</a:t>
            </a:r>
            <a:r>
              <a:rPr lang="en-US" baseline="0" dirty="0" smtClean="0"/>
              <a:t> return the magnitudes to one. To achieve this we divide the vectors by their magnitude. We implement this in code by using a Taylor expansion to scale the vectors. The dot product equates to the sum of the squares which is then subtracted from three and divided by 2. This will give you the value that the orthogonal vector needs to be multiplied by to scale the magnitude to 1</a:t>
            </a:r>
          </a:p>
          <a:p>
            <a:endParaRPr lang="en-US" baseline="0" dirty="0" smtClean="0"/>
          </a:p>
          <a:p>
            <a:r>
              <a:rPr lang="en-US" baseline="0" dirty="0" smtClean="0"/>
              <a:t>-Vectors must be scaled </a:t>
            </a:r>
          </a:p>
          <a:p>
            <a:r>
              <a:rPr lang="en-US" baseline="0" dirty="0" smtClean="0"/>
              <a:t>    -ensure magnitude of one</a:t>
            </a:r>
          </a:p>
          <a:p>
            <a:r>
              <a:rPr lang="en-US" baseline="0" dirty="0" smtClean="0"/>
              <a:t>    -implemented in code with </a:t>
            </a:r>
            <a:r>
              <a:rPr lang="en-US" baseline="0" dirty="0" err="1" smtClean="0"/>
              <a:t>taylor</a:t>
            </a:r>
            <a:r>
              <a:rPr lang="en-US" baseline="0" dirty="0" smtClean="0"/>
              <a:t> expansion</a:t>
            </a:r>
          </a:p>
          <a:p>
            <a:r>
              <a:rPr lang="en-US" baseline="0" dirty="0" smtClean="0"/>
              <a:t>    -yields value vector must </a:t>
            </a:r>
            <a:r>
              <a:rPr lang="en-US" baseline="0" dirty="0" err="1" smtClean="0"/>
              <a:t>mult</a:t>
            </a:r>
            <a:r>
              <a:rPr lang="en-US" baseline="0" dirty="0" smtClean="0"/>
              <a:t> by to scale magnitude</a:t>
            </a:r>
            <a:endParaRPr lang="en-US" dirty="0"/>
          </a:p>
        </p:txBody>
      </p:sp>
      <p:sp>
        <p:nvSpPr>
          <p:cNvPr id="4" name="Slide Number Placeholder 3"/>
          <p:cNvSpPr>
            <a:spLocks noGrp="1"/>
          </p:cNvSpPr>
          <p:nvPr>
            <p:ph type="sldNum" sz="quarter" idx="10"/>
          </p:nvPr>
        </p:nvSpPr>
        <p:spPr/>
        <p:txBody>
          <a:bodyPr/>
          <a:lstStyle/>
          <a:p>
            <a:fld id="{B5A06188-DAF0-4971-9301-28FD076C38EC}"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 issue that needs to be addressed is the drift that is present</a:t>
            </a:r>
            <a:r>
              <a:rPr lang="en-US" baseline="0" dirty="0" smtClean="0"/>
              <a:t> in the gyro measurements. Pitch and roll drift is handled by using an accelerometer as a reference to the gyro measurements. The accelerometer measurements provide a measurement of the gravitational vector which is then compared with the estimate produced by the Z components of the rotational matrix. To compensate for the pitch and roll drift we matrix multiply the Z components of the rotational matrix by the measurements produced by the accelerometers.</a:t>
            </a:r>
          </a:p>
          <a:p>
            <a:endParaRPr lang="en-US" baseline="0" dirty="0" smtClean="0"/>
          </a:p>
          <a:p>
            <a:r>
              <a:rPr lang="en-US" baseline="0" dirty="0" smtClean="0"/>
              <a:t>-Drift correction </a:t>
            </a:r>
          </a:p>
          <a:p>
            <a:r>
              <a:rPr lang="en-US" baseline="0" dirty="0" smtClean="0"/>
              <a:t>    -pitch and roll</a:t>
            </a:r>
          </a:p>
          <a:p>
            <a:r>
              <a:rPr lang="en-US" baseline="0" dirty="0" smtClean="0"/>
              <a:t>        -matrix </a:t>
            </a:r>
            <a:r>
              <a:rPr lang="en-US" baseline="0" dirty="0" err="1" smtClean="0"/>
              <a:t>mult</a:t>
            </a:r>
            <a:r>
              <a:rPr lang="en-US" baseline="0" dirty="0" smtClean="0"/>
              <a:t> </a:t>
            </a:r>
            <a:r>
              <a:rPr lang="en-US" baseline="0" dirty="0" err="1" smtClean="0"/>
              <a:t>rmat</a:t>
            </a:r>
            <a:r>
              <a:rPr lang="en-US" baseline="0" dirty="0" smtClean="0"/>
              <a:t> Z comp by </a:t>
            </a:r>
            <a:r>
              <a:rPr lang="en-US" baseline="0" dirty="0" err="1" smtClean="0"/>
              <a:t>accel</a:t>
            </a:r>
            <a:r>
              <a:rPr lang="en-US" baseline="0" dirty="0" smtClean="0"/>
              <a:t> ref</a:t>
            </a:r>
          </a:p>
          <a:p>
            <a:r>
              <a:rPr lang="en-US" baseline="0" dirty="0" smtClean="0"/>
              <a:t>        -yields amount of correction needed</a:t>
            </a:r>
          </a:p>
          <a:p>
            <a:r>
              <a:rPr lang="en-US" baseline="0" dirty="0" smtClean="0"/>
              <a:t>-centripetal </a:t>
            </a:r>
            <a:r>
              <a:rPr lang="en-US" baseline="0" dirty="0" err="1" smtClean="0"/>
              <a:t>accel</a:t>
            </a:r>
            <a:r>
              <a:rPr lang="en-US" baseline="0" dirty="0" smtClean="0"/>
              <a:t> not accounted for </a:t>
            </a:r>
          </a:p>
          <a:p>
            <a:r>
              <a:rPr lang="en-US" baseline="0" dirty="0" smtClean="0"/>
              <a:t>        -further testing need to justify </a:t>
            </a:r>
            <a:endParaRPr lang="en-US" dirty="0"/>
          </a:p>
        </p:txBody>
      </p:sp>
      <p:sp>
        <p:nvSpPr>
          <p:cNvPr id="4" name="Slide Number Placeholder 3"/>
          <p:cNvSpPr>
            <a:spLocks noGrp="1"/>
          </p:cNvSpPr>
          <p:nvPr>
            <p:ph type="sldNum" sz="quarter" idx="10"/>
          </p:nvPr>
        </p:nvSpPr>
        <p:spPr/>
        <p:txBody>
          <a:bodyPr/>
          <a:lstStyle/>
          <a:p>
            <a:fld id="{B5A06188-DAF0-4971-9301-28FD076C38EC}"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core functionality</a:t>
            </a:r>
            <a:r>
              <a:rPr lang="en-US" baseline="0" dirty="0" smtClean="0"/>
              <a:t>, and where we are devoting much of our time, is implementing an inertial measurement unit, or IMU. The goal of the IMU is to provide data regarding the orientation of the aircraft. The IMU must also be able to track tri-axial rotations in a timely manner to be able to implement stable flight. In addition it would be helpful for the IMU to be easily interfaced with the selected microcontroller.</a:t>
            </a:r>
          </a:p>
          <a:p>
            <a:endParaRPr lang="en-US" baseline="0" dirty="0" smtClean="0"/>
          </a:p>
          <a:p>
            <a:r>
              <a:rPr lang="en-US" dirty="0" smtClean="0"/>
              <a:t>-core </a:t>
            </a:r>
            <a:r>
              <a:rPr lang="en-US" dirty="0" err="1" smtClean="0"/>
              <a:t>functionallity</a:t>
            </a:r>
            <a:r>
              <a:rPr lang="en-US" dirty="0" smtClean="0"/>
              <a:t>,</a:t>
            </a:r>
            <a:r>
              <a:rPr lang="en-US" baseline="0" dirty="0" smtClean="0"/>
              <a:t> much of time devoted</a:t>
            </a:r>
            <a:endParaRPr lang="en-US" dirty="0" smtClean="0"/>
          </a:p>
          <a:p>
            <a:r>
              <a:rPr lang="en-US" baseline="0" dirty="0" smtClean="0"/>
              <a:t>    -IMU, tracking</a:t>
            </a:r>
          </a:p>
          <a:p>
            <a:r>
              <a:rPr lang="en-US" baseline="0" dirty="0" smtClean="0"/>
              <a:t>-Goals and objectives</a:t>
            </a:r>
          </a:p>
          <a:p>
            <a:r>
              <a:rPr lang="en-US" baseline="0" dirty="0" smtClean="0"/>
              <a:t>    -provide orientation data</a:t>
            </a:r>
          </a:p>
          <a:p>
            <a:r>
              <a:rPr lang="en-US" baseline="0" dirty="0" smtClean="0"/>
              <a:t>    -track tri-axial rotations</a:t>
            </a:r>
          </a:p>
          <a:p>
            <a:r>
              <a:rPr lang="en-US" baseline="0" dirty="0" smtClean="0"/>
              <a:t>    -helpful, easily interface </a:t>
            </a:r>
            <a:r>
              <a:rPr lang="en-US" baseline="0" dirty="0" err="1" smtClean="0"/>
              <a:t>w</a:t>
            </a:r>
            <a:r>
              <a:rPr lang="en-US" baseline="0" dirty="0" smtClean="0"/>
              <a:t>/ micro</a:t>
            </a:r>
            <a:endParaRPr lang="en-US" dirty="0"/>
          </a:p>
        </p:txBody>
      </p:sp>
      <p:sp>
        <p:nvSpPr>
          <p:cNvPr id="4" name="Slide Number Placeholder 3"/>
          <p:cNvSpPr>
            <a:spLocks noGrp="1"/>
          </p:cNvSpPr>
          <p:nvPr>
            <p:ph type="sldNum" sz="quarter" idx="10"/>
          </p:nvPr>
        </p:nvSpPr>
        <p:spPr/>
        <p:txBody>
          <a:bodyPr/>
          <a:lstStyle/>
          <a:p>
            <a:fld id="{B5A06188-DAF0-4971-9301-28FD076C38EC}" type="slidenum">
              <a:rPr lang="en-US" smtClean="0"/>
              <a:pPr/>
              <a:t>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compensate for the yaw drift a magnetometer is</a:t>
            </a:r>
            <a:r>
              <a:rPr lang="en-US" baseline="0" dirty="0" smtClean="0"/>
              <a:t> used as a reference. Magnetometer measurements must first be scaled to be used as a unit directional vector. This scaled value is then matrix multiplied by the Z components of the rotational matrix to produce the yaw correction values </a:t>
            </a:r>
          </a:p>
          <a:p>
            <a:endParaRPr lang="en-US" baseline="0" dirty="0" smtClean="0"/>
          </a:p>
          <a:p>
            <a:r>
              <a:rPr lang="en-US" baseline="0" dirty="0" smtClean="0"/>
              <a:t>-Yaw correction </a:t>
            </a:r>
          </a:p>
          <a:p>
            <a:r>
              <a:rPr lang="en-US" baseline="0" dirty="0" smtClean="0"/>
              <a:t>    -handled by using magnetometer as ref</a:t>
            </a:r>
          </a:p>
          <a:p>
            <a:r>
              <a:rPr lang="en-US" baseline="0" dirty="0" smtClean="0"/>
              <a:t>    -measured values must be scaled</a:t>
            </a:r>
          </a:p>
          <a:p>
            <a:r>
              <a:rPr lang="en-US" baseline="0" dirty="0" smtClean="0"/>
              <a:t>        --to be used as unit vectors</a:t>
            </a:r>
          </a:p>
          <a:p>
            <a:r>
              <a:rPr lang="en-US" baseline="0" dirty="0" smtClean="0"/>
              <a:t>    -value </a:t>
            </a:r>
            <a:r>
              <a:rPr lang="en-US" baseline="0" dirty="0" err="1" smtClean="0"/>
              <a:t>mult</a:t>
            </a:r>
            <a:r>
              <a:rPr lang="en-US" baseline="0" dirty="0" smtClean="0"/>
              <a:t> by </a:t>
            </a:r>
            <a:r>
              <a:rPr lang="en-US" baseline="0" dirty="0" err="1" smtClean="0"/>
              <a:t>z</a:t>
            </a:r>
            <a:r>
              <a:rPr lang="en-US" baseline="0" dirty="0" smtClean="0"/>
              <a:t> comp of rotational matrix</a:t>
            </a:r>
          </a:p>
        </p:txBody>
      </p:sp>
      <p:sp>
        <p:nvSpPr>
          <p:cNvPr id="4" name="Slide Number Placeholder 3"/>
          <p:cNvSpPr>
            <a:spLocks noGrp="1"/>
          </p:cNvSpPr>
          <p:nvPr>
            <p:ph type="sldNum" sz="quarter" idx="10"/>
          </p:nvPr>
        </p:nvSpPr>
        <p:spPr/>
        <p:txBody>
          <a:bodyPr/>
          <a:lstStyle/>
          <a:p>
            <a:fld id="{B5A06188-DAF0-4971-9301-28FD076C38EC}" type="slidenum">
              <a:rPr lang="en-US"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total correction that is needed to adjust the rotational matrix to compensate for drift is equal to the pitch</a:t>
            </a:r>
            <a:r>
              <a:rPr lang="en-US" baseline="0" dirty="0" smtClean="0"/>
              <a:t> and roll value added to the yaw value. The total correction is then fed into a Proportional Integral controller. This step allows us to implement a weighted average of the corrections that are necessary</a:t>
            </a:r>
          </a:p>
          <a:p>
            <a:endParaRPr lang="en-US" baseline="0" dirty="0" smtClean="0"/>
          </a:p>
          <a:p>
            <a:r>
              <a:rPr lang="en-US" baseline="0" dirty="0" smtClean="0"/>
              <a:t>-total correction to adjust </a:t>
            </a:r>
            <a:r>
              <a:rPr lang="en-US" baseline="0" dirty="0" err="1" smtClean="0"/>
              <a:t>rmat</a:t>
            </a:r>
            <a:r>
              <a:rPr lang="en-US" baseline="0" dirty="0" smtClean="0"/>
              <a:t> </a:t>
            </a:r>
          </a:p>
          <a:p>
            <a:r>
              <a:rPr lang="en-US" baseline="0" dirty="0" smtClean="0"/>
              <a:t>    -yaw + pitch and roll </a:t>
            </a:r>
          </a:p>
          <a:p>
            <a:r>
              <a:rPr lang="en-US" baseline="0" dirty="0" smtClean="0"/>
              <a:t>-value fed into a proportional integral controller</a:t>
            </a:r>
          </a:p>
          <a:p>
            <a:r>
              <a:rPr lang="en-US" baseline="0" dirty="0" smtClean="0"/>
              <a:t>    -allows implementation of weighted average of corrections necessary</a:t>
            </a:r>
          </a:p>
          <a:p>
            <a:endParaRPr lang="en-US" baseline="0" dirty="0" smtClean="0"/>
          </a:p>
          <a:p>
            <a:r>
              <a:rPr lang="en-US" baseline="0" dirty="0" smtClean="0"/>
              <a:t>-error then added to </a:t>
            </a:r>
            <a:r>
              <a:rPr lang="en-US" baseline="0" dirty="0" err="1" smtClean="0"/>
              <a:t>rmat</a:t>
            </a:r>
            <a:r>
              <a:rPr lang="en-US" baseline="0" dirty="0" smtClean="0"/>
              <a:t> during update</a:t>
            </a:r>
            <a:endParaRPr lang="en-US" dirty="0"/>
          </a:p>
        </p:txBody>
      </p:sp>
      <p:sp>
        <p:nvSpPr>
          <p:cNvPr id="4" name="Slide Number Placeholder 3"/>
          <p:cNvSpPr>
            <a:spLocks noGrp="1"/>
          </p:cNvSpPr>
          <p:nvPr>
            <p:ph type="sldNum" sz="quarter" idx="10"/>
          </p:nvPr>
        </p:nvSpPr>
        <p:spPr/>
        <p:txBody>
          <a:bodyPr/>
          <a:lstStyle/>
          <a:p>
            <a:fld id="{B5A06188-DAF0-4971-9301-28FD076C38EC}" type="slidenum">
              <a:rPr lang="en-US" smtClean="0"/>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control</a:t>
            </a:r>
            <a:r>
              <a:rPr lang="en-US" baseline="0" dirty="0" smtClean="0"/>
              <a:t> the pitch and yaw </a:t>
            </a:r>
          </a:p>
          <a:p>
            <a:r>
              <a:rPr lang="en-US" baseline="0" dirty="0" smtClean="0"/>
              <a:t>    -need pitch angle</a:t>
            </a:r>
          </a:p>
          <a:p>
            <a:r>
              <a:rPr lang="en-US" baseline="0" dirty="0" smtClean="0"/>
              <a:t>    -need roll angle</a:t>
            </a:r>
          </a:p>
          <a:p>
            <a:r>
              <a:rPr lang="en-US" baseline="0" dirty="0" smtClean="0"/>
              <a:t>-Pitch angle is </a:t>
            </a:r>
            <a:r>
              <a:rPr lang="en-US" baseline="0" dirty="0" err="1" smtClean="0"/>
              <a:t>arcsin</a:t>
            </a:r>
            <a:r>
              <a:rPr lang="en-US" baseline="0" dirty="0" smtClean="0"/>
              <a:t> of X comp of Z vector</a:t>
            </a:r>
          </a:p>
          <a:p>
            <a:r>
              <a:rPr lang="en-US" baseline="0" dirty="0" smtClean="0"/>
              <a:t>-Roll  angle Y comp of Z </a:t>
            </a:r>
            <a:r>
              <a:rPr lang="en-US" baseline="0" dirty="0" err="1" smtClean="0"/>
              <a:t>vetor</a:t>
            </a:r>
            <a:endParaRPr lang="en-US" dirty="0"/>
          </a:p>
        </p:txBody>
      </p:sp>
      <p:sp>
        <p:nvSpPr>
          <p:cNvPr id="4" name="Slide Number Placeholder 3"/>
          <p:cNvSpPr>
            <a:spLocks noGrp="1"/>
          </p:cNvSpPr>
          <p:nvPr>
            <p:ph type="sldNum" sz="quarter" idx="10"/>
          </p:nvPr>
        </p:nvSpPr>
        <p:spPr/>
        <p:txBody>
          <a:bodyPr/>
          <a:lstStyle/>
          <a:p>
            <a:fld id="{B5A06188-DAF0-4971-9301-28FD076C38EC}" type="slidenum">
              <a:rPr lang="en-US" smtClean="0"/>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Pitch</a:t>
            </a:r>
            <a:r>
              <a:rPr lang="en-US" baseline="0" dirty="0" smtClean="0"/>
              <a:t> and roll control</a:t>
            </a:r>
            <a:endParaRPr lang="en-US" dirty="0" smtClean="0"/>
          </a:p>
          <a:p>
            <a:r>
              <a:rPr lang="en-US" dirty="0" smtClean="0"/>
              <a:t>    -These values are then compared</a:t>
            </a:r>
            <a:r>
              <a:rPr lang="en-US" baseline="0" dirty="0" smtClean="0"/>
              <a:t> with the desired angle </a:t>
            </a:r>
          </a:p>
          <a:p>
            <a:r>
              <a:rPr lang="en-US" baseline="0" dirty="0" smtClean="0"/>
              <a:t>    -If no desired angle (no command from </a:t>
            </a:r>
            <a:r>
              <a:rPr lang="en-US" baseline="0" dirty="0" err="1" smtClean="0"/>
              <a:t>iphone</a:t>
            </a:r>
            <a:r>
              <a:rPr lang="en-US" baseline="0" dirty="0" smtClean="0"/>
              <a:t>) auto level, hover</a:t>
            </a:r>
          </a:p>
          <a:p>
            <a:r>
              <a:rPr lang="en-US" baseline="0" dirty="0" smtClean="0"/>
              <a:t>    -there will be a default pitch and roll angle </a:t>
            </a:r>
          </a:p>
          <a:p>
            <a:r>
              <a:rPr lang="en-US" baseline="0" dirty="0" smtClean="0"/>
              <a:t>    -</a:t>
            </a:r>
            <a:r>
              <a:rPr lang="en-US" baseline="0" smtClean="0"/>
              <a:t>slider example</a:t>
            </a:r>
          </a:p>
          <a:p>
            <a:endParaRPr lang="en-US" baseline="0" dirty="0" smtClean="0"/>
          </a:p>
          <a:p>
            <a:r>
              <a:rPr lang="en-US" baseline="0" dirty="0" smtClean="0"/>
              <a:t>Yaw control</a:t>
            </a:r>
          </a:p>
          <a:p>
            <a:r>
              <a:rPr lang="en-US" baseline="0" dirty="0" smtClean="0"/>
              <a:t>    -default yaw adjust rate</a:t>
            </a:r>
          </a:p>
          <a:p>
            <a:r>
              <a:rPr lang="en-US" baseline="0" dirty="0" smtClean="0"/>
              <a:t>    -slider example</a:t>
            </a:r>
          </a:p>
        </p:txBody>
      </p:sp>
      <p:sp>
        <p:nvSpPr>
          <p:cNvPr id="4" name="Slide Number Placeholder 3"/>
          <p:cNvSpPr>
            <a:spLocks noGrp="1"/>
          </p:cNvSpPr>
          <p:nvPr>
            <p:ph type="sldNum" sz="quarter" idx="10"/>
          </p:nvPr>
        </p:nvSpPr>
        <p:spPr/>
        <p:txBody>
          <a:bodyPr/>
          <a:lstStyle/>
          <a:p>
            <a:fld id="{B5A06188-DAF0-4971-9301-28FD076C38EC}" type="slidenum">
              <a:rPr lang="en-US" smtClean="0"/>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-DCM</a:t>
            </a:r>
            <a:r>
              <a:rPr lang="en-US" baseline="0" dirty="0" smtClean="0"/>
              <a:t> update code</a:t>
            </a:r>
          </a:p>
          <a:p>
            <a:endParaRPr lang="en-US" baseline="0" dirty="0" smtClean="0"/>
          </a:p>
          <a:p>
            <a:r>
              <a:rPr lang="en-US" b="1" baseline="0" dirty="0" smtClean="0"/>
              <a:t>Delete</a:t>
            </a:r>
            <a:endParaRPr lang="en-US" b="1" dirty="0"/>
          </a:p>
        </p:txBody>
      </p:sp>
      <p:sp>
        <p:nvSpPr>
          <p:cNvPr id="4" name="Slide Number Placeholder 3"/>
          <p:cNvSpPr>
            <a:spLocks noGrp="1"/>
          </p:cNvSpPr>
          <p:nvPr>
            <p:ph type="sldNum" sz="quarter" idx="10"/>
          </p:nvPr>
        </p:nvSpPr>
        <p:spPr/>
        <p:txBody>
          <a:bodyPr/>
          <a:lstStyle/>
          <a:p>
            <a:fld id="{B5A06188-DAF0-4971-9301-28FD076C38EC}" type="slidenum">
              <a:rPr lang="en-US" smtClean="0"/>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-DCM renormalization code</a:t>
            </a:r>
            <a:endParaRPr lang="en-US" dirty="0"/>
          </a:p>
        </p:txBody>
      </p:sp>
      <p:sp>
        <p:nvSpPr>
          <p:cNvPr id="4" name="Slide Number Placeholder 3"/>
          <p:cNvSpPr>
            <a:spLocks noGrp="1"/>
          </p:cNvSpPr>
          <p:nvPr>
            <p:ph type="sldNum" sz="quarter" idx="10"/>
          </p:nvPr>
        </p:nvSpPr>
        <p:spPr/>
        <p:txBody>
          <a:bodyPr/>
          <a:lstStyle/>
          <a:p>
            <a:fld id="{B5A06188-DAF0-4971-9301-28FD076C38EC}" type="slidenum">
              <a:rPr lang="en-US" smtClean="0"/>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completed</a:t>
            </a:r>
            <a:r>
              <a:rPr lang="en-US" baseline="0" dirty="0" smtClean="0"/>
              <a:t> the function that updates the rotational matrix as well as the pitch and roll correction. The Yaw correction still needs some work, we simply have not had the time to finish coding it as of yet. We also need to test the actual DCM code, we really </a:t>
            </a:r>
            <a:r>
              <a:rPr lang="en-US" baseline="0" dirty="0" err="1" smtClean="0"/>
              <a:t>havent</a:t>
            </a:r>
            <a:r>
              <a:rPr lang="en-US" baseline="0" dirty="0" smtClean="0"/>
              <a:t> had a chance to do this yet because of some issue we have been having with sensor communication. Also left to be done is the DCM initialization code, this is another function that we just haven’t had the time to code yet. </a:t>
            </a:r>
          </a:p>
          <a:p>
            <a:endParaRPr lang="en-US" baseline="0" dirty="0" smtClean="0"/>
          </a:p>
          <a:p>
            <a:r>
              <a:rPr lang="en-US" baseline="0" dirty="0" smtClean="0"/>
              <a:t>-Completed</a:t>
            </a:r>
          </a:p>
          <a:p>
            <a:r>
              <a:rPr lang="en-US" baseline="0" dirty="0" smtClean="0"/>
              <a:t>    -main DCM update</a:t>
            </a:r>
          </a:p>
          <a:p>
            <a:r>
              <a:rPr lang="en-US" baseline="0" dirty="0" smtClean="0"/>
              <a:t>    -pitch roll correction</a:t>
            </a:r>
          </a:p>
          <a:p>
            <a:r>
              <a:rPr lang="en-US" baseline="0" dirty="0" smtClean="0"/>
              <a:t>-To be comp</a:t>
            </a:r>
          </a:p>
          <a:p>
            <a:r>
              <a:rPr lang="en-US" baseline="0" dirty="0" smtClean="0"/>
              <a:t>    -DCM </a:t>
            </a:r>
            <a:r>
              <a:rPr lang="en-US" baseline="0" dirty="0" err="1" smtClean="0"/>
              <a:t>intialization</a:t>
            </a:r>
            <a:r>
              <a:rPr lang="en-US" baseline="0" dirty="0" smtClean="0"/>
              <a:t> code</a:t>
            </a:r>
          </a:p>
          <a:p>
            <a:r>
              <a:rPr lang="en-US" baseline="0" dirty="0" smtClean="0"/>
              <a:t>    -Yaw correction</a:t>
            </a:r>
          </a:p>
          <a:p>
            <a:r>
              <a:rPr lang="en-US" baseline="0" dirty="0" smtClean="0"/>
              <a:t>    -DCM code test</a:t>
            </a:r>
          </a:p>
          <a:p>
            <a:r>
              <a:rPr lang="en-US" baseline="0" dirty="0" smtClean="0"/>
              <a:t>    -need to code motor control loop</a:t>
            </a:r>
            <a:endParaRPr lang="en-US" dirty="0"/>
          </a:p>
        </p:txBody>
      </p:sp>
      <p:sp>
        <p:nvSpPr>
          <p:cNvPr id="4" name="Slide Number Placeholder 3"/>
          <p:cNvSpPr>
            <a:spLocks noGrp="1"/>
          </p:cNvSpPr>
          <p:nvPr>
            <p:ph type="sldNum" sz="quarter" idx="10"/>
          </p:nvPr>
        </p:nvSpPr>
        <p:spPr/>
        <p:txBody>
          <a:bodyPr/>
          <a:lstStyle/>
          <a:p>
            <a:fld id="{B5A06188-DAF0-4971-9301-28FD076C38EC}" type="slidenum">
              <a:rPr lang="en-US" smtClean="0"/>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A06188-DAF0-4971-9301-28FD076C38EC}" type="slidenum">
              <a:rPr lang="en-US" smtClean="0"/>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A06188-DAF0-4971-9301-28FD076C38EC}" type="slidenum">
              <a:rPr lang="en-US" smtClean="0"/>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A06188-DAF0-4971-9301-28FD076C38EC}"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order to meet these goals, such a device must track pitch, roll and yaw movements. To ensure fast and efficient stabilization, the IMU must have a refresh rate of at minimum 50 Hz, or 20 milliseconds. Because the device is mobile there must also be power requirements to adhere to. The IMU must minimize current draw from the 610 </a:t>
            </a:r>
            <a:r>
              <a:rPr lang="en-US" baseline="0" dirty="0" err="1" smtClean="0"/>
              <a:t>mAh</a:t>
            </a:r>
            <a:r>
              <a:rPr lang="en-US" baseline="0" dirty="0" smtClean="0"/>
              <a:t> battery that was selected for the control board.</a:t>
            </a:r>
          </a:p>
          <a:p>
            <a:endParaRPr lang="en-US" baseline="0" dirty="0" smtClean="0"/>
          </a:p>
          <a:p>
            <a:r>
              <a:rPr lang="en-US" baseline="0" dirty="0" smtClean="0"/>
              <a:t>-Spec and requirements</a:t>
            </a:r>
          </a:p>
          <a:p>
            <a:r>
              <a:rPr lang="en-US" baseline="0" dirty="0" smtClean="0"/>
              <a:t>    -Track pitch, roll and yaw</a:t>
            </a:r>
          </a:p>
          <a:p>
            <a:r>
              <a:rPr lang="en-US" baseline="0" dirty="0" smtClean="0"/>
              <a:t>    -have refresh rate of 50 Hz</a:t>
            </a:r>
          </a:p>
          <a:p>
            <a:r>
              <a:rPr lang="en-US" baseline="0" dirty="0" smtClean="0"/>
              <a:t>    -must operate off the selected 610 </a:t>
            </a:r>
            <a:r>
              <a:rPr lang="en-US" baseline="0" dirty="0" err="1" smtClean="0"/>
              <a:t>miliAmpHour</a:t>
            </a:r>
            <a:r>
              <a:rPr lang="en-US" baseline="0" dirty="0" smtClean="0"/>
              <a:t> battery</a:t>
            </a:r>
            <a:endParaRPr lang="en-US" dirty="0"/>
          </a:p>
        </p:txBody>
      </p:sp>
      <p:sp>
        <p:nvSpPr>
          <p:cNvPr id="4" name="Slide Number Placeholder 3"/>
          <p:cNvSpPr>
            <a:spLocks noGrp="1"/>
          </p:cNvSpPr>
          <p:nvPr>
            <p:ph type="sldNum" sz="quarter" idx="10"/>
          </p:nvPr>
        </p:nvSpPr>
        <p:spPr/>
        <p:txBody>
          <a:bodyPr/>
          <a:lstStyle/>
          <a:p>
            <a:fld id="{B5A06188-DAF0-4971-9301-28FD076C38EC}" type="slidenum">
              <a:rPr lang="en-US" smtClean="0"/>
              <a:pPr/>
              <a:t>7</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27C425-4A15-4BB4-96AE-4A4A47F4E780}" type="slidenum">
              <a:rPr lang="en-US" smtClean="0"/>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99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699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C3FE565-AB4A-4CF2-8529-95600A8F58FC}" type="slidenum">
              <a:rPr lang="en-US"/>
              <a:pPr fontAlgn="base">
                <a:spcBef>
                  <a:spcPct val="0"/>
                </a:spcBef>
                <a:spcAft>
                  <a:spcPct val="0"/>
                </a:spcAft>
              </a:pPr>
              <a:t>56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20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720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7389EF3-D2BD-41F3-BA81-9277FB186128}" type="slidenum">
              <a:rPr lang="en-US"/>
              <a:pPr fontAlgn="base">
                <a:spcBef>
                  <a:spcPct val="0"/>
                </a:spcBef>
                <a:spcAft>
                  <a:spcPct val="0"/>
                </a:spcAft>
              </a:pPr>
              <a:t>57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0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740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3B01F42-4F32-4075-A91D-D09EA3DD4540}" type="slidenum">
              <a:rPr lang="en-US"/>
              <a:pPr fontAlgn="base">
                <a:spcBef>
                  <a:spcPct val="0"/>
                </a:spcBef>
                <a:spcAft>
                  <a:spcPct val="0"/>
                </a:spcAft>
              </a:pPr>
              <a:t>58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Components such as Microcontroller, Accelerometer, Resistor connecting </a:t>
            </a:r>
            <a:r>
              <a:rPr lang="en-US" dirty="0" err="1" smtClean="0"/>
              <a:t>gound</a:t>
            </a:r>
            <a:r>
              <a:rPr lang="en-US" dirty="0" smtClean="0"/>
              <a:t> planes</a:t>
            </a:r>
            <a:endParaRPr lang="en-US" dirty="0"/>
          </a:p>
        </p:txBody>
      </p:sp>
      <p:sp>
        <p:nvSpPr>
          <p:cNvPr id="4" name="Slide Number Placeholder 3"/>
          <p:cNvSpPr>
            <a:spLocks noGrp="1"/>
          </p:cNvSpPr>
          <p:nvPr>
            <p:ph type="sldNum" sz="quarter" idx="10"/>
          </p:nvPr>
        </p:nvSpPr>
        <p:spPr/>
        <p:txBody>
          <a:bodyPr/>
          <a:lstStyle/>
          <a:p>
            <a:fld id="{B5A06188-DAF0-4971-9301-28FD076C38EC}" type="slidenum">
              <a:rPr lang="en-US" smtClean="0"/>
              <a:pPr/>
              <a:t>59</a:t>
            </a:fld>
            <a:endParaRPr lang="en-US"/>
          </a:p>
        </p:txBody>
      </p:sp>
    </p:spTree>
    <p:extLst>
      <p:ext uri="{BB962C8B-B14F-4D97-AF65-F5344CB8AC3E}">
        <p14:creationId xmlns:p14="http://schemas.microsoft.com/office/powerpoint/2010/main" xmlns="" val="3305220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we</a:t>
            </a:r>
            <a:r>
              <a:rPr lang="en-US" baseline="0" dirty="0" smtClean="0"/>
              <a:t> were doing the research on how we were going to track the orientation of the aircraft, there were several methods that were explored. First was utilizing a simple control loop that sensed whether the aircraft was level and adjusted motor speed if necessary. the second method explored involved modeling the flight dynamics experienced by the aircraft. There are downsides to both of these methods. With regards to the first method, it is simply not accurate enough to provide the level of flight stability that we are trying to achieve. The second method, while highly accurate, involved a knowledge of aeronautics at a level  none of the group members currently do not possess. </a:t>
            </a:r>
          </a:p>
          <a:p>
            <a:endParaRPr lang="en-US" baseline="0" dirty="0" smtClean="0"/>
          </a:p>
          <a:p>
            <a:r>
              <a:rPr lang="en-US" baseline="0" dirty="0" smtClean="0"/>
              <a:t>-selection of orientation algorithm</a:t>
            </a:r>
          </a:p>
          <a:p>
            <a:r>
              <a:rPr lang="en-US" baseline="0" dirty="0" smtClean="0"/>
              <a:t>    -many approaches</a:t>
            </a:r>
          </a:p>
          <a:p>
            <a:r>
              <a:rPr lang="en-US" baseline="0" dirty="0" smtClean="0"/>
              <a:t>    -simple control loop </a:t>
            </a:r>
          </a:p>
          <a:p>
            <a:r>
              <a:rPr lang="en-US" baseline="0" dirty="0" smtClean="0"/>
              <a:t>        -sense whether aircraft was level and adjust motor speed if necessary</a:t>
            </a:r>
          </a:p>
          <a:p>
            <a:r>
              <a:rPr lang="en-US" baseline="0" dirty="0" smtClean="0"/>
              <a:t>    -Model flight dynamics</a:t>
            </a:r>
          </a:p>
          <a:p>
            <a:r>
              <a:rPr lang="en-US" baseline="0" dirty="0" smtClean="0"/>
              <a:t>-Drawbacks to both</a:t>
            </a:r>
          </a:p>
          <a:p>
            <a:r>
              <a:rPr lang="en-US" baseline="0" dirty="0" smtClean="0"/>
              <a:t>    -first is not accurate enough</a:t>
            </a:r>
          </a:p>
          <a:p>
            <a:r>
              <a:rPr lang="en-US" baseline="0" dirty="0" smtClean="0"/>
              <a:t>    -second, accurate but requires knowledge of aeronautics at a level none of the group members currently possess.</a:t>
            </a:r>
          </a:p>
        </p:txBody>
      </p:sp>
      <p:sp>
        <p:nvSpPr>
          <p:cNvPr id="4" name="Slide Number Placeholder 3"/>
          <p:cNvSpPr>
            <a:spLocks noGrp="1"/>
          </p:cNvSpPr>
          <p:nvPr>
            <p:ph type="sldNum" sz="quarter" idx="10"/>
          </p:nvPr>
        </p:nvSpPr>
        <p:spPr/>
        <p:txBody>
          <a:bodyPr/>
          <a:lstStyle/>
          <a:p>
            <a:fld id="{B5A06188-DAF0-4971-9301-28FD076C38EC}"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alternative</a:t>
            </a:r>
            <a:r>
              <a:rPr lang="en-US" baseline="0" dirty="0" smtClean="0"/>
              <a:t> that was chosen was using a directional cosine matrix to track orientation. This method provides very accurate orientation tracking and is fairly simple to implement.  We based our approach off a method that was developed for autonomous airplanes</a:t>
            </a:r>
          </a:p>
          <a:p>
            <a:endParaRPr lang="en-US" baseline="0" dirty="0" smtClean="0"/>
          </a:p>
          <a:p>
            <a:r>
              <a:rPr lang="en-US" baseline="0" dirty="0" smtClean="0"/>
              <a:t>The draw backs of this method is that it is limited by the accuracy of the sensors that were chosen and  because the measurements rely heavily on those produced by a </a:t>
            </a:r>
            <a:r>
              <a:rPr lang="en-US" baseline="0" dirty="0" err="1" smtClean="0"/>
              <a:t>MEMs</a:t>
            </a:r>
            <a:r>
              <a:rPr lang="en-US" baseline="0" dirty="0" smtClean="0"/>
              <a:t> based electronic gyroscope, gyro drift  must be accounted for. </a:t>
            </a:r>
          </a:p>
          <a:p>
            <a:endParaRPr lang="en-US" baseline="0" dirty="0" smtClean="0"/>
          </a:p>
          <a:p>
            <a:r>
              <a:rPr lang="en-US" dirty="0" smtClean="0"/>
              <a:t>-alternative</a:t>
            </a:r>
            <a:r>
              <a:rPr lang="en-US" baseline="0" dirty="0" smtClean="0"/>
              <a:t> chosen directional cosine matrix to track orientation. </a:t>
            </a:r>
          </a:p>
          <a:p>
            <a:r>
              <a:rPr lang="en-US" baseline="0" dirty="0" smtClean="0"/>
              <a:t>    -provides very accurate orientation tracking</a:t>
            </a:r>
          </a:p>
          <a:p>
            <a:r>
              <a:rPr lang="en-US" baseline="0" dirty="0" smtClean="0"/>
              <a:t>    - fairly simple to implement. </a:t>
            </a:r>
          </a:p>
          <a:p>
            <a:r>
              <a:rPr lang="en-US" baseline="0" dirty="0" smtClean="0"/>
              <a:t>    -based our approach off a method that was developed for autonomous airplanes</a:t>
            </a:r>
          </a:p>
          <a:p>
            <a:r>
              <a:rPr lang="en-US" baseline="0" dirty="0" smtClean="0"/>
              <a:t>-draw backs </a:t>
            </a:r>
          </a:p>
          <a:p>
            <a:r>
              <a:rPr lang="en-US" baseline="0" dirty="0" smtClean="0"/>
              <a:t>    -limited by the accuracy of the sensors </a:t>
            </a:r>
          </a:p>
          <a:p>
            <a:r>
              <a:rPr lang="en-US" baseline="0" dirty="0" smtClean="0"/>
              <a:t>    -measurements rely heavily on those produced by a </a:t>
            </a:r>
            <a:r>
              <a:rPr lang="en-US" baseline="0" dirty="0" err="1" smtClean="0"/>
              <a:t>MEMs</a:t>
            </a:r>
            <a:r>
              <a:rPr lang="en-US" baseline="0" dirty="0" smtClean="0"/>
              <a:t> based electronic gyroscope, gyro drift  must be accounted for. </a:t>
            </a:r>
            <a:endParaRPr lang="en-US" dirty="0" smtClean="0"/>
          </a:p>
          <a:p>
            <a:endParaRPr lang="en-US" dirty="0"/>
          </a:p>
        </p:txBody>
      </p:sp>
      <p:sp>
        <p:nvSpPr>
          <p:cNvPr id="4" name="Slide Number Placeholder 3"/>
          <p:cNvSpPr>
            <a:spLocks noGrp="1"/>
          </p:cNvSpPr>
          <p:nvPr>
            <p:ph type="sldNum" sz="quarter" idx="10"/>
          </p:nvPr>
        </p:nvSpPr>
        <p:spPr/>
        <p:txBody>
          <a:bodyPr/>
          <a:lstStyle/>
          <a:p>
            <a:fld id="{B5A06188-DAF0-4971-9301-28FD076C38EC}"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diagram presents the overall configuration of the control loop necessary to implement our orientation tracking algorithm. Looking at the algorithm from a top-down view, essentially what is going on is gyro measurements are taken at an interval equal to the specified time period, which at the moment is done every 20 ms. These measurements are then sent to the </a:t>
            </a:r>
            <a:r>
              <a:rPr lang="en-US" baseline="0" dirty="0" err="1" smtClean="0"/>
              <a:t>rmatrix</a:t>
            </a:r>
            <a:r>
              <a:rPr lang="en-US" baseline="0" dirty="0" smtClean="0"/>
              <a:t> update function, which updates the rotational matrix based values returned from the drift compensation. I will go into further detail about these functions and the theory behind them in a moment.</a:t>
            </a:r>
          </a:p>
          <a:p>
            <a:endParaRPr lang="en-US" baseline="0" dirty="0" smtClean="0"/>
          </a:p>
          <a:p>
            <a:r>
              <a:rPr lang="en-US" baseline="0" dirty="0" smtClean="0"/>
              <a:t>-Top down view of control loop for orientation tracking</a:t>
            </a:r>
          </a:p>
          <a:p>
            <a:r>
              <a:rPr lang="en-US" baseline="0" dirty="0" smtClean="0"/>
              <a:t>-go into detail in a moment</a:t>
            </a:r>
            <a:endParaRPr lang="en-US" dirty="0"/>
          </a:p>
        </p:txBody>
      </p:sp>
      <p:sp>
        <p:nvSpPr>
          <p:cNvPr id="4" name="Slide Number Placeholder 3"/>
          <p:cNvSpPr>
            <a:spLocks noGrp="1"/>
          </p:cNvSpPr>
          <p:nvPr>
            <p:ph type="sldNum" sz="quarter" idx="10"/>
          </p:nvPr>
        </p:nvSpPr>
        <p:spPr/>
        <p:txBody>
          <a:bodyPr/>
          <a:lstStyle/>
          <a:p>
            <a:fld id="{B5A06188-DAF0-4971-9301-28FD076C38EC}"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directional</a:t>
            </a:r>
            <a:r>
              <a:rPr lang="en-US" baseline="0" dirty="0" smtClean="0"/>
              <a:t> cosine matrix allows you to track the orientation of one reference frame with respect to another. In our case movements made in the aircraft’s frame of reference as seen by the earths. This figure depicts the three different spatial axis that we are concerned with and the rotations pertaining to them. </a:t>
            </a:r>
          </a:p>
          <a:p>
            <a:endParaRPr lang="en-US" baseline="0" dirty="0" smtClean="0"/>
          </a:p>
          <a:p>
            <a:r>
              <a:rPr lang="en-US" baseline="0" dirty="0" smtClean="0"/>
              <a:t>-rotational matrix</a:t>
            </a:r>
          </a:p>
          <a:p>
            <a:r>
              <a:rPr lang="en-US" baseline="0" dirty="0" smtClean="0"/>
              <a:t>    -track one ref frame with respect to another</a:t>
            </a:r>
          </a:p>
          <a:p>
            <a:r>
              <a:rPr lang="en-US" baseline="0" dirty="0" smtClean="0"/>
              <a:t>-our case</a:t>
            </a:r>
          </a:p>
          <a:p>
            <a:r>
              <a:rPr lang="en-US" baseline="0" dirty="0" smtClean="0"/>
              <a:t>    -movements in aircraft as seen by earth</a:t>
            </a:r>
          </a:p>
        </p:txBody>
      </p:sp>
      <p:sp>
        <p:nvSpPr>
          <p:cNvPr id="4" name="Slide Number Placeholder 3"/>
          <p:cNvSpPr>
            <a:spLocks noGrp="1"/>
          </p:cNvSpPr>
          <p:nvPr>
            <p:ph type="sldNum" sz="quarter" idx="10"/>
          </p:nvPr>
        </p:nvSpPr>
        <p:spPr/>
        <p:txBody>
          <a:bodyPr/>
          <a:lstStyle/>
          <a:p>
            <a:fld id="{B5A06188-DAF0-4971-9301-28FD076C38EC}"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previous</a:t>
            </a:r>
            <a:r>
              <a:rPr lang="en-US" baseline="0" dirty="0" smtClean="0"/>
              <a:t> slide) </a:t>
            </a:r>
            <a:r>
              <a:rPr lang="en-US" dirty="0" smtClean="0"/>
              <a:t>A directional</a:t>
            </a:r>
            <a:r>
              <a:rPr lang="en-US" baseline="0" dirty="0" smtClean="0"/>
              <a:t> cosine matrix allows you to track the orientation of one reference frame with respect to another. In our case movements made in the aircraft’s frame of reference as seen by the earths. This figure depicts the three different spatial axis that we are concerned with and the rotations pertaining to them. </a:t>
            </a:r>
          </a:p>
          <a:p>
            <a:endParaRPr lang="en-US" baseline="0" dirty="0" smtClean="0"/>
          </a:p>
          <a:p>
            <a:r>
              <a:rPr lang="en-US" baseline="0" dirty="0" smtClean="0"/>
              <a:t>-rotational matrix</a:t>
            </a:r>
          </a:p>
          <a:p>
            <a:r>
              <a:rPr lang="en-US" baseline="0" dirty="0" smtClean="0"/>
              <a:t>    -track one ref frame with respect to another</a:t>
            </a:r>
          </a:p>
          <a:p>
            <a:r>
              <a:rPr lang="en-US" baseline="0" dirty="0" smtClean="0"/>
              <a:t>-our case</a:t>
            </a:r>
          </a:p>
          <a:p>
            <a:r>
              <a:rPr lang="en-US" baseline="0" dirty="0" smtClean="0"/>
              <a:t>    -movements in aircraft as seen by earth</a:t>
            </a:r>
          </a:p>
          <a:p>
            <a:endParaRPr lang="en-US" dirty="0" smtClean="0"/>
          </a:p>
          <a:p>
            <a:endParaRPr lang="en-US" dirty="0" smtClean="0"/>
          </a:p>
          <a:p>
            <a:r>
              <a:rPr lang="en-US" dirty="0" smtClean="0"/>
              <a:t>The rotational matrix is comprised of positional vectors,</a:t>
            </a:r>
            <a:r>
              <a:rPr lang="en-US" baseline="0" dirty="0" smtClean="0"/>
              <a:t> which are then in tern comprised of their corresponding vector components, based on the figure in the previous slide. </a:t>
            </a:r>
          </a:p>
          <a:p>
            <a:endParaRPr lang="en-US" baseline="0" dirty="0" smtClean="0"/>
          </a:p>
          <a:p>
            <a:r>
              <a:rPr lang="en-US" baseline="0" dirty="0" smtClean="0"/>
              <a:t>-this is the rotational matrix </a:t>
            </a:r>
          </a:p>
          <a:p>
            <a:r>
              <a:rPr lang="en-US" baseline="0" dirty="0" smtClean="0"/>
              <a:t>    -continuously updated</a:t>
            </a:r>
          </a:p>
          <a:p>
            <a:r>
              <a:rPr lang="en-US" baseline="0" dirty="0" smtClean="0"/>
              <a:t>    -each row position vector</a:t>
            </a:r>
          </a:p>
          <a:p>
            <a:endParaRPr lang="en-US" dirty="0"/>
          </a:p>
        </p:txBody>
      </p:sp>
      <p:sp>
        <p:nvSpPr>
          <p:cNvPr id="4" name="Slide Number Placeholder 3"/>
          <p:cNvSpPr>
            <a:spLocks noGrp="1"/>
          </p:cNvSpPr>
          <p:nvPr>
            <p:ph type="sldNum" sz="quarter" idx="10"/>
          </p:nvPr>
        </p:nvSpPr>
        <p:spPr/>
        <p:txBody>
          <a:bodyPr/>
          <a:lstStyle/>
          <a:p>
            <a:fld id="{B5A06188-DAF0-4971-9301-28FD076C38EC}"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can derive these positional</a:t>
            </a:r>
            <a:r>
              <a:rPr lang="en-US" baseline="0" dirty="0" smtClean="0"/>
              <a:t> vectors from the measurements provided by the gyro. furthermore, we use the property derived from kinematics that states that the rate of change of a rotating vector is proportional to the cross product of the angular velocity and the positional vector. Gyro’s measure the aircrafts rate of change in </a:t>
            </a:r>
            <a:r>
              <a:rPr lang="en-US" baseline="0" dirty="0" err="1" smtClean="0"/>
              <a:t>rad/s</a:t>
            </a:r>
            <a:r>
              <a:rPr lang="en-US" baseline="0" dirty="0" smtClean="0"/>
              <a:t>, this value equates to the angular velocity of the rotating vector </a:t>
            </a:r>
          </a:p>
          <a:p>
            <a:endParaRPr lang="en-US" baseline="0" dirty="0" smtClean="0"/>
          </a:p>
          <a:p>
            <a:r>
              <a:rPr lang="en-US" baseline="0" dirty="0" smtClean="0"/>
              <a:t>-Using kinematics we derive the rotational vector</a:t>
            </a:r>
          </a:p>
          <a:p>
            <a:r>
              <a:rPr lang="en-US" baseline="0" dirty="0" smtClean="0"/>
              <a:t>    -equal to cross product of</a:t>
            </a:r>
          </a:p>
          <a:p>
            <a:r>
              <a:rPr lang="en-US" baseline="0" dirty="0" smtClean="0"/>
              <a:t>        -angular velocity (gyro measurements)</a:t>
            </a:r>
          </a:p>
          <a:p>
            <a:r>
              <a:rPr lang="en-US" baseline="0" dirty="0" smtClean="0"/>
              <a:t>        -rotational vector</a:t>
            </a:r>
          </a:p>
          <a:p>
            <a:endParaRPr lang="en-US" baseline="0" dirty="0" smtClean="0"/>
          </a:p>
          <a:p>
            <a:r>
              <a:rPr lang="en-US" dirty="0" smtClean="0"/>
              <a:t>(from previous slide) We can subsequently integrate the</a:t>
            </a:r>
            <a:r>
              <a:rPr lang="en-US" baseline="0" dirty="0" smtClean="0"/>
              <a:t> rotating vector’s rate of change to realize the positional vector. To achieve the necessary integration in code, we use numerical integration.</a:t>
            </a:r>
          </a:p>
          <a:p>
            <a:endParaRPr lang="en-US" baseline="0" dirty="0" smtClean="0"/>
          </a:p>
          <a:p>
            <a:r>
              <a:rPr lang="en-US" baseline="0" dirty="0" smtClean="0"/>
              <a:t>-tracking vector realized through integration</a:t>
            </a:r>
          </a:p>
          <a:p>
            <a:r>
              <a:rPr lang="en-US" baseline="0" dirty="0" smtClean="0"/>
              <a:t>-realized in code, numerical integration</a:t>
            </a:r>
            <a:endParaRPr lang="en-US" dirty="0" smtClean="0"/>
          </a:p>
          <a:p>
            <a:endParaRPr lang="en-US" dirty="0"/>
          </a:p>
        </p:txBody>
      </p:sp>
      <p:sp>
        <p:nvSpPr>
          <p:cNvPr id="4" name="Slide Number Placeholder 3"/>
          <p:cNvSpPr>
            <a:spLocks noGrp="1"/>
          </p:cNvSpPr>
          <p:nvPr>
            <p:ph type="sldNum" sz="quarter" idx="10"/>
          </p:nvPr>
        </p:nvSpPr>
        <p:spPr/>
        <p:txBody>
          <a:bodyPr/>
          <a:lstStyle/>
          <a:p>
            <a:fld id="{B5A06188-DAF0-4971-9301-28FD076C38EC}"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5F475E7-A06E-0D48-8BE1-FAC0D6D4BE25}" type="datetimeFigureOut">
              <a:rPr lang="en-US" smtClean="0"/>
              <a:pPr/>
              <a:t>12/3/2010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DEA48E9-0D8B-B049-8E42-952715E57DC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5F475E7-A06E-0D48-8BE1-FAC0D6D4BE25}" type="datetimeFigureOut">
              <a:rPr lang="en-US" smtClean="0"/>
              <a:pPr/>
              <a:t>12/3/2010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DEA48E9-0D8B-B049-8E42-952715E57DC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5F475E7-A06E-0D48-8BE1-FAC0D6D4BE25}" type="datetimeFigureOut">
              <a:rPr lang="en-US" smtClean="0"/>
              <a:pPr/>
              <a:t>12/3/2010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DEA48E9-0D8B-B049-8E42-952715E57DC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94CB4D7F-9840-49F4-B525-2D5EFDAE0D22}" type="slidenum">
              <a:rPr lang="en-US"/>
              <a:pPr>
                <a:defRPr/>
              </a:pPr>
              <a:t>‹#›</a:t>
            </a:fld>
            <a:endParaRPr lang="en-US"/>
          </a:p>
        </p:txBody>
      </p:sp>
    </p:spTree>
    <p:extLst>
      <p:ext uri="{BB962C8B-B14F-4D97-AF65-F5344CB8AC3E}">
        <p14:creationId xmlns:p14="http://schemas.microsoft.com/office/powerpoint/2010/main" xmlns="" val="4002448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A2A0ED78-7CE5-41F0-B1A2-5B28C5E03E2F}" type="slidenum">
              <a:rPr lang="en-US"/>
              <a:pPr>
                <a:defRPr/>
              </a:pPr>
              <a:t>‹#›</a:t>
            </a:fld>
            <a:endParaRPr lang="en-US"/>
          </a:p>
        </p:txBody>
      </p:sp>
    </p:spTree>
    <p:extLst>
      <p:ext uri="{BB962C8B-B14F-4D97-AF65-F5344CB8AC3E}">
        <p14:creationId xmlns:p14="http://schemas.microsoft.com/office/powerpoint/2010/main" xmlns="" val="2792972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B92612C2-9BE3-434B-BB0C-9DCA31DC01DE}" type="slidenum">
              <a:rPr lang="en-US"/>
              <a:pPr>
                <a:defRPr/>
              </a:pPr>
              <a:t>‹#›</a:t>
            </a:fld>
            <a:endParaRPr lang="en-US"/>
          </a:p>
        </p:txBody>
      </p:sp>
    </p:spTree>
    <p:extLst>
      <p:ext uri="{BB962C8B-B14F-4D97-AF65-F5344CB8AC3E}">
        <p14:creationId xmlns:p14="http://schemas.microsoft.com/office/powerpoint/2010/main" xmlns="" val="2027289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5F475E7-A06E-0D48-8BE1-FAC0D6D4BE25}" type="datetimeFigureOut">
              <a:rPr lang="en-US" smtClean="0"/>
              <a:pPr/>
              <a:t>12/3/2010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DEA48E9-0D8B-B049-8E42-952715E57DC4}"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5F475E7-A06E-0D48-8BE1-FAC0D6D4BE25}" type="datetimeFigureOut">
              <a:rPr lang="en-US" smtClean="0"/>
              <a:pPr/>
              <a:t>12/3/2010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DEA48E9-0D8B-B049-8E42-952715E57DC4}"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5F475E7-A06E-0D48-8BE1-FAC0D6D4BE25}" type="datetimeFigureOut">
              <a:rPr lang="en-US" smtClean="0"/>
              <a:pPr/>
              <a:t>12/3/2010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DEA48E9-0D8B-B049-8E42-952715E57DC4}"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5F475E7-A06E-0D48-8BE1-FAC0D6D4BE25}" type="datetimeFigureOut">
              <a:rPr lang="en-US" smtClean="0"/>
              <a:pPr/>
              <a:t>12/3/2010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DEA48E9-0D8B-B049-8E42-952715E57DC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5F475E7-A06E-0D48-8BE1-FAC0D6D4BE25}" type="datetimeFigureOut">
              <a:rPr lang="en-US" smtClean="0"/>
              <a:pPr/>
              <a:t>12/3/2010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DEA48E9-0D8B-B049-8E42-952715E57DC4}"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5F475E7-A06E-0D48-8BE1-FAC0D6D4BE25}" type="datetimeFigureOut">
              <a:rPr lang="en-US" smtClean="0"/>
              <a:pPr/>
              <a:t>12/3/2010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DEA48E9-0D8B-B049-8E42-952715E57DC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C5F475E7-A06E-0D48-8BE1-FAC0D6D4BE25}" type="datetimeFigureOut">
              <a:rPr lang="en-US" smtClean="0"/>
              <a:pPr/>
              <a:t>12/3/2010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DEA48E9-0D8B-B049-8E42-952715E57DC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5F475E7-A06E-0D48-8BE1-FAC0D6D4BE25}" type="datetimeFigureOut">
              <a:rPr lang="en-US" smtClean="0"/>
              <a:pPr/>
              <a:t>12/3/2010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DEA48E9-0D8B-B049-8E42-952715E57DC4}"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5F475E7-A06E-0D48-8BE1-FAC0D6D4BE25}" type="datetimeFigureOut">
              <a:rPr lang="en-US" smtClean="0"/>
              <a:pPr/>
              <a:t>12/3/2010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DEA48E9-0D8B-B049-8E42-952715E57DC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8.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9.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10.bin"/></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5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p:txBody>
          <a:bodyPr/>
          <a:lstStyle/>
          <a:p>
            <a:pPr algn="ctr"/>
            <a:endParaRPr lang="en-US" dirty="0"/>
          </a:p>
          <a:p>
            <a:pPr algn="ctr">
              <a:buFontTx/>
              <a:buNone/>
            </a:pPr>
            <a:r>
              <a:rPr lang="en-US" dirty="0"/>
              <a:t>Group 7</a:t>
            </a:r>
          </a:p>
          <a:p>
            <a:pPr algn="ctr">
              <a:buFontTx/>
              <a:buNone/>
            </a:pPr>
            <a:endParaRPr lang="en-US" dirty="0"/>
          </a:p>
          <a:p>
            <a:pPr algn="ctr">
              <a:buFontTx/>
              <a:buNone/>
            </a:pPr>
            <a:r>
              <a:rPr lang="en-US" dirty="0"/>
              <a:t>Daniel </a:t>
            </a:r>
            <a:r>
              <a:rPr lang="en-US" dirty="0" err="1"/>
              <a:t>Goodhew</a:t>
            </a:r>
            <a:endParaRPr lang="en-US" dirty="0"/>
          </a:p>
          <a:p>
            <a:pPr algn="ctr">
              <a:buFontTx/>
              <a:buNone/>
            </a:pPr>
            <a:r>
              <a:rPr lang="en-US" dirty="0"/>
              <a:t>Angel Rodriguez</a:t>
            </a:r>
          </a:p>
          <a:p>
            <a:pPr algn="ctr">
              <a:buFontTx/>
              <a:buNone/>
            </a:pPr>
            <a:r>
              <a:rPr lang="en-US" dirty="0"/>
              <a:t>Jared </a:t>
            </a:r>
            <a:r>
              <a:rPr lang="en-US" dirty="0" err="1"/>
              <a:t>Rought</a:t>
            </a:r>
            <a:endParaRPr lang="en-US" dirty="0"/>
          </a:p>
          <a:p>
            <a:pPr algn="ctr">
              <a:buFontTx/>
              <a:buNone/>
            </a:pPr>
            <a:r>
              <a:rPr lang="en-US" dirty="0"/>
              <a:t>John Sullivan</a:t>
            </a:r>
          </a:p>
        </p:txBody>
      </p:sp>
      <p:sp>
        <p:nvSpPr>
          <p:cNvPr id="30722" name="Rectangle 2"/>
          <p:cNvSpPr>
            <a:spLocks noGrp="1" noChangeArrowheads="1"/>
          </p:cNvSpPr>
          <p:nvPr>
            <p:ph type="title"/>
          </p:nvPr>
        </p:nvSpPr>
        <p:spPr>
          <a:xfrm>
            <a:off x="457200" y="457200"/>
            <a:ext cx="8229600" cy="1143000"/>
          </a:xfrm>
        </p:spPr>
        <p:txBody>
          <a:bodyPr>
            <a:normAutofit/>
          </a:bodyPr>
          <a:lstStyle/>
          <a:p>
            <a:pPr algn="ctr"/>
            <a:r>
              <a:rPr lang="en-US" sz="3200" dirty="0"/>
              <a:t>Self-Stabilizing Quad-Rotor </a:t>
            </a:r>
            <a:r>
              <a:rPr lang="en-US" sz="3200" dirty="0" smtClean="0"/>
              <a:t>Helicopter</a:t>
            </a:r>
            <a:br>
              <a:rPr lang="en-US" sz="3200" dirty="0" smtClean="0"/>
            </a:br>
            <a:r>
              <a:rPr lang="en-US" sz="3200" dirty="0" err="1" smtClean="0"/>
              <a:t>SSQUARe</a:t>
            </a:r>
            <a:endParaRPr 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FeedbackDesign.jpg"/>
          <p:cNvPicPr>
            <a:picLocks noGrp="1" noChangeAspect="1"/>
          </p:cNvPicPr>
          <p:nvPr>
            <p:ph idx="1"/>
          </p:nvPr>
        </p:nvPicPr>
        <p:blipFill>
          <a:blip r:embed="rId3"/>
          <a:stretch>
            <a:fillRect/>
          </a:stretch>
        </p:blipFill>
        <p:spPr>
          <a:xfrm>
            <a:off x="457200" y="2122368"/>
            <a:ext cx="8229600" cy="3243501"/>
          </a:xfrm>
        </p:spPr>
      </p:pic>
      <p:sp>
        <p:nvSpPr>
          <p:cNvPr id="2" name="Title 1"/>
          <p:cNvSpPr>
            <a:spLocks noGrp="1"/>
          </p:cNvSpPr>
          <p:nvPr>
            <p:ph type="title"/>
          </p:nvPr>
        </p:nvSpPr>
        <p:spPr/>
        <p:txBody>
          <a:bodyPr/>
          <a:lstStyle/>
          <a:p>
            <a:r>
              <a:rPr lang="en-US" dirty="0" smtClean="0"/>
              <a:t>Control Algorithm Overview</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solidFill>
                  <a:schemeClr val="bg1"/>
                </a:solidFill>
              </a:rPr>
              <a:t>Rotational matrices describe orientation of one reference frame with respect to another </a:t>
            </a:r>
          </a:p>
          <a:p>
            <a:pPr lvl="1"/>
            <a:r>
              <a:rPr lang="en-US" dirty="0" smtClean="0">
                <a:solidFill>
                  <a:schemeClr val="bg1"/>
                </a:solidFill>
              </a:rPr>
              <a:t>Earth </a:t>
            </a:r>
          </a:p>
          <a:p>
            <a:pPr lvl="1"/>
            <a:r>
              <a:rPr lang="en-US" dirty="0" smtClean="0">
                <a:solidFill>
                  <a:schemeClr val="bg1"/>
                </a:solidFill>
              </a:rPr>
              <a:t>Aircraft</a:t>
            </a:r>
          </a:p>
          <a:p>
            <a:endParaRPr lang="en-US" dirty="0"/>
          </a:p>
        </p:txBody>
      </p:sp>
      <p:pic>
        <p:nvPicPr>
          <p:cNvPr id="12" name="Content Placeholder 11" descr="Screen shot 2010-09-24 at 12.04.31 PM.png"/>
          <p:cNvPicPr>
            <a:picLocks noGrp="1" noChangeAspect="1"/>
          </p:cNvPicPr>
          <p:nvPr>
            <p:ph sz="half" idx="2"/>
          </p:nvPr>
        </p:nvPicPr>
        <p:blipFill>
          <a:blip r:embed="rId3"/>
          <a:stretch>
            <a:fillRect/>
          </a:stretch>
        </p:blipFill>
        <p:spPr>
          <a:xfrm>
            <a:off x="4648200" y="2013716"/>
            <a:ext cx="4038600" cy="3460806"/>
          </a:xfrm>
        </p:spPr>
      </p:pic>
      <p:sp>
        <p:nvSpPr>
          <p:cNvPr id="2" name="Title 1"/>
          <p:cNvSpPr>
            <a:spLocks noGrp="1"/>
          </p:cNvSpPr>
          <p:nvPr>
            <p:ph type="title"/>
          </p:nvPr>
        </p:nvSpPr>
        <p:spPr/>
        <p:txBody>
          <a:bodyPr/>
          <a:lstStyle/>
          <a:p>
            <a:r>
              <a:rPr lang="en-US" dirty="0" smtClean="0">
                <a:solidFill>
                  <a:schemeClr val="bg1"/>
                </a:solidFill>
              </a:rPr>
              <a:t>DCM Explained </a:t>
            </a:r>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descr="Screen shot 2010-09-24 at 12.00.52 PM.png"/>
          <p:cNvPicPr>
            <a:picLocks noGrp="1" noChangeAspect="1"/>
          </p:cNvPicPr>
          <p:nvPr>
            <p:ph sz="half" idx="1"/>
          </p:nvPr>
        </p:nvPicPr>
        <p:blipFill>
          <a:blip r:embed="rId3"/>
          <a:srcRect t="-47718" b="-47718"/>
          <a:stretch>
            <a:fillRect/>
          </a:stretch>
        </p:blipFill>
        <p:spPr>
          <a:xfrm>
            <a:off x="559408" y="705175"/>
            <a:ext cx="3209410" cy="3124844"/>
          </a:xfrm>
        </p:spPr>
      </p:pic>
      <p:sp>
        <p:nvSpPr>
          <p:cNvPr id="4" name="Content Placeholder 3"/>
          <p:cNvSpPr>
            <a:spLocks noGrp="1"/>
          </p:cNvSpPr>
          <p:nvPr>
            <p:ph sz="half" idx="2"/>
          </p:nvPr>
        </p:nvSpPr>
        <p:spPr>
          <a:xfrm>
            <a:off x="4222750" y="1600200"/>
            <a:ext cx="4464050" cy="4525963"/>
          </a:xfrm>
        </p:spPr>
        <p:txBody>
          <a:bodyPr/>
          <a:lstStyle/>
          <a:p>
            <a:r>
              <a:rPr lang="en-US" dirty="0" smtClean="0">
                <a:solidFill>
                  <a:schemeClr val="bg1"/>
                </a:solidFill>
              </a:rPr>
              <a:t>The earth’s reference frame is fixed </a:t>
            </a:r>
          </a:p>
          <a:p>
            <a:r>
              <a:rPr lang="en-US" dirty="0" smtClean="0">
                <a:solidFill>
                  <a:schemeClr val="bg1"/>
                </a:solidFill>
              </a:rPr>
              <a:t>Each row represents a vector </a:t>
            </a:r>
            <a:r>
              <a:rPr lang="en-US" b="1" i="1" dirty="0" smtClean="0">
                <a:solidFill>
                  <a:schemeClr val="bg1"/>
                </a:solidFill>
              </a:rPr>
              <a:t>R </a:t>
            </a:r>
          </a:p>
          <a:p>
            <a:endParaRPr lang="en-US" dirty="0" smtClean="0">
              <a:solidFill>
                <a:schemeClr val="bg1"/>
              </a:solidFill>
            </a:endParaRPr>
          </a:p>
          <a:p>
            <a:endParaRPr lang="en-US" b="1" i="1" dirty="0" smtClean="0">
              <a:solidFill>
                <a:schemeClr val="bg1"/>
              </a:solidFill>
            </a:endParaRPr>
          </a:p>
          <a:p>
            <a:endParaRPr lang="en-US" dirty="0"/>
          </a:p>
        </p:txBody>
      </p:sp>
      <p:sp>
        <p:nvSpPr>
          <p:cNvPr id="2" name="Title 1"/>
          <p:cNvSpPr>
            <a:spLocks noGrp="1"/>
          </p:cNvSpPr>
          <p:nvPr>
            <p:ph type="title"/>
          </p:nvPr>
        </p:nvSpPr>
        <p:spPr/>
        <p:txBody>
          <a:bodyPr/>
          <a:lstStyle/>
          <a:p>
            <a:r>
              <a:rPr lang="en-US" dirty="0" smtClean="0">
                <a:solidFill>
                  <a:schemeClr val="bg1"/>
                </a:solidFill>
              </a:rPr>
              <a:t>DCM Explained</a:t>
            </a:r>
            <a:endParaRPr lang="en-US" dirty="0">
              <a:solidFill>
                <a:schemeClr val="bg1"/>
              </a:solidFill>
            </a:endParaRPr>
          </a:p>
        </p:txBody>
      </p:sp>
      <p:pic>
        <p:nvPicPr>
          <p:cNvPr id="6" name="Content Placeholder 11" descr="Screen shot 2010-09-24 at 12.04.31 PM.png"/>
          <p:cNvPicPr>
            <a:picLocks noChangeAspect="1"/>
          </p:cNvPicPr>
          <p:nvPr/>
        </p:nvPicPr>
        <p:blipFill>
          <a:blip r:embed="rId4"/>
          <a:stretch>
            <a:fillRect/>
          </a:stretch>
        </p:blipFill>
        <p:spPr>
          <a:xfrm>
            <a:off x="716690" y="3218758"/>
            <a:ext cx="3249814" cy="278487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400" dirty="0" smtClean="0"/>
              <a:t>Using the kinematics of a rotating vector…</a:t>
            </a:r>
          </a:p>
          <a:p>
            <a:endParaRPr lang="en-US" sz="2400" dirty="0" smtClean="0"/>
          </a:p>
          <a:p>
            <a:endParaRPr lang="en-US" sz="2400" dirty="0" smtClean="0"/>
          </a:p>
          <a:p>
            <a:endParaRPr lang="en-US" sz="2400" dirty="0" smtClean="0"/>
          </a:p>
          <a:p>
            <a:endParaRPr lang="en-US" sz="2400" dirty="0" smtClean="0"/>
          </a:p>
          <a:p>
            <a:endParaRPr lang="en-US" sz="2400" dirty="0" smtClean="0"/>
          </a:p>
          <a:p>
            <a:r>
              <a:rPr lang="en-US" sz="2400" dirty="0" smtClean="0"/>
              <a:t>This equation can then be integrated to derive the tracking vector</a:t>
            </a:r>
          </a:p>
          <a:p>
            <a:r>
              <a:rPr lang="en-US" sz="2400" dirty="0" smtClean="0"/>
              <a:t>Integration is done through numerical integration</a:t>
            </a:r>
          </a:p>
          <a:p>
            <a:endParaRPr lang="en-US" sz="2400"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DCM Design</a:t>
            </a:r>
            <a:endParaRPr lang="en-US" dirty="0"/>
          </a:p>
        </p:txBody>
      </p:sp>
      <p:sp>
        <p:nvSpPr>
          <p:cNvPr id="10" name="TextBox 9"/>
          <p:cNvSpPr txBox="1"/>
          <p:nvPr/>
        </p:nvSpPr>
        <p:spPr>
          <a:xfrm>
            <a:off x="567869" y="1740541"/>
            <a:ext cx="184731" cy="3108543"/>
          </a:xfrm>
          <a:prstGeom prst="rect">
            <a:avLst/>
          </a:prstGeom>
          <a:noFill/>
        </p:spPr>
        <p:txBody>
          <a:bodyPr wrap="none" rtlCol="0">
            <a:spAutoFit/>
          </a:bodyPr>
          <a:lstStyle/>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p:txBody>
      </p:sp>
      <p:graphicFrame>
        <p:nvGraphicFramePr>
          <p:cNvPr id="12" name="Object 11"/>
          <p:cNvGraphicFramePr>
            <a:graphicFrameLocks noChangeAspect="1"/>
          </p:cNvGraphicFramePr>
          <p:nvPr/>
        </p:nvGraphicFramePr>
        <p:xfrm>
          <a:off x="2996578" y="2168124"/>
          <a:ext cx="2535385" cy="1726220"/>
        </p:xfrm>
        <a:graphic>
          <a:graphicData uri="http://schemas.openxmlformats.org/presentationml/2006/ole">
            <p:oleObj spid="_x0000_s134146" name="Equation" r:id="rId4" imgW="1193800" imgH="812800" progId="Equation.3">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This equation can then be integrated to derive the tracking vector</a:t>
            </a:r>
          </a:p>
          <a:p>
            <a:r>
              <a:rPr lang="en-US" dirty="0" smtClean="0"/>
              <a:t>Integration is done through numerical integration</a:t>
            </a:r>
          </a:p>
        </p:txBody>
      </p:sp>
      <p:sp>
        <p:nvSpPr>
          <p:cNvPr id="2" name="Title 1"/>
          <p:cNvSpPr>
            <a:spLocks noGrp="1"/>
          </p:cNvSpPr>
          <p:nvPr>
            <p:ph type="title"/>
          </p:nvPr>
        </p:nvSpPr>
        <p:spPr/>
        <p:txBody>
          <a:bodyPr/>
          <a:lstStyle/>
          <a:p>
            <a:r>
              <a:rPr lang="en-US" dirty="0" smtClean="0"/>
              <a:t>DCM Design</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DCM Design</a:t>
            </a:r>
            <a:endParaRPr lang="en-US" dirty="0"/>
          </a:p>
        </p:txBody>
      </p:sp>
      <p:sp>
        <p:nvSpPr>
          <p:cNvPr id="5" name="TextBox 4"/>
          <p:cNvSpPr txBox="1"/>
          <p:nvPr/>
        </p:nvSpPr>
        <p:spPr>
          <a:xfrm>
            <a:off x="414233" y="1889125"/>
            <a:ext cx="3119313" cy="523220"/>
          </a:xfrm>
          <a:prstGeom prst="rect">
            <a:avLst/>
          </a:prstGeom>
          <a:noFill/>
        </p:spPr>
        <p:txBody>
          <a:bodyPr wrap="none" rtlCol="0">
            <a:spAutoFit/>
          </a:bodyPr>
          <a:lstStyle/>
          <a:p>
            <a:r>
              <a:rPr lang="en-US" sz="2800" dirty="0" smtClean="0"/>
              <a:t>Equation becomes…</a:t>
            </a:r>
            <a:endParaRPr lang="en-US" sz="2800" dirty="0"/>
          </a:p>
        </p:txBody>
      </p:sp>
      <p:graphicFrame>
        <p:nvGraphicFramePr>
          <p:cNvPr id="6" name="Object 5"/>
          <p:cNvGraphicFramePr>
            <a:graphicFrameLocks noChangeAspect="1"/>
          </p:cNvGraphicFramePr>
          <p:nvPr/>
        </p:nvGraphicFramePr>
        <p:xfrm>
          <a:off x="1508654" y="2622549"/>
          <a:ext cx="4437592" cy="1901825"/>
        </p:xfrm>
        <a:graphic>
          <a:graphicData uri="http://schemas.openxmlformats.org/presentationml/2006/ole">
            <p:oleObj spid="_x0000_s135170" name="Equation" r:id="rId4" imgW="1689100" imgH="723900" progId="Equation.3">
              <p:embed/>
            </p:oleObj>
          </a:graphicData>
        </a:graphic>
      </p:graphicFrame>
      <p:sp>
        <p:nvSpPr>
          <p:cNvPr id="7" name="TextBox 6"/>
          <p:cNvSpPr txBox="1"/>
          <p:nvPr/>
        </p:nvSpPr>
        <p:spPr>
          <a:xfrm>
            <a:off x="1616578" y="5039162"/>
            <a:ext cx="3496119" cy="830997"/>
          </a:xfrm>
          <a:prstGeom prst="rect">
            <a:avLst/>
          </a:prstGeom>
          <a:noFill/>
        </p:spPr>
        <p:txBody>
          <a:bodyPr wrap="none" rtlCol="0">
            <a:spAutoFit/>
          </a:bodyPr>
          <a:lstStyle/>
          <a:p>
            <a:r>
              <a:rPr lang="en-US" sz="2400" dirty="0" smtClean="0"/>
              <a:t>r(0) = Starting vector value</a:t>
            </a:r>
          </a:p>
          <a:p>
            <a:endParaRPr lang="en-US" sz="2400" dirty="0"/>
          </a:p>
        </p:txBody>
      </p:sp>
      <p:graphicFrame>
        <p:nvGraphicFramePr>
          <p:cNvPr id="8" name="Object 7"/>
          <p:cNvGraphicFramePr>
            <a:graphicFrameLocks noChangeAspect="1"/>
          </p:cNvGraphicFramePr>
          <p:nvPr/>
        </p:nvGraphicFramePr>
        <p:xfrm>
          <a:off x="1616578" y="5547033"/>
          <a:ext cx="1831268" cy="569178"/>
        </p:xfrm>
        <a:graphic>
          <a:graphicData uri="http://schemas.openxmlformats.org/presentationml/2006/ole">
            <p:oleObj spid="_x0000_s135171" name="Equation" r:id="rId5" imgW="939800" imgH="292100" progId="Equation.3">
              <p:embed/>
            </p:oleObj>
          </a:graphicData>
        </a:graphic>
      </p:graphicFrame>
      <p:sp>
        <p:nvSpPr>
          <p:cNvPr id="9" name="TextBox 8"/>
          <p:cNvSpPr txBox="1"/>
          <p:nvPr/>
        </p:nvSpPr>
        <p:spPr>
          <a:xfrm>
            <a:off x="3447846" y="5639326"/>
            <a:ext cx="2498400" cy="461665"/>
          </a:xfrm>
          <a:prstGeom prst="rect">
            <a:avLst/>
          </a:prstGeom>
          <a:noFill/>
        </p:spPr>
        <p:txBody>
          <a:bodyPr wrap="none" rtlCol="0">
            <a:spAutoFit/>
          </a:bodyPr>
          <a:lstStyle/>
          <a:p>
            <a:r>
              <a:rPr lang="en-US" sz="2400" dirty="0" smtClean="0"/>
              <a:t>= Change in vector</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Gyro measurements are taken in the aircraft’s frame of reference</a:t>
            </a:r>
          </a:p>
          <a:p>
            <a:pPr lvl="1"/>
            <a:r>
              <a:rPr lang="en-US" dirty="0" smtClean="0"/>
              <a:t>A Rotation in the earth’s reference frame is equal and opposite a rotation in the aircraft’s frame of reference</a:t>
            </a:r>
          </a:p>
          <a:p>
            <a:pPr lvl="1"/>
            <a:r>
              <a:rPr lang="en-US" dirty="0" smtClean="0"/>
              <a:t>Thus, we invert the sign of all the measurements</a:t>
            </a:r>
            <a:endParaRPr lang="en-US" dirty="0"/>
          </a:p>
        </p:txBody>
      </p:sp>
      <p:sp>
        <p:nvSpPr>
          <p:cNvPr id="2" name="Title 1"/>
          <p:cNvSpPr>
            <a:spLocks noGrp="1"/>
          </p:cNvSpPr>
          <p:nvPr>
            <p:ph type="title"/>
          </p:nvPr>
        </p:nvSpPr>
        <p:spPr/>
        <p:txBody>
          <a:bodyPr/>
          <a:lstStyle/>
          <a:p>
            <a:r>
              <a:rPr lang="en-US" dirty="0" smtClean="0"/>
              <a:t>DCM Design</a:t>
            </a: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3215"/>
            <a:ext cx="8229600" cy="4525963"/>
          </a:xfrm>
        </p:spPr>
        <p:txBody>
          <a:bodyPr/>
          <a:lstStyle/>
          <a:p>
            <a:r>
              <a:rPr lang="en-US" dirty="0" smtClean="0"/>
              <a:t>Initial term brought into matrix</a:t>
            </a:r>
          </a:p>
          <a:p>
            <a:r>
              <a:rPr lang="en-US" dirty="0" smtClean="0"/>
              <a:t>Utilizing these equations, we then present the matrix formulation…</a:t>
            </a:r>
          </a:p>
          <a:p>
            <a:endParaRPr lang="en-US" dirty="0"/>
          </a:p>
        </p:txBody>
      </p:sp>
      <p:sp>
        <p:nvSpPr>
          <p:cNvPr id="2" name="Title 1"/>
          <p:cNvSpPr>
            <a:spLocks noGrp="1"/>
          </p:cNvSpPr>
          <p:nvPr>
            <p:ph type="title"/>
          </p:nvPr>
        </p:nvSpPr>
        <p:spPr/>
        <p:txBody>
          <a:bodyPr/>
          <a:lstStyle/>
          <a:p>
            <a:r>
              <a:rPr lang="en-US" dirty="0" smtClean="0"/>
              <a:t>DCM Design</a:t>
            </a:r>
            <a:endParaRPr lang="en-US" dirty="0"/>
          </a:p>
        </p:txBody>
      </p:sp>
      <p:graphicFrame>
        <p:nvGraphicFramePr>
          <p:cNvPr id="5" name="Object 4"/>
          <p:cNvGraphicFramePr>
            <a:graphicFrameLocks noChangeAspect="1"/>
          </p:cNvGraphicFramePr>
          <p:nvPr/>
        </p:nvGraphicFramePr>
        <p:xfrm>
          <a:off x="1514475" y="4344988"/>
          <a:ext cx="5822950" cy="1830387"/>
        </p:xfrm>
        <a:graphic>
          <a:graphicData uri="http://schemas.openxmlformats.org/presentationml/2006/ole">
            <p:oleObj spid="_x0000_s136194" name="Equation" r:id="rId4" imgW="2260440" imgH="711000" progId="Equation.3">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Gyroscopic drift errors attributed to MEMS based electronic gyroscopes</a:t>
            </a:r>
          </a:p>
          <a:p>
            <a:r>
              <a:rPr lang="en-US" dirty="0" smtClean="0"/>
              <a:t>Accumulation of numerical errors </a:t>
            </a:r>
            <a:endParaRPr lang="en-US" dirty="0"/>
          </a:p>
        </p:txBody>
      </p:sp>
      <p:sp>
        <p:nvSpPr>
          <p:cNvPr id="2" name="Title 1"/>
          <p:cNvSpPr>
            <a:spLocks noGrp="1"/>
          </p:cNvSpPr>
          <p:nvPr>
            <p:ph type="title"/>
          </p:nvPr>
        </p:nvSpPr>
        <p:spPr/>
        <p:txBody>
          <a:bodyPr/>
          <a:lstStyle/>
          <a:p>
            <a:r>
              <a:rPr lang="en-US" dirty="0" smtClean="0"/>
              <a:t>DCM Design: Issues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Utilize sensor blending to mitigate gyro drift</a:t>
            </a:r>
          </a:p>
          <a:p>
            <a:pPr lvl="1"/>
            <a:r>
              <a:rPr lang="en-US" dirty="0" smtClean="0"/>
              <a:t>Accelerometer is used to correct pitch and roll drift</a:t>
            </a:r>
          </a:p>
          <a:p>
            <a:pPr lvl="1"/>
            <a:r>
              <a:rPr lang="en-US" dirty="0" smtClean="0"/>
              <a:t>Magnetometer is used to correct yaw drift</a:t>
            </a:r>
          </a:p>
          <a:p>
            <a:r>
              <a:rPr lang="en-US" dirty="0" smtClean="0"/>
              <a:t>Renormalization of the DCM is used to correct numerical integration error accumulation</a:t>
            </a:r>
            <a:endParaRPr lang="en-US" dirty="0"/>
          </a:p>
        </p:txBody>
      </p:sp>
      <p:sp>
        <p:nvSpPr>
          <p:cNvPr id="2" name="Title 1"/>
          <p:cNvSpPr>
            <a:spLocks noGrp="1"/>
          </p:cNvSpPr>
          <p:nvPr>
            <p:ph type="title"/>
          </p:nvPr>
        </p:nvSpPr>
        <p:spPr/>
        <p:txBody>
          <a:bodyPr/>
          <a:lstStyle/>
          <a:p>
            <a:r>
              <a:rPr lang="en-US" dirty="0" smtClean="0"/>
              <a:t>DCM Design: Solutions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p:txBody>
          <a:bodyPr/>
          <a:lstStyle/>
          <a:p>
            <a:pPr>
              <a:lnSpc>
                <a:spcPct val="90000"/>
              </a:lnSpc>
            </a:pPr>
            <a:r>
              <a:rPr lang="en-US" sz="2400" dirty="0" smtClean="0"/>
              <a:t>Project Motivation and Goals</a:t>
            </a:r>
          </a:p>
          <a:p>
            <a:pPr>
              <a:lnSpc>
                <a:spcPct val="90000"/>
              </a:lnSpc>
            </a:pPr>
            <a:r>
              <a:rPr lang="en-US" sz="2400" dirty="0" smtClean="0"/>
              <a:t>Project Specifications</a:t>
            </a:r>
          </a:p>
          <a:p>
            <a:pPr>
              <a:lnSpc>
                <a:spcPct val="90000"/>
              </a:lnSpc>
            </a:pPr>
            <a:r>
              <a:rPr lang="en-US" sz="2400" dirty="0" smtClean="0"/>
              <a:t>System Block Diagram</a:t>
            </a:r>
          </a:p>
          <a:p>
            <a:pPr>
              <a:lnSpc>
                <a:spcPct val="90000"/>
              </a:lnSpc>
            </a:pPr>
            <a:r>
              <a:rPr lang="en-US" sz="2400" dirty="0" smtClean="0"/>
              <a:t>Inertial Measurement Unit and Sensors</a:t>
            </a:r>
          </a:p>
          <a:p>
            <a:pPr>
              <a:lnSpc>
                <a:spcPct val="90000"/>
              </a:lnSpc>
            </a:pPr>
            <a:r>
              <a:rPr lang="en-US" sz="2400" dirty="0" smtClean="0"/>
              <a:t>Microcontroller</a:t>
            </a:r>
          </a:p>
          <a:p>
            <a:pPr>
              <a:lnSpc>
                <a:spcPct val="90000"/>
              </a:lnSpc>
            </a:pPr>
            <a:r>
              <a:rPr lang="en-US" sz="2400" dirty="0" smtClean="0"/>
              <a:t>User Interface</a:t>
            </a:r>
          </a:p>
          <a:p>
            <a:pPr>
              <a:lnSpc>
                <a:spcPct val="90000"/>
              </a:lnSpc>
            </a:pPr>
            <a:r>
              <a:rPr lang="en-US" sz="2400" dirty="0" smtClean="0"/>
              <a:t>Vehicle Body</a:t>
            </a:r>
          </a:p>
          <a:p>
            <a:pPr>
              <a:lnSpc>
                <a:spcPct val="90000"/>
              </a:lnSpc>
            </a:pPr>
            <a:r>
              <a:rPr lang="en-US" sz="2400" dirty="0" smtClean="0"/>
              <a:t>Power</a:t>
            </a:r>
          </a:p>
          <a:p>
            <a:pPr>
              <a:lnSpc>
                <a:spcPct val="90000"/>
              </a:lnSpc>
            </a:pPr>
            <a:r>
              <a:rPr lang="en-US" sz="2400" dirty="0" smtClean="0"/>
              <a:t>Problems</a:t>
            </a:r>
          </a:p>
          <a:p>
            <a:pPr>
              <a:lnSpc>
                <a:spcPct val="90000"/>
              </a:lnSpc>
            </a:pPr>
            <a:r>
              <a:rPr lang="en-US" sz="2400" dirty="0" smtClean="0"/>
              <a:t>Administrative Details</a:t>
            </a:r>
          </a:p>
          <a:p>
            <a:pPr>
              <a:lnSpc>
                <a:spcPct val="90000"/>
              </a:lnSpc>
            </a:pPr>
            <a:r>
              <a:rPr lang="en-US" sz="2400" dirty="0" smtClean="0"/>
              <a:t>Questions</a:t>
            </a:r>
          </a:p>
        </p:txBody>
      </p:sp>
      <p:sp>
        <p:nvSpPr>
          <p:cNvPr id="18433" name="Rectangle 2"/>
          <p:cNvSpPr>
            <a:spLocks noGrp="1" noChangeArrowheads="1"/>
          </p:cNvSpPr>
          <p:nvPr>
            <p:ph type="title"/>
          </p:nvPr>
        </p:nvSpPr>
        <p:spPr/>
        <p:txBody>
          <a:bodyPr/>
          <a:lstStyle/>
          <a:p>
            <a:r>
              <a:rPr lang="en-US" smtClean="0"/>
              <a:t>Agenda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85137"/>
          </a:xfrm>
        </p:spPr>
        <p:txBody>
          <a:bodyPr>
            <a:normAutofit/>
          </a:bodyPr>
          <a:lstStyle/>
          <a:p>
            <a:pPr marL="514350" indent="-514350">
              <a:buFont typeface="+mj-lt"/>
              <a:buAutoNum type="arabicPeriod"/>
            </a:pPr>
            <a:r>
              <a:rPr lang="en-US" dirty="0" smtClean="0"/>
              <a:t>Compute dot product of X and Y rows of DCM</a:t>
            </a:r>
          </a:p>
          <a:p>
            <a:pPr marL="914400" lvl="1" indent="-514350"/>
            <a:r>
              <a:rPr lang="en-US" dirty="0" smtClean="0"/>
              <a:t>This should normally be zero because the X and Y axes are orthogonal</a:t>
            </a:r>
          </a:p>
          <a:p>
            <a:pPr marL="914400" lvl="1" indent="-514350"/>
            <a:r>
              <a:rPr lang="en-US" dirty="0" smtClean="0"/>
              <a:t>Recall that…</a:t>
            </a:r>
          </a:p>
          <a:p>
            <a:pPr marL="914400" lvl="1" indent="-514350"/>
            <a:endParaRPr lang="en-US" dirty="0" smtClean="0"/>
          </a:p>
          <a:p>
            <a:pPr marL="914400" lvl="1" indent="-514350"/>
            <a:endParaRPr lang="en-US" dirty="0" smtClean="0"/>
          </a:p>
          <a:p>
            <a:pPr marL="914400" lvl="1" indent="-514350"/>
            <a:endParaRPr lang="en-US" dirty="0" smtClean="0"/>
          </a:p>
          <a:p>
            <a:pPr marL="514350" indent="-514350"/>
            <a:r>
              <a:rPr lang="en-US" dirty="0" smtClean="0"/>
              <a:t>A value other than zero signifies error in measurement</a:t>
            </a:r>
            <a:endParaRPr lang="en-US" dirty="0"/>
          </a:p>
        </p:txBody>
      </p:sp>
      <p:sp>
        <p:nvSpPr>
          <p:cNvPr id="2" name="Title 1"/>
          <p:cNvSpPr>
            <a:spLocks noGrp="1"/>
          </p:cNvSpPr>
          <p:nvPr>
            <p:ph type="title"/>
          </p:nvPr>
        </p:nvSpPr>
        <p:spPr/>
        <p:txBody>
          <a:bodyPr/>
          <a:lstStyle/>
          <a:p>
            <a:r>
              <a:rPr lang="en-US" dirty="0" smtClean="0"/>
              <a:t>DCM Renormalization</a:t>
            </a:r>
            <a:endParaRPr lang="en-US" dirty="0"/>
          </a:p>
        </p:txBody>
      </p:sp>
      <p:graphicFrame>
        <p:nvGraphicFramePr>
          <p:cNvPr id="5" name="Object 4"/>
          <p:cNvGraphicFramePr>
            <a:graphicFrameLocks noChangeAspect="1"/>
          </p:cNvGraphicFramePr>
          <p:nvPr/>
        </p:nvGraphicFramePr>
        <p:xfrm>
          <a:off x="1979613" y="4110038"/>
          <a:ext cx="4967287" cy="639762"/>
        </p:xfrm>
        <a:graphic>
          <a:graphicData uri="http://schemas.openxmlformats.org/presentationml/2006/ole">
            <p:oleObj spid="_x0000_s137218" name="Equation" r:id="rId4" imgW="1282700" imgH="165100" progId="Equation.3">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ChangeAspect="1"/>
          </p:cNvGraphicFramePr>
          <p:nvPr>
            <p:ph idx="1"/>
          </p:nvPr>
        </p:nvGraphicFramePr>
        <p:xfrm>
          <a:off x="2027238" y="1417638"/>
          <a:ext cx="4695825" cy="2535237"/>
        </p:xfrm>
        <a:graphic>
          <a:graphicData uri="http://schemas.openxmlformats.org/presentationml/2006/ole">
            <p:oleObj spid="_x0000_s138242" name="Equation" r:id="rId4" imgW="1435100" imgH="774700" progId="Equation.3">
              <p:embed/>
            </p:oleObj>
          </a:graphicData>
        </a:graphic>
      </p:graphicFrame>
      <p:sp>
        <p:nvSpPr>
          <p:cNvPr id="2" name="Title 1"/>
          <p:cNvSpPr>
            <a:spLocks noGrp="1"/>
          </p:cNvSpPr>
          <p:nvPr>
            <p:ph type="title"/>
          </p:nvPr>
        </p:nvSpPr>
        <p:spPr/>
        <p:txBody>
          <a:bodyPr/>
          <a:lstStyle/>
          <a:p>
            <a:r>
              <a:rPr lang="en-US" dirty="0" smtClean="0"/>
              <a:t>DCM Renormalization</a:t>
            </a:r>
            <a:endParaRPr lang="en-US" dirty="0"/>
          </a:p>
        </p:txBody>
      </p:sp>
      <p:sp>
        <p:nvSpPr>
          <p:cNvPr id="5" name="TextBox 4"/>
          <p:cNvSpPr txBox="1"/>
          <p:nvPr/>
        </p:nvSpPr>
        <p:spPr>
          <a:xfrm>
            <a:off x="457200" y="4376419"/>
            <a:ext cx="8138616" cy="523220"/>
          </a:xfrm>
          <a:prstGeom prst="rect">
            <a:avLst/>
          </a:prstGeom>
          <a:noFill/>
        </p:spPr>
        <p:txBody>
          <a:bodyPr wrap="none" rtlCol="0">
            <a:spAutoFit/>
          </a:bodyPr>
          <a:lstStyle/>
          <a:p>
            <a:r>
              <a:rPr lang="en-US" sz="2800" dirty="0" smtClean="0"/>
              <a:t>To find </a:t>
            </a:r>
            <a:r>
              <a:rPr lang="en-US" sz="2800" b="1" i="1" dirty="0" smtClean="0"/>
              <a:t>Z</a:t>
            </a:r>
            <a:r>
              <a:rPr lang="en-US" sz="2800" dirty="0" smtClean="0"/>
              <a:t>, we utilize the property of the cross product…</a:t>
            </a:r>
            <a:endParaRPr lang="en-US" sz="2800" dirty="0"/>
          </a:p>
        </p:txBody>
      </p:sp>
      <p:graphicFrame>
        <p:nvGraphicFramePr>
          <p:cNvPr id="6" name="Object 5"/>
          <p:cNvGraphicFramePr>
            <a:graphicFrameLocks noChangeAspect="1"/>
          </p:cNvGraphicFramePr>
          <p:nvPr/>
        </p:nvGraphicFramePr>
        <p:xfrm>
          <a:off x="3157565" y="5422909"/>
          <a:ext cx="2626675" cy="515034"/>
        </p:xfrm>
        <a:graphic>
          <a:graphicData uri="http://schemas.openxmlformats.org/presentationml/2006/ole">
            <p:oleObj spid="_x0000_s138243" name="Equation" r:id="rId5" imgW="647700" imgH="127000" progId="Equation.3">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orthogonal vectors must be scaled to ensure a magnitude of one</a:t>
            </a:r>
          </a:p>
          <a:p>
            <a:r>
              <a:rPr lang="en-US" dirty="0" smtClean="0"/>
              <a:t>Use a Taylor expansion </a:t>
            </a:r>
            <a:endParaRPr lang="en-US" dirty="0"/>
          </a:p>
        </p:txBody>
      </p:sp>
      <p:sp>
        <p:nvSpPr>
          <p:cNvPr id="2" name="Title 1"/>
          <p:cNvSpPr>
            <a:spLocks noGrp="1"/>
          </p:cNvSpPr>
          <p:nvPr>
            <p:ph type="title"/>
          </p:nvPr>
        </p:nvSpPr>
        <p:spPr/>
        <p:txBody>
          <a:bodyPr/>
          <a:lstStyle/>
          <a:p>
            <a:r>
              <a:rPr lang="en-US" dirty="0" smtClean="0"/>
              <a:t>DCM: Renormalization</a:t>
            </a:r>
            <a:endParaRPr lang="en-US" dirty="0"/>
          </a:p>
        </p:txBody>
      </p:sp>
      <p:graphicFrame>
        <p:nvGraphicFramePr>
          <p:cNvPr id="4" name="Object 3"/>
          <p:cNvGraphicFramePr>
            <a:graphicFrameLocks noChangeAspect="1"/>
          </p:cNvGraphicFramePr>
          <p:nvPr/>
        </p:nvGraphicFramePr>
        <p:xfrm>
          <a:off x="952416" y="3239298"/>
          <a:ext cx="7233871" cy="3156598"/>
        </p:xfrm>
        <a:graphic>
          <a:graphicData uri="http://schemas.openxmlformats.org/presentationml/2006/ole">
            <p:oleObj spid="_x0000_s139266" name="Equation" r:id="rId4" imgW="2794000" imgH="1219200" progId="Equation.3">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r>
              <a:rPr lang="en-US" dirty="0" smtClean="0"/>
              <a:t>Accelerometer corrects pitch and roll drift</a:t>
            </a:r>
          </a:p>
          <a:p>
            <a:endParaRPr lang="en-US" dirty="0" smtClean="0"/>
          </a:p>
          <a:p>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DCM: Drift Correction </a:t>
            </a:r>
            <a:endParaRPr lang="en-US" dirty="0"/>
          </a:p>
        </p:txBody>
      </p:sp>
      <p:graphicFrame>
        <p:nvGraphicFramePr>
          <p:cNvPr id="4" name="Object 3"/>
          <p:cNvGraphicFramePr>
            <a:graphicFrameLocks noChangeAspect="1"/>
          </p:cNvGraphicFramePr>
          <p:nvPr/>
        </p:nvGraphicFramePr>
        <p:xfrm>
          <a:off x="2194015" y="4018196"/>
          <a:ext cx="4573467" cy="1339192"/>
        </p:xfrm>
        <a:graphic>
          <a:graphicData uri="http://schemas.openxmlformats.org/presentationml/2006/ole">
            <p:oleObj spid="_x0000_s140290" name="Equation" r:id="rId4" imgW="2298700" imgH="673100" progId="Equation.3">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Magnetometer is used to correct yaw drift</a:t>
            </a:r>
          </a:p>
          <a:p>
            <a:r>
              <a:rPr lang="en-US" dirty="0" smtClean="0"/>
              <a:t>Produces heading</a:t>
            </a:r>
          </a:p>
          <a:p>
            <a:r>
              <a:rPr lang="en-US" dirty="0" smtClean="0"/>
              <a:t>Reference vector is taken during initialization</a:t>
            </a:r>
          </a:p>
          <a:p>
            <a:r>
              <a:rPr lang="en-US" dirty="0" smtClean="0"/>
              <a:t>Used to produce yaw error</a:t>
            </a:r>
            <a:endParaRPr lang="en-US" dirty="0"/>
          </a:p>
        </p:txBody>
      </p:sp>
      <p:sp>
        <p:nvSpPr>
          <p:cNvPr id="2" name="Title 1"/>
          <p:cNvSpPr>
            <a:spLocks noGrp="1"/>
          </p:cNvSpPr>
          <p:nvPr>
            <p:ph type="title"/>
          </p:nvPr>
        </p:nvSpPr>
        <p:spPr/>
        <p:txBody>
          <a:bodyPr/>
          <a:lstStyle/>
          <a:p>
            <a:r>
              <a:rPr lang="en-US" dirty="0" smtClean="0"/>
              <a:t>DCM: Yaw Drift Correction</a:t>
            </a:r>
            <a:endParaRPr lang="en-US" dirty="0"/>
          </a:p>
        </p:txBody>
      </p:sp>
      <p:graphicFrame>
        <p:nvGraphicFramePr>
          <p:cNvPr id="4" name="Object 3"/>
          <p:cNvGraphicFramePr>
            <a:graphicFrameLocks noChangeAspect="1"/>
          </p:cNvGraphicFramePr>
          <p:nvPr/>
        </p:nvGraphicFramePr>
        <p:xfrm>
          <a:off x="1835927" y="4244422"/>
          <a:ext cx="5513514" cy="2230467"/>
        </p:xfrm>
        <a:graphic>
          <a:graphicData uri="http://schemas.openxmlformats.org/presentationml/2006/ole">
            <p:oleObj spid="_x0000_s141314" name="Equation" r:id="rId4" imgW="2794000" imgH="1130300" progId="Equation.3">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Error values processed through a PI controller</a:t>
            </a:r>
            <a:endParaRPr lang="en-US" dirty="0"/>
          </a:p>
        </p:txBody>
      </p:sp>
      <p:sp>
        <p:nvSpPr>
          <p:cNvPr id="2" name="Title 1"/>
          <p:cNvSpPr>
            <a:spLocks noGrp="1"/>
          </p:cNvSpPr>
          <p:nvPr>
            <p:ph type="title"/>
          </p:nvPr>
        </p:nvSpPr>
        <p:spPr/>
        <p:txBody>
          <a:bodyPr/>
          <a:lstStyle/>
          <a:p>
            <a:r>
              <a:rPr lang="en-US" dirty="0" smtClean="0"/>
              <a:t>PI Controller</a:t>
            </a:r>
            <a:endParaRPr lang="en-US" dirty="0"/>
          </a:p>
        </p:txBody>
      </p:sp>
      <p:pic>
        <p:nvPicPr>
          <p:cNvPr id="4" name="Picture 3"/>
          <p:cNvPicPr>
            <a:picLocks noChangeAspect="1"/>
          </p:cNvPicPr>
          <p:nvPr/>
        </p:nvPicPr>
        <p:blipFill>
          <a:blip r:embed="rId3"/>
          <a:stretch>
            <a:fillRect/>
          </a:stretch>
        </p:blipFill>
        <p:spPr>
          <a:xfrm>
            <a:off x="1054100" y="3281363"/>
            <a:ext cx="7035800" cy="28448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ChangeAspect="1"/>
          </p:cNvGraphicFramePr>
          <p:nvPr>
            <p:ph idx="1"/>
          </p:nvPr>
        </p:nvGraphicFramePr>
        <p:xfrm>
          <a:off x="2503488" y="1763713"/>
          <a:ext cx="4167187" cy="1155700"/>
        </p:xfrm>
        <a:graphic>
          <a:graphicData uri="http://schemas.openxmlformats.org/presentationml/2006/ole">
            <p:oleObj spid="_x0000_s221186" name="Equation" r:id="rId4" imgW="1511300" imgH="419100" progId="Equation.3">
              <p:embed/>
            </p:oleObj>
          </a:graphicData>
        </a:graphic>
      </p:graphicFrame>
      <p:sp>
        <p:nvSpPr>
          <p:cNvPr id="2" name="Title 1"/>
          <p:cNvSpPr>
            <a:spLocks noGrp="1"/>
          </p:cNvSpPr>
          <p:nvPr>
            <p:ph type="title"/>
          </p:nvPr>
        </p:nvSpPr>
        <p:spPr/>
        <p:txBody>
          <a:bodyPr/>
          <a:lstStyle/>
          <a:p>
            <a:r>
              <a:rPr lang="en-US" dirty="0" smtClean="0"/>
              <a:t>Using DCM </a:t>
            </a:r>
            <a:endParaRPr lang="en-US" dirty="0"/>
          </a:p>
        </p:txBody>
      </p:sp>
      <p:sp>
        <p:nvSpPr>
          <p:cNvPr id="5" name="TextBox 4"/>
          <p:cNvSpPr txBox="1"/>
          <p:nvPr/>
        </p:nvSpPr>
        <p:spPr>
          <a:xfrm>
            <a:off x="1308672" y="3274867"/>
            <a:ext cx="6372182" cy="523220"/>
          </a:xfrm>
          <a:prstGeom prst="rect">
            <a:avLst/>
          </a:prstGeom>
          <a:noFill/>
        </p:spPr>
        <p:txBody>
          <a:bodyPr wrap="none" rtlCol="0">
            <a:spAutoFit/>
          </a:bodyPr>
          <a:lstStyle/>
          <a:p>
            <a:r>
              <a:rPr lang="en-US" sz="2800" dirty="0" smtClean="0"/>
              <a:t>When </a:t>
            </a:r>
            <a:r>
              <a:rPr lang="en-US" sz="2800" dirty="0" err="1" smtClean="0"/>
              <a:t>r</a:t>
            </a:r>
            <a:r>
              <a:rPr lang="en-US" sz="2800" baseline="-25000" dirty="0" err="1" smtClean="0"/>
              <a:t>ZX</a:t>
            </a:r>
            <a:r>
              <a:rPr lang="en-US" sz="2800" dirty="0" smtClean="0"/>
              <a:t> and </a:t>
            </a:r>
            <a:r>
              <a:rPr lang="en-US" sz="2800" dirty="0" err="1" smtClean="0"/>
              <a:t>r</a:t>
            </a:r>
            <a:r>
              <a:rPr lang="en-US" sz="2800" baseline="-25000" dirty="0" err="1" smtClean="0"/>
              <a:t>ZY</a:t>
            </a:r>
            <a:r>
              <a:rPr lang="en-US" sz="2800" dirty="0" smtClean="0"/>
              <a:t> = 0, the helicopter is level</a:t>
            </a:r>
            <a:endParaRPr lang="en-US" sz="2800" dirty="0"/>
          </a:p>
        </p:txBody>
      </p:sp>
      <p:graphicFrame>
        <p:nvGraphicFramePr>
          <p:cNvPr id="221187" name="Content Placeholder 3"/>
          <p:cNvGraphicFramePr>
            <a:graphicFrameLocks noChangeAspect="1"/>
          </p:cNvGraphicFramePr>
          <p:nvPr/>
        </p:nvGraphicFramePr>
        <p:xfrm>
          <a:off x="2592388" y="2595563"/>
          <a:ext cx="3971925" cy="1160462"/>
        </p:xfrm>
        <a:graphic>
          <a:graphicData uri="http://schemas.openxmlformats.org/presentationml/2006/ole">
            <p:oleObj spid="_x0000_s221187" name="Equation" r:id="rId5" imgW="1435100" imgH="419100" progId="Equation.3">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Pitch and roll control</a:t>
            </a:r>
          </a:p>
          <a:p>
            <a:pPr lvl="1"/>
            <a:r>
              <a:rPr lang="en-US" dirty="0" smtClean="0"/>
              <a:t>No Commands, aircraft auto levels</a:t>
            </a:r>
          </a:p>
          <a:p>
            <a:pPr lvl="1"/>
            <a:r>
              <a:rPr lang="en-US" dirty="0" smtClean="0"/>
              <a:t>Commands alter this state</a:t>
            </a:r>
          </a:p>
          <a:p>
            <a:pPr lvl="1"/>
            <a:r>
              <a:rPr lang="en-US" dirty="0" smtClean="0"/>
              <a:t>Default Pitch and Roll angle</a:t>
            </a:r>
          </a:p>
          <a:p>
            <a:r>
              <a:rPr lang="en-US" dirty="0" smtClean="0"/>
              <a:t>Yaw control</a:t>
            </a:r>
          </a:p>
          <a:p>
            <a:pPr lvl="1"/>
            <a:r>
              <a:rPr lang="en-US" dirty="0" smtClean="0"/>
              <a:t>No command, no yaw adjustment</a:t>
            </a:r>
          </a:p>
          <a:p>
            <a:pPr lvl="1"/>
            <a:r>
              <a:rPr lang="en-US" dirty="0" smtClean="0"/>
              <a:t>Default yaw adjust rate</a:t>
            </a:r>
          </a:p>
          <a:p>
            <a:pPr lvl="1">
              <a:buNone/>
            </a:pPr>
            <a:endParaRPr lang="en-US" dirty="0" smtClean="0"/>
          </a:p>
        </p:txBody>
      </p:sp>
      <p:sp>
        <p:nvSpPr>
          <p:cNvPr id="2" name="Title 1"/>
          <p:cNvSpPr>
            <a:spLocks noGrp="1"/>
          </p:cNvSpPr>
          <p:nvPr>
            <p:ph type="title"/>
          </p:nvPr>
        </p:nvSpPr>
        <p:spPr/>
        <p:txBody>
          <a:bodyPr/>
          <a:lstStyle/>
          <a:p>
            <a:r>
              <a:rPr lang="en-US" dirty="0" smtClean="0"/>
              <a:t>Using DCM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Content Placeholder 7" descr="Screen shot 2010-09-25 at 12.17.19 PM.png"/>
          <p:cNvPicPr>
            <a:picLocks noGrp="1" noChangeAspect="1"/>
          </p:cNvPicPr>
          <p:nvPr>
            <p:ph idx="1"/>
          </p:nvPr>
        </p:nvPicPr>
        <p:blipFill>
          <a:blip r:embed="rId3"/>
          <a:stretch>
            <a:fillRect/>
          </a:stretch>
        </p:blipFill>
        <p:spPr>
          <a:xfrm>
            <a:off x="841750" y="1481138"/>
            <a:ext cx="7460500" cy="4525962"/>
          </a:xfrm>
        </p:spPr>
      </p:pic>
      <p:sp>
        <p:nvSpPr>
          <p:cNvPr id="2" name="Title 1"/>
          <p:cNvSpPr>
            <a:spLocks noGrp="1"/>
          </p:cNvSpPr>
          <p:nvPr>
            <p:ph type="title"/>
          </p:nvPr>
        </p:nvSpPr>
        <p:spPr/>
        <p:txBody>
          <a:bodyPr/>
          <a:lstStyle/>
          <a:p>
            <a:r>
              <a:rPr lang="en-US" dirty="0" smtClean="0"/>
              <a:t>DCM Code: Update</a:t>
            </a:r>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descr="Screen shot 2010-09-25 at 12.18.17 PM.png"/>
          <p:cNvPicPr>
            <a:picLocks noGrp="1" noChangeAspect="1"/>
          </p:cNvPicPr>
          <p:nvPr>
            <p:ph idx="1"/>
          </p:nvPr>
        </p:nvPicPr>
        <p:blipFill>
          <a:blip r:embed="rId3"/>
          <a:stretch>
            <a:fillRect/>
          </a:stretch>
        </p:blipFill>
        <p:spPr>
          <a:xfrm>
            <a:off x="2386128" y="1481138"/>
            <a:ext cx="4371744" cy="4525962"/>
          </a:xfrm>
        </p:spPr>
      </p:pic>
      <p:sp>
        <p:nvSpPr>
          <p:cNvPr id="2" name="Title 1"/>
          <p:cNvSpPr>
            <a:spLocks noGrp="1"/>
          </p:cNvSpPr>
          <p:nvPr>
            <p:ph type="title"/>
          </p:nvPr>
        </p:nvSpPr>
        <p:spPr>
          <a:xfrm>
            <a:off x="457200" y="-82087"/>
            <a:ext cx="8229600" cy="1143000"/>
          </a:xfrm>
        </p:spPr>
        <p:txBody>
          <a:bodyPr/>
          <a:lstStyle/>
          <a:p>
            <a:r>
              <a:rPr lang="en-US" dirty="0" smtClean="0"/>
              <a:t>DCM Code: Renormalization</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p:txBody>
          <a:bodyPr/>
          <a:lstStyle/>
          <a:p>
            <a:r>
              <a:rPr lang="en-US" dirty="0" smtClean="0"/>
              <a:t>To create a fun and useful aerial vehicle</a:t>
            </a:r>
          </a:p>
          <a:p>
            <a:r>
              <a:rPr lang="en-US" dirty="0" smtClean="0"/>
              <a:t>Cost will be moderate to low, but must not sacrifice quality of design </a:t>
            </a:r>
          </a:p>
          <a:p>
            <a:r>
              <a:rPr lang="en-US" dirty="0" smtClean="0"/>
              <a:t>Must be lightweight</a:t>
            </a:r>
          </a:p>
          <a:p>
            <a:r>
              <a:rPr lang="en-US" dirty="0" smtClean="0"/>
              <a:t>Unit will self-stabilize</a:t>
            </a:r>
          </a:p>
          <a:p>
            <a:r>
              <a:rPr lang="en-US" dirty="0" smtClean="0"/>
              <a:t>Have live video streaming</a:t>
            </a:r>
          </a:p>
          <a:p>
            <a:r>
              <a:rPr lang="en-US" dirty="0" smtClean="0"/>
              <a:t>Be controlled through an IPhone application</a:t>
            </a:r>
          </a:p>
        </p:txBody>
      </p:sp>
      <p:sp>
        <p:nvSpPr>
          <p:cNvPr id="19457" name="Rectangle 2"/>
          <p:cNvSpPr>
            <a:spLocks noGrp="1" noChangeArrowheads="1"/>
          </p:cNvSpPr>
          <p:nvPr>
            <p:ph type="title"/>
          </p:nvPr>
        </p:nvSpPr>
        <p:spPr/>
        <p:txBody>
          <a:bodyPr/>
          <a:lstStyle/>
          <a:p>
            <a:r>
              <a:rPr lang="en-US" smtClean="0"/>
              <a:t>Motivation and Goals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trike="sngStrike" dirty="0" smtClean="0"/>
              <a:t>Completed</a:t>
            </a:r>
          </a:p>
          <a:p>
            <a:pPr lvl="1"/>
            <a:r>
              <a:rPr lang="en-US" strike="sngStrike" dirty="0" smtClean="0"/>
              <a:t>Main DCM update </a:t>
            </a:r>
          </a:p>
          <a:p>
            <a:pPr lvl="1"/>
            <a:r>
              <a:rPr lang="en-US" strike="sngStrike" dirty="0" smtClean="0"/>
              <a:t>roll pitch correction</a:t>
            </a:r>
          </a:p>
          <a:p>
            <a:pPr lvl="1"/>
            <a:r>
              <a:rPr lang="en-US" strike="sngStrike" dirty="0" smtClean="0"/>
              <a:t>PI controller</a:t>
            </a:r>
          </a:p>
          <a:p>
            <a:r>
              <a:rPr lang="en-US" strike="sngStrike" dirty="0" smtClean="0"/>
              <a:t>To be completed</a:t>
            </a:r>
          </a:p>
          <a:p>
            <a:pPr lvl="1"/>
            <a:r>
              <a:rPr lang="en-US" strike="sngStrike" dirty="0" smtClean="0"/>
              <a:t>DCM initialization code</a:t>
            </a:r>
          </a:p>
          <a:p>
            <a:pPr lvl="1"/>
            <a:r>
              <a:rPr lang="en-US" strike="sngStrike" dirty="0" smtClean="0"/>
              <a:t>Yaw correction </a:t>
            </a:r>
          </a:p>
          <a:p>
            <a:pPr lvl="1"/>
            <a:r>
              <a:rPr lang="en-US" strike="sngStrike" dirty="0" smtClean="0"/>
              <a:t>DCM code testing</a:t>
            </a:r>
          </a:p>
          <a:p>
            <a:pPr lvl="1"/>
            <a:r>
              <a:rPr lang="en-US" strike="sngStrike" dirty="0" smtClean="0"/>
              <a:t>Motor control loop </a:t>
            </a:r>
          </a:p>
          <a:p>
            <a:pPr lvl="1">
              <a:buNone/>
            </a:pPr>
            <a:endParaRPr lang="en-US" strike="sngStrike" dirty="0" smtClean="0"/>
          </a:p>
          <a:p>
            <a:pPr lvl="1"/>
            <a:endParaRPr lang="en-US" strike="sngStrike" dirty="0"/>
          </a:p>
        </p:txBody>
      </p:sp>
      <p:sp>
        <p:nvSpPr>
          <p:cNvPr id="2" name="Title 1"/>
          <p:cNvSpPr>
            <a:spLocks noGrp="1"/>
          </p:cNvSpPr>
          <p:nvPr>
            <p:ph type="title"/>
          </p:nvPr>
        </p:nvSpPr>
        <p:spPr/>
        <p:txBody>
          <a:bodyPr/>
          <a:lstStyle/>
          <a:p>
            <a:r>
              <a:rPr lang="en-US" dirty="0" smtClean="0"/>
              <a:t>DCM Algorithm Status</a:t>
            </a:r>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54676"/>
            <a:ext cx="8229600" cy="4525963"/>
          </a:xfrm>
        </p:spPr>
        <p:txBody>
          <a:bodyPr/>
          <a:lstStyle/>
          <a:p>
            <a:r>
              <a:rPr lang="en-US" sz="2800" dirty="0" smtClean="0"/>
              <a:t>Originally used a 2-axis and 1-axis analog sensors </a:t>
            </a:r>
          </a:p>
          <a:p>
            <a:r>
              <a:rPr lang="en-US" sz="2800" dirty="0" smtClean="0"/>
              <a:t>New design utilizes a 3-axis digital gyro</a:t>
            </a:r>
          </a:p>
          <a:p>
            <a:r>
              <a:rPr lang="en-US" sz="2800" dirty="0" smtClean="0"/>
              <a:t>ITG-3200 from </a:t>
            </a:r>
            <a:r>
              <a:rPr lang="en-US" sz="2800" dirty="0" err="1" smtClean="0"/>
              <a:t>Inversense</a:t>
            </a:r>
            <a:endParaRPr lang="en-US" sz="2800" dirty="0" smtClean="0"/>
          </a:p>
          <a:p>
            <a:endParaRPr lang="en-US" dirty="0"/>
          </a:p>
        </p:txBody>
      </p:sp>
      <p:sp>
        <p:nvSpPr>
          <p:cNvPr id="2" name="Title 1"/>
          <p:cNvSpPr>
            <a:spLocks noGrp="1"/>
          </p:cNvSpPr>
          <p:nvPr>
            <p:ph type="title"/>
          </p:nvPr>
        </p:nvSpPr>
        <p:spPr>
          <a:xfrm>
            <a:off x="457200" y="-125736"/>
            <a:ext cx="8229600" cy="1143000"/>
          </a:xfrm>
        </p:spPr>
        <p:txBody>
          <a:bodyPr/>
          <a:lstStyle/>
          <a:p>
            <a:r>
              <a:rPr lang="en-US" dirty="0" smtClean="0"/>
              <a:t>Sensor selection: Gyroscope </a:t>
            </a:r>
            <a:endParaRPr lang="en-US" dirty="0"/>
          </a:p>
        </p:txBody>
      </p:sp>
      <p:pic>
        <p:nvPicPr>
          <p:cNvPr id="4" name="Picture 3" descr="ITG3200_BlockDiagram.png"/>
          <p:cNvPicPr>
            <a:picLocks noChangeAspect="1"/>
          </p:cNvPicPr>
          <p:nvPr/>
        </p:nvPicPr>
        <p:blipFill>
          <a:blip r:embed="rId3"/>
          <a:stretch>
            <a:fillRect/>
          </a:stretch>
        </p:blipFill>
        <p:spPr>
          <a:xfrm>
            <a:off x="1311464" y="2605057"/>
            <a:ext cx="6630064" cy="4252943"/>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Selected ADXL335</a:t>
            </a:r>
          </a:p>
          <a:p>
            <a:r>
              <a:rPr lang="en-US" dirty="0" smtClean="0"/>
              <a:t>3-axis analog accelerometer</a:t>
            </a:r>
          </a:p>
          <a:p>
            <a:r>
              <a:rPr lang="en-US" dirty="0" smtClean="0"/>
              <a:t>Readily available from </a:t>
            </a:r>
            <a:r>
              <a:rPr lang="en-US" dirty="0" err="1" smtClean="0"/>
              <a:t>Sparkfun</a:t>
            </a:r>
            <a:endParaRPr lang="en-US" dirty="0" smtClean="0"/>
          </a:p>
          <a:p>
            <a:endParaRPr lang="en-US" dirty="0"/>
          </a:p>
        </p:txBody>
      </p:sp>
      <p:sp>
        <p:nvSpPr>
          <p:cNvPr id="2" name="Title 1"/>
          <p:cNvSpPr>
            <a:spLocks noGrp="1"/>
          </p:cNvSpPr>
          <p:nvPr>
            <p:ph type="title"/>
          </p:nvPr>
        </p:nvSpPr>
        <p:spPr/>
        <p:txBody>
          <a:bodyPr/>
          <a:lstStyle/>
          <a:p>
            <a:r>
              <a:rPr lang="en-US" dirty="0" smtClean="0"/>
              <a:t>Sensor selection: </a:t>
            </a:r>
            <a:r>
              <a:rPr lang="en-US" dirty="0" err="1" smtClean="0"/>
              <a:t>Accel</a:t>
            </a:r>
            <a:endParaRPr lang="en-US" dirty="0"/>
          </a:p>
        </p:txBody>
      </p:sp>
      <p:pic>
        <p:nvPicPr>
          <p:cNvPr id="4" name="Picture 3" descr="Screen shot 2010-09-25 at 12.52.06 PM.png"/>
          <p:cNvPicPr>
            <a:picLocks noChangeAspect="1"/>
          </p:cNvPicPr>
          <p:nvPr/>
        </p:nvPicPr>
        <p:blipFill>
          <a:blip r:embed="rId3"/>
          <a:stretch>
            <a:fillRect/>
          </a:stretch>
        </p:blipFill>
        <p:spPr>
          <a:xfrm>
            <a:off x="1601365" y="3256964"/>
            <a:ext cx="5936094" cy="3252654"/>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Selected HMC5843</a:t>
            </a:r>
          </a:p>
          <a:p>
            <a:r>
              <a:rPr lang="en-US" dirty="0" smtClean="0"/>
              <a:t>3-axis digital Magnetometer </a:t>
            </a:r>
          </a:p>
          <a:p>
            <a:r>
              <a:rPr lang="en-US" dirty="0" smtClean="0"/>
              <a:t>Readily available from </a:t>
            </a:r>
            <a:r>
              <a:rPr lang="en-US" dirty="0" err="1" smtClean="0"/>
              <a:t>Sparkfun</a:t>
            </a:r>
            <a:endParaRPr lang="en-US" dirty="0" smtClean="0"/>
          </a:p>
          <a:p>
            <a:r>
              <a:rPr lang="en-US" dirty="0" smtClean="0"/>
              <a:t>Not tilt compensated</a:t>
            </a:r>
            <a:endParaRPr lang="en-US" dirty="0"/>
          </a:p>
        </p:txBody>
      </p:sp>
      <p:sp>
        <p:nvSpPr>
          <p:cNvPr id="2" name="Title 1"/>
          <p:cNvSpPr>
            <a:spLocks noGrp="1"/>
          </p:cNvSpPr>
          <p:nvPr>
            <p:ph type="title"/>
          </p:nvPr>
        </p:nvSpPr>
        <p:spPr/>
        <p:txBody>
          <a:bodyPr>
            <a:normAutofit fontScale="90000"/>
          </a:bodyPr>
          <a:lstStyle/>
          <a:p>
            <a:r>
              <a:rPr lang="en-US" dirty="0" smtClean="0"/>
              <a:t>Sensor selection: Magnetometer</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275827" y="3362168"/>
            <a:ext cx="4769896" cy="3495832"/>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Must be able to sense the ground up to 15ft away</a:t>
            </a:r>
          </a:p>
          <a:p>
            <a:r>
              <a:rPr lang="en-US" sz="2800" dirty="0" smtClean="0"/>
              <a:t>Determine the distance by dividing the voltage out by 1024 and multiplying by 3.2mV to find out the range in centimeters</a:t>
            </a:r>
          </a:p>
          <a:p>
            <a:r>
              <a:rPr lang="en-US" sz="2800" dirty="0" smtClean="0"/>
              <a:t>max range of 600cm</a:t>
            </a:r>
          </a:p>
          <a:p>
            <a:endParaRPr lang="en-US" sz="2800" dirty="0" smtClean="0"/>
          </a:p>
        </p:txBody>
      </p:sp>
      <p:sp>
        <p:nvSpPr>
          <p:cNvPr id="2" name="Title 1"/>
          <p:cNvSpPr>
            <a:spLocks noGrp="1"/>
          </p:cNvSpPr>
          <p:nvPr>
            <p:ph type="title"/>
          </p:nvPr>
        </p:nvSpPr>
        <p:spPr/>
        <p:txBody>
          <a:bodyPr/>
          <a:lstStyle/>
          <a:p>
            <a:r>
              <a:rPr lang="en-US" dirty="0" smtClean="0"/>
              <a:t>Ultrasonic Sensor</a:t>
            </a:r>
            <a:endParaRPr lang="en-US" dirty="0"/>
          </a:p>
        </p:txBody>
      </p:sp>
      <p:pic>
        <p:nvPicPr>
          <p:cNvPr id="4" name="Picture 3"/>
          <p:cNvPicPr/>
          <p:nvPr/>
        </p:nvPicPr>
        <p:blipFill>
          <a:blip r:embed="rId3" cstate="print"/>
          <a:srcRect/>
          <a:stretch>
            <a:fillRect/>
          </a:stretch>
        </p:blipFill>
        <p:spPr bwMode="auto">
          <a:xfrm>
            <a:off x="1473735" y="4257477"/>
            <a:ext cx="6096000" cy="199873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800" dirty="0" smtClean="0"/>
              <a:t>I2C and </a:t>
            </a:r>
            <a:r>
              <a:rPr lang="en-US" sz="2800" dirty="0" smtClean="0"/>
              <a:t>3 </a:t>
            </a:r>
            <a:r>
              <a:rPr lang="en-US" sz="2800" dirty="0" smtClean="0"/>
              <a:t>ADC channels to receive and convert IMU </a:t>
            </a:r>
          </a:p>
          <a:p>
            <a:r>
              <a:rPr lang="en-US" sz="2800" dirty="0" smtClean="0"/>
              <a:t>Timer with four PWM outputs to control motors</a:t>
            </a:r>
          </a:p>
          <a:p>
            <a:r>
              <a:rPr lang="en-US" sz="2800" dirty="0" smtClean="0"/>
              <a:t>UART to communicate with Wi-Fi module</a:t>
            </a:r>
          </a:p>
          <a:p>
            <a:r>
              <a:rPr lang="en-US" sz="2800" dirty="0" smtClean="0"/>
              <a:t>Fast enough to run the DCM and control loop once every PWM period of 20 </a:t>
            </a:r>
            <a:r>
              <a:rPr lang="en-US" sz="2800" dirty="0" err="1" smtClean="0"/>
              <a:t>ms.</a:t>
            </a:r>
            <a:endParaRPr lang="en-US" sz="2800" dirty="0" smtClean="0"/>
          </a:p>
          <a:p>
            <a:r>
              <a:rPr lang="en-US" sz="2800" dirty="0" smtClean="0"/>
              <a:t>64 KB minimum to store all the code</a:t>
            </a:r>
          </a:p>
          <a:p>
            <a:endParaRPr lang="en-US" sz="2400" dirty="0" smtClean="0"/>
          </a:p>
          <a:p>
            <a:endParaRPr lang="en-US" dirty="0"/>
          </a:p>
        </p:txBody>
      </p:sp>
      <p:sp>
        <p:nvSpPr>
          <p:cNvPr id="4" name="Title 3"/>
          <p:cNvSpPr>
            <a:spLocks noGrp="1"/>
          </p:cNvSpPr>
          <p:nvPr>
            <p:ph type="title"/>
          </p:nvPr>
        </p:nvSpPr>
        <p:spPr/>
        <p:txBody>
          <a:bodyPr/>
          <a:lstStyle/>
          <a:p>
            <a:r>
              <a:rPr lang="en-US" dirty="0" smtClean="0"/>
              <a:t>Microcontroller Requirements</a:t>
            </a:r>
            <a:endParaRPr lang="en-US" dirty="0"/>
          </a:p>
        </p:txBody>
      </p:sp>
    </p:spTree>
    <p:extLst>
      <p:ext uri="{BB962C8B-B14F-4D97-AF65-F5344CB8AC3E}">
        <p14:creationId xmlns:p14="http://schemas.microsoft.com/office/powerpoint/2010/main" xmlns="" val="8459385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dirty="0" smtClean="0"/>
              <a:t>Selected STM32F103CBT6</a:t>
            </a:r>
            <a:endParaRPr lang="en-US" sz="2400" dirty="0"/>
          </a:p>
          <a:p>
            <a:r>
              <a:rPr lang="en-US" sz="2400" dirty="0" smtClean="0"/>
              <a:t>Reasons for Selection:</a:t>
            </a:r>
          </a:p>
          <a:p>
            <a:pPr lvl="1"/>
            <a:r>
              <a:rPr lang="en-US" sz="2400" dirty="0" smtClean="0"/>
              <a:t>Has a lot processing power at 72 </a:t>
            </a:r>
            <a:r>
              <a:rPr lang="en-US" sz="2400" dirty="0" err="1" smtClean="0"/>
              <a:t>Mhz</a:t>
            </a:r>
            <a:endParaRPr lang="en-US" sz="2400" dirty="0" smtClean="0"/>
          </a:p>
          <a:p>
            <a:pPr lvl="1"/>
            <a:r>
              <a:rPr lang="en-US" sz="2400" dirty="0" smtClean="0"/>
              <a:t>Has 128 KB of onboard flash storage</a:t>
            </a:r>
          </a:p>
          <a:p>
            <a:pPr lvl="1"/>
            <a:r>
              <a:rPr lang="en-US" sz="2400" dirty="0" smtClean="0"/>
              <a:t>Used in a project implementing  DCM</a:t>
            </a:r>
            <a:endParaRPr lang="en-US" sz="2400" dirty="0"/>
          </a:p>
          <a:p>
            <a:r>
              <a:rPr lang="en-US" sz="2400" dirty="0" smtClean="0"/>
              <a:t>Other Information</a:t>
            </a:r>
          </a:p>
          <a:p>
            <a:pPr lvl="1"/>
            <a:r>
              <a:rPr lang="en-US" sz="2400" dirty="0" smtClean="0"/>
              <a:t>ARM </a:t>
            </a:r>
            <a:r>
              <a:rPr lang="en-US" sz="2400" dirty="0"/>
              <a:t>Cortex-M3</a:t>
            </a:r>
          </a:p>
          <a:p>
            <a:pPr lvl="1"/>
            <a:r>
              <a:rPr lang="en-US" sz="2400" kern="50" dirty="0" smtClean="0">
                <a:ea typeface="SimSun"/>
                <a:cs typeface="Tahoma"/>
              </a:rPr>
              <a:t>Produced by </a:t>
            </a:r>
            <a:r>
              <a:rPr lang="en-US" sz="2400" kern="50" dirty="0" err="1" smtClean="0">
                <a:ea typeface="SimSun"/>
                <a:cs typeface="Tahoma"/>
              </a:rPr>
              <a:t>STMicoelectronics</a:t>
            </a:r>
            <a:endParaRPr lang="en-US" sz="2400" kern="50" dirty="0" smtClean="0">
              <a:ea typeface="SimSun"/>
              <a:cs typeface="Tahoma"/>
            </a:endParaRPr>
          </a:p>
          <a:p>
            <a:pPr lvl="1"/>
            <a:r>
              <a:rPr lang="en-US" sz="2400" kern="50" dirty="0" smtClean="0">
                <a:ea typeface="SimSun"/>
                <a:cs typeface="Tahoma"/>
              </a:rPr>
              <a:t>Received free samples from STMicroelectronics</a:t>
            </a:r>
            <a:endParaRPr lang="en-US" sz="2400" kern="50" dirty="0">
              <a:ea typeface="SimSun"/>
              <a:cs typeface="Tahoma"/>
            </a:endParaRPr>
          </a:p>
          <a:p>
            <a:endParaRPr lang="en-US" sz="2400" dirty="0"/>
          </a:p>
          <a:p>
            <a:endParaRPr lang="en-US" sz="2400" dirty="0" smtClean="0"/>
          </a:p>
          <a:p>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Microcontroller Selection</a:t>
            </a:r>
            <a:endParaRPr lang="en-US" dirty="0"/>
          </a:p>
        </p:txBody>
      </p:sp>
    </p:spTree>
    <p:extLst>
      <p:ext uri="{BB962C8B-B14F-4D97-AF65-F5344CB8AC3E}">
        <p14:creationId xmlns="" xmlns:p14="http://schemas.microsoft.com/office/powerpoint/2010/main" xmlns:mv="urn:schemas-microsoft-com:mac:vml" xmlns:mc="http://schemas.openxmlformats.org/markup-compatibility/2006" val="14733577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Grp="1" noChangeAspect="1" noChangeArrowheads="1"/>
          </p:cNvPicPr>
          <p:nvPr>
            <p:ph idx="1"/>
          </p:nvPr>
        </p:nvPicPr>
        <p:blipFill>
          <a:blip r:embed="rId2"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4962525" y="1557447"/>
            <a:ext cx="3429000" cy="2244012"/>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STM32 Development </a:t>
            </a:r>
            <a:br>
              <a:rPr lang="en-US" dirty="0" smtClean="0"/>
            </a:br>
            <a:r>
              <a:rPr lang="en-US" dirty="0" smtClean="0"/>
              <a:t>Hardware</a:t>
            </a:r>
            <a:endParaRPr lang="en-US" dirty="0"/>
          </a:p>
        </p:txBody>
      </p:sp>
      <p:pic>
        <p:nvPicPr>
          <p:cNvPr id="2053" name="Picture 5"/>
          <p:cNvPicPr>
            <a:picLocks noChangeAspect="1" noChangeArrowheads="1"/>
          </p:cNvPicPr>
          <p:nvPr/>
        </p:nvPicPr>
        <p:blipFill>
          <a:blip r:embed="rId3"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5029200" y="3801459"/>
            <a:ext cx="3362325" cy="3069241"/>
          </a:xfrm>
          <a:prstGeom prst="rect">
            <a:avLst/>
          </a:prstGeom>
          <a:noFill/>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pic>
      <p:sp>
        <p:nvSpPr>
          <p:cNvPr id="10" name="Content Placeholder 4"/>
          <p:cNvSpPr txBox="1">
            <a:spLocks/>
          </p:cNvSpPr>
          <p:nvPr/>
        </p:nvSpPr>
        <p:spPr>
          <a:xfrm>
            <a:off x="457200" y="1600200"/>
            <a:ext cx="4419600" cy="4525963"/>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000" dirty="0" smtClean="0"/>
          </a:p>
          <a:p>
            <a:r>
              <a:rPr lang="en-US" sz="2400" dirty="0" smtClean="0"/>
              <a:t>A JTAG interface was used to program and debug the STM32</a:t>
            </a:r>
          </a:p>
          <a:p>
            <a:pPr lvl="1"/>
            <a:r>
              <a:rPr lang="en-US" sz="2400" dirty="0" smtClean="0"/>
              <a:t>Olimex USBTINY</a:t>
            </a:r>
          </a:p>
          <a:p>
            <a:pPr lvl="2"/>
            <a:r>
              <a:rPr lang="en-US" dirty="0" smtClean="0"/>
              <a:t>Uses USB Port to interface to PC</a:t>
            </a:r>
            <a:endParaRPr lang="en-US" dirty="0"/>
          </a:p>
          <a:p>
            <a:endParaRPr lang="en-US" sz="2400" dirty="0" smtClean="0"/>
          </a:p>
          <a:p>
            <a:endParaRPr lang="en-US" sz="2400" dirty="0"/>
          </a:p>
          <a:p>
            <a:pPr>
              <a:buNone/>
            </a:pPr>
            <a:endParaRPr lang="en-US" sz="2400" dirty="0" smtClean="0"/>
          </a:p>
          <a:p>
            <a:endParaRPr lang="en-US" sz="2400" dirty="0"/>
          </a:p>
          <a:p>
            <a:r>
              <a:rPr lang="en-US" sz="2400" dirty="0" smtClean="0"/>
              <a:t>Development Board</a:t>
            </a:r>
          </a:p>
          <a:p>
            <a:pPr lvl="1"/>
            <a:r>
              <a:rPr lang="en-US" sz="2400" dirty="0" smtClean="0"/>
              <a:t> Olimex  STM32-H103</a:t>
            </a:r>
            <a:endParaRPr lang="en-US" sz="2400" dirty="0"/>
          </a:p>
          <a:p>
            <a:pPr lvl="2"/>
            <a:r>
              <a:rPr lang="en-US" dirty="0" smtClean="0"/>
              <a:t>Inexpensive     ~$40</a:t>
            </a:r>
          </a:p>
          <a:p>
            <a:pPr lvl="2"/>
            <a:r>
              <a:rPr lang="en-US" dirty="0"/>
              <a:t>Uses JTAG</a:t>
            </a:r>
          </a:p>
          <a:p>
            <a:pPr lvl="2"/>
            <a:r>
              <a:rPr lang="en-US" dirty="0" smtClean="0"/>
              <a:t>Powered from USB</a:t>
            </a:r>
          </a:p>
          <a:p>
            <a:pPr lvl="2"/>
            <a:r>
              <a:rPr lang="en-US" dirty="0" smtClean="0"/>
              <a:t>Small size</a:t>
            </a:r>
          </a:p>
          <a:p>
            <a:endParaRPr lang="en-US" sz="1600" dirty="0"/>
          </a:p>
        </p:txBody>
      </p:sp>
    </p:spTree>
    <p:extLst>
      <p:ext uri="{BB962C8B-B14F-4D97-AF65-F5344CB8AC3E}">
        <p14:creationId xmlns="" xmlns:p14="http://schemas.microsoft.com/office/powerpoint/2010/main" xmlns:mv="urn:schemas-microsoft-com:mac:vml" xmlns:mc="http://schemas.openxmlformats.org/markup-compatibility/2006" val="36198047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C used as programming language</a:t>
            </a:r>
          </a:p>
          <a:p>
            <a:r>
              <a:rPr lang="en-US" sz="2800" dirty="0" smtClean="0"/>
              <a:t>STMicroelectronics  STM32 Library</a:t>
            </a:r>
          </a:p>
          <a:p>
            <a:r>
              <a:rPr lang="en-US" sz="2800" dirty="0" smtClean="0"/>
              <a:t>Eclipse used as IDE</a:t>
            </a:r>
          </a:p>
          <a:p>
            <a:r>
              <a:rPr lang="en-US" sz="2800" dirty="0" smtClean="0"/>
              <a:t>OpenOCD used to debug code running on STM32</a:t>
            </a:r>
          </a:p>
          <a:p>
            <a:r>
              <a:rPr lang="en-US" sz="2800" dirty="0" smtClean="0"/>
              <a:t>Source code compiled with </a:t>
            </a:r>
            <a:r>
              <a:rPr lang="en-US" sz="2800" dirty="0" err="1" smtClean="0"/>
              <a:t>Codesourcery’s</a:t>
            </a:r>
            <a:r>
              <a:rPr lang="en-US" sz="2800" dirty="0" smtClean="0"/>
              <a:t>  G++ Lite  GNU tool chain</a:t>
            </a:r>
          </a:p>
          <a:p>
            <a:r>
              <a:rPr lang="en-US" sz="2800" dirty="0" smtClean="0"/>
              <a:t>All software tools are open source and are free to use</a:t>
            </a:r>
            <a:endParaRPr lang="en-US" sz="2800" dirty="0"/>
          </a:p>
        </p:txBody>
      </p:sp>
      <p:sp>
        <p:nvSpPr>
          <p:cNvPr id="2" name="Title 1"/>
          <p:cNvSpPr>
            <a:spLocks noGrp="1"/>
          </p:cNvSpPr>
          <p:nvPr>
            <p:ph type="title"/>
          </p:nvPr>
        </p:nvSpPr>
        <p:spPr/>
        <p:txBody>
          <a:bodyPr/>
          <a:lstStyle/>
          <a:p>
            <a:r>
              <a:rPr lang="en-US" dirty="0" smtClean="0"/>
              <a:t>Software Development</a:t>
            </a:r>
            <a:endParaRPr lang="en-US" dirty="0"/>
          </a:p>
        </p:txBody>
      </p:sp>
    </p:spTree>
    <p:extLst>
      <p:ext uri="{BB962C8B-B14F-4D97-AF65-F5344CB8AC3E}">
        <p14:creationId xmlns="" xmlns:p14="http://schemas.microsoft.com/office/powerpoint/2010/main" xmlns:mv="urn:schemas-microsoft-com:mac:vml" xmlns:mc="http://schemas.openxmlformats.org/markup-compatibility/2006" val="20443383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800" dirty="0" smtClean="0"/>
              <a:t>Functions</a:t>
            </a:r>
          </a:p>
          <a:p>
            <a:pPr lvl="2"/>
            <a:r>
              <a:rPr lang="en-US" sz="1800" dirty="0" smtClean="0"/>
              <a:t>void </a:t>
            </a:r>
            <a:r>
              <a:rPr lang="en-US" sz="1800" dirty="0" err="1" smtClean="0"/>
              <a:t>SystemInit</a:t>
            </a:r>
            <a:r>
              <a:rPr lang="en-US" sz="1800" dirty="0" smtClean="0"/>
              <a:t>(void);  //Initializes  STM32  clocks  </a:t>
            </a:r>
          </a:p>
          <a:p>
            <a:pPr lvl="2"/>
            <a:r>
              <a:rPr lang="en-US" sz="1800" dirty="0" smtClean="0"/>
              <a:t>void </a:t>
            </a:r>
            <a:r>
              <a:rPr lang="en-US" sz="1800" dirty="0" err="1" smtClean="0"/>
              <a:t>PeriphInit</a:t>
            </a:r>
            <a:r>
              <a:rPr lang="en-US" sz="1800" dirty="0" smtClean="0"/>
              <a:t>(void); //Configures STM32 Pins and Peripherals</a:t>
            </a:r>
          </a:p>
          <a:p>
            <a:pPr lvl="2"/>
            <a:r>
              <a:rPr lang="en-US" sz="1800" dirty="0"/>
              <a:t>v</a:t>
            </a:r>
            <a:r>
              <a:rPr lang="en-US" sz="1800" dirty="0" smtClean="0"/>
              <a:t>oid </a:t>
            </a:r>
            <a:r>
              <a:rPr lang="en-US" sz="1800" dirty="0" err="1" smtClean="0"/>
              <a:t>IMURead</a:t>
            </a:r>
            <a:r>
              <a:rPr lang="en-US" sz="1800" dirty="0" smtClean="0"/>
              <a:t>(void); //reads, converts, and stores data from IMU 				components</a:t>
            </a:r>
          </a:p>
          <a:p>
            <a:pPr lvl="2"/>
            <a:r>
              <a:rPr lang="en-US" sz="1800" dirty="0" smtClean="0"/>
              <a:t>void </a:t>
            </a:r>
            <a:r>
              <a:rPr lang="en-US" sz="1800" dirty="0" err="1" smtClean="0"/>
              <a:t>MotorCmd</a:t>
            </a:r>
            <a:r>
              <a:rPr lang="en-US" sz="1800" dirty="0" smtClean="0"/>
              <a:t>(uint_8 state); //Function that can start or stop the motors</a:t>
            </a:r>
          </a:p>
          <a:p>
            <a:pPr lvl="2"/>
            <a:r>
              <a:rPr lang="en-US" sz="1800" dirty="0" smtClean="0"/>
              <a:t>void </a:t>
            </a:r>
            <a:r>
              <a:rPr lang="en-US" sz="1800" dirty="0" err="1" smtClean="0"/>
              <a:t>WifiCmd</a:t>
            </a:r>
            <a:r>
              <a:rPr lang="en-US" sz="1800" dirty="0" smtClean="0"/>
              <a:t>(void); //Receive instructions or send information via UART  to or from wifi</a:t>
            </a:r>
            <a:r>
              <a:rPr lang="en-US" sz="1400" dirty="0" smtClean="0"/>
              <a:t>	</a:t>
            </a:r>
            <a:endParaRPr lang="en-US" sz="1400" dirty="0"/>
          </a:p>
        </p:txBody>
      </p:sp>
      <p:sp>
        <p:nvSpPr>
          <p:cNvPr id="2" name="Title 1"/>
          <p:cNvSpPr>
            <a:spLocks noGrp="1"/>
          </p:cNvSpPr>
          <p:nvPr>
            <p:ph type="title"/>
          </p:nvPr>
        </p:nvSpPr>
        <p:spPr/>
        <p:txBody>
          <a:bodyPr/>
          <a:lstStyle/>
          <a:p>
            <a:r>
              <a:rPr lang="en-US" dirty="0" smtClean="0"/>
              <a:t>STM32 Software</a:t>
            </a:r>
            <a:endParaRPr lang="en-US" dirty="0"/>
          </a:p>
        </p:txBody>
      </p:sp>
    </p:spTree>
    <p:extLst>
      <p:ext uri="{BB962C8B-B14F-4D97-AF65-F5344CB8AC3E}">
        <p14:creationId xmlns="" xmlns:p14="http://schemas.microsoft.com/office/powerpoint/2010/main" xmlns:mv="urn:schemas-microsoft-com:mac:vml" xmlns:mc="http://schemas.openxmlformats.org/markup-compatibility/2006" val="160531893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4"/>
          <p:cNvSpPr>
            <a:spLocks noGrp="1"/>
          </p:cNvSpPr>
          <p:nvPr>
            <p:ph idx="1"/>
          </p:nvPr>
        </p:nvSpPr>
        <p:spPr/>
        <p:txBody>
          <a:bodyPr/>
          <a:lstStyle/>
          <a:p>
            <a:r>
              <a:rPr lang="en-US" dirty="0" smtClean="0"/>
              <a:t>Weigh less than 1kg</a:t>
            </a:r>
          </a:p>
          <a:p>
            <a:r>
              <a:rPr lang="en-US" dirty="0" smtClean="0"/>
              <a:t>Have 4 motors </a:t>
            </a:r>
          </a:p>
          <a:p>
            <a:r>
              <a:rPr lang="en-US" dirty="0" smtClean="0"/>
              <a:t>Have 12 minutes of flight time</a:t>
            </a:r>
          </a:p>
          <a:p>
            <a:r>
              <a:rPr lang="en-US" dirty="0" smtClean="0"/>
              <a:t>Be able to change motor speed at a rate of 50 Hz</a:t>
            </a:r>
          </a:p>
          <a:p>
            <a:r>
              <a:rPr lang="en-US" dirty="0" smtClean="0"/>
              <a:t>Communicate with </a:t>
            </a:r>
            <a:r>
              <a:rPr lang="en-US" dirty="0" err="1" smtClean="0"/>
              <a:t>iPhone</a:t>
            </a:r>
            <a:r>
              <a:rPr lang="en-US" dirty="0" smtClean="0"/>
              <a:t> 4 times per second</a:t>
            </a:r>
          </a:p>
          <a:p>
            <a:pPr>
              <a:buFont typeface="Arial" pitchFamily="34" charset="0"/>
              <a:buNone/>
            </a:pPr>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400" dirty="0" smtClean="0"/>
          </a:p>
        </p:txBody>
      </p:sp>
      <p:sp>
        <p:nvSpPr>
          <p:cNvPr id="4" name="Title 3"/>
          <p:cNvSpPr>
            <a:spLocks noGrp="1"/>
          </p:cNvSpPr>
          <p:nvPr>
            <p:ph type="title"/>
          </p:nvPr>
        </p:nvSpPr>
        <p:spPr/>
        <p:txBody>
          <a:bodyPr rtlCol="0">
            <a:normAutofit/>
          </a:bodyPr>
          <a:lstStyle/>
          <a:p>
            <a:pPr fontAlgn="auto">
              <a:spcAft>
                <a:spcPts val="0"/>
              </a:spcAft>
              <a:defRPr/>
            </a:pPr>
            <a:r>
              <a:rPr lang="en-US" dirty="0" smtClean="0"/>
              <a:t>General Specifications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818951"/>
            <a:ext cx="6091590" cy="1524942"/>
          </a:xfrm>
          <a:prstGeom prst="rect">
            <a:avLst/>
          </a:prstGeom>
        </p:spPr>
      </p:pic>
      <p:sp>
        <p:nvSpPr>
          <p:cNvPr id="2" name="Title 1"/>
          <p:cNvSpPr>
            <a:spLocks noGrp="1"/>
          </p:cNvSpPr>
          <p:nvPr>
            <p:ph type="title"/>
          </p:nvPr>
        </p:nvSpPr>
        <p:spPr>
          <a:xfrm>
            <a:off x="457200" y="280743"/>
            <a:ext cx="8229600" cy="1143000"/>
          </a:xfrm>
        </p:spPr>
        <p:txBody>
          <a:bodyPr>
            <a:normAutofit fontScale="90000"/>
          </a:bodyPr>
          <a:lstStyle/>
          <a:p>
            <a:r>
              <a:rPr lang="en-US" sz="3600" dirty="0" smtClean="0"/>
              <a:t>Control Board Schematic: Microcontroller interface and sensors</a:t>
            </a:r>
            <a:r>
              <a:rPr lang="en-US" dirty="0" smtClean="0"/>
              <a:t/>
            </a:r>
            <a:br>
              <a:rPr lang="en-US" dirty="0" smtClean="0"/>
            </a:br>
            <a:endParaRPr lang="en-US" dirty="0"/>
          </a:p>
        </p:txBody>
      </p:sp>
      <p:pic>
        <p:nvPicPr>
          <p:cNvPr id="9" name="Picture 8"/>
          <p:cNvPicPr>
            <a:picLocks noChangeAspect="1"/>
          </p:cNvPicPr>
          <p:nvPr/>
        </p:nvPicPr>
        <p:blipFill>
          <a:blip r:embed="rId3"/>
          <a:stretch>
            <a:fillRect/>
          </a:stretch>
        </p:blipFill>
        <p:spPr>
          <a:xfrm>
            <a:off x="0" y="2343893"/>
            <a:ext cx="5029903" cy="4514107"/>
          </a:xfrm>
          <a:prstGeom prst="rect">
            <a:avLst/>
          </a:prstGeom>
        </p:spPr>
      </p:pic>
      <p:pic>
        <p:nvPicPr>
          <p:cNvPr id="10" name="Picture 9"/>
          <p:cNvPicPr>
            <a:picLocks noChangeAspect="1"/>
          </p:cNvPicPr>
          <p:nvPr/>
        </p:nvPicPr>
        <p:blipFill>
          <a:blip r:embed="rId4"/>
          <a:stretch>
            <a:fillRect/>
          </a:stretch>
        </p:blipFill>
        <p:spPr>
          <a:xfrm>
            <a:off x="5270500" y="2994380"/>
            <a:ext cx="3416300" cy="2509158"/>
          </a:xfrm>
          <a:prstGeom prst="rect">
            <a:avLst/>
          </a:prstGeom>
        </p:spPr>
      </p:pic>
    </p:spTree>
    <p:extLst>
      <p:ext uri="{BB962C8B-B14F-4D97-AF65-F5344CB8AC3E}">
        <p14:creationId xmlns:p14="http://schemas.microsoft.com/office/powerpoint/2010/main" xmlns="" xmlns:mv="urn:schemas-microsoft-com:mac:vml" xmlns:mc="http://schemas.openxmlformats.org/markup-compatibility/2006" val="14753472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972755" y="705632"/>
            <a:ext cx="3771776" cy="3519963"/>
          </a:xfrm>
          <a:prstGeom prst="rect">
            <a:avLst/>
          </a:prstGeom>
        </p:spPr>
      </p:pic>
      <p:sp>
        <p:nvSpPr>
          <p:cNvPr id="2" name="Title 1"/>
          <p:cNvSpPr>
            <a:spLocks noGrp="1"/>
          </p:cNvSpPr>
          <p:nvPr>
            <p:ph type="title"/>
          </p:nvPr>
        </p:nvSpPr>
        <p:spPr/>
        <p:txBody>
          <a:bodyPr>
            <a:normAutofit fontScale="90000"/>
          </a:bodyPr>
          <a:lstStyle/>
          <a:p>
            <a:r>
              <a:rPr lang="en-US" dirty="0" smtClean="0"/>
              <a:t>Control Board Schematic: Connectors</a:t>
            </a:r>
            <a:br>
              <a:rPr lang="en-US" dirty="0" smtClean="0"/>
            </a:br>
            <a:endParaRPr lang="en-US" dirty="0"/>
          </a:p>
        </p:txBody>
      </p:sp>
      <p:pic>
        <p:nvPicPr>
          <p:cNvPr id="5" name="Picture 4"/>
          <p:cNvPicPr>
            <a:picLocks noChangeAspect="1"/>
          </p:cNvPicPr>
          <p:nvPr/>
        </p:nvPicPr>
        <p:blipFill>
          <a:blip r:embed="rId3"/>
          <a:stretch>
            <a:fillRect/>
          </a:stretch>
        </p:blipFill>
        <p:spPr>
          <a:xfrm>
            <a:off x="457200" y="1017264"/>
            <a:ext cx="2819240" cy="2530810"/>
          </a:xfrm>
          <a:prstGeom prst="rect">
            <a:avLst/>
          </a:prstGeom>
        </p:spPr>
      </p:pic>
      <p:pic>
        <p:nvPicPr>
          <p:cNvPr id="7" name="Picture 6"/>
          <p:cNvPicPr>
            <a:picLocks noChangeAspect="1"/>
          </p:cNvPicPr>
          <p:nvPr/>
        </p:nvPicPr>
        <p:blipFill>
          <a:blip r:embed="rId4"/>
          <a:stretch>
            <a:fillRect/>
          </a:stretch>
        </p:blipFill>
        <p:spPr>
          <a:xfrm>
            <a:off x="0" y="3903501"/>
            <a:ext cx="2475650" cy="2954499"/>
          </a:xfrm>
          <a:prstGeom prst="rect">
            <a:avLst/>
          </a:prstGeom>
        </p:spPr>
      </p:pic>
      <p:pic>
        <p:nvPicPr>
          <p:cNvPr id="8" name="Picture 7"/>
          <p:cNvPicPr>
            <a:picLocks noChangeAspect="1"/>
          </p:cNvPicPr>
          <p:nvPr/>
        </p:nvPicPr>
        <p:blipFill>
          <a:blip r:embed="rId5"/>
          <a:stretch>
            <a:fillRect/>
          </a:stretch>
        </p:blipFill>
        <p:spPr>
          <a:xfrm>
            <a:off x="2475650" y="4453099"/>
            <a:ext cx="2527760" cy="2404901"/>
          </a:xfrm>
          <a:prstGeom prst="rect">
            <a:avLst/>
          </a:prstGeom>
        </p:spPr>
      </p:pic>
      <p:pic>
        <p:nvPicPr>
          <p:cNvPr id="9" name="Picture 8"/>
          <p:cNvPicPr>
            <a:picLocks noChangeAspect="1"/>
          </p:cNvPicPr>
          <p:nvPr/>
        </p:nvPicPr>
        <p:blipFill>
          <a:blip r:embed="rId6"/>
          <a:stretch>
            <a:fillRect/>
          </a:stretch>
        </p:blipFill>
        <p:spPr>
          <a:xfrm>
            <a:off x="5003410" y="4625458"/>
            <a:ext cx="2613707" cy="2232542"/>
          </a:xfrm>
          <a:prstGeom prst="rect">
            <a:avLst/>
          </a:prstGeom>
        </p:spPr>
      </p:pic>
    </p:spTree>
    <p:extLst>
      <p:ext uri="{BB962C8B-B14F-4D97-AF65-F5344CB8AC3E}">
        <p14:creationId xmlns:p14="http://schemas.microsoft.com/office/powerpoint/2010/main" xmlns="" xmlns:mv="urn:schemas-microsoft-com:mac:vml" xmlns:mc="http://schemas.openxmlformats.org/markup-compatibility/2006" val="14753472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4" name="Content Placeholder 3"/>
          <p:cNvSpPr>
            <a:spLocks noGrp="1"/>
          </p:cNvSpPr>
          <p:nvPr>
            <p:ph idx="1"/>
          </p:nvPr>
        </p:nvSpPr>
        <p:spPr/>
        <p:txBody>
          <a:bodyPr/>
          <a:lstStyle/>
          <a:p>
            <a:r>
              <a:rPr lang="en-US" dirty="0" smtClean="0"/>
              <a:t>Wi-Fi vs. Bluetooth Class 1</a:t>
            </a:r>
          </a:p>
          <a:p>
            <a:endParaRPr lang="en-US" dirty="0" smtClean="0"/>
          </a:p>
        </p:txBody>
      </p:sp>
      <p:sp>
        <p:nvSpPr>
          <p:cNvPr id="25603" name="Slide Number Placeholder 2"/>
          <p:cNvSpPr>
            <a:spLocks noGrp="1"/>
          </p:cNvSpPr>
          <p:nvPr>
            <p:ph type="sldNum" sz="quarter" idx="12"/>
          </p:nvPr>
        </p:nvSpPr>
        <p:spPr>
          <a:noFill/>
        </p:spPr>
        <p:txBody>
          <a:bodyPr/>
          <a:lstStyle/>
          <a:p>
            <a:fld id="{98752A2B-262C-4F06-BBEC-0DB8C60AB5C3}" type="slidenum">
              <a:rPr lang="en-US" smtClean="0"/>
              <a:pPr/>
              <a:t>42</a:t>
            </a:fld>
            <a:endParaRPr lang="en-US" smtClean="0"/>
          </a:p>
        </p:txBody>
      </p:sp>
      <p:sp>
        <p:nvSpPr>
          <p:cNvPr id="25602" name="Title 1"/>
          <p:cNvSpPr>
            <a:spLocks noGrp="1"/>
          </p:cNvSpPr>
          <p:nvPr>
            <p:ph type="title"/>
          </p:nvPr>
        </p:nvSpPr>
        <p:spPr/>
        <p:txBody>
          <a:bodyPr/>
          <a:lstStyle/>
          <a:p>
            <a:r>
              <a:rPr lang="en-US" smtClean="0"/>
              <a:t>Communication: Options</a:t>
            </a:r>
          </a:p>
        </p:txBody>
      </p:sp>
      <p:graphicFrame>
        <p:nvGraphicFramePr>
          <p:cNvPr id="5" name="Table 4"/>
          <p:cNvGraphicFramePr>
            <a:graphicFrameLocks noGrp="1"/>
          </p:cNvGraphicFramePr>
          <p:nvPr/>
        </p:nvGraphicFramePr>
        <p:xfrm>
          <a:off x="914400" y="2362200"/>
          <a:ext cx="4800600" cy="3173027"/>
        </p:xfrm>
        <a:graphic>
          <a:graphicData uri="http://schemas.openxmlformats.org/drawingml/2006/table">
            <a:tbl>
              <a:tblPr firstRow="1" bandRow="1">
                <a:tableStyleId>{073A0DAA-6AF3-43AB-8588-CEC1D06C72B9}</a:tableStyleId>
              </a:tblPr>
              <a:tblGrid>
                <a:gridCol w="1863220"/>
                <a:gridCol w="1468690"/>
                <a:gridCol w="1468690"/>
              </a:tblGrid>
              <a:tr h="733850">
                <a:tc>
                  <a:txBody>
                    <a:bodyPr/>
                    <a:lstStyle/>
                    <a:p>
                      <a:endParaRPr lang="en-US" dirty="0"/>
                    </a:p>
                  </a:txBody>
                  <a:tcPr/>
                </a:tc>
                <a:tc>
                  <a:txBody>
                    <a:bodyPr/>
                    <a:lstStyle/>
                    <a:p>
                      <a:r>
                        <a:rPr lang="en-US" dirty="0" smtClean="0"/>
                        <a:t>Wi-Fi RN-131</a:t>
                      </a:r>
                      <a:endParaRPr lang="en-US" dirty="0"/>
                    </a:p>
                  </a:txBody>
                  <a:tcPr/>
                </a:tc>
                <a:tc>
                  <a:txBody>
                    <a:bodyPr/>
                    <a:lstStyle/>
                    <a:p>
                      <a:pPr algn="ctr"/>
                      <a:r>
                        <a:rPr lang="en-US" dirty="0" smtClean="0"/>
                        <a:t>Bluetooth Class 1</a:t>
                      </a:r>
                      <a:endParaRPr lang="en-US" dirty="0"/>
                    </a:p>
                  </a:txBody>
                  <a:tcPr/>
                </a:tc>
              </a:tr>
              <a:tr h="425167">
                <a:tc>
                  <a:txBody>
                    <a:bodyPr/>
                    <a:lstStyle/>
                    <a:p>
                      <a:r>
                        <a:rPr lang="en-US" dirty="0" smtClean="0"/>
                        <a:t>Indoor Range</a:t>
                      </a:r>
                      <a:endParaRPr lang="en-US" dirty="0"/>
                    </a:p>
                  </a:txBody>
                  <a:tcPr/>
                </a:tc>
                <a:tc>
                  <a:txBody>
                    <a:bodyPr/>
                    <a:lstStyle/>
                    <a:p>
                      <a:pPr algn="ctr"/>
                      <a:r>
                        <a:rPr lang="en-US" dirty="0" smtClean="0"/>
                        <a:t>Up</a:t>
                      </a:r>
                      <a:r>
                        <a:rPr lang="en-US" baseline="0" dirty="0" smtClean="0"/>
                        <a:t> to 100 ft</a:t>
                      </a:r>
                      <a:endParaRPr lang="en-US" dirty="0"/>
                    </a:p>
                  </a:txBody>
                  <a:tcPr/>
                </a:tc>
                <a:tc>
                  <a:txBody>
                    <a:bodyPr/>
                    <a:lstStyle/>
                    <a:p>
                      <a:pPr algn="ctr"/>
                      <a:r>
                        <a:rPr lang="en-US" dirty="0" smtClean="0"/>
                        <a:t>Up to 330 ft</a:t>
                      </a:r>
                      <a:endParaRPr lang="en-US" dirty="0"/>
                    </a:p>
                  </a:txBody>
                  <a:tcPr/>
                </a:tc>
              </a:tr>
              <a:tr h="425167">
                <a:tc>
                  <a:txBody>
                    <a:bodyPr/>
                    <a:lstStyle/>
                    <a:p>
                      <a:r>
                        <a:rPr lang="en-US" dirty="0" smtClean="0"/>
                        <a:t>Outdoor/LOS</a:t>
                      </a:r>
                      <a:endParaRPr lang="en-US" dirty="0"/>
                    </a:p>
                  </a:txBody>
                  <a:tcPr/>
                </a:tc>
                <a:tc>
                  <a:txBody>
                    <a:bodyPr/>
                    <a:lstStyle/>
                    <a:p>
                      <a:pPr algn="ctr"/>
                      <a:r>
                        <a:rPr lang="en-US" dirty="0" smtClean="0"/>
                        <a:t>Up to 300 ft</a:t>
                      </a:r>
                      <a:endParaRPr lang="en-US" dirty="0"/>
                    </a:p>
                  </a:txBody>
                  <a:tcPr/>
                </a:tc>
                <a:tc>
                  <a:txBody>
                    <a:bodyPr/>
                    <a:lstStyle/>
                    <a:p>
                      <a:pPr algn="ctr"/>
                      <a:r>
                        <a:rPr lang="en-US" dirty="0" smtClean="0"/>
                        <a:t>Up to 330 ft</a:t>
                      </a:r>
                      <a:endParaRPr lang="en-US" dirty="0"/>
                    </a:p>
                  </a:txBody>
                  <a:tcPr/>
                </a:tc>
              </a:tr>
              <a:tr h="733850">
                <a:tc>
                  <a:txBody>
                    <a:bodyPr/>
                    <a:lstStyle/>
                    <a:p>
                      <a:r>
                        <a:rPr lang="en-US" dirty="0" smtClean="0"/>
                        <a:t>Data Rate</a:t>
                      </a:r>
                      <a:endParaRPr lang="en-US" dirty="0"/>
                    </a:p>
                  </a:txBody>
                  <a:tcPr/>
                </a:tc>
                <a:tc>
                  <a:txBody>
                    <a:bodyPr/>
                    <a:lstStyle/>
                    <a:p>
                      <a:pPr algn="ctr"/>
                      <a:r>
                        <a:rPr lang="en-US" dirty="0" smtClean="0"/>
                        <a:t>Up to 54 Mb/s</a:t>
                      </a:r>
                      <a:endParaRPr lang="en-US" dirty="0"/>
                    </a:p>
                  </a:txBody>
                  <a:tcPr/>
                </a:tc>
                <a:tc>
                  <a:txBody>
                    <a:bodyPr/>
                    <a:lstStyle/>
                    <a:p>
                      <a:pPr algn="ctr"/>
                      <a:r>
                        <a:rPr lang="en-US" dirty="0" smtClean="0"/>
                        <a:t>Up</a:t>
                      </a:r>
                      <a:r>
                        <a:rPr lang="en-US" baseline="0" dirty="0" smtClean="0"/>
                        <a:t> to 3 Mb/s</a:t>
                      </a:r>
                      <a:endParaRPr lang="en-US" dirty="0"/>
                    </a:p>
                  </a:txBody>
                  <a:tcPr/>
                </a:tc>
              </a:tr>
              <a:tr h="425167">
                <a:tc>
                  <a:txBody>
                    <a:bodyPr/>
                    <a:lstStyle/>
                    <a:p>
                      <a:r>
                        <a:rPr lang="en-US" dirty="0" smtClean="0"/>
                        <a:t>Unit Price</a:t>
                      </a:r>
                      <a:endParaRPr lang="en-US" dirty="0"/>
                    </a:p>
                  </a:txBody>
                  <a:tcPr/>
                </a:tc>
                <a:tc>
                  <a:txBody>
                    <a:bodyPr/>
                    <a:lstStyle/>
                    <a:p>
                      <a:pPr algn="ctr"/>
                      <a:r>
                        <a:rPr lang="en-US" dirty="0" smtClean="0"/>
                        <a:t>$45.00</a:t>
                      </a:r>
                      <a:endParaRPr lang="en-US" dirty="0"/>
                    </a:p>
                  </a:txBody>
                  <a:tcPr/>
                </a:tc>
                <a:tc>
                  <a:txBody>
                    <a:bodyPr/>
                    <a:lstStyle/>
                    <a:p>
                      <a:pPr algn="ctr"/>
                      <a:r>
                        <a:rPr lang="en-US" dirty="0" smtClean="0"/>
                        <a:t>$69.00</a:t>
                      </a:r>
                      <a:endParaRPr lang="en-US" dirty="0"/>
                    </a:p>
                  </a:txBody>
                  <a:tcPr/>
                </a:tc>
              </a:tr>
            </a:tbl>
          </a:graphicData>
        </a:graphic>
      </p:graphicFrame>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cstate="print"/>
          <a:srcRect/>
          <a:stretch>
            <a:fillRect/>
          </a:stretch>
        </p:blipFill>
        <p:spPr bwMode="auto">
          <a:xfrm>
            <a:off x="1905000" y="3962400"/>
            <a:ext cx="4953000" cy="1773802"/>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Communication Overview</a:t>
            </a:r>
            <a:endParaRPr lang="en-US" dirty="0"/>
          </a:p>
        </p:txBody>
      </p:sp>
      <p:sp>
        <p:nvSpPr>
          <p:cNvPr id="6" name="TextBox 5"/>
          <p:cNvSpPr txBox="1"/>
          <p:nvPr/>
        </p:nvSpPr>
        <p:spPr>
          <a:xfrm>
            <a:off x="1447800" y="1676400"/>
            <a:ext cx="6477000" cy="1938992"/>
          </a:xfrm>
          <a:prstGeom prst="rect">
            <a:avLst/>
          </a:prstGeom>
          <a:noFill/>
        </p:spPr>
        <p:txBody>
          <a:bodyPr wrap="square" rtlCol="0">
            <a:spAutoFit/>
          </a:bodyPr>
          <a:lstStyle/>
          <a:p>
            <a:pPr>
              <a:buFont typeface="Arial" pitchFamily="34" charset="0"/>
              <a:buChar char="•"/>
            </a:pPr>
            <a:r>
              <a:rPr lang="en-US" sz="2000" dirty="0" smtClean="0"/>
              <a:t> Use Wi-Fi to send and receive data between the copter and iPhone </a:t>
            </a:r>
          </a:p>
          <a:p>
            <a:pPr>
              <a:buFont typeface="Arial" pitchFamily="34" charset="0"/>
              <a:buChar char="•"/>
            </a:pPr>
            <a:r>
              <a:rPr lang="en-US" sz="2000" dirty="0" smtClean="0"/>
              <a:t>The </a:t>
            </a:r>
            <a:r>
              <a:rPr lang="en-US" sz="2000" dirty="0" smtClean="0"/>
              <a:t>iPhone receives the height data coming from the copter </a:t>
            </a:r>
          </a:p>
          <a:p>
            <a:pPr>
              <a:buFont typeface="Arial" pitchFamily="34" charset="0"/>
              <a:buChar char="•"/>
            </a:pPr>
            <a:r>
              <a:rPr lang="en-US" sz="2000" dirty="0"/>
              <a:t> </a:t>
            </a:r>
            <a:r>
              <a:rPr lang="en-US" sz="2000" dirty="0" smtClean="0"/>
              <a:t>The iPhone sends the copter the controls that the user is inputting</a:t>
            </a:r>
            <a:endParaRPr lang="en-US" sz="20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An iPhone is used to control the Quad-copter  through an iPhone application</a:t>
            </a:r>
          </a:p>
          <a:p>
            <a:r>
              <a:rPr lang="en-US" dirty="0" smtClean="0"/>
              <a:t> The Touch based functions of the iPhone are used to control the copter</a:t>
            </a:r>
          </a:p>
          <a:p>
            <a:r>
              <a:rPr lang="en-US" dirty="0" smtClean="0"/>
              <a:t> </a:t>
            </a:r>
            <a:r>
              <a:rPr lang="en-US" dirty="0" smtClean="0"/>
              <a:t>Will show DCM angle values, height, orientation correction values, and motor throttle control</a:t>
            </a:r>
            <a:endParaRPr lang="en-US" dirty="0"/>
          </a:p>
        </p:txBody>
      </p:sp>
      <p:sp>
        <p:nvSpPr>
          <p:cNvPr id="2" name="Title 1"/>
          <p:cNvSpPr>
            <a:spLocks noGrp="1"/>
          </p:cNvSpPr>
          <p:nvPr>
            <p:ph type="title"/>
          </p:nvPr>
        </p:nvSpPr>
        <p:spPr/>
        <p:txBody>
          <a:bodyPr/>
          <a:lstStyle/>
          <a:p>
            <a:r>
              <a:rPr lang="en-US" dirty="0" smtClean="0"/>
              <a:t>iPhone Interface</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 iPhone application was written in Objective C</a:t>
            </a:r>
          </a:p>
          <a:p>
            <a:pPr marL="742950" lvl="2" indent="-342900"/>
            <a:r>
              <a:rPr lang="en-US" dirty="0" smtClean="0"/>
              <a:t> Objective C is an object oriented version of C by Apple</a:t>
            </a:r>
          </a:p>
          <a:p>
            <a:pPr lvl="1"/>
            <a:r>
              <a:rPr lang="en-US" dirty="0" smtClean="0"/>
              <a:t>The application was developed using </a:t>
            </a:r>
            <a:r>
              <a:rPr lang="en-US" dirty="0" err="1" smtClean="0"/>
              <a:t>Xcode</a:t>
            </a:r>
            <a:r>
              <a:rPr lang="en-US" dirty="0" smtClean="0"/>
              <a:t> IDE and through the Interface Builder</a:t>
            </a:r>
          </a:p>
          <a:p>
            <a:pPr lvl="2"/>
            <a:r>
              <a:rPr lang="en-US" dirty="0" smtClean="0"/>
              <a:t>The Interface Builder provides easy design capabilities such as drag and drop functionality</a:t>
            </a:r>
          </a:p>
          <a:p>
            <a:endParaRPr lang="en-US" dirty="0" smtClean="0"/>
          </a:p>
          <a:p>
            <a:pPr lvl="1">
              <a:buNone/>
            </a:pPr>
            <a:endParaRPr lang="en-US" dirty="0" smtClean="0"/>
          </a:p>
        </p:txBody>
      </p:sp>
      <p:sp>
        <p:nvSpPr>
          <p:cNvPr id="2" name="Title 1"/>
          <p:cNvSpPr>
            <a:spLocks noGrp="1"/>
          </p:cNvSpPr>
          <p:nvPr>
            <p:ph type="title"/>
          </p:nvPr>
        </p:nvSpPr>
        <p:spPr/>
        <p:txBody>
          <a:bodyPr/>
          <a:lstStyle/>
          <a:p>
            <a:r>
              <a:rPr lang="en-US" dirty="0" smtClean="0"/>
              <a:t>Software</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phoneSnap.png"/>
          <p:cNvPicPr>
            <a:picLocks noGrp="1" noChangeAspect="1"/>
          </p:cNvPicPr>
          <p:nvPr>
            <p:ph idx="1"/>
          </p:nvPr>
        </p:nvPicPr>
        <p:blipFill>
          <a:blip r:embed="rId2"/>
          <a:stretch>
            <a:fillRect/>
          </a:stretch>
        </p:blipFill>
        <p:spPr>
          <a:xfrm>
            <a:off x="457200" y="1651848"/>
            <a:ext cx="8229600" cy="4184542"/>
          </a:xfrm>
        </p:spPr>
      </p:pic>
      <p:sp>
        <p:nvSpPr>
          <p:cNvPr id="2" name="Title 1"/>
          <p:cNvSpPr>
            <a:spLocks noGrp="1"/>
          </p:cNvSpPr>
          <p:nvPr>
            <p:ph type="title"/>
          </p:nvPr>
        </p:nvSpPr>
        <p:spPr/>
        <p:txBody>
          <a:bodyPr/>
          <a:lstStyle/>
          <a:p>
            <a:r>
              <a:rPr lang="en-US" dirty="0" smtClean="0"/>
              <a:t>GUI Design</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buFont typeface="Arial" pitchFamily="34" charset="0"/>
              <a:buChar char="•"/>
            </a:pPr>
            <a:r>
              <a:rPr lang="en-US" dirty="0" smtClean="0"/>
              <a:t>From iPhone to Copter</a:t>
            </a:r>
          </a:p>
          <a:p>
            <a:pPr lvl="2"/>
            <a:r>
              <a:rPr lang="en-US" dirty="0" smtClean="0"/>
              <a:t>LXXRXXBXXF</a:t>
            </a:r>
            <a:endParaRPr lang="en-US" dirty="0" smtClean="0"/>
          </a:p>
          <a:p>
            <a:pPr lvl="2"/>
            <a:r>
              <a:rPr lang="en-US" dirty="0" smtClean="0"/>
              <a:t>Left Slider Value, Right Slider Value, Bottom Slider Value, Control </a:t>
            </a:r>
            <a:r>
              <a:rPr lang="en-US" dirty="0" smtClean="0"/>
              <a:t>Flag</a:t>
            </a:r>
            <a:endParaRPr lang="en-US" dirty="0" smtClean="0"/>
          </a:p>
          <a:p>
            <a:pPr lvl="1">
              <a:buNone/>
            </a:pPr>
            <a:endParaRPr lang="en-US" dirty="0" smtClean="0"/>
          </a:p>
          <a:p>
            <a:pPr lvl="1">
              <a:buFont typeface="Arial" pitchFamily="34" charset="0"/>
              <a:buChar char="•"/>
            </a:pPr>
            <a:r>
              <a:rPr lang="en-US" dirty="0" smtClean="0"/>
              <a:t>From Copter to iPhone</a:t>
            </a:r>
          </a:p>
          <a:p>
            <a:pPr lvl="2"/>
            <a:r>
              <a:rPr lang="en-US" dirty="0" smtClean="0"/>
              <a:t>Altitude of copter </a:t>
            </a:r>
          </a:p>
          <a:p>
            <a:pPr lvl="2"/>
            <a:r>
              <a:rPr lang="en-US" dirty="0" smtClean="0"/>
              <a:t>DCM </a:t>
            </a:r>
            <a:r>
              <a:rPr lang="en-US" dirty="0" smtClean="0"/>
              <a:t>angles</a:t>
            </a:r>
          </a:p>
          <a:p>
            <a:pPr lvl="2">
              <a:buNone/>
            </a:pPr>
            <a:endParaRPr lang="en-US" dirty="0" smtClean="0"/>
          </a:p>
        </p:txBody>
      </p:sp>
      <p:sp>
        <p:nvSpPr>
          <p:cNvPr id="2" name="Title 1"/>
          <p:cNvSpPr>
            <a:spLocks noGrp="1"/>
          </p:cNvSpPr>
          <p:nvPr>
            <p:ph type="title"/>
          </p:nvPr>
        </p:nvSpPr>
        <p:spPr/>
        <p:txBody>
          <a:bodyPr/>
          <a:lstStyle/>
          <a:p>
            <a:r>
              <a:rPr lang="en-US" dirty="0" smtClean="0"/>
              <a:t>Package Structure</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iPhone Software</a:t>
            </a:r>
            <a:endParaRPr lang="en-US" dirty="0"/>
          </a:p>
        </p:txBody>
      </p:sp>
      <p:pic>
        <p:nvPicPr>
          <p:cNvPr id="1028" name="Picture 4"/>
          <p:cNvPicPr>
            <a:picLocks noChangeAspect="1" noChangeArrowheads="1"/>
          </p:cNvPicPr>
          <p:nvPr/>
        </p:nvPicPr>
        <p:blipFill>
          <a:blip r:embed="rId2" cstate="print"/>
          <a:srcRect/>
          <a:stretch>
            <a:fillRect/>
          </a:stretch>
        </p:blipFill>
        <p:spPr bwMode="auto">
          <a:xfrm>
            <a:off x="1228725" y="1128713"/>
            <a:ext cx="6686550" cy="460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4"/>
          <p:cNvSpPr>
            <a:spLocks noGrp="1" noChangeArrowheads="1"/>
          </p:cNvSpPr>
          <p:nvPr>
            <p:ph type="title"/>
          </p:nvPr>
        </p:nvSpPr>
        <p:spPr/>
        <p:txBody>
          <a:bodyPr>
            <a:normAutofit/>
          </a:bodyPr>
          <a:lstStyle/>
          <a:p>
            <a:r>
              <a:rPr lang="en-US" dirty="0" smtClean="0"/>
              <a:t>Vehicle Body</a:t>
            </a:r>
          </a:p>
        </p:txBody>
      </p:sp>
      <p:sp>
        <p:nvSpPr>
          <p:cNvPr id="200706" name="Rectangle 5"/>
          <p:cNvSpPr>
            <a:spLocks noGrp="1" noChangeArrowheads="1"/>
          </p:cNvSpPr>
          <p:nvPr>
            <p:ph type="body" sz="half" idx="1"/>
          </p:nvPr>
        </p:nvSpPr>
        <p:spPr>
          <a:xfrm>
            <a:off x="457200" y="1600200"/>
            <a:ext cx="4038600" cy="4525963"/>
          </a:xfrm>
        </p:spPr>
        <p:txBody>
          <a:bodyPr>
            <a:normAutofit/>
          </a:bodyPr>
          <a:lstStyle/>
          <a:p>
            <a:r>
              <a:rPr lang="en-US" sz="2800" dirty="0" smtClean="0"/>
              <a:t>Goals</a:t>
            </a:r>
          </a:p>
          <a:p>
            <a:pPr lvl="1"/>
            <a:r>
              <a:rPr lang="en-US" sz="2400" dirty="0" smtClean="0"/>
              <a:t>Lightweight</a:t>
            </a:r>
          </a:p>
          <a:p>
            <a:pPr lvl="1"/>
            <a:r>
              <a:rPr lang="en-US" sz="2400" dirty="0" smtClean="0"/>
              <a:t>Reasonably priced</a:t>
            </a:r>
          </a:p>
          <a:p>
            <a:pPr lvl="1"/>
            <a:r>
              <a:rPr lang="en-US" sz="2400" dirty="0" smtClean="0"/>
              <a:t>Impact resistant</a:t>
            </a:r>
          </a:p>
          <a:p>
            <a:r>
              <a:rPr lang="en-US" sz="2800" dirty="0" smtClean="0"/>
              <a:t>Specifications</a:t>
            </a:r>
          </a:p>
          <a:p>
            <a:pPr lvl="1"/>
            <a:r>
              <a:rPr lang="en-US" sz="2400" dirty="0" smtClean="0"/>
              <a:t>Under 1 kg</a:t>
            </a:r>
          </a:p>
          <a:p>
            <a:pPr lvl="1"/>
            <a:r>
              <a:rPr lang="en-US" sz="2400" dirty="0" smtClean="0"/>
              <a:t>25” x 25” x 10”</a:t>
            </a:r>
          </a:p>
          <a:p>
            <a:pPr lvl="1"/>
            <a:endParaRPr lang="en-US" sz="2400" dirty="0" smtClean="0"/>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xmlns="" val="2415580013"/>
              </p:ext>
            </p:extLst>
          </p:nvPr>
        </p:nvGraphicFramePr>
        <p:xfrm>
          <a:off x="5377680" y="1214651"/>
          <a:ext cx="2824163" cy="5425800"/>
        </p:xfrm>
        <a:graphic>
          <a:graphicData uri="http://schemas.openxmlformats.org/drawingml/2006/table">
            <a:tbl>
              <a:tblPr>
                <a:tableStyleId>{5C22544A-7EE6-4342-B048-85BDC9FD1C3A}</a:tableStyleId>
              </a:tblPr>
              <a:tblGrid>
                <a:gridCol w="1647428"/>
                <a:gridCol w="1176735"/>
              </a:tblGrid>
              <a:tr h="405152">
                <a:tc>
                  <a:txBody>
                    <a:bodyPr/>
                    <a:lstStyle/>
                    <a:p>
                      <a:pPr algn="ctr" rtl="0" fontAlgn="t"/>
                      <a:r>
                        <a:rPr lang="en-US" sz="1200" u="none" strike="noStrike" dirty="0">
                          <a:effectLst/>
                        </a:rPr>
                        <a:t>Item</a:t>
                      </a:r>
                      <a:endParaRPr lang="en-US" sz="1200" b="1" i="0" u="none" strike="noStrike" dirty="0">
                        <a:solidFill>
                          <a:srgbClr val="000000"/>
                        </a:solidFill>
                        <a:effectLst/>
                        <a:latin typeface="Arial"/>
                      </a:endParaRPr>
                    </a:p>
                  </a:txBody>
                  <a:tcPr marL="9525" marR="9525" marT="9525" marB="0"/>
                </a:tc>
                <a:tc>
                  <a:txBody>
                    <a:bodyPr/>
                    <a:lstStyle/>
                    <a:p>
                      <a:pPr algn="ctr" rtl="0" fontAlgn="t"/>
                      <a:r>
                        <a:rPr lang="en-US" sz="1200" u="none" strike="noStrike">
                          <a:effectLst/>
                        </a:rPr>
                        <a:t>Weight (g)</a:t>
                      </a:r>
                      <a:endParaRPr lang="en-US" sz="1200" b="1" i="0" u="none" strike="noStrike">
                        <a:solidFill>
                          <a:srgbClr val="000000"/>
                        </a:solidFill>
                        <a:effectLst/>
                        <a:latin typeface="Arial"/>
                      </a:endParaRPr>
                    </a:p>
                  </a:txBody>
                  <a:tcPr marL="9525" marR="9525" marT="9525" marB="0"/>
                </a:tc>
              </a:tr>
              <a:tr h="323034">
                <a:tc>
                  <a:txBody>
                    <a:bodyPr/>
                    <a:lstStyle/>
                    <a:p>
                      <a:pPr algn="ctr" rtl="0" fontAlgn="t"/>
                      <a:r>
                        <a:rPr lang="en-US" sz="1200" u="none" strike="noStrike" dirty="0" smtClean="0">
                          <a:effectLst/>
                        </a:rPr>
                        <a:t>Tubular Arm</a:t>
                      </a:r>
                      <a:endParaRPr lang="en-US" sz="1200" b="0" i="0" u="none" strike="noStrike" dirty="0">
                        <a:solidFill>
                          <a:srgbClr val="000000"/>
                        </a:solidFill>
                        <a:effectLst/>
                        <a:latin typeface="Arial"/>
                      </a:endParaRPr>
                    </a:p>
                  </a:txBody>
                  <a:tcPr marL="9525" marR="9525" marT="9525" marB="0"/>
                </a:tc>
                <a:tc>
                  <a:txBody>
                    <a:bodyPr/>
                    <a:lstStyle/>
                    <a:p>
                      <a:pPr algn="ctr" rtl="0" fontAlgn="t"/>
                      <a:r>
                        <a:rPr lang="en-US" sz="1200" b="0" i="0" u="none" strike="noStrike" dirty="0" smtClean="0">
                          <a:solidFill>
                            <a:schemeClr val="dk1"/>
                          </a:solidFill>
                          <a:effectLst/>
                          <a:latin typeface="+mn-lt"/>
                        </a:rPr>
                        <a:t>35</a:t>
                      </a:r>
                      <a:r>
                        <a:rPr lang="en-US" sz="1200" b="0" i="0" u="none" strike="noStrike" baseline="0" dirty="0" smtClean="0">
                          <a:solidFill>
                            <a:schemeClr val="dk1"/>
                          </a:solidFill>
                          <a:effectLst/>
                          <a:latin typeface="+mn-lt"/>
                        </a:rPr>
                        <a:t> (x4)</a:t>
                      </a:r>
                      <a:endParaRPr lang="en-US" sz="1200" b="0" i="0" u="none" strike="noStrike" dirty="0">
                        <a:solidFill>
                          <a:srgbClr val="000000"/>
                        </a:solidFill>
                        <a:effectLst/>
                        <a:latin typeface="Arial"/>
                      </a:endParaRPr>
                    </a:p>
                  </a:txBody>
                  <a:tcPr marL="9525" marR="9525" marT="9525" marB="0"/>
                </a:tc>
              </a:tr>
              <a:tr h="345129">
                <a:tc>
                  <a:txBody>
                    <a:bodyPr/>
                    <a:lstStyle/>
                    <a:p>
                      <a:pPr algn="ctr" rtl="0" fontAlgn="t"/>
                      <a:r>
                        <a:rPr lang="en-US" sz="1200" u="none" strike="noStrike" dirty="0" smtClean="0">
                          <a:effectLst/>
                        </a:rPr>
                        <a:t>PVC </a:t>
                      </a:r>
                      <a:r>
                        <a:rPr lang="en-US" sz="1200" u="none" strike="noStrike" dirty="0">
                          <a:effectLst/>
                        </a:rPr>
                        <a:t>Connector</a:t>
                      </a:r>
                      <a:endParaRPr lang="en-US" sz="1200" b="0" i="0" u="none" strike="noStrike" dirty="0">
                        <a:solidFill>
                          <a:srgbClr val="000000"/>
                        </a:solidFill>
                        <a:effectLst/>
                        <a:latin typeface="Arial"/>
                      </a:endParaRPr>
                    </a:p>
                  </a:txBody>
                  <a:tcPr marL="9525" marR="9525" marT="9525" marB="0"/>
                </a:tc>
                <a:tc>
                  <a:txBody>
                    <a:bodyPr/>
                    <a:lstStyle/>
                    <a:p>
                      <a:pPr algn="ctr" rtl="0" fontAlgn="t"/>
                      <a:r>
                        <a:rPr lang="en-US" sz="1200" u="none" strike="noStrike" dirty="0">
                          <a:effectLst/>
                        </a:rPr>
                        <a:t>2</a:t>
                      </a:r>
                      <a:r>
                        <a:rPr lang="en-US" sz="1200" u="none" strike="noStrike" dirty="0" smtClean="0">
                          <a:effectLst/>
                        </a:rPr>
                        <a:t>2</a:t>
                      </a:r>
                      <a:endParaRPr lang="en-US" sz="1200" b="0" i="0" u="none" strike="noStrike" dirty="0">
                        <a:solidFill>
                          <a:srgbClr val="000000"/>
                        </a:solidFill>
                        <a:effectLst/>
                        <a:latin typeface="Arial"/>
                      </a:endParaRPr>
                    </a:p>
                  </a:txBody>
                  <a:tcPr marL="9525" marR="9525" marT="9525" marB="0"/>
                </a:tc>
              </a:tr>
              <a:tr h="345129">
                <a:tc>
                  <a:txBody>
                    <a:bodyPr/>
                    <a:lstStyle/>
                    <a:p>
                      <a:pPr algn="ctr" rtl="0" fontAlgn="t"/>
                      <a:r>
                        <a:rPr lang="en-US" sz="1200" b="0" i="0" u="none" strike="noStrike" dirty="0" smtClean="0">
                          <a:solidFill>
                            <a:srgbClr val="000000"/>
                          </a:solidFill>
                          <a:effectLst/>
                          <a:latin typeface="Arial"/>
                        </a:rPr>
                        <a:t>Motor</a:t>
                      </a:r>
                      <a:endParaRPr lang="en-US" sz="1200" b="0" i="0" u="none" strike="noStrike" dirty="0">
                        <a:solidFill>
                          <a:srgbClr val="000000"/>
                        </a:solidFill>
                        <a:effectLst/>
                        <a:latin typeface="Arial"/>
                      </a:endParaRPr>
                    </a:p>
                  </a:txBody>
                  <a:tcPr marL="9525" marR="9525" marT="9525" marB="0"/>
                </a:tc>
                <a:tc>
                  <a:txBody>
                    <a:bodyPr/>
                    <a:lstStyle/>
                    <a:p>
                      <a:pPr algn="ctr" rtl="0" fontAlgn="t"/>
                      <a:r>
                        <a:rPr lang="en-US" sz="1200" b="0" i="0" u="none" strike="noStrike" dirty="0" smtClean="0">
                          <a:solidFill>
                            <a:srgbClr val="000000"/>
                          </a:solidFill>
                          <a:effectLst/>
                          <a:latin typeface="Arial"/>
                        </a:rPr>
                        <a:t>24 (x4)</a:t>
                      </a:r>
                      <a:endParaRPr lang="en-US" sz="1200" b="0" i="0" u="none" strike="noStrike" dirty="0">
                        <a:solidFill>
                          <a:srgbClr val="000000"/>
                        </a:solidFill>
                        <a:effectLst/>
                        <a:latin typeface="Arial"/>
                      </a:endParaRPr>
                    </a:p>
                  </a:txBody>
                  <a:tcPr marL="9525" marR="9525" marT="9525" marB="0"/>
                </a:tc>
              </a:tr>
              <a:tr h="345129">
                <a:tc>
                  <a:txBody>
                    <a:bodyPr/>
                    <a:lstStyle/>
                    <a:p>
                      <a:pPr algn="ctr" rtl="0" fontAlgn="t"/>
                      <a:r>
                        <a:rPr lang="en-US" sz="1200" u="none" strike="noStrike" dirty="0">
                          <a:effectLst/>
                        </a:rPr>
                        <a:t>Propeller </a:t>
                      </a:r>
                      <a:endParaRPr lang="en-US" sz="1200" b="0" i="0" u="none" strike="noStrike" dirty="0">
                        <a:solidFill>
                          <a:srgbClr val="000000"/>
                        </a:solidFill>
                        <a:effectLst/>
                        <a:latin typeface="Arial"/>
                      </a:endParaRPr>
                    </a:p>
                  </a:txBody>
                  <a:tcPr marL="9525" marR="9525" marT="9525" marB="0"/>
                </a:tc>
                <a:tc>
                  <a:txBody>
                    <a:bodyPr/>
                    <a:lstStyle/>
                    <a:p>
                      <a:pPr algn="ctr" rtl="0" fontAlgn="t"/>
                      <a:r>
                        <a:rPr lang="en-US" sz="1200" u="none" strike="noStrike" dirty="0" smtClean="0">
                          <a:effectLst/>
                        </a:rPr>
                        <a:t>8.5 </a:t>
                      </a:r>
                      <a:r>
                        <a:rPr lang="en-US" sz="1200" u="none" strike="noStrike" dirty="0">
                          <a:effectLst/>
                        </a:rPr>
                        <a:t>(x4)</a:t>
                      </a:r>
                      <a:endParaRPr lang="en-US" sz="1200" b="0" i="0" u="none" strike="noStrike" dirty="0">
                        <a:solidFill>
                          <a:srgbClr val="000000"/>
                        </a:solidFill>
                        <a:effectLst/>
                        <a:latin typeface="Arial"/>
                      </a:endParaRPr>
                    </a:p>
                  </a:txBody>
                  <a:tcPr marL="9525" marR="9525" marT="9525" marB="0"/>
                </a:tc>
              </a:tr>
              <a:tr h="345129">
                <a:tc>
                  <a:txBody>
                    <a:bodyPr/>
                    <a:lstStyle/>
                    <a:p>
                      <a:pPr algn="ctr" rtl="0" fontAlgn="t"/>
                      <a:r>
                        <a:rPr lang="en-US" sz="1200" u="none" strike="noStrike" dirty="0">
                          <a:effectLst/>
                        </a:rPr>
                        <a:t>Bracket </a:t>
                      </a:r>
                      <a:endParaRPr lang="en-US" sz="1200" b="0" i="0" u="none" strike="noStrike" dirty="0">
                        <a:solidFill>
                          <a:srgbClr val="000000"/>
                        </a:solidFill>
                        <a:effectLst/>
                        <a:latin typeface="Arial"/>
                      </a:endParaRPr>
                    </a:p>
                  </a:txBody>
                  <a:tcPr marL="9525" marR="9525" marT="9525" marB="0"/>
                </a:tc>
                <a:tc>
                  <a:txBody>
                    <a:bodyPr/>
                    <a:lstStyle/>
                    <a:p>
                      <a:pPr algn="ctr" rtl="0" fontAlgn="t"/>
                      <a:r>
                        <a:rPr lang="en-US" sz="1200" u="none" strike="noStrike" dirty="0">
                          <a:effectLst/>
                        </a:rPr>
                        <a:t>5 (x4)</a:t>
                      </a:r>
                      <a:endParaRPr lang="en-US" sz="1200" b="0" i="0" u="none" strike="noStrike" dirty="0">
                        <a:solidFill>
                          <a:srgbClr val="000000"/>
                        </a:solidFill>
                        <a:effectLst/>
                        <a:latin typeface="Arial"/>
                      </a:endParaRPr>
                    </a:p>
                  </a:txBody>
                  <a:tcPr marL="9525" marR="9525" marT="9525" marB="0"/>
                </a:tc>
              </a:tr>
              <a:tr h="345129">
                <a:tc>
                  <a:txBody>
                    <a:bodyPr/>
                    <a:lstStyle/>
                    <a:p>
                      <a:pPr algn="ctr" rtl="0" fontAlgn="t"/>
                      <a:r>
                        <a:rPr lang="en-US" sz="1200" u="none" strike="noStrike" dirty="0" smtClean="0">
                          <a:effectLst/>
                        </a:rPr>
                        <a:t>ESC </a:t>
                      </a:r>
                      <a:endParaRPr lang="en-US" sz="1200" b="0" i="0" u="none" strike="noStrike" dirty="0">
                        <a:solidFill>
                          <a:srgbClr val="000000"/>
                        </a:solidFill>
                        <a:effectLst/>
                        <a:latin typeface="Arial"/>
                      </a:endParaRPr>
                    </a:p>
                  </a:txBody>
                  <a:tcPr marL="9525" marR="9525" marT="9525" marB="0"/>
                </a:tc>
                <a:tc>
                  <a:txBody>
                    <a:bodyPr/>
                    <a:lstStyle/>
                    <a:p>
                      <a:pPr algn="ctr" rtl="0" fontAlgn="t"/>
                      <a:r>
                        <a:rPr lang="en-US" sz="1200" u="none" strike="noStrike" dirty="0">
                          <a:effectLst/>
                        </a:rPr>
                        <a:t>6 (x4)</a:t>
                      </a:r>
                      <a:endParaRPr lang="en-US" sz="1200" b="0" i="0" u="none" strike="noStrike" dirty="0">
                        <a:solidFill>
                          <a:srgbClr val="000000"/>
                        </a:solidFill>
                        <a:effectLst/>
                        <a:latin typeface="Arial"/>
                      </a:endParaRPr>
                    </a:p>
                  </a:txBody>
                  <a:tcPr marL="9525" marR="9525" marT="9525" marB="0"/>
                </a:tc>
              </a:tr>
              <a:tr h="345129">
                <a:tc>
                  <a:txBody>
                    <a:bodyPr/>
                    <a:lstStyle/>
                    <a:p>
                      <a:pPr algn="ctr" rtl="0" fontAlgn="t"/>
                      <a:r>
                        <a:rPr lang="en-US" sz="1200" u="none" strike="noStrike" dirty="0">
                          <a:effectLst/>
                        </a:rPr>
                        <a:t>Landing Base</a:t>
                      </a:r>
                      <a:endParaRPr lang="en-US" sz="1200" b="0" i="0" u="none" strike="noStrike" dirty="0">
                        <a:solidFill>
                          <a:srgbClr val="000000"/>
                        </a:solidFill>
                        <a:effectLst/>
                        <a:latin typeface="Arial"/>
                      </a:endParaRPr>
                    </a:p>
                  </a:txBody>
                  <a:tcPr marL="9525" marR="9525" marT="9525" marB="0"/>
                </a:tc>
                <a:tc>
                  <a:txBody>
                    <a:bodyPr/>
                    <a:lstStyle/>
                    <a:p>
                      <a:pPr algn="ctr" rtl="0" fontAlgn="t"/>
                      <a:r>
                        <a:rPr lang="en-US" sz="1200" b="0" i="0" u="none" strike="noStrike" dirty="0" smtClean="0">
                          <a:solidFill>
                            <a:schemeClr val="dk1"/>
                          </a:solidFill>
                          <a:effectLst/>
                          <a:latin typeface="+mn-lt"/>
                        </a:rPr>
                        <a:t>25</a:t>
                      </a:r>
                      <a:endParaRPr lang="en-US" sz="1200" b="0" i="0" u="none" strike="noStrike" dirty="0">
                        <a:solidFill>
                          <a:srgbClr val="000000"/>
                        </a:solidFill>
                        <a:effectLst/>
                        <a:latin typeface="Arial"/>
                      </a:endParaRPr>
                    </a:p>
                  </a:txBody>
                  <a:tcPr marL="9525" marR="9525" marT="9525" marB="0"/>
                </a:tc>
              </a:tr>
              <a:tr h="345129">
                <a:tc>
                  <a:txBody>
                    <a:bodyPr/>
                    <a:lstStyle/>
                    <a:p>
                      <a:pPr algn="ctr" rtl="0" fontAlgn="t"/>
                      <a:r>
                        <a:rPr lang="en-US" sz="1200" b="0" i="0" u="none" strike="noStrike" dirty="0" smtClean="0">
                          <a:solidFill>
                            <a:srgbClr val="000000"/>
                          </a:solidFill>
                          <a:effectLst/>
                          <a:latin typeface="Arial"/>
                        </a:rPr>
                        <a:t>Wire </a:t>
                      </a:r>
                      <a:endParaRPr lang="en-US" sz="1200" b="0" i="0" u="none" strike="noStrike" dirty="0">
                        <a:solidFill>
                          <a:srgbClr val="000000"/>
                        </a:solidFill>
                        <a:effectLst/>
                        <a:latin typeface="Arial"/>
                      </a:endParaRPr>
                    </a:p>
                  </a:txBody>
                  <a:tcPr marL="9525" marR="9525" marT="9525" marB="0"/>
                </a:tc>
                <a:tc>
                  <a:txBody>
                    <a:bodyPr/>
                    <a:lstStyle/>
                    <a:p>
                      <a:pPr algn="ctr" rtl="0" fontAlgn="t"/>
                      <a:r>
                        <a:rPr lang="en-US" sz="1200" b="0" i="0" u="none" strike="noStrike" dirty="0" smtClean="0">
                          <a:solidFill>
                            <a:srgbClr val="000000"/>
                          </a:solidFill>
                          <a:effectLst/>
                          <a:latin typeface="Arial"/>
                        </a:rPr>
                        <a:t>28</a:t>
                      </a:r>
                      <a:endParaRPr lang="en-US" sz="1200" b="0" i="0" u="none" strike="noStrike" dirty="0">
                        <a:solidFill>
                          <a:srgbClr val="000000"/>
                        </a:solidFill>
                        <a:effectLst/>
                        <a:latin typeface="Arial"/>
                      </a:endParaRPr>
                    </a:p>
                  </a:txBody>
                  <a:tcPr marL="9525" marR="9525" marT="9525" marB="0"/>
                </a:tc>
              </a:tr>
              <a:tr h="345129">
                <a:tc>
                  <a:txBody>
                    <a:bodyPr/>
                    <a:lstStyle/>
                    <a:p>
                      <a:pPr algn="ctr" rtl="0" fontAlgn="t"/>
                      <a:r>
                        <a:rPr lang="en-US" sz="1200" b="0" i="0" u="none" strike="noStrike" dirty="0" smtClean="0">
                          <a:solidFill>
                            <a:srgbClr val="000000"/>
                          </a:solidFill>
                          <a:effectLst/>
                          <a:latin typeface="Arial"/>
                        </a:rPr>
                        <a:t>Bullet Connector</a:t>
                      </a:r>
                      <a:endParaRPr lang="en-US" sz="1200" b="0" i="0" u="none" strike="noStrike" dirty="0">
                        <a:solidFill>
                          <a:srgbClr val="000000"/>
                        </a:solidFill>
                        <a:effectLst/>
                        <a:latin typeface="Arial"/>
                      </a:endParaRPr>
                    </a:p>
                  </a:txBody>
                  <a:tcPr marL="9525" marR="9525" marT="9525" marB="0"/>
                </a:tc>
                <a:tc>
                  <a:txBody>
                    <a:bodyPr/>
                    <a:lstStyle/>
                    <a:p>
                      <a:pPr algn="ctr" rtl="0" fontAlgn="t"/>
                      <a:r>
                        <a:rPr lang="en-US" sz="1200" b="0" i="0" u="none" strike="noStrike" dirty="0" smtClean="0">
                          <a:solidFill>
                            <a:srgbClr val="000000"/>
                          </a:solidFill>
                          <a:effectLst/>
                          <a:latin typeface="Arial"/>
                        </a:rPr>
                        <a:t>0.8 (x22)</a:t>
                      </a:r>
                      <a:endParaRPr lang="en-US" sz="1200" b="0" i="0" u="none" strike="noStrike" dirty="0">
                        <a:solidFill>
                          <a:srgbClr val="000000"/>
                        </a:solidFill>
                        <a:effectLst/>
                        <a:latin typeface="Arial"/>
                      </a:endParaRPr>
                    </a:p>
                  </a:txBody>
                  <a:tcPr marL="9525" marR="9525" marT="9525" marB="0"/>
                </a:tc>
              </a:tr>
              <a:tr h="372997">
                <a:tc>
                  <a:txBody>
                    <a:bodyPr/>
                    <a:lstStyle/>
                    <a:p>
                      <a:pPr algn="ctr" rtl="0" fontAlgn="t"/>
                      <a:r>
                        <a:rPr lang="en-US" sz="1200" b="0" i="0" u="none" strike="noStrike" dirty="0" smtClean="0">
                          <a:solidFill>
                            <a:srgbClr val="000000"/>
                          </a:solidFill>
                          <a:effectLst/>
                          <a:latin typeface="Arial"/>
                        </a:rPr>
                        <a:t>#4 Bolt</a:t>
                      </a:r>
                      <a:r>
                        <a:rPr lang="en-US" sz="1200" b="0" i="0" u="none" strike="noStrike" baseline="0" dirty="0" smtClean="0">
                          <a:solidFill>
                            <a:srgbClr val="000000"/>
                          </a:solidFill>
                          <a:effectLst/>
                          <a:latin typeface="Arial"/>
                        </a:rPr>
                        <a:t> and Nut</a:t>
                      </a:r>
                      <a:endParaRPr lang="en-US" sz="1200" b="0" i="0" u="none" strike="noStrike" dirty="0">
                        <a:solidFill>
                          <a:srgbClr val="000000"/>
                        </a:solidFill>
                        <a:effectLst/>
                        <a:latin typeface="Arial"/>
                      </a:endParaRPr>
                    </a:p>
                  </a:txBody>
                  <a:tcPr marL="9525" marR="9525" marT="9525" marB="0"/>
                </a:tc>
                <a:tc>
                  <a:txBody>
                    <a:bodyPr/>
                    <a:lstStyle/>
                    <a:p>
                      <a:pPr algn="ctr" rtl="0" fontAlgn="t"/>
                      <a:r>
                        <a:rPr lang="en-US" sz="1200" b="0" i="0" u="none" strike="noStrike" dirty="0" smtClean="0">
                          <a:solidFill>
                            <a:srgbClr val="000000"/>
                          </a:solidFill>
                          <a:effectLst/>
                          <a:latin typeface="Arial"/>
                        </a:rPr>
                        <a:t>5 (x13)</a:t>
                      </a:r>
                      <a:endParaRPr lang="en-US" sz="1200" b="0" i="0" u="none" strike="noStrike" dirty="0">
                        <a:solidFill>
                          <a:srgbClr val="000000"/>
                        </a:solidFill>
                        <a:effectLst/>
                        <a:latin typeface="Arial"/>
                      </a:endParaRPr>
                    </a:p>
                  </a:txBody>
                  <a:tcPr marL="9525" marR="9525" marT="9525" marB="0"/>
                </a:tc>
              </a:tr>
              <a:tr h="315118">
                <a:tc>
                  <a:txBody>
                    <a:bodyPr/>
                    <a:lstStyle/>
                    <a:p>
                      <a:pPr algn="ctr" rtl="0" fontAlgn="t"/>
                      <a:r>
                        <a:rPr lang="en-US" sz="1200" b="0" i="0" u="none" strike="noStrike" dirty="0" smtClean="0">
                          <a:solidFill>
                            <a:srgbClr val="000000"/>
                          </a:solidFill>
                          <a:effectLst/>
                          <a:latin typeface="Arial"/>
                        </a:rPr>
                        <a:t>#0 Bolt and Nut</a:t>
                      </a:r>
                      <a:endParaRPr lang="en-US" sz="1200" b="0" i="0" u="none" strike="noStrike" dirty="0">
                        <a:solidFill>
                          <a:srgbClr val="000000"/>
                        </a:solidFill>
                        <a:effectLst/>
                        <a:latin typeface="Arial"/>
                      </a:endParaRPr>
                    </a:p>
                  </a:txBody>
                  <a:tcPr marL="9525" marR="9525" marT="9525" marB="0"/>
                </a:tc>
                <a:tc>
                  <a:txBody>
                    <a:bodyPr/>
                    <a:lstStyle/>
                    <a:p>
                      <a:pPr algn="ctr" rtl="0" fontAlgn="t"/>
                      <a:r>
                        <a:rPr lang="en-US" sz="1200" b="0" i="0" u="none" strike="noStrike" dirty="0" smtClean="0">
                          <a:solidFill>
                            <a:srgbClr val="000000"/>
                          </a:solidFill>
                          <a:effectLst/>
                          <a:latin typeface="Arial"/>
                        </a:rPr>
                        <a:t>1 (x8)</a:t>
                      </a:r>
                      <a:endParaRPr lang="en-US" sz="1200" b="0" i="0" u="none" strike="noStrike" dirty="0">
                        <a:solidFill>
                          <a:srgbClr val="000000"/>
                        </a:solidFill>
                        <a:effectLst/>
                        <a:latin typeface="Arial"/>
                      </a:endParaRPr>
                    </a:p>
                  </a:txBody>
                  <a:tcPr marL="9525" marR="9525" marT="9525" marB="0"/>
                </a:tc>
              </a:tr>
              <a:tr h="315118">
                <a:tc>
                  <a:txBody>
                    <a:bodyPr/>
                    <a:lstStyle/>
                    <a:p>
                      <a:pPr algn="ctr" rtl="0" fontAlgn="t"/>
                      <a:r>
                        <a:rPr lang="en-US" sz="1200" b="0" i="0" u="none" strike="noStrike" dirty="0" smtClean="0">
                          <a:solidFill>
                            <a:srgbClr val="000000"/>
                          </a:solidFill>
                          <a:effectLst/>
                          <a:latin typeface="Arial"/>
                        </a:rPr>
                        <a:t>PCB</a:t>
                      </a:r>
                      <a:endParaRPr lang="en-US" sz="1200" b="0" i="0" u="none" strike="noStrike" dirty="0">
                        <a:solidFill>
                          <a:srgbClr val="000000"/>
                        </a:solidFill>
                        <a:effectLst/>
                        <a:latin typeface="Arial"/>
                      </a:endParaRPr>
                    </a:p>
                  </a:txBody>
                  <a:tcPr marL="9525" marR="9525" marT="9525" marB="0"/>
                </a:tc>
                <a:tc>
                  <a:txBody>
                    <a:bodyPr/>
                    <a:lstStyle/>
                    <a:p>
                      <a:pPr algn="ctr" rtl="0" fontAlgn="t"/>
                      <a:r>
                        <a:rPr lang="en-US" sz="1200" b="0" i="0" u="none" strike="noStrike" dirty="0" smtClean="0">
                          <a:solidFill>
                            <a:srgbClr val="000000"/>
                          </a:solidFill>
                          <a:effectLst/>
                          <a:latin typeface="Arial"/>
                        </a:rPr>
                        <a:t>40</a:t>
                      </a:r>
                      <a:endParaRPr lang="en-US" sz="1200" b="0" i="0" u="none" strike="noStrike" dirty="0">
                        <a:solidFill>
                          <a:srgbClr val="000000"/>
                        </a:solidFill>
                        <a:effectLst/>
                        <a:latin typeface="Arial"/>
                      </a:endParaRPr>
                    </a:p>
                  </a:txBody>
                  <a:tcPr marL="9525" marR="9525" marT="9525" marB="0"/>
                </a:tc>
              </a:tr>
              <a:tr h="315118">
                <a:tc>
                  <a:txBody>
                    <a:bodyPr/>
                    <a:lstStyle/>
                    <a:p>
                      <a:pPr algn="ctr" rtl="0" fontAlgn="t"/>
                      <a:r>
                        <a:rPr lang="en-US" sz="1200" b="0" i="0" u="none" strike="noStrike" dirty="0" err="1" smtClean="0">
                          <a:solidFill>
                            <a:srgbClr val="000000"/>
                          </a:solidFill>
                          <a:effectLst/>
                          <a:latin typeface="Arial"/>
                        </a:rPr>
                        <a:t>WiFi</a:t>
                      </a:r>
                      <a:endParaRPr lang="en-US" sz="1200" b="0" i="0" u="none" strike="noStrike" dirty="0">
                        <a:solidFill>
                          <a:srgbClr val="000000"/>
                        </a:solidFill>
                        <a:effectLst/>
                        <a:latin typeface="Arial"/>
                      </a:endParaRPr>
                    </a:p>
                  </a:txBody>
                  <a:tcPr marL="9525" marR="9525" marT="9525" marB="0"/>
                </a:tc>
                <a:tc>
                  <a:txBody>
                    <a:bodyPr/>
                    <a:lstStyle/>
                    <a:p>
                      <a:pPr algn="ctr" rtl="0" fontAlgn="t"/>
                      <a:r>
                        <a:rPr lang="en-US" sz="1200" b="0" i="0" u="none" strike="noStrike" dirty="0" smtClean="0">
                          <a:solidFill>
                            <a:srgbClr val="000000"/>
                          </a:solidFill>
                          <a:effectLst/>
                          <a:latin typeface="Arial"/>
                        </a:rPr>
                        <a:t>37</a:t>
                      </a:r>
                      <a:endParaRPr lang="en-US" sz="1200" b="0" i="0" u="none" strike="noStrike" dirty="0">
                        <a:solidFill>
                          <a:srgbClr val="000000"/>
                        </a:solidFill>
                        <a:effectLst/>
                        <a:latin typeface="Arial"/>
                      </a:endParaRPr>
                    </a:p>
                  </a:txBody>
                  <a:tcPr marL="9525" marR="9525" marT="9525" marB="0"/>
                </a:tc>
              </a:tr>
              <a:tr h="315118">
                <a:tc>
                  <a:txBody>
                    <a:bodyPr/>
                    <a:lstStyle/>
                    <a:p>
                      <a:pPr algn="ctr" rtl="0" fontAlgn="t"/>
                      <a:r>
                        <a:rPr lang="en-US" sz="1200" b="0" i="0" u="none" strike="noStrike" dirty="0" smtClean="0">
                          <a:solidFill>
                            <a:srgbClr val="000000"/>
                          </a:solidFill>
                          <a:effectLst/>
                          <a:latin typeface="Arial"/>
                        </a:rPr>
                        <a:t>Ultrasonic</a:t>
                      </a:r>
                      <a:r>
                        <a:rPr lang="en-US" sz="1200" b="0" i="0" u="none" strike="noStrike" baseline="0" dirty="0" smtClean="0">
                          <a:solidFill>
                            <a:srgbClr val="000000"/>
                          </a:solidFill>
                          <a:effectLst/>
                          <a:latin typeface="Arial"/>
                        </a:rPr>
                        <a:t> Sensor</a:t>
                      </a:r>
                      <a:endParaRPr lang="en-US" sz="1200" b="0" i="0" u="none" strike="noStrike" dirty="0">
                        <a:solidFill>
                          <a:srgbClr val="000000"/>
                        </a:solidFill>
                        <a:effectLst/>
                        <a:latin typeface="Arial"/>
                      </a:endParaRPr>
                    </a:p>
                  </a:txBody>
                  <a:tcPr marL="9525" marR="9525" marT="9525" marB="0"/>
                </a:tc>
                <a:tc>
                  <a:txBody>
                    <a:bodyPr/>
                    <a:lstStyle/>
                    <a:p>
                      <a:pPr algn="ctr" rtl="0" fontAlgn="t"/>
                      <a:r>
                        <a:rPr lang="en-US" sz="1200" b="0" i="0" u="none" strike="noStrike" dirty="0" smtClean="0">
                          <a:solidFill>
                            <a:srgbClr val="000000"/>
                          </a:solidFill>
                          <a:effectLst/>
                          <a:latin typeface="Arial"/>
                        </a:rPr>
                        <a:t>15</a:t>
                      </a:r>
                      <a:endParaRPr lang="en-US" sz="1200" b="0" i="0" u="none" strike="noStrike" dirty="0">
                        <a:solidFill>
                          <a:srgbClr val="000000"/>
                        </a:solidFill>
                        <a:effectLst/>
                        <a:latin typeface="Arial"/>
                      </a:endParaRPr>
                    </a:p>
                  </a:txBody>
                  <a:tcPr marL="9525" marR="9525" marT="9525" marB="0"/>
                </a:tc>
              </a:tr>
              <a:tr h="303113">
                <a:tc>
                  <a:txBody>
                    <a:bodyPr/>
                    <a:lstStyle/>
                    <a:p>
                      <a:pPr algn="ctr" rtl="0" fontAlgn="t"/>
                      <a:r>
                        <a:rPr lang="en-US" sz="1200" u="none" strike="noStrike">
                          <a:effectLst/>
                        </a:rPr>
                        <a:t>Total</a:t>
                      </a:r>
                      <a:endParaRPr lang="en-US" sz="1200" b="0" i="0" u="none" strike="noStrike">
                        <a:solidFill>
                          <a:srgbClr val="000000"/>
                        </a:solidFill>
                        <a:effectLst/>
                        <a:latin typeface="Arial"/>
                      </a:endParaRPr>
                    </a:p>
                  </a:txBody>
                  <a:tcPr marL="9525" marR="9525" marT="9525" marB="0"/>
                </a:tc>
                <a:tc>
                  <a:txBody>
                    <a:bodyPr/>
                    <a:lstStyle/>
                    <a:p>
                      <a:pPr algn="ctr" rtl="0" fontAlgn="t"/>
                      <a:r>
                        <a:rPr lang="en-US" sz="1200" b="0" i="0" u="none" strike="noStrike" dirty="0" smtClean="0">
                          <a:solidFill>
                            <a:schemeClr val="dk1"/>
                          </a:solidFill>
                          <a:effectLst/>
                          <a:latin typeface="+mn-lt"/>
                        </a:rPr>
                        <a:t>571.6</a:t>
                      </a:r>
                      <a:endParaRPr lang="en-US" sz="1200" b="0" i="0" u="none" strike="noStrike" dirty="0">
                        <a:solidFill>
                          <a:srgbClr val="000000"/>
                        </a:solidFill>
                        <a:effectLst/>
                        <a:latin typeface="Arial"/>
                      </a:endParaRPr>
                    </a:p>
                  </a:txBody>
                  <a:tcPr marL="9525" marR="9525" marT="9525" marB="0"/>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861147"/>
            <a:ext cx="9144000" cy="5989957"/>
          </a:xfrm>
          <a:prstGeom prst="rect">
            <a:avLst/>
          </a:prstGeom>
        </p:spPr>
      </p:pic>
      <p:sp>
        <p:nvSpPr>
          <p:cNvPr id="2" name="Title 1"/>
          <p:cNvSpPr>
            <a:spLocks noGrp="1"/>
          </p:cNvSpPr>
          <p:nvPr>
            <p:ph type="title"/>
          </p:nvPr>
        </p:nvSpPr>
        <p:spPr>
          <a:xfrm>
            <a:off x="457200" y="-10742"/>
            <a:ext cx="8229600" cy="1143000"/>
          </a:xfrm>
        </p:spPr>
        <p:txBody>
          <a:bodyPr/>
          <a:lstStyle/>
          <a:p>
            <a:r>
              <a:rPr lang="en-US" dirty="0" smtClean="0"/>
              <a:t>Block Diagram</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ChangeArrowheads="1"/>
          </p:cNvSpPr>
          <p:nvPr>
            <p:ph type="title"/>
          </p:nvPr>
        </p:nvSpPr>
        <p:spPr/>
        <p:txBody>
          <a:bodyPr/>
          <a:lstStyle/>
          <a:p>
            <a:r>
              <a:rPr lang="en-US" smtClean="0"/>
              <a:t>Vehicle Construction</a:t>
            </a:r>
          </a:p>
        </p:txBody>
      </p:sp>
      <p:sp>
        <p:nvSpPr>
          <p:cNvPr id="201730" name="Rectangle 11"/>
          <p:cNvSpPr>
            <a:spLocks noGrp="1" noChangeArrowheads="1"/>
          </p:cNvSpPr>
          <p:nvPr>
            <p:ph type="body" sz="half" idx="1"/>
          </p:nvPr>
        </p:nvSpPr>
        <p:spPr/>
        <p:txBody>
          <a:bodyPr>
            <a:normAutofit fontScale="92500" lnSpcReduction="10000"/>
          </a:bodyPr>
          <a:lstStyle/>
          <a:p>
            <a:r>
              <a:rPr lang="en-US" sz="2400" dirty="0" smtClean="0"/>
              <a:t>The frame is constructed with four aluminum tubular arms connected in the center by a four-way PVC connector.</a:t>
            </a:r>
            <a:r>
              <a:rPr lang="en-US" sz="2800" dirty="0" smtClean="0"/>
              <a:t>  </a:t>
            </a:r>
          </a:p>
          <a:p>
            <a:r>
              <a:rPr lang="en-US" sz="2400" dirty="0" smtClean="0"/>
              <a:t>Motors are bolted to the tubes with a three-sided bracket in between to provide stability.</a:t>
            </a:r>
          </a:p>
          <a:p>
            <a:r>
              <a:rPr lang="en-US" sz="2400" dirty="0" smtClean="0"/>
              <a:t>All wiring and ESCs are placed inside the tubing.</a:t>
            </a:r>
          </a:p>
          <a:p>
            <a:r>
              <a:rPr lang="en-US" sz="2400" dirty="0" smtClean="0"/>
              <a:t>The PCB and landing base are glued in place.</a:t>
            </a:r>
          </a:p>
        </p:txBody>
      </p:sp>
      <p:pic>
        <p:nvPicPr>
          <p:cNvPr id="201731" name="Picture 136"/>
          <p:cNvPicPr>
            <a:picLocks noGrp="1" noChangeAspect="1" noChangeArrowheads="1"/>
          </p:cNvPicPr>
          <p:nvPr>
            <p:ph sz="quarter" idx="2"/>
          </p:nvPr>
        </p:nvPicPr>
        <p:blipFill>
          <a:blip r:embed="rId2">
            <a:extLst>
              <a:ext uri="{28A0092B-C50C-407E-A947-70E740481C1C}">
                <a14:useLocalDpi xmlns:a14="http://schemas.microsoft.com/office/drawing/2010/main" xmlns="" val="0"/>
              </a:ext>
            </a:extLst>
          </a:blip>
          <a:srcRect l="4160" t="25856" r="37077" b="30843"/>
          <a:stretch>
            <a:fillRect/>
          </a:stretch>
        </p:blipFill>
        <p:spPr>
          <a:xfrm>
            <a:off x="5181600" y="4038600"/>
            <a:ext cx="2916238" cy="2185988"/>
          </a:xfrm>
        </p:spPr>
      </p:pic>
      <p:pic>
        <p:nvPicPr>
          <p:cNvPr id="201732" name="Picture 12" descr="srdesign 003"/>
          <p:cNvPicPr>
            <a:picLocks noGrp="1" noChangeAspect="1" noChangeArrowheads="1"/>
          </p:cNvPicPr>
          <p:nvPr>
            <p:ph sz="quarter" idx="3"/>
          </p:nvPr>
        </p:nvPicPr>
        <p:blipFill>
          <a:blip r:embed="rId3">
            <a:extLst>
              <a:ext uri="{28A0092B-C50C-407E-A947-70E740481C1C}">
                <a14:useLocalDpi xmlns:a14="http://schemas.microsoft.com/office/drawing/2010/main" xmlns="" val="0"/>
              </a:ext>
            </a:extLst>
          </a:blip>
          <a:srcRect/>
          <a:stretch>
            <a:fillRect/>
          </a:stretch>
        </p:blipFill>
        <p:spPr>
          <a:xfrm>
            <a:off x="5181600" y="1600200"/>
            <a:ext cx="2916238" cy="2187575"/>
          </a:xfrm>
        </p:spPr>
      </p:pic>
      <p:sp>
        <p:nvSpPr>
          <p:cNvPr id="201734" name="Rectangle 6"/>
          <p:cNvSpPr>
            <a:spLocks noChangeArrowheads="1"/>
          </p:cNvSpPr>
          <p:nvPr/>
        </p:nvSpPr>
        <p:spPr bwMode="auto">
          <a:xfrm>
            <a:off x="6132513" y="2159000"/>
            <a:ext cx="1292225" cy="1166813"/>
          </a:xfrm>
          <a:prstGeom prst="rect">
            <a:avLst/>
          </a:prstGeom>
          <a:noFill/>
          <a:ln w="9525">
            <a:solidFill>
              <a:schemeClr val="bg1"/>
            </a:solidFill>
            <a:prstDash val="dash"/>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14400"/>
            <a:endParaRPr lang="en-US">
              <a:solidFill>
                <a:schemeClr val="bg1"/>
              </a:solidFill>
            </a:endParaRPr>
          </a:p>
          <a:p>
            <a:pPr defTabSz="914400"/>
            <a:endParaRPr lang="en-US">
              <a:solidFill>
                <a:schemeClr val="bg1"/>
              </a:solidFill>
            </a:endParaRPr>
          </a:p>
          <a:p>
            <a:pPr defTabSz="914400"/>
            <a:endParaRPr lang="en-US">
              <a:solidFill>
                <a:schemeClr val="bg1"/>
              </a:solidFill>
            </a:endParaRPr>
          </a:p>
          <a:p>
            <a:pPr defTabSz="914400"/>
            <a:r>
              <a:rPr lang="en-US">
                <a:solidFill>
                  <a:schemeClr val="bg1"/>
                </a:solidFill>
              </a:rPr>
              <a:t>PCB</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2"/>
          <p:cNvSpPr>
            <a:spLocks noGrp="1" noChangeArrowheads="1"/>
          </p:cNvSpPr>
          <p:nvPr>
            <p:ph type="title"/>
          </p:nvPr>
        </p:nvSpPr>
        <p:spPr/>
        <p:txBody>
          <a:bodyPr/>
          <a:lstStyle/>
          <a:p>
            <a:r>
              <a:rPr lang="en-US" dirty="0" smtClean="0"/>
              <a:t>Motors </a:t>
            </a:r>
          </a:p>
        </p:txBody>
      </p:sp>
      <p:sp>
        <p:nvSpPr>
          <p:cNvPr id="204802" name="Rectangle 3"/>
          <p:cNvSpPr>
            <a:spLocks noGrp="1" noChangeArrowheads="1"/>
          </p:cNvSpPr>
          <p:nvPr>
            <p:ph type="body" sz="half" idx="1"/>
          </p:nvPr>
        </p:nvSpPr>
        <p:spPr>
          <a:xfrm>
            <a:off x="457200" y="1600200"/>
            <a:ext cx="8229600" cy="4213746"/>
          </a:xfrm>
        </p:spPr>
        <p:txBody>
          <a:bodyPr>
            <a:normAutofit fontScale="92500" lnSpcReduction="10000"/>
          </a:bodyPr>
          <a:lstStyle/>
          <a:p>
            <a:pPr>
              <a:lnSpc>
                <a:spcPct val="90000"/>
              </a:lnSpc>
            </a:pPr>
            <a:r>
              <a:rPr lang="en-US" sz="2800" dirty="0" smtClean="0"/>
              <a:t>Goals</a:t>
            </a:r>
          </a:p>
          <a:p>
            <a:pPr lvl="1">
              <a:lnSpc>
                <a:spcPct val="90000"/>
              </a:lnSpc>
            </a:pPr>
            <a:r>
              <a:rPr lang="en-US" sz="2400" dirty="0" smtClean="0"/>
              <a:t>Thrust of 1.5 times quad copter weight</a:t>
            </a:r>
          </a:p>
          <a:p>
            <a:pPr lvl="1">
              <a:lnSpc>
                <a:spcPct val="90000"/>
              </a:lnSpc>
            </a:pPr>
            <a:r>
              <a:rPr lang="en-US" sz="2400" dirty="0" smtClean="0"/>
              <a:t>Equilibrium between current draw and thrust</a:t>
            </a:r>
          </a:p>
          <a:p>
            <a:pPr>
              <a:lnSpc>
                <a:spcPct val="90000"/>
              </a:lnSpc>
            </a:pPr>
            <a:r>
              <a:rPr lang="en-US" sz="2800" dirty="0" smtClean="0"/>
              <a:t>Specifications</a:t>
            </a:r>
          </a:p>
          <a:p>
            <a:pPr lvl="1">
              <a:lnSpc>
                <a:spcPct val="90000"/>
              </a:lnSpc>
            </a:pPr>
            <a:r>
              <a:rPr lang="en-US" sz="2400" dirty="0" smtClean="0"/>
              <a:t>7.5 A maximum current draw</a:t>
            </a:r>
          </a:p>
          <a:p>
            <a:pPr lvl="1">
              <a:lnSpc>
                <a:spcPct val="90000"/>
              </a:lnSpc>
            </a:pPr>
            <a:r>
              <a:rPr lang="en-US" sz="2400" dirty="0" smtClean="0"/>
              <a:t>Up to 400 g thrust</a:t>
            </a:r>
          </a:p>
          <a:p>
            <a:pPr>
              <a:lnSpc>
                <a:spcPct val="90000"/>
              </a:lnSpc>
            </a:pPr>
            <a:r>
              <a:rPr lang="en-US" sz="2800" dirty="0" smtClean="0"/>
              <a:t>Controlled with electronic speed controllers (ESC)</a:t>
            </a:r>
          </a:p>
          <a:p>
            <a:pPr lvl="1">
              <a:lnSpc>
                <a:spcPct val="90000"/>
              </a:lnSpc>
            </a:pPr>
            <a:r>
              <a:rPr lang="en-US" sz="2400" dirty="0" smtClean="0"/>
              <a:t>A 50 Hz signal with pulse width modulation (PWM) controls the current draw of the motors</a:t>
            </a:r>
          </a:p>
          <a:p>
            <a:pPr lvl="2">
              <a:lnSpc>
                <a:spcPct val="90000"/>
              </a:lnSpc>
            </a:pPr>
            <a:r>
              <a:rPr lang="en-US" sz="2200" dirty="0" smtClean="0"/>
              <a:t>1 ms PWM = 0 throttle</a:t>
            </a:r>
          </a:p>
          <a:p>
            <a:pPr lvl="2">
              <a:lnSpc>
                <a:spcPct val="90000"/>
              </a:lnSpc>
            </a:pPr>
            <a:r>
              <a:rPr lang="en-US" sz="2200" dirty="0" smtClean="0"/>
              <a:t>2 ms PWM = full throttle</a:t>
            </a:r>
          </a:p>
          <a:p>
            <a:pPr lvl="1">
              <a:lnSpc>
                <a:spcPct val="90000"/>
              </a:lnSpc>
            </a:pPr>
            <a:r>
              <a:rPr lang="en-US" sz="2400" dirty="0" smtClean="0"/>
              <a:t>10 </a:t>
            </a:r>
            <a:r>
              <a:rPr lang="en-US" sz="2400" smtClean="0"/>
              <a:t>A capacity</a:t>
            </a:r>
            <a:endParaRPr lang="en-US" sz="2400"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idx="1"/>
          </p:nvPr>
        </p:nvSpPr>
        <p:spPr/>
        <p:txBody>
          <a:bodyPr/>
          <a:lstStyle/>
          <a:p>
            <a:r>
              <a:rPr lang="en-US" dirty="0" smtClean="0"/>
              <a:t>Provide 11.1V at up to 7.5 A for 12 minute flight time.</a:t>
            </a:r>
          </a:p>
          <a:p>
            <a:r>
              <a:rPr lang="en-US" dirty="0" smtClean="0"/>
              <a:t>Provide 3.3 V for board components. </a:t>
            </a:r>
          </a:p>
          <a:p>
            <a:r>
              <a:rPr lang="en-US" dirty="0" smtClean="0"/>
              <a:t>Weigh under 400 grams.</a:t>
            </a:r>
          </a:p>
        </p:txBody>
      </p:sp>
      <p:sp>
        <p:nvSpPr>
          <p:cNvPr id="205825" name="Rectangle 2"/>
          <p:cNvSpPr>
            <a:spLocks noGrp="1" noChangeArrowheads="1"/>
          </p:cNvSpPr>
          <p:nvPr>
            <p:ph type="title"/>
          </p:nvPr>
        </p:nvSpPr>
        <p:spPr/>
        <p:txBody>
          <a:bodyPr/>
          <a:lstStyle/>
          <a:p>
            <a:r>
              <a:rPr lang="en-US" smtClean="0"/>
              <a:t>Power Specifications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3"/>
          <p:cNvSpPr>
            <a:spLocks noGrp="1" noChangeArrowheads="1"/>
          </p:cNvSpPr>
          <p:nvPr>
            <p:ph idx="1"/>
          </p:nvPr>
        </p:nvSpPr>
        <p:spPr/>
        <p:txBody>
          <a:bodyPr>
            <a:normAutofit/>
          </a:bodyPr>
          <a:lstStyle/>
          <a:p>
            <a:r>
              <a:rPr lang="en-US" dirty="0" smtClean="0"/>
              <a:t>Two batteries are used to maintain a clean power source for the PCB</a:t>
            </a:r>
            <a:r>
              <a:rPr lang="en-US" dirty="0" smtClean="0"/>
              <a:t>.</a:t>
            </a:r>
          </a:p>
          <a:p>
            <a:pPr lvl="1">
              <a:lnSpc>
                <a:spcPct val="80000"/>
              </a:lnSpc>
            </a:pPr>
            <a:r>
              <a:rPr lang="en-US" sz="2000" dirty="0" smtClean="0"/>
              <a:t>4400mAh </a:t>
            </a:r>
            <a:r>
              <a:rPr lang="en-US" sz="2000" dirty="0" err="1" smtClean="0"/>
              <a:t>LiPo</a:t>
            </a:r>
            <a:r>
              <a:rPr lang="en-US" sz="2000" dirty="0" smtClean="0"/>
              <a:t> for the motors.</a:t>
            </a:r>
          </a:p>
          <a:p>
            <a:pPr lvl="2">
              <a:lnSpc>
                <a:spcPct val="80000"/>
              </a:lnSpc>
            </a:pPr>
            <a:r>
              <a:rPr lang="en-US" sz="1800" dirty="0" smtClean="0"/>
              <a:t>Will run for 8.8 minutes at max current draw.</a:t>
            </a:r>
          </a:p>
          <a:p>
            <a:pPr lvl="2">
              <a:lnSpc>
                <a:spcPct val="80000"/>
              </a:lnSpc>
            </a:pPr>
            <a:r>
              <a:rPr lang="en-US" sz="1800" dirty="0" smtClean="0"/>
              <a:t>Sensor will indicate when battery is low.</a:t>
            </a:r>
          </a:p>
          <a:p>
            <a:pPr lvl="1">
              <a:lnSpc>
                <a:spcPct val="80000"/>
              </a:lnSpc>
            </a:pPr>
            <a:r>
              <a:rPr lang="en-US" sz="2000" dirty="0" smtClean="0"/>
              <a:t>610mAh </a:t>
            </a:r>
            <a:r>
              <a:rPr lang="en-US" sz="2000" dirty="0" err="1" smtClean="0"/>
              <a:t>Lipo</a:t>
            </a:r>
            <a:r>
              <a:rPr lang="en-US" sz="2000" dirty="0" smtClean="0"/>
              <a:t> for the PCB.</a:t>
            </a:r>
          </a:p>
          <a:p>
            <a:pPr lvl="2">
              <a:lnSpc>
                <a:spcPct val="80000"/>
              </a:lnSpc>
            </a:pPr>
            <a:r>
              <a:rPr lang="en-US" sz="1800" dirty="0" smtClean="0"/>
              <a:t>Will run for much longer than the motors</a:t>
            </a:r>
            <a:r>
              <a:rPr lang="en-US" sz="1800" dirty="0" smtClean="0"/>
              <a:t>.</a:t>
            </a:r>
            <a:endParaRPr lang="en-US" dirty="0" smtClean="0"/>
          </a:p>
          <a:p>
            <a:r>
              <a:rPr lang="en-US" dirty="0" smtClean="0"/>
              <a:t>We are using two TLV1117-33 linear voltage regulators to provide separate digital and analog power sources.  The ground plane is also divided accordingly.</a:t>
            </a:r>
          </a:p>
          <a:p>
            <a:endParaRPr lang="en-US" dirty="0" smtClean="0"/>
          </a:p>
        </p:txBody>
      </p:sp>
      <p:sp>
        <p:nvSpPr>
          <p:cNvPr id="206849" name="Rectangle 2"/>
          <p:cNvSpPr>
            <a:spLocks noGrp="1" noChangeArrowheads="1"/>
          </p:cNvSpPr>
          <p:nvPr>
            <p:ph type="title"/>
          </p:nvPr>
        </p:nvSpPr>
        <p:spPr/>
        <p:txBody>
          <a:bodyPr/>
          <a:lstStyle/>
          <a:p>
            <a:r>
              <a:rPr lang="en-US" dirty="0" smtClean="0"/>
              <a:t>Power Design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Content Placeholder 2"/>
          <p:cNvSpPr>
            <a:spLocks noGrp="1"/>
          </p:cNvSpPr>
          <p:nvPr>
            <p:ph idx="1"/>
          </p:nvPr>
        </p:nvSpPr>
        <p:spPr>
          <a:xfrm>
            <a:off x="457200" y="1417638"/>
            <a:ext cx="8072438" cy="1154112"/>
          </a:xfrm>
        </p:spPr>
        <p:txBody>
          <a:bodyPr>
            <a:normAutofit fontScale="92500" lnSpcReduction="20000"/>
          </a:bodyPr>
          <a:lstStyle/>
          <a:p>
            <a:r>
              <a:rPr lang="en-US" sz="2800" dirty="0" smtClean="0"/>
              <a:t>Estimated maximum current for each component is used to determine battery size necessary. </a:t>
            </a:r>
          </a:p>
        </p:txBody>
      </p:sp>
      <p:sp>
        <p:nvSpPr>
          <p:cNvPr id="207873" name="Title 1"/>
          <p:cNvSpPr>
            <a:spLocks noGrp="1"/>
          </p:cNvSpPr>
          <p:nvPr>
            <p:ph type="title"/>
          </p:nvPr>
        </p:nvSpPr>
        <p:spPr/>
        <p:txBody>
          <a:bodyPr/>
          <a:lstStyle/>
          <a:p>
            <a:r>
              <a:rPr lang="en-US" dirty="0" smtClean="0"/>
              <a:t>Current Draw</a:t>
            </a:r>
          </a:p>
        </p:txBody>
      </p:sp>
      <p:graphicFrame>
        <p:nvGraphicFramePr>
          <p:cNvPr id="2" name="Table 1"/>
          <p:cNvGraphicFramePr>
            <a:graphicFrameLocks noGrp="1"/>
          </p:cNvGraphicFramePr>
          <p:nvPr>
            <p:extLst>
              <p:ext uri="{D42A27DB-BD31-4B8C-83A1-F6EECF244321}">
                <p14:modId xmlns:p14="http://schemas.microsoft.com/office/powerpoint/2010/main" xmlns="" val="363375748"/>
              </p:ext>
            </p:extLst>
          </p:nvPr>
        </p:nvGraphicFramePr>
        <p:xfrm>
          <a:off x="1720850" y="2428874"/>
          <a:ext cx="5765800" cy="3659009"/>
        </p:xfrm>
        <a:graphic>
          <a:graphicData uri="http://schemas.openxmlformats.org/drawingml/2006/table">
            <a:tbl>
              <a:tblPr>
                <a:tableStyleId>{5C22544A-7EE6-4342-B048-85BDC9FD1C3A}</a:tableStyleId>
              </a:tblPr>
              <a:tblGrid>
                <a:gridCol w="1911402"/>
                <a:gridCol w="1990386"/>
                <a:gridCol w="1864012"/>
              </a:tblGrid>
              <a:tr h="609428">
                <a:tc>
                  <a:txBody>
                    <a:bodyPr/>
                    <a:lstStyle/>
                    <a:p>
                      <a:pPr algn="ctr" fontAlgn="t"/>
                      <a:r>
                        <a:rPr lang="en-US" sz="1200" u="none" strike="noStrike" dirty="0">
                          <a:effectLst/>
                        </a:rPr>
                        <a:t>Part</a:t>
                      </a:r>
                      <a:endParaRPr lang="en-US" sz="1200" b="1" i="0" u="none" strike="noStrike" dirty="0">
                        <a:effectLst/>
                        <a:latin typeface="Arial"/>
                      </a:endParaRPr>
                    </a:p>
                  </a:txBody>
                  <a:tcPr marL="9525" marR="9525" marT="9525" marB="0"/>
                </a:tc>
                <a:tc>
                  <a:txBody>
                    <a:bodyPr/>
                    <a:lstStyle/>
                    <a:p>
                      <a:pPr algn="ctr" fontAlgn="t"/>
                      <a:r>
                        <a:rPr lang="en-US" sz="1200" u="none" strike="noStrike" dirty="0">
                          <a:effectLst/>
                        </a:rPr>
                        <a:t>Current </a:t>
                      </a:r>
                      <a:r>
                        <a:rPr lang="en-US" sz="1200" u="none" strike="noStrike" dirty="0" smtClean="0">
                          <a:effectLst/>
                        </a:rPr>
                        <a:t>Draw</a:t>
                      </a:r>
                      <a:r>
                        <a:rPr lang="en-US" sz="1200" u="none" strike="noStrike" baseline="0" dirty="0" smtClean="0">
                          <a:effectLst/>
                        </a:rPr>
                        <a:t> from  Motors</a:t>
                      </a:r>
                      <a:endParaRPr lang="en-US" sz="1200" b="1" i="0" u="none" strike="noStrike" dirty="0">
                        <a:effectLst/>
                        <a:latin typeface="Arial"/>
                      </a:endParaRPr>
                    </a:p>
                  </a:txBody>
                  <a:tcPr marL="9525" marR="9525" marT="9525" marB="0"/>
                </a:tc>
                <a:tc>
                  <a:txBody>
                    <a:bodyPr/>
                    <a:lstStyle/>
                    <a:p>
                      <a:pPr algn="ctr" fontAlgn="t"/>
                      <a:r>
                        <a:rPr lang="en-US" sz="1200" u="none" strike="noStrike" dirty="0">
                          <a:effectLst/>
                        </a:rPr>
                        <a:t>Current from </a:t>
                      </a:r>
                      <a:r>
                        <a:rPr lang="en-US" sz="1200" u="none" strike="noStrike" dirty="0" smtClean="0">
                          <a:effectLst/>
                        </a:rPr>
                        <a:t>Circuit</a:t>
                      </a:r>
                      <a:r>
                        <a:rPr lang="en-US" sz="1200" u="none" strike="noStrike" baseline="0" dirty="0" smtClean="0">
                          <a:effectLst/>
                        </a:rPr>
                        <a:t> Components</a:t>
                      </a:r>
                      <a:endParaRPr lang="en-US" sz="1200" b="1" i="0" u="none" strike="noStrike" dirty="0">
                        <a:effectLst/>
                        <a:latin typeface="Arial"/>
                      </a:endParaRPr>
                    </a:p>
                  </a:txBody>
                  <a:tcPr marL="9525" marR="9525" marT="9525" marB="0"/>
                </a:tc>
              </a:tr>
              <a:tr h="329091">
                <a:tc>
                  <a:txBody>
                    <a:bodyPr/>
                    <a:lstStyle/>
                    <a:p>
                      <a:pPr algn="ctr" fontAlgn="t"/>
                      <a:r>
                        <a:rPr lang="en-US" sz="1200" u="none" strike="noStrike">
                          <a:effectLst/>
                        </a:rPr>
                        <a:t>Hextronik motor</a:t>
                      </a:r>
                      <a:endParaRPr lang="en-US" sz="1200" b="0" i="0" u="none" strike="noStrike">
                        <a:effectLst/>
                        <a:latin typeface="Arial"/>
                      </a:endParaRPr>
                    </a:p>
                  </a:txBody>
                  <a:tcPr marL="9525" marR="9525" marT="9525" marB="0"/>
                </a:tc>
                <a:tc>
                  <a:txBody>
                    <a:bodyPr/>
                    <a:lstStyle/>
                    <a:p>
                      <a:pPr algn="ctr" fontAlgn="t"/>
                      <a:r>
                        <a:rPr lang="en-US" sz="1200" u="none" strike="noStrike">
                          <a:effectLst/>
                        </a:rPr>
                        <a:t>7.5 A (x 4)</a:t>
                      </a:r>
                      <a:endParaRPr lang="en-US" sz="1200" b="0" i="0" u="none" strike="noStrike">
                        <a:effectLst/>
                        <a:latin typeface="Arial"/>
                      </a:endParaRPr>
                    </a:p>
                  </a:txBody>
                  <a:tcPr marL="9525" marR="9525" marT="9525" marB="0"/>
                </a:tc>
                <a:tc>
                  <a:txBody>
                    <a:bodyPr/>
                    <a:lstStyle/>
                    <a:p>
                      <a:pPr algn="ctr" fontAlgn="t"/>
                      <a:r>
                        <a:rPr lang="en-US" sz="1200" u="none" strike="noStrike">
                          <a:effectLst/>
                        </a:rPr>
                        <a:t>0</a:t>
                      </a:r>
                      <a:endParaRPr lang="en-US" sz="1200" b="0" i="0" u="none" strike="noStrike">
                        <a:effectLst/>
                        <a:latin typeface="Arial"/>
                      </a:endParaRPr>
                    </a:p>
                  </a:txBody>
                  <a:tcPr marL="9525" marR="9525" marT="9525" marB="0"/>
                </a:tc>
              </a:tr>
              <a:tr h="280337">
                <a:tc>
                  <a:txBody>
                    <a:bodyPr/>
                    <a:lstStyle/>
                    <a:p>
                      <a:pPr algn="ctr" fontAlgn="t"/>
                      <a:r>
                        <a:rPr lang="en-US" sz="1200" u="none" strike="noStrike">
                          <a:effectLst/>
                        </a:rPr>
                        <a:t>ESC</a:t>
                      </a:r>
                      <a:endParaRPr lang="en-US" sz="1200" b="0" i="0" u="none" strike="noStrike">
                        <a:effectLst/>
                        <a:latin typeface="Arial"/>
                      </a:endParaRPr>
                    </a:p>
                  </a:txBody>
                  <a:tcPr marL="9525" marR="9525" marT="9525" marB="0"/>
                </a:tc>
                <a:tc>
                  <a:txBody>
                    <a:bodyPr/>
                    <a:lstStyle/>
                    <a:p>
                      <a:pPr algn="ctr" fontAlgn="t"/>
                      <a:r>
                        <a:rPr lang="en-US" sz="1200" u="none" strike="noStrike">
                          <a:effectLst/>
                        </a:rPr>
                        <a:t>2.4 mA (x 4)</a:t>
                      </a:r>
                      <a:endParaRPr lang="en-US" sz="1200" b="0" i="0" u="none" strike="noStrike">
                        <a:effectLst/>
                        <a:latin typeface="Arial"/>
                      </a:endParaRPr>
                    </a:p>
                  </a:txBody>
                  <a:tcPr marL="9525" marR="9525" marT="9525" marB="0"/>
                </a:tc>
                <a:tc>
                  <a:txBody>
                    <a:bodyPr/>
                    <a:lstStyle/>
                    <a:p>
                      <a:pPr algn="ctr" fontAlgn="t"/>
                      <a:r>
                        <a:rPr lang="en-US" sz="1200" u="none" strike="noStrike">
                          <a:effectLst/>
                        </a:rPr>
                        <a:t>0</a:t>
                      </a:r>
                      <a:endParaRPr lang="en-US" sz="1200" b="0" i="0" u="none" strike="noStrike">
                        <a:effectLst/>
                        <a:latin typeface="Arial"/>
                      </a:endParaRPr>
                    </a:p>
                  </a:txBody>
                  <a:tcPr marL="9525" marR="9525" marT="9525" marB="0"/>
                </a:tc>
              </a:tr>
              <a:tr h="280337">
                <a:tc>
                  <a:txBody>
                    <a:bodyPr/>
                    <a:lstStyle/>
                    <a:p>
                      <a:pPr algn="ctr" fontAlgn="t"/>
                      <a:r>
                        <a:rPr lang="en-US" sz="1200" u="none" strike="noStrike">
                          <a:effectLst/>
                        </a:rPr>
                        <a:t>Battery monitor</a:t>
                      </a:r>
                      <a:endParaRPr lang="en-US" sz="1200" b="0" i="0" u="none" strike="noStrike">
                        <a:effectLst/>
                        <a:latin typeface="Arial"/>
                      </a:endParaRPr>
                    </a:p>
                  </a:txBody>
                  <a:tcPr marL="9525" marR="9525" marT="9525" marB="0"/>
                </a:tc>
                <a:tc>
                  <a:txBody>
                    <a:bodyPr/>
                    <a:lstStyle/>
                    <a:p>
                      <a:pPr algn="ctr" fontAlgn="t"/>
                      <a:r>
                        <a:rPr lang="en-US" sz="1200" u="none" strike="noStrike">
                          <a:effectLst/>
                        </a:rPr>
                        <a:t>3 mA</a:t>
                      </a:r>
                      <a:endParaRPr lang="en-US" sz="1200" b="0" i="0" u="none" strike="noStrike">
                        <a:effectLst/>
                        <a:latin typeface="Arial"/>
                      </a:endParaRPr>
                    </a:p>
                  </a:txBody>
                  <a:tcPr marL="9525" marR="9525" marT="9525" marB="0"/>
                </a:tc>
                <a:tc>
                  <a:txBody>
                    <a:bodyPr/>
                    <a:lstStyle/>
                    <a:p>
                      <a:pPr algn="ctr" fontAlgn="t"/>
                      <a:r>
                        <a:rPr lang="en-US" sz="1200" u="none" strike="noStrike">
                          <a:effectLst/>
                        </a:rPr>
                        <a:t>0</a:t>
                      </a:r>
                      <a:endParaRPr lang="en-US" sz="1200" b="0" i="0" u="none" strike="noStrike">
                        <a:effectLst/>
                        <a:latin typeface="Arial"/>
                      </a:endParaRPr>
                    </a:p>
                  </a:txBody>
                  <a:tcPr marL="9525" marR="9525" marT="9525" marB="0"/>
                </a:tc>
              </a:tr>
              <a:tr h="292526">
                <a:tc>
                  <a:txBody>
                    <a:bodyPr/>
                    <a:lstStyle/>
                    <a:p>
                      <a:pPr algn="ctr" fontAlgn="t"/>
                      <a:r>
                        <a:rPr lang="en-US" sz="1200" u="none" strike="noStrike">
                          <a:effectLst/>
                        </a:rPr>
                        <a:t>Cortex M3 processor</a:t>
                      </a:r>
                      <a:endParaRPr lang="en-US" sz="1200" b="0" i="0" u="none" strike="noStrike">
                        <a:effectLst/>
                        <a:latin typeface="Arial"/>
                      </a:endParaRPr>
                    </a:p>
                  </a:txBody>
                  <a:tcPr marL="9525" marR="9525" marT="9525" marB="0"/>
                </a:tc>
                <a:tc>
                  <a:txBody>
                    <a:bodyPr/>
                    <a:lstStyle/>
                    <a:p>
                      <a:pPr algn="ctr" fontAlgn="t"/>
                      <a:r>
                        <a:rPr lang="en-US" sz="1200" u="none" strike="noStrike" dirty="0">
                          <a:effectLst/>
                        </a:rPr>
                        <a:t>0</a:t>
                      </a:r>
                      <a:endParaRPr lang="en-US" sz="1200" b="0" i="0" u="none" strike="noStrike" dirty="0">
                        <a:effectLst/>
                        <a:latin typeface="Arial"/>
                      </a:endParaRPr>
                    </a:p>
                  </a:txBody>
                  <a:tcPr marL="9525" marR="9525" marT="9525" marB="0"/>
                </a:tc>
                <a:tc>
                  <a:txBody>
                    <a:bodyPr/>
                    <a:lstStyle/>
                    <a:p>
                      <a:pPr algn="ctr" fontAlgn="t"/>
                      <a:r>
                        <a:rPr lang="en-US" sz="1200" u="none" strike="noStrike">
                          <a:effectLst/>
                        </a:rPr>
                        <a:t>36 mA</a:t>
                      </a:r>
                      <a:endParaRPr lang="en-US" sz="1200" b="0" i="0" u="none" strike="noStrike">
                        <a:effectLst/>
                        <a:latin typeface="Arial"/>
                      </a:endParaRPr>
                    </a:p>
                  </a:txBody>
                  <a:tcPr marL="9525" marR="9525" marT="9525" marB="0"/>
                </a:tc>
              </a:tr>
              <a:tr h="255960">
                <a:tc>
                  <a:txBody>
                    <a:bodyPr/>
                    <a:lstStyle/>
                    <a:p>
                      <a:pPr algn="ctr" fontAlgn="t"/>
                      <a:r>
                        <a:rPr lang="en-US" sz="1200" u="none" strike="noStrike">
                          <a:effectLst/>
                        </a:rPr>
                        <a:t>Wi-Fi Transceiver</a:t>
                      </a:r>
                      <a:endParaRPr lang="en-US" sz="1200" b="0" i="0" u="none" strike="noStrike">
                        <a:effectLst/>
                        <a:latin typeface="Arial"/>
                      </a:endParaRPr>
                    </a:p>
                  </a:txBody>
                  <a:tcPr marL="9525" marR="9525" marT="9525" marB="0"/>
                </a:tc>
                <a:tc>
                  <a:txBody>
                    <a:bodyPr/>
                    <a:lstStyle/>
                    <a:p>
                      <a:pPr algn="ctr" fontAlgn="t"/>
                      <a:r>
                        <a:rPr lang="en-US" sz="1200" u="none" strike="noStrike">
                          <a:effectLst/>
                        </a:rPr>
                        <a:t>0</a:t>
                      </a:r>
                      <a:endParaRPr lang="en-US" sz="1200" b="0" i="0" u="none" strike="noStrike">
                        <a:effectLst/>
                        <a:latin typeface="Arial"/>
                      </a:endParaRPr>
                    </a:p>
                  </a:txBody>
                  <a:tcPr marL="9525" marR="9525" marT="9525" marB="0"/>
                </a:tc>
                <a:tc>
                  <a:txBody>
                    <a:bodyPr/>
                    <a:lstStyle/>
                    <a:p>
                      <a:pPr algn="ctr" fontAlgn="t"/>
                      <a:r>
                        <a:rPr lang="en-US" sz="1200" b="0" i="0" u="none" strike="noStrike" dirty="0" smtClean="0">
                          <a:effectLst/>
                          <a:latin typeface="+mn-lt"/>
                        </a:rPr>
                        <a:t>250</a:t>
                      </a:r>
                      <a:r>
                        <a:rPr lang="en-US" sz="1200" b="0" i="0" u="none" strike="noStrike" baseline="0" dirty="0" smtClean="0">
                          <a:effectLst/>
                          <a:latin typeface="+mn-lt"/>
                        </a:rPr>
                        <a:t> </a:t>
                      </a:r>
                      <a:r>
                        <a:rPr lang="en-US" sz="1200" b="0" i="0" u="none" strike="noStrike" baseline="0" dirty="0" err="1" smtClean="0">
                          <a:effectLst/>
                          <a:latin typeface="+mn-lt"/>
                        </a:rPr>
                        <a:t>mA</a:t>
                      </a:r>
                      <a:endParaRPr lang="en-US" sz="1200" b="0" i="0" u="none" strike="noStrike" dirty="0">
                        <a:effectLst/>
                        <a:latin typeface="Arial"/>
                      </a:endParaRPr>
                    </a:p>
                  </a:txBody>
                  <a:tcPr marL="9525" marR="9525" marT="9525" marB="0"/>
                </a:tc>
              </a:tr>
              <a:tr h="255960">
                <a:tc>
                  <a:txBody>
                    <a:bodyPr/>
                    <a:lstStyle/>
                    <a:p>
                      <a:pPr algn="ctr" fontAlgn="t"/>
                      <a:r>
                        <a:rPr lang="en-US" sz="1200" u="none" strike="noStrike">
                          <a:effectLst/>
                        </a:rPr>
                        <a:t>Ultrasonic sensor</a:t>
                      </a:r>
                      <a:endParaRPr lang="en-US" sz="1200" b="0" i="0" u="none" strike="noStrike">
                        <a:effectLst/>
                        <a:latin typeface="Arial"/>
                      </a:endParaRPr>
                    </a:p>
                  </a:txBody>
                  <a:tcPr marL="9525" marR="9525" marT="9525" marB="0"/>
                </a:tc>
                <a:tc>
                  <a:txBody>
                    <a:bodyPr/>
                    <a:lstStyle/>
                    <a:p>
                      <a:pPr algn="ctr" fontAlgn="t"/>
                      <a:r>
                        <a:rPr lang="en-US" sz="1200" u="none" strike="noStrike">
                          <a:effectLst/>
                        </a:rPr>
                        <a:t>0</a:t>
                      </a:r>
                      <a:endParaRPr lang="en-US" sz="1200" b="0" i="0" u="none" strike="noStrike">
                        <a:effectLst/>
                        <a:latin typeface="Arial"/>
                      </a:endParaRPr>
                    </a:p>
                  </a:txBody>
                  <a:tcPr marL="9525" marR="9525" marT="9525" marB="0"/>
                </a:tc>
                <a:tc>
                  <a:txBody>
                    <a:bodyPr/>
                    <a:lstStyle/>
                    <a:p>
                      <a:pPr algn="ctr" fontAlgn="t"/>
                      <a:r>
                        <a:rPr lang="en-US" sz="1200" u="none" strike="noStrike">
                          <a:effectLst/>
                        </a:rPr>
                        <a:t>2.1 mA</a:t>
                      </a:r>
                      <a:endParaRPr lang="en-US" sz="1200" b="0" i="0" u="none" strike="noStrike">
                        <a:effectLst/>
                        <a:latin typeface="Arial"/>
                      </a:endParaRPr>
                    </a:p>
                  </a:txBody>
                  <a:tcPr marL="9525" marR="9525" marT="9525" marB="0"/>
                </a:tc>
              </a:tr>
              <a:tr h="255960">
                <a:tc>
                  <a:txBody>
                    <a:bodyPr/>
                    <a:lstStyle/>
                    <a:p>
                      <a:pPr algn="ctr" fontAlgn="t"/>
                      <a:r>
                        <a:rPr lang="en-US" sz="1200" u="none" strike="noStrike">
                          <a:effectLst/>
                        </a:rPr>
                        <a:t>IDG500</a:t>
                      </a:r>
                      <a:endParaRPr lang="en-US" sz="1200" b="0" i="0" u="none" strike="noStrike">
                        <a:effectLst/>
                        <a:latin typeface="Arial"/>
                      </a:endParaRPr>
                    </a:p>
                  </a:txBody>
                  <a:tcPr marL="9525" marR="9525" marT="9525" marB="0"/>
                </a:tc>
                <a:tc>
                  <a:txBody>
                    <a:bodyPr/>
                    <a:lstStyle/>
                    <a:p>
                      <a:pPr algn="ctr" fontAlgn="t"/>
                      <a:r>
                        <a:rPr lang="en-US" sz="1200" u="none" strike="noStrike">
                          <a:effectLst/>
                        </a:rPr>
                        <a:t>0</a:t>
                      </a:r>
                      <a:endParaRPr lang="en-US" sz="1200" b="0" i="0" u="none" strike="noStrike">
                        <a:effectLst/>
                        <a:latin typeface="Arial"/>
                      </a:endParaRPr>
                    </a:p>
                  </a:txBody>
                  <a:tcPr marL="9525" marR="9525" marT="9525" marB="0"/>
                </a:tc>
                <a:tc>
                  <a:txBody>
                    <a:bodyPr/>
                    <a:lstStyle/>
                    <a:p>
                      <a:pPr algn="ctr" fontAlgn="t"/>
                      <a:r>
                        <a:rPr lang="en-US" sz="1200" u="none" strike="noStrike">
                          <a:effectLst/>
                        </a:rPr>
                        <a:t>7 mA</a:t>
                      </a:r>
                      <a:endParaRPr lang="en-US" sz="1200" b="0" i="0" u="none" strike="noStrike">
                        <a:effectLst/>
                        <a:latin typeface="Arial"/>
                      </a:endParaRPr>
                    </a:p>
                  </a:txBody>
                  <a:tcPr marL="9525" marR="9525" marT="9525" marB="0"/>
                </a:tc>
              </a:tr>
              <a:tr h="246209">
                <a:tc>
                  <a:txBody>
                    <a:bodyPr/>
                    <a:lstStyle/>
                    <a:p>
                      <a:pPr algn="ctr" fontAlgn="t"/>
                      <a:r>
                        <a:rPr lang="en-US" sz="1200" u="none" strike="noStrike">
                          <a:effectLst/>
                        </a:rPr>
                        <a:t>ADXL335</a:t>
                      </a:r>
                      <a:endParaRPr lang="en-US" sz="1200" b="0" i="0" u="none" strike="noStrike">
                        <a:effectLst/>
                        <a:latin typeface="Arial"/>
                      </a:endParaRPr>
                    </a:p>
                  </a:txBody>
                  <a:tcPr marL="9525" marR="9525" marT="9525" marB="0"/>
                </a:tc>
                <a:tc>
                  <a:txBody>
                    <a:bodyPr/>
                    <a:lstStyle/>
                    <a:p>
                      <a:pPr algn="ctr" fontAlgn="t"/>
                      <a:r>
                        <a:rPr lang="en-US" sz="1200" u="none" strike="noStrike">
                          <a:effectLst/>
                        </a:rPr>
                        <a:t>0</a:t>
                      </a:r>
                      <a:endParaRPr lang="en-US" sz="1200" b="0" i="0" u="none" strike="noStrike">
                        <a:effectLst/>
                        <a:latin typeface="Arial"/>
                      </a:endParaRPr>
                    </a:p>
                  </a:txBody>
                  <a:tcPr marL="9525" marR="9525" marT="9525" marB="0"/>
                </a:tc>
                <a:tc>
                  <a:txBody>
                    <a:bodyPr/>
                    <a:lstStyle/>
                    <a:p>
                      <a:pPr algn="ctr" fontAlgn="t"/>
                      <a:r>
                        <a:rPr lang="en-US" sz="1200" u="none" strike="noStrike" dirty="0" smtClean="0">
                          <a:effectLst/>
                        </a:rPr>
                        <a:t>235 </a:t>
                      </a:r>
                      <a:r>
                        <a:rPr lang="en-US" sz="1200" u="none" strike="noStrike" dirty="0" err="1">
                          <a:effectLst/>
                        </a:rPr>
                        <a:t>uA</a:t>
                      </a:r>
                      <a:endParaRPr lang="en-US" sz="1200" b="0" i="0" u="none" strike="noStrike" dirty="0">
                        <a:effectLst/>
                        <a:latin typeface="Arial"/>
                      </a:endParaRPr>
                    </a:p>
                  </a:txBody>
                  <a:tcPr marL="9525" marR="9525" marT="9525" marB="0"/>
                </a:tc>
              </a:tr>
              <a:tr h="268149">
                <a:tc>
                  <a:txBody>
                    <a:bodyPr/>
                    <a:lstStyle/>
                    <a:p>
                      <a:pPr algn="ctr" fontAlgn="t"/>
                      <a:r>
                        <a:rPr lang="en-US" sz="1200" u="none" strike="noStrike">
                          <a:effectLst/>
                        </a:rPr>
                        <a:t>HMC5843</a:t>
                      </a:r>
                      <a:endParaRPr lang="en-US" sz="1200" b="0" i="0" u="none" strike="noStrike">
                        <a:effectLst/>
                        <a:latin typeface="Arial"/>
                      </a:endParaRPr>
                    </a:p>
                  </a:txBody>
                  <a:tcPr marL="9525" marR="9525" marT="9525" marB="0"/>
                </a:tc>
                <a:tc>
                  <a:txBody>
                    <a:bodyPr/>
                    <a:lstStyle/>
                    <a:p>
                      <a:pPr algn="ctr" fontAlgn="t"/>
                      <a:r>
                        <a:rPr lang="en-US" sz="1200" u="none" strike="noStrike">
                          <a:effectLst/>
                        </a:rPr>
                        <a:t>0</a:t>
                      </a:r>
                      <a:endParaRPr lang="en-US" sz="1200" b="0" i="0" u="none" strike="noStrike">
                        <a:effectLst/>
                        <a:latin typeface="Arial"/>
                      </a:endParaRPr>
                    </a:p>
                  </a:txBody>
                  <a:tcPr marL="9525" marR="9525" marT="9525" marB="0"/>
                </a:tc>
                <a:tc>
                  <a:txBody>
                    <a:bodyPr/>
                    <a:lstStyle/>
                    <a:p>
                      <a:pPr algn="ctr" fontAlgn="t"/>
                      <a:r>
                        <a:rPr lang="en-US" sz="1200" u="none" strike="noStrike">
                          <a:effectLst/>
                        </a:rPr>
                        <a:t>9 mA</a:t>
                      </a:r>
                      <a:endParaRPr lang="en-US" sz="1200" b="0" i="0" u="none" strike="noStrike">
                        <a:effectLst/>
                        <a:latin typeface="Arial"/>
                      </a:endParaRPr>
                    </a:p>
                  </a:txBody>
                  <a:tcPr marL="9525" marR="9525" marT="9525" marB="0"/>
                </a:tc>
              </a:tr>
              <a:tr h="292526">
                <a:tc>
                  <a:txBody>
                    <a:bodyPr/>
                    <a:lstStyle/>
                    <a:p>
                      <a:pPr algn="ctr" fontAlgn="t"/>
                      <a:r>
                        <a:rPr lang="en-US" sz="1200" u="none" strike="noStrike" dirty="0">
                          <a:effectLst/>
                        </a:rPr>
                        <a:t>3.3 Voltage regulator</a:t>
                      </a:r>
                      <a:endParaRPr lang="en-US" sz="1200" b="0" i="0" u="none" strike="noStrike" dirty="0">
                        <a:effectLst/>
                        <a:latin typeface="Arial"/>
                      </a:endParaRPr>
                    </a:p>
                  </a:txBody>
                  <a:tcPr marL="9525" marR="9525" marT="9525" marB="0"/>
                </a:tc>
                <a:tc>
                  <a:txBody>
                    <a:bodyPr/>
                    <a:lstStyle/>
                    <a:p>
                      <a:pPr algn="ctr" fontAlgn="t"/>
                      <a:r>
                        <a:rPr lang="en-US" sz="1200" u="none" strike="noStrike" dirty="0">
                          <a:effectLst/>
                        </a:rPr>
                        <a:t>0</a:t>
                      </a:r>
                      <a:endParaRPr lang="en-US" sz="1200" b="0" i="0" u="none" strike="noStrike" dirty="0">
                        <a:effectLst/>
                        <a:latin typeface="Arial"/>
                      </a:endParaRPr>
                    </a:p>
                  </a:txBody>
                  <a:tcPr marL="9525" marR="9525" marT="9525" marB="0"/>
                </a:tc>
                <a:tc>
                  <a:txBody>
                    <a:bodyPr/>
                    <a:lstStyle/>
                    <a:p>
                      <a:pPr algn="ctr" fontAlgn="t"/>
                      <a:r>
                        <a:rPr lang="en-US" sz="1200" u="none" strike="noStrike" dirty="0">
                          <a:effectLst/>
                        </a:rPr>
                        <a:t>150 </a:t>
                      </a:r>
                      <a:r>
                        <a:rPr lang="en-US" sz="1200" u="none" strike="noStrike" dirty="0" err="1">
                          <a:effectLst/>
                        </a:rPr>
                        <a:t>mA</a:t>
                      </a:r>
                      <a:endParaRPr lang="en-US" sz="1200" b="0" i="0" u="none" strike="noStrike" dirty="0">
                        <a:effectLst/>
                        <a:latin typeface="Arial"/>
                      </a:endParaRPr>
                    </a:p>
                  </a:txBody>
                  <a:tcPr marL="9525" marR="9525" marT="9525" marB="0"/>
                </a:tc>
              </a:tr>
              <a:tr h="292526">
                <a:tc>
                  <a:txBody>
                    <a:bodyPr/>
                    <a:lstStyle/>
                    <a:p>
                      <a:pPr algn="ctr" fontAlgn="t"/>
                      <a:r>
                        <a:rPr lang="en-US" sz="1200" u="none" strike="noStrike">
                          <a:effectLst/>
                        </a:rPr>
                        <a:t>Total</a:t>
                      </a:r>
                      <a:endParaRPr lang="en-US" sz="1200" b="1" i="0" u="none" strike="noStrike">
                        <a:effectLst/>
                        <a:latin typeface="Arial"/>
                      </a:endParaRPr>
                    </a:p>
                  </a:txBody>
                  <a:tcPr marL="9525" marR="9525" marT="9525" marB="0"/>
                </a:tc>
                <a:tc>
                  <a:txBody>
                    <a:bodyPr/>
                    <a:lstStyle/>
                    <a:p>
                      <a:pPr algn="ctr" fontAlgn="t"/>
                      <a:r>
                        <a:rPr lang="en-US" sz="1200" u="none" strike="noStrike">
                          <a:effectLst/>
                        </a:rPr>
                        <a:t>30.0126 A</a:t>
                      </a:r>
                      <a:endParaRPr lang="en-US" sz="1200" b="0" i="0" u="none" strike="noStrike">
                        <a:effectLst/>
                        <a:latin typeface="Arial"/>
                      </a:endParaRPr>
                    </a:p>
                  </a:txBody>
                  <a:tcPr marL="9525" marR="9525" marT="9525" marB="0"/>
                </a:tc>
                <a:tc>
                  <a:txBody>
                    <a:bodyPr/>
                    <a:lstStyle/>
                    <a:p>
                      <a:pPr algn="ctr" fontAlgn="t"/>
                      <a:r>
                        <a:rPr lang="en-US" sz="1200" u="none" strike="noStrike" dirty="0" smtClean="0">
                          <a:effectLst/>
                        </a:rPr>
                        <a:t>454.335 </a:t>
                      </a:r>
                      <a:r>
                        <a:rPr lang="en-US" sz="1200" u="none" strike="noStrike" dirty="0">
                          <a:effectLst/>
                        </a:rPr>
                        <a:t>mA</a:t>
                      </a:r>
                      <a:endParaRPr lang="en-US" sz="1200" b="0" i="0" u="none" strike="noStrike" dirty="0">
                        <a:effectLst/>
                        <a:latin typeface="Arial"/>
                      </a:endParaRPr>
                    </a:p>
                  </a:txBody>
                  <a:tcPr marL="9525" marR="9525" marT="9525" marB="0"/>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 Board Schematic: Power</a:t>
            </a:r>
            <a:br>
              <a:rPr lang="en-US" dirty="0" smtClean="0"/>
            </a:br>
            <a:endParaRPr lang="en-US" dirty="0"/>
          </a:p>
        </p:txBody>
      </p:sp>
      <p:pic>
        <p:nvPicPr>
          <p:cNvPr id="5" name="Picture 4"/>
          <p:cNvPicPr>
            <a:picLocks noChangeAspect="1"/>
          </p:cNvPicPr>
          <p:nvPr/>
        </p:nvPicPr>
        <p:blipFill>
          <a:blip r:embed="rId2"/>
          <a:stretch>
            <a:fillRect/>
          </a:stretch>
        </p:blipFill>
        <p:spPr>
          <a:xfrm>
            <a:off x="11940" y="1151395"/>
            <a:ext cx="9128213" cy="5126930"/>
          </a:xfrm>
          <a:prstGeom prst="rect">
            <a:avLst/>
          </a:prstGeom>
        </p:spPr>
      </p:pic>
      <p:sp>
        <p:nvSpPr>
          <p:cNvPr id="6" name="Rectangle 5"/>
          <p:cNvSpPr/>
          <p:nvPr/>
        </p:nvSpPr>
        <p:spPr>
          <a:xfrm>
            <a:off x="-7515" y="4422707"/>
            <a:ext cx="1051035" cy="183616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547616" y="4708187"/>
            <a:ext cx="6573082" cy="15701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069663" y="4189243"/>
            <a:ext cx="1051035" cy="183616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xmlns:mv="urn:schemas-microsoft-com:mac:vml" xmlns:mc="http://schemas.openxmlformats.org/markup-compatibility/2006" val="14753472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fontAlgn="auto">
              <a:spcAft>
                <a:spcPts val="0"/>
              </a:spcAft>
              <a:buFont typeface="Arial"/>
              <a:buChar char="•"/>
              <a:defRPr/>
            </a:pPr>
            <a:r>
              <a:rPr lang="en-US" sz="2400" dirty="0" smtClean="0"/>
              <a:t>Two 3.3V voltage regulators are next to power switch</a:t>
            </a:r>
            <a:endParaRPr lang="en-US" sz="2400" dirty="0"/>
          </a:p>
          <a:p>
            <a:pPr fontAlgn="auto">
              <a:spcAft>
                <a:spcPts val="0"/>
              </a:spcAft>
              <a:buFont typeface="Arial"/>
              <a:buChar char="•"/>
              <a:defRPr/>
            </a:pPr>
            <a:r>
              <a:rPr lang="en-US" sz="2400" dirty="0" smtClean="0"/>
              <a:t>Headers connect to outside components</a:t>
            </a:r>
          </a:p>
          <a:p>
            <a:pPr fontAlgn="auto">
              <a:spcAft>
                <a:spcPts val="0"/>
              </a:spcAft>
              <a:buFont typeface="Arial"/>
              <a:buChar char="•"/>
              <a:defRPr/>
            </a:pPr>
            <a:r>
              <a:rPr lang="en-US" sz="2400" dirty="0" smtClean="0"/>
              <a:t>Dimensions: 3 X 4  inches</a:t>
            </a:r>
          </a:p>
          <a:p>
            <a:pPr fontAlgn="auto">
              <a:spcAft>
                <a:spcPts val="0"/>
              </a:spcAft>
              <a:buFont typeface="Arial"/>
              <a:buChar char="•"/>
              <a:defRPr/>
            </a:pPr>
            <a:r>
              <a:rPr lang="en-US" sz="2400" dirty="0" smtClean="0"/>
              <a:t>Components mounted by hand</a:t>
            </a:r>
          </a:p>
          <a:p>
            <a:pPr fontAlgn="auto">
              <a:spcAft>
                <a:spcPts val="0"/>
              </a:spcAft>
              <a:buFont typeface="Arial"/>
              <a:buChar char="•"/>
              <a:defRPr/>
            </a:pPr>
            <a:r>
              <a:rPr lang="en-US" sz="2400" dirty="0" smtClean="0"/>
              <a:t>Mounted to frame on top of plastic stand-offs</a:t>
            </a:r>
          </a:p>
          <a:p>
            <a:pPr fontAlgn="auto">
              <a:spcAft>
                <a:spcPts val="0"/>
              </a:spcAft>
              <a:buFont typeface="Arial"/>
              <a:buChar char="•"/>
              <a:defRPr/>
            </a:pPr>
            <a:r>
              <a:rPr lang="en-US" sz="2400" dirty="0" smtClean="0"/>
              <a:t>Fabricated for free from Daniel’s  employer </a:t>
            </a:r>
            <a:r>
              <a:rPr lang="en-US" sz="2400" dirty="0" err="1" smtClean="0"/>
              <a:t>Intersil</a:t>
            </a:r>
            <a:r>
              <a:rPr lang="en-US" sz="2400" dirty="0" smtClean="0"/>
              <a:t>.</a:t>
            </a:r>
          </a:p>
          <a:p>
            <a:pPr fontAlgn="auto">
              <a:spcAft>
                <a:spcPts val="0"/>
              </a:spcAft>
              <a:buFont typeface="Arial"/>
              <a:buChar char="•"/>
              <a:defRPr/>
            </a:pPr>
            <a:endParaRPr lang="en-US" sz="2200" dirty="0" smtClean="0"/>
          </a:p>
          <a:p>
            <a:pPr marL="0" indent="0" fontAlgn="auto">
              <a:spcAft>
                <a:spcPts val="0"/>
              </a:spcAft>
              <a:buFont typeface="Arial"/>
              <a:buNone/>
              <a:defRPr/>
            </a:pPr>
            <a:endParaRPr lang="en-US" sz="2200" dirty="0" smtClean="0"/>
          </a:p>
        </p:txBody>
      </p:sp>
      <p:sp>
        <p:nvSpPr>
          <p:cNvPr id="168961" name="Title 1"/>
          <p:cNvSpPr>
            <a:spLocks noGrp="1"/>
          </p:cNvSpPr>
          <p:nvPr>
            <p:ph type="title"/>
          </p:nvPr>
        </p:nvSpPr>
        <p:spPr/>
        <p:txBody>
          <a:bodyPr/>
          <a:lstStyle/>
          <a:p>
            <a:r>
              <a:rPr lang="en-US" smtClean="0"/>
              <a:t>Control Board</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p:cNvSpPr>
            <a:spLocks noGrp="1"/>
          </p:cNvSpPr>
          <p:nvPr>
            <p:ph type="title"/>
          </p:nvPr>
        </p:nvSpPr>
        <p:spPr>
          <a:xfrm>
            <a:off x="457200" y="49213"/>
            <a:ext cx="8229600" cy="1143000"/>
          </a:xfrm>
        </p:spPr>
        <p:txBody>
          <a:bodyPr/>
          <a:lstStyle/>
          <a:p>
            <a:r>
              <a:rPr lang="en-US" smtClean="0"/>
              <a:t>PCB Layout</a:t>
            </a:r>
          </a:p>
        </p:txBody>
      </p:sp>
      <p:pic>
        <p:nvPicPr>
          <p:cNvPr id="225282" name="Picture 2"/>
          <p:cNvPicPr>
            <a:picLocks noChangeAspect="1" noChangeArrowheads="1"/>
          </p:cNvPicPr>
          <p:nvPr/>
        </p:nvPicPr>
        <p:blipFill>
          <a:blip r:embed="rId3"/>
          <a:srcRect l="34478" t="32239" r="22089" b="24955"/>
          <a:stretch>
            <a:fillRect/>
          </a:stretch>
        </p:blipFill>
        <p:spPr bwMode="auto">
          <a:xfrm>
            <a:off x="457200" y="1424225"/>
            <a:ext cx="7215034" cy="4444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itle 1"/>
          <p:cNvSpPr>
            <a:spLocks noGrp="1"/>
          </p:cNvSpPr>
          <p:nvPr>
            <p:ph type="title"/>
          </p:nvPr>
        </p:nvSpPr>
        <p:spPr/>
        <p:txBody>
          <a:bodyPr/>
          <a:lstStyle/>
          <a:p>
            <a:r>
              <a:rPr lang="en-US" smtClean="0"/>
              <a:t>Constructed PCB</a:t>
            </a:r>
          </a:p>
        </p:txBody>
      </p:sp>
      <p:pic>
        <p:nvPicPr>
          <p:cNvPr id="7" name="Picture 6" descr="100_0494.JPG"/>
          <p:cNvPicPr>
            <a:picLocks noChangeAspect="1"/>
          </p:cNvPicPr>
          <p:nvPr/>
        </p:nvPicPr>
        <p:blipFill>
          <a:blip r:embed="rId3"/>
          <a:stretch>
            <a:fillRect/>
          </a:stretch>
        </p:blipFill>
        <p:spPr>
          <a:xfrm>
            <a:off x="1454851" y="1185626"/>
            <a:ext cx="6829339" cy="5122004"/>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lvl="1"/>
            <a:r>
              <a:rPr lang="en-US" sz="2000" dirty="0" smtClean="0"/>
              <a:t>PCB Issues</a:t>
            </a:r>
          </a:p>
          <a:p>
            <a:pPr lvl="2"/>
            <a:r>
              <a:rPr lang="en-US" sz="1800" dirty="0" smtClean="0"/>
              <a:t>Exposed traces shorted and damaged PCB components</a:t>
            </a:r>
          </a:p>
          <a:p>
            <a:pPr lvl="2"/>
            <a:r>
              <a:rPr lang="en-US" sz="1800" dirty="0" smtClean="0"/>
              <a:t>Original PCB redesigned </a:t>
            </a:r>
          </a:p>
          <a:p>
            <a:pPr lvl="3"/>
            <a:r>
              <a:rPr lang="en-US" sz="1600" dirty="0" smtClean="0"/>
              <a:t>Move and make traces smaller to eliminate problems</a:t>
            </a:r>
          </a:p>
          <a:p>
            <a:pPr lvl="3"/>
            <a:r>
              <a:rPr lang="en-US" sz="1600" dirty="0" smtClean="0"/>
              <a:t>Added a ground plane to top </a:t>
            </a:r>
            <a:r>
              <a:rPr lang="en-US" sz="1600" dirty="0" smtClean="0"/>
              <a:t>layer</a:t>
            </a:r>
          </a:p>
          <a:p>
            <a:pPr lvl="3"/>
            <a:r>
              <a:rPr lang="en-US" sz="1600" dirty="0" smtClean="0"/>
              <a:t>PCB shorted 2 hours before presentation moved to development board</a:t>
            </a:r>
            <a:endParaRPr lang="en-US" sz="1600" dirty="0" smtClean="0"/>
          </a:p>
          <a:p>
            <a:pPr lvl="1"/>
            <a:r>
              <a:rPr lang="en-US" sz="2000" dirty="0" smtClean="0"/>
              <a:t>Motors </a:t>
            </a:r>
            <a:r>
              <a:rPr lang="en-US" sz="2000" dirty="0"/>
              <a:t>and ESCs </a:t>
            </a:r>
            <a:r>
              <a:rPr lang="en-US" sz="2000" dirty="0" smtClean="0"/>
              <a:t>Failures</a:t>
            </a:r>
          </a:p>
          <a:p>
            <a:pPr lvl="2"/>
            <a:r>
              <a:rPr lang="en-US" sz="1800" dirty="0" smtClean="0"/>
              <a:t>ESC problems</a:t>
            </a:r>
          </a:p>
          <a:p>
            <a:pPr lvl="3"/>
            <a:r>
              <a:rPr lang="en-US" sz="1600" dirty="0" smtClean="0"/>
              <a:t>Shorted one damaged and repaired another</a:t>
            </a:r>
          </a:p>
          <a:p>
            <a:pPr lvl="2"/>
            <a:r>
              <a:rPr lang="en-US" sz="1800" dirty="0" smtClean="0"/>
              <a:t>Motor problems</a:t>
            </a:r>
          </a:p>
          <a:p>
            <a:pPr lvl="3"/>
            <a:r>
              <a:rPr lang="en-US" sz="1600" dirty="0" smtClean="0"/>
              <a:t>Winding leads breaking</a:t>
            </a:r>
          </a:p>
          <a:p>
            <a:pPr lvl="3"/>
            <a:r>
              <a:rPr lang="en-US" sz="1600" dirty="0" smtClean="0"/>
              <a:t>Burning out motors from to much current</a:t>
            </a:r>
            <a:endParaRPr lang="en-US" dirty="0" smtClean="0"/>
          </a:p>
          <a:p>
            <a:pPr lvl="1"/>
            <a:r>
              <a:rPr lang="en-US" sz="2000" dirty="0" smtClean="0"/>
              <a:t>Frame Issues</a:t>
            </a:r>
          </a:p>
          <a:p>
            <a:pPr lvl="2"/>
            <a:r>
              <a:rPr lang="en-US" sz="1800" dirty="0" smtClean="0"/>
              <a:t>Time consuming to change components once mounted</a:t>
            </a:r>
          </a:p>
          <a:p>
            <a:pPr lvl="2"/>
            <a:r>
              <a:rPr lang="en-US" sz="1800" dirty="0" smtClean="0"/>
              <a:t>Control board stand offs breaking of frame.</a:t>
            </a:r>
          </a:p>
          <a:p>
            <a:pPr lvl="1"/>
            <a:endParaRPr lang="en-US" sz="2000" dirty="0" smtClean="0"/>
          </a:p>
          <a:p>
            <a:pPr marL="0" indent="0">
              <a:buNone/>
            </a:pPr>
            <a:endParaRPr lang="en-US" sz="2400" dirty="0" smtClean="0"/>
          </a:p>
          <a:p>
            <a:pPr marL="457200" lvl="1" indent="0">
              <a:buNone/>
            </a:pPr>
            <a:endParaRPr lang="en-US" sz="2000" dirty="0"/>
          </a:p>
        </p:txBody>
      </p:sp>
      <p:sp>
        <p:nvSpPr>
          <p:cNvPr id="2" name="Title 1"/>
          <p:cNvSpPr>
            <a:spLocks noGrp="1"/>
          </p:cNvSpPr>
          <p:nvPr>
            <p:ph type="title"/>
          </p:nvPr>
        </p:nvSpPr>
        <p:spPr/>
        <p:txBody>
          <a:bodyPr>
            <a:normAutofit/>
          </a:bodyPr>
          <a:lstStyle/>
          <a:p>
            <a:r>
              <a:rPr lang="en-US" dirty="0" smtClean="0"/>
              <a:t>Difficulties</a:t>
            </a:r>
            <a:endParaRPr lang="en-US" dirty="0"/>
          </a:p>
        </p:txBody>
      </p:sp>
    </p:spTree>
    <p:extLst>
      <p:ext uri="{BB962C8B-B14F-4D97-AF65-F5344CB8AC3E}">
        <p14:creationId xmlns:p14="http://schemas.microsoft.com/office/powerpoint/2010/main" xmlns="" val="808665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Provide data regarding the orientation of the aircraft</a:t>
            </a:r>
          </a:p>
          <a:p>
            <a:r>
              <a:rPr lang="en-US" dirty="0" smtClean="0"/>
              <a:t>Be able to track tri-axial rotations in a timely manner</a:t>
            </a:r>
          </a:p>
          <a:p>
            <a:r>
              <a:rPr lang="en-US" dirty="0" smtClean="0"/>
              <a:t>Easily interface with microcontroller</a:t>
            </a:r>
          </a:p>
          <a:p>
            <a:endParaRPr lang="en-US" dirty="0" smtClean="0"/>
          </a:p>
        </p:txBody>
      </p:sp>
      <p:sp>
        <p:nvSpPr>
          <p:cNvPr id="5" name="Title 4"/>
          <p:cNvSpPr>
            <a:spLocks noGrp="1"/>
          </p:cNvSpPr>
          <p:nvPr>
            <p:ph type="title"/>
          </p:nvPr>
        </p:nvSpPr>
        <p:spPr/>
        <p:txBody>
          <a:bodyPr>
            <a:normAutofit fontScale="90000"/>
          </a:bodyPr>
          <a:lstStyle/>
          <a:p>
            <a:r>
              <a:rPr lang="en-US" dirty="0" smtClean="0"/>
              <a:t>Inertial Measurement Unit Goals and Objectives</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dirty="0" smtClean="0"/>
              <a:t>Flight Testing</a:t>
            </a:r>
          </a:p>
          <a:p>
            <a:pPr lvl="2"/>
            <a:r>
              <a:rPr lang="en-US" dirty="0" smtClean="0"/>
              <a:t>Drooping arm</a:t>
            </a:r>
          </a:p>
          <a:p>
            <a:pPr lvl="3"/>
            <a:r>
              <a:rPr lang="en-US" dirty="0" smtClean="0"/>
              <a:t>Possible causes that were explored</a:t>
            </a:r>
          </a:p>
          <a:p>
            <a:pPr lvl="4"/>
            <a:r>
              <a:rPr lang="en-US" dirty="0" smtClean="0"/>
              <a:t>PID gains</a:t>
            </a:r>
          </a:p>
          <a:p>
            <a:pPr lvl="4"/>
            <a:r>
              <a:rPr lang="en-US" dirty="0" smtClean="0"/>
              <a:t>DCM angle tracking</a:t>
            </a:r>
          </a:p>
          <a:p>
            <a:pPr lvl="4"/>
            <a:r>
              <a:rPr lang="en-US" dirty="0" smtClean="0"/>
              <a:t>DCM  code update time</a:t>
            </a:r>
          </a:p>
          <a:p>
            <a:pPr lvl="4"/>
            <a:r>
              <a:rPr lang="en-US" dirty="0" smtClean="0"/>
              <a:t>Bad connections</a:t>
            </a:r>
          </a:p>
          <a:p>
            <a:pPr lvl="4"/>
            <a:r>
              <a:rPr lang="en-US" dirty="0" smtClean="0"/>
              <a:t>Damaged motor</a:t>
            </a:r>
          </a:p>
          <a:p>
            <a:pPr lvl="4"/>
            <a:r>
              <a:rPr lang="en-US" dirty="0" smtClean="0"/>
              <a:t>Damaged ESC</a:t>
            </a:r>
          </a:p>
          <a:p>
            <a:pPr lvl="4"/>
            <a:endParaRPr lang="en-US" dirty="0" smtClean="0"/>
          </a:p>
          <a:p>
            <a:pPr lvl="4"/>
            <a:endParaRPr lang="en-US" dirty="0"/>
          </a:p>
        </p:txBody>
      </p:sp>
      <p:sp>
        <p:nvSpPr>
          <p:cNvPr id="3" name="Title 2"/>
          <p:cNvSpPr>
            <a:spLocks noGrp="1"/>
          </p:cNvSpPr>
          <p:nvPr>
            <p:ph type="title"/>
          </p:nvPr>
        </p:nvSpPr>
        <p:spPr/>
        <p:txBody>
          <a:bodyPr/>
          <a:lstStyle/>
          <a:p>
            <a:r>
              <a:rPr lang="en-US" dirty="0" smtClean="0"/>
              <a:t>Difficulties</a:t>
            </a:r>
            <a:endParaRPr lang="en-US" dirty="0"/>
          </a:p>
        </p:txBody>
      </p:sp>
    </p:spTree>
    <p:extLst>
      <p:ext uri="{BB962C8B-B14F-4D97-AF65-F5344CB8AC3E}">
        <p14:creationId xmlns:p14="http://schemas.microsoft.com/office/powerpoint/2010/main" xmlns="" val="3441820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Management</a:t>
            </a:r>
            <a:endParaRPr lang="en-US" dirty="0"/>
          </a:p>
        </p:txBody>
      </p:sp>
      <p:graphicFrame>
        <p:nvGraphicFramePr>
          <p:cNvPr id="5" name="Table 4"/>
          <p:cNvGraphicFramePr>
            <a:graphicFrameLocks noGrp="1"/>
          </p:cNvGraphicFramePr>
          <p:nvPr/>
        </p:nvGraphicFramePr>
        <p:xfrm>
          <a:off x="685800" y="1676400"/>
          <a:ext cx="7696200" cy="4038600"/>
        </p:xfrm>
        <a:graphic>
          <a:graphicData uri="http://schemas.openxmlformats.org/drawingml/2006/table">
            <a:tbl>
              <a:tblPr firstRow="1" bandRow="1">
                <a:tableStyleId>{5C22544A-7EE6-4342-B048-85BDC9FD1C3A}</a:tableStyleId>
              </a:tblPr>
              <a:tblGrid>
                <a:gridCol w="2743200"/>
                <a:gridCol w="4953000"/>
              </a:tblGrid>
              <a:tr h="388122">
                <a:tc>
                  <a:txBody>
                    <a:bodyPr/>
                    <a:lstStyle/>
                    <a:p>
                      <a:pPr marL="0" marR="0" algn="just">
                        <a:spcBef>
                          <a:spcPts val="0"/>
                        </a:spcBef>
                        <a:spcAft>
                          <a:spcPts val="0"/>
                        </a:spcAft>
                      </a:pPr>
                      <a:r>
                        <a:rPr lang="en-US" sz="2000" kern="50" dirty="0" smtClean="0">
                          <a:latin typeface="Arial"/>
                          <a:ea typeface="SimSun"/>
                          <a:cs typeface="Tahoma"/>
                        </a:rPr>
                        <a:t>Group</a:t>
                      </a:r>
                      <a:r>
                        <a:rPr lang="en-US" sz="2000" kern="50" baseline="0" dirty="0" smtClean="0">
                          <a:latin typeface="Arial"/>
                          <a:ea typeface="SimSun"/>
                          <a:cs typeface="Tahoma"/>
                        </a:rPr>
                        <a:t> </a:t>
                      </a:r>
                      <a:r>
                        <a:rPr lang="en-US" sz="2000" kern="50" dirty="0" smtClean="0">
                          <a:latin typeface="Arial"/>
                          <a:ea typeface="SimSun"/>
                          <a:cs typeface="Tahoma"/>
                        </a:rPr>
                        <a:t>Member </a:t>
                      </a:r>
                      <a:r>
                        <a:rPr lang="en-US" sz="2000" kern="50" dirty="0">
                          <a:latin typeface="Arial"/>
                          <a:ea typeface="SimSun"/>
                          <a:cs typeface="Tahoma"/>
                        </a:rPr>
                        <a:t>Name</a:t>
                      </a:r>
                      <a:endParaRPr lang="en-US" sz="2000" kern="50" dirty="0">
                        <a:latin typeface="Times New Roman"/>
                        <a:ea typeface="SimSun"/>
                        <a:cs typeface="Tahoma"/>
                      </a:endParaRPr>
                    </a:p>
                  </a:txBody>
                  <a:tcPr marL="68580" marR="68580" marT="0" marB="0"/>
                </a:tc>
                <a:tc>
                  <a:txBody>
                    <a:bodyPr/>
                    <a:lstStyle/>
                    <a:p>
                      <a:pPr marL="0" marR="0" algn="just">
                        <a:spcBef>
                          <a:spcPts val="0"/>
                        </a:spcBef>
                        <a:spcAft>
                          <a:spcPts val="0"/>
                        </a:spcAft>
                      </a:pPr>
                      <a:r>
                        <a:rPr lang="en-US" sz="2000" kern="50" dirty="0">
                          <a:latin typeface="Arial"/>
                          <a:ea typeface="SimSun"/>
                          <a:cs typeface="Tahoma"/>
                        </a:rPr>
                        <a:t>Responsibility </a:t>
                      </a:r>
                      <a:endParaRPr lang="en-US" sz="2000" kern="50" dirty="0">
                        <a:latin typeface="Times New Roman"/>
                        <a:ea typeface="SimSun"/>
                        <a:cs typeface="Tahoma"/>
                      </a:endParaRPr>
                    </a:p>
                  </a:txBody>
                  <a:tcPr marL="68580" marR="68580" marT="0" marB="0"/>
                </a:tc>
              </a:tr>
              <a:tr h="957015">
                <a:tc>
                  <a:txBody>
                    <a:bodyPr/>
                    <a:lstStyle/>
                    <a:p>
                      <a:pPr marL="0" marR="0" algn="just">
                        <a:spcBef>
                          <a:spcPts val="0"/>
                        </a:spcBef>
                        <a:spcAft>
                          <a:spcPts val="0"/>
                        </a:spcAft>
                      </a:pPr>
                      <a:r>
                        <a:rPr lang="en-US" sz="2000" kern="50" dirty="0">
                          <a:latin typeface="Arial"/>
                          <a:ea typeface="SimSun"/>
                          <a:cs typeface="Tahoma"/>
                        </a:rPr>
                        <a:t>Jared Rought</a:t>
                      </a:r>
                      <a:endParaRPr lang="en-US" sz="2000" kern="50" dirty="0">
                        <a:latin typeface="Times New Roman"/>
                        <a:ea typeface="SimSun"/>
                        <a:cs typeface="Tahoma"/>
                      </a:endParaRPr>
                    </a:p>
                  </a:txBody>
                  <a:tcPr marL="68580" marR="68580" marT="0" marB="0"/>
                </a:tc>
                <a:tc>
                  <a:txBody>
                    <a:bodyPr/>
                    <a:lstStyle/>
                    <a:p>
                      <a:pPr marL="0" marR="0">
                        <a:spcBef>
                          <a:spcPts val="0"/>
                        </a:spcBef>
                        <a:spcAft>
                          <a:spcPts val="0"/>
                        </a:spcAft>
                      </a:pPr>
                      <a:r>
                        <a:rPr lang="en-US" sz="2000" kern="50" dirty="0" smtClean="0">
                          <a:latin typeface="Arial"/>
                          <a:ea typeface="SimSun"/>
                          <a:cs typeface="Tahoma"/>
                        </a:rPr>
                        <a:t>IMU </a:t>
                      </a:r>
                      <a:r>
                        <a:rPr lang="en-US" sz="2000" kern="50" dirty="0">
                          <a:latin typeface="Arial"/>
                          <a:ea typeface="SimSun"/>
                          <a:cs typeface="Tahoma"/>
                        </a:rPr>
                        <a:t>Design, Camera Implementation</a:t>
                      </a:r>
                      <a:endParaRPr lang="en-US" sz="2000" kern="50" dirty="0">
                        <a:latin typeface="Times New Roman"/>
                        <a:ea typeface="SimSun"/>
                        <a:cs typeface="Tahoma"/>
                      </a:endParaRPr>
                    </a:p>
                  </a:txBody>
                  <a:tcPr marL="68580" marR="68580" marT="0" marB="0"/>
                </a:tc>
              </a:tr>
              <a:tr h="638010">
                <a:tc>
                  <a:txBody>
                    <a:bodyPr/>
                    <a:lstStyle/>
                    <a:p>
                      <a:pPr marL="0" marR="0" algn="just">
                        <a:spcBef>
                          <a:spcPts val="0"/>
                        </a:spcBef>
                        <a:spcAft>
                          <a:spcPts val="0"/>
                        </a:spcAft>
                      </a:pPr>
                      <a:r>
                        <a:rPr lang="en-US" sz="2000" kern="50">
                          <a:latin typeface="Arial"/>
                          <a:ea typeface="SimSun"/>
                          <a:cs typeface="Tahoma"/>
                        </a:rPr>
                        <a:t>Daniel Goodhew</a:t>
                      </a:r>
                      <a:endParaRPr lang="en-US" sz="2000" kern="50">
                        <a:latin typeface="Times New Roman"/>
                        <a:ea typeface="SimSun"/>
                        <a:cs typeface="Tahoma"/>
                      </a:endParaRPr>
                    </a:p>
                  </a:txBody>
                  <a:tcPr marL="68580" marR="68580" marT="0" marB="0"/>
                </a:tc>
                <a:tc>
                  <a:txBody>
                    <a:bodyPr/>
                    <a:lstStyle/>
                    <a:p>
                      <a:pPr marL="0" marR="0" algn="just">
                        <a:spcBef>
                          <a:spcPts val="0"/>
                        </a:spcBef>
                        <a:spcAft>
                          <a:spcPts val="0"/>
                        </a:spcAft>
                      </a:pPr>
                      <a:r>
                        <a:rPr lang="en-US" sz="2000" kern="50" dirty="0">
                          <a:latin typeface="Arial"/>
                          <a:ea typeface="SimSun"/>
                          <a:cs typeface="Tahoma"/>
                        </a:rPr>
                        <a:t>Power Design, Frame Design</a:t>
                      </a:r>
                      <a:endParaRPr lang="en-US" sz="2000" kern="50" dirty="0">
                        <a:latin typeface="Times New Roman"/>
                        <a:ea typeface="SimSun"/>
                        <a:cs typeface="Tahoma"/>
                      </a:endParaRPr>
                    </a:p>
                  </a:txBody>
                  <a:tcPr marL="68580" marR="68580" marT="0" marB="0"/>
                </a:tc>
              </a:tr>
              <a:tr h="779435">
                <a:tc>
                  <a:txBody>
                    <a:bodyPr/>
                    <a:lstStyle/>
                    <a:p>
                      <a:pPr marL="0" marR="0" algn="just">
                        <a:spcBef>
                          <a:spcPts val="0"/>
                        </a:spcBef>
                        <a:spcAft>
                          <a:spcPts val="0"/>
                        </a:spcAft>
                      </a:pPr>
                      <a:r>
                        <a:rPr lang="en-US" sz="2000" kern="50">
                          <a:latin typeface="Arial"/>
                          <a:ea typeface="SimSun"/>
                          <a:cs typeface="Tahoma"/>
                        </a:rPr>
                        <a:t>John Sullivan</a:t>
                      </a:r>
                      <a:endParaRPr lang="en-US" sz="2000" kern="50">
                        <a:latin typeface="Times New Roman"/>
                        <a:ea typeface="SimSun"/>
                        <a:cs typeface="Tahoma"/>
                      </a:endParaRPr>
                    </a:p>
                  </a:txBody>
                  <a:tcPr marL="68580" marR="68580" marT="0" marB="0"/>
                </a:tc>
                <a:tc>
                  <a:txBody>
                    <a:bodyPr/>
                    <a:lstStyle/>
                    <a:p>
                      <a:pPr marL="0" marR="0" algn="just">
                        <a:spcBef>
                          <a:spcPts val="0"/>
                        </a:spcBef>
                        <a:spcAft>
                          <a:spcPts val="0"/>
                        </a:spcAft>
                      </a:pPr>
                      <a:r>
                        <a:rPr lang="en-US" sz="2000" kern="50" dirty="0">
                          <a:latin typeface="Arial"/>
                          <a:ea typeface="SimSun"/>
                          <a:cs typeface="Tahoma"/>
                        </a:rPr>
                        <a:t>iPhone interfacing and GUI </a:t>
                      </a:r>
                      <a:r>
                        <a:rPr lang="en-US" sz="2000" kern="50" dirty="0" smtClean="0">
                          <a:latin typeface="Arial"/>
                          <a:ea typeface="SimSun"/>
                          <a:cs typeface="Tahoma"/>
                        </a:rPr>
                        <a:t>Design and Wireless</a:t>
                      </a:r>
                      <a:r>
                        <a:rPr lang="en-US" sz="2000" kern="50" baseline="0" dirty="0" smtClean="0">
                          <a:latin typeface="Arial"/>
                          <a:ea typeface="SimSun"/>
                          <a:cs typeface="Tahoma"/>
                        </a:rPr>
                        <a:t> Communication</a:t>
                      </a:r>
                      <a:endParaRPr lang="en-US" sz="2000" kern="50" dirty="0">
                        <a:latin typeface="Times New Roman"/>
                        <a:ea typeface="SimSun"/>
                        <a:cs typeface="Tahoma"/>
                      </a:endParaRPr>
                    </a:p>
                  </a:txBody>
                  <a:tcPr marL="68580" marR="68580" marT="0" marB="0"/>
                </a:tc>
              </a:tr>
              <a:tr h="1276018">
                <a:tc>
                  <a:txBody>
                    <a:bodyPr/>
                    <a:lstStyle/>
                    <a:p>
                      <a:pPr marL="0" marR="0" algn="just">
                        <a:spcBef>
                          <a:spcPts val="0"/>
                        </a:spcBef>
                        <a:spcAft>
                          <a:spcPts val="0"/>
                        </a:spcAft>
                      </a:pPr>
                      <a:r>
                        <a:rPr lang="en-US" sz="2000" kern="50">
                          <a:latin typeface="Arial"/>
                          <a:ea typeface="SimSun"/>
                          <a:cs typeface="Tahoma"/>
                        </a:rPr>
                        <a:t>Angel Rodriguez</a:t>
                      </a:r>
                      <a:endParaRPr lang="en-US" sz="2000" kern="50">
                        <a:latin typeface="Times New Roman"/>
                        <a:ea typeface="SimSun"/>
                        <a:cs typeface="Tahoma"/>
                      </a:endParaRPr>
                    </a:p>
                  </a:txBody>
                  <a:tcPr marL="68580" marR="68580" marT="0" marB="0"/>
                </a:tc>
                <a:tc>
                  <a:txBody>
                    <a:bodyPr/>
                    <a:lstStyle/>
                    <a:p>
                      <a:pPr marL="0" marR="0" algn="just">
                        <a:spcBef>
                          <a:spcPts val="0"/>
                        </a:spcBef>
                        <a:spcAft>
                          <a:spcPts val="0"/>
                        </a:spcAft>
                      </a:pPr>
                      <a:r>
                        <a:rPr lang="en-US" sz="2000" kern="50" dirty="0">
                          <a:latin typeface="Arial"/>
                          <a:ea typeface="SimSun"/>
                          <a:cs typeface="Tahoma"/>
                        </a:rPr>
                        <a:t>Microcontroller interfacing and controller software design, Control Board Design</a:t>
                      </a:r>
                      <a:endParaRPr lang="en-US" sz="2000" kern="50" dirty="0">
                        <a:latin typeface="Times New Roman"/>
                        <a:ea typeface="SimSun"/>
                        <a:cs typeface="Tahoma"/>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727170"/>
        </p:xfrm>
        <a:graphic>
          <a:graphicData uri="http://schemas.openxmlformats.org/drawingml/2006/table">
            <a:tbl>
              <a:tblPr firstRow="1" bandRow="1">
                <a:tableStyleId>{5C22544A-7EE6-4342-B048-85BDC9FD1C3A}</a:tableStyleId>
              </a:tblPr>
              <a:tblGrid>
                <a:gridCol w="2057400"/>
                <a:gridCol w="2057400"/>
                <a:gridCol w="2057400"/>
                <a:gridCol w="2057400"/>
              </a:tblGrid>
              <a:tr h="408709">
                <a:tc>
                  <a:txBody>
                    <a:bodyPr/>
                    <a:lstStyle/>
                    <a:p>
                      <a:pPr algn="ctr"/>
                      <a:r>
                        <a:rPr lang="en-US" dirty="0" smtClean="0"/>
                        <a:t>Component</a:t>
                      </a:r>
                      <a:endParaRPr lang="en-US" dirty="0"/>
                    </a:p>
                  </a:txBody>
                  <a:tcPr/>
                </a:tc>
                <a:tc>
                  <a:txBody>
                    <a:bodyPr/>
                    <a:lstStyle/>
                    <a:p>
                      <a:pPr algn="ctr"/>
                      <a:r>
                        <a:rPr lang="en-US" dirty="0" smtClean="0"/>
                        <a:t>Quantity</a:t>
                      </a:r>
                      <a:endParaRPr lang="en-US" dirty="0"/>
                    </a:p>
                  </a:txBody>
                  <a:tcPr/>
                </a:tc>
                <a:tc>
                  <a:txBody>
                    <a:bodyPr/>
                    <a:lstStyle/>
                    <a:p>
                      <a:pPr algn="ctr"/>
                      <a:r>
                        <a:rPr lang="en-US" dirty="0" smtClean="0"/>
                        <a:t>Price</a:t>
                      </a:r>
                      <a:r>
                        <a:rPr lang="en-US" baseline="0" dirty="0" smtClean="0"/>
                        <a:t> Per Unit</a:t>
                      </a:r>
                      <a:endParaRPr lang="en-US" dirty="0"/>
                    </a:p>
                  </a:txBody>
                  <a:tcPr/>
                </a:tc>
                <a:tc>
                  <a:txBody>
                    <a:bodyPr/>
                    <a:lstStyle/>
                    <a:p>
                      <a:pPr algn="ctr"/>
                      <a:r>
                        <a:rPr lang="en-US" dirty="0" smtClean="0"/>
                        <a:t>Total</a:t>
                      </a:r>
                      <a:r>
                        <a:rPr lang="en-US" baseline="0" dirty="0" smtClean="0"/>
                        <a:t> Cost</a:t>
                      </a:r>
                      <a:endParaRPr lang="en-US" dirty="0"/>
                    </a:p>
                  </a:txBody>
                  <a:tcPr/>
                </a:tc>
              </a:tr>
              <a:tr h="408709">
                <a:tc>
                  <a:txBody>
                    <a:bodyPr/>
                    <a:lstStyle/>
                    <a:p>
                      <a:pPr algn="ctr"/>
                      <a:r>
                        <a:rPr lang="en-US" dirty="0" smtClean="0"/>
                        <a:t>IMU</a:t>
                      </a:r>
                      <a:endParaRPr lang="en-US" dirty="0"/>
                    </a:p>
                  </a:txBody>
                  <a:tcPr/>
                </a:tc>
                <a:tc>
                  <a:txBody>
                    <a:bodyPr/>
                    <a:lstStyle/>
                    <a:p>
                      <a:pPr algn="ctr"/>
                      <a:r>
                        <a:rPr lang="en-US" dirty="0" smtClean="0"/>
                        <a:t>2</a:t>
                      </a:r>
                      <a:endParaRPr lang="en-US" dirty="0"/>
                    </a:p>
                  </a:txBody>
                  <a:tcPr/>
                </a:tc>
                <a:tc>
                  <a:txBody>
                    <a:bodyPr/>
                    <a:lstStyle/>
                    <a:p>
                      <a:pPr algn="ctr"/>
                      <a:r>
                        <a:rPr lang="en-US" dirty="0" smtClean="0"/>
                        <a:t>74.95</a:t>
                      </a:r>
                      <a:endParaRPr lang="en-US" dirty="0"/>
                    </a:p>
                  </a:txBody>
                  <a:tcPr/>
                </a:tc>
                <a:tc>
                  <a:txBody>
                    <a:bodyPr/>
                    <a:lstStyle/>
                    <a:p>
                      <a:pPr algn="ctr"/>
                      <a:r>
                        <a:rPr lang="en-US" dirty="0" smtClean="0"/>
                        <a:t>150.90</a:t>
                      </a:r>
                      <a:endParaRPr lang="en-US" dirty="0"/>
                    </a:p>
                  </a:txBody>
                  <a:tcPr/>
                </a:tc>
              </a:tr>
              <a:tr h="408709">
                <a:tc>
                  <a:txBody>
                    <a:bodyPr/>
                    <a:lstStyle/>
                    <a:p>
                      <a:pPr algn="ctr"/>
                      <a:r>
                        <a:rPr lang="en-US" dirty="0" smtClean="0"/>
                        <a:t>4400 </a:t>
                      </a:r>
                      <a:r>
                        <a:rPr lang="en-US" dirty="0" err="1" smtClean="0"/>
                        <a:t>mAh</a:t>
                      </a:r>
                      <a:r>
                        <a:rPr lang="en-US" dirty="0" smtClean="0"/>
                        <a:t> battery</a:t>
                      </a:r>
                      <a:endParaRPr lang="en-US" dirty="0"/>
                    </a:p>
                  </a:txBody>
                  <a:tcPr/>
                </a:tc>
                <a:tc>
                  <a:txBody>
                    <a:bodyPr/>
                    <a:lstStyle/>
                    <a:p>
                      <a:pPr algn="ctr"/>
                      <a:r>
                        <a:rPr lang="en-US" dirty="0" smtClean="0"/>
                        <a:t>2</a:t>
                      </a:r>
                      <a:endParaRPr lang="en-US" dirty="0"/>
                    </a:p>
                  </a:txBody>
                  <a:tcPr/>
                </a:tc>
                <a:tc>
                  <a:txBody>
                    <a:bodyPr/>
                    <a:lstStyle/>
                    <a:p>
                      <a:pPr algn="ctr"/>
                      <a:r>
                        <a:rPr lang="en-US" dirty="0" smtClean="0"/>
                        <a:t>26.79</a:t>
                      </a:r>
                      <a:endParaRPr lang="en-US" dirty="0"/>
                    </a:p>
                  </a:txBody>
                  <a:tcPr/>
                </a:tc>
                <a:tc>
                  <a:txBody>
                    <a:bodyPr/>
                    <a:lstStyle/>
                    <a:p>
                      <a:pPr algn="ctr"/>
                      <a:r>
                        <a:rPr lang="en-US" dirty="0" smtClean="0"/>
                        <a:t>53.58</a:t>
                      </a:r>
                      <a:endParaRPr lang="en-US" dirty="0"/>
                    </a:p>
                  </a:txBody>
                  <a:tcPr/>
                </a:tc>
              </a:tr>
              <a:tr h="408709">
                <a:tc>
                  <a:txBody>
                    <a:bodyPr/>
                    <a:lstStyle/>
                    <a:p>
                      <a:pPr algn="ctr"/>
                      <a:r>
                        <a:rPr lang="en-US" dirty="0" smtClean="0"/>
                        <a:t>610 </a:t>
                      </a:r>
                      <a:r>
                        <a:rPr lang="en-US" dirty="0" err="1" smtClean="0"/>
                        <a:t>mAh</a:t>
                      </a:r>
                      <a:r>
                        <a:rPr lang="en-US" dirty="0" smtClean="0"/>
                        <a:t> battery</a:t>
                      </a:r>
                      <a:endParaRPr lang="en-US" dirty="0"/>
                    </a:p>
                  </a:txBody>
                  <a:tcPr/>
                </a:tc>
                <a:tc>
                  <a:txBody>
                    <a:bodyPr/>
                    <a:lstStyle/>
                    <a:p>
                      <a:pPr algn="ctr"/>
                      <a:r>
                        <a:rPr lang="en-US" dirty="0" smtClean="0"/>
                        <a:t>1</a:t>
                      </a:r>
                      <a:endParaRPr lang="en-US" dirty="0"/>
                    </a:p>
                  </a:txBody>
                  <a:tcPr/>
                </a:tc>
                <a:tc>
                  <a:txBody>
                    <a:bodyPr/>
                    <a:lstStyle/>
                    <a:p>
                      <a:pPr algn="ctr"/>
                      <a:r>
                        <a:rPr lang="en-US" dirty="0" smtClean="0"/>
                        <a:t>3.92</a:t>
                      </a:r>
                      <a:endParaRPr lang="en-US" dirty="0"/>
                    </a:p>
                  </a:txBody>
                  <a:tcPr/>
                </a:tc>
                <a:tc>
                  <a:txBody>
                    <a:bodyPr/>
                    <a:lstStyle/>
                    <a:p>
                      <a:pPr algn="ctr"/>
                      <a:r>
                        <a:rPr lang="en-US" dirty="0" smtClean="0"/>
                        <a:t>3.92</a:t>
                      </a:r>
                      <a:endParaRPr lang="en-US" dirty="0"/>
                    </a:p>
                  </a:txBody>
                  <a:tcPr/>
                </a:tc>
              </a:tr>
              <a:tr h="408709">
                <a:tc>
                  <a:txBody>
                    <a:bodyPr/>
                    <a:lstStyle/>
                    <a:p>
                      <a:pPr algn="ctr"/>
                      <a:r>
                        <a:rPr lang="en-US" dirty="0" smtClean="0"/>
                        <a:t>Battery Charger</a:t>
                      </a:r>
                      <a:endParaRPr lang="en-US" dirty="0"/>
                    </a:p>
                  </a:txBody>
                  <a:tcPr/>
                </a:tc>
                <a:tc>
                  <a:txBody>
                    <a:bodyPr/>
                    <a:lstStyle/>
                    <a:p>
                      <a:pPr algn="ctr"/>
                      <a:r>
                        <a:rPr lang="en-US" dirty="0" smtClean="0"/>
                        <a:t>1</a:t>
                      </a:r>
                      <a:endParaRPr lang="en-US" dirty="0"/>
                    </a:p>
                  </a:txBody>
                  <a:tcPr/>
                </a:tc>
                <a:tc>
                  <a:txBody>
                    <a:bodyPr/>
                    <a:lstStyle/>
                    <a:p>
                      <a:pPr algn="ctr"/>
                      <a:r>
                        <a:rPr lang="en-US" dirty="0" smtClean="0"/>
                        <a:t>23.99</a:t>
                      </a:r>
                      <a:endParaRPr lang="en-US" dirty="0"/>
                    </a:p>
                  </a:txBody>
                  <a:tcPr/>
                </a:tc>
                <a:tc>
                  <a:txBody>
                    <a:bodyPr/>
                    <a:lstStyle/>
                    <a:p>
                      <a:pPr algn="ctr"/>
                      <a:r>
                        <a:rPr lang="en-US" dirty="0" smtClean="0"/>
                        <a:t>23.99</a:t>
                      </a:r>
                      <a:endParaRPr lang="en-US" dirty="0"/>
                    </a:p>
                  </a:txBody>
                  <a:tcPr/>
                </a:tc>
              </a:tr>
              <a:tr h="408709">
                <a:tc>
                  <a:txBody>
                    <a:bodyPr/>
                    <a:lstStyle/>
                    <a:p>
                      <a:pPr algn="ctr"/>
                      <a:r>
                        <a:rPr lang="en-US" dirty="0" smtClean="0"/>
                        <a:t>Battery Sensor</a:t>
                      </a:r>
                      <a:endParaRPr lang="en-US" dirty="0"/>
                    </a:p>
                  </a:txBody>
                  <a:tcPr/>
                </a:tc>
                <a:tc>
                  <a:txBody>
                    <a:bodyPr/>
                    <a:lstStyle/>
                    <a:p>
                      <a:pPr algn="ctr"/>
                      <a:r>
                        <a:rPr lang="en-US" dirty="0" smtClean="0"/>
                        <a:t>2</a:t>
                      </a:r>
                      <a:endParaRPr lang="en-US" dirty="0"/>
                    </a:p>
                  </a:txBody>
                  <a:tcPr/>
                </a:tc>
                <a:tc>
                  <a:txBody>
                    <a:bodyPr/>
                    <a:lstStyle/>
                    <a:p>
                      <a:pPr algn="ctr"/>
                      <a:r>
                        <a:rPr lang="en-US" dirty="0" smtClean="0"/>
                        <a:t>2.10</a:t>
                      </a:r>
                      <a:endParaRPr lang="en-US" dirty="0"/>
                    </a:p>
                  </a:txBody>
                  <a:tcPr/>
                </a:tc>
                <a:tc>
                  <a:txBody>
                    <a:bodyPr/>
                    <a:lstStyle/>
                    <a:p>
                      <a:pPr algn="ctr"/>
                      <a:r>
                        <a:rPr lang="en-US" dirty="0" smtClean="0"/>
                        <a:t>4.20</a:t>
                      </a:r>
                      <a:endParaRPr lang="en-US" dirty="0"/>
                    </a:p>
                  </a:txBody>
                  <a:tcPr/>
                </a:tc>
              </a:tr>
              <a:tr h="408709">
                <a:tc>
                  <a:txBody>
                    <a:bodyPr/>
                    <a:lstStyle/>
                    <a:p>
                      <a:pPr algn="ctr"/>
                      <a:r>
                        <a:rPr lang="en-US" dirty="0" smtClean="0"/>
                        <a:t>Microcontroller</a:t>
                      </a:r>
                      <a:endParaRPr lang="en-US" dirty="0"/>
                    </a:p>
                  </a:txBody>
                  <a:tcPr/>
                </a:tc>
                <a:tc>
                  <a:txBody>
                    <a:bodyPr/>
                    <a:lstStyle/>
                    <a:p>
                      <a:pPr algn="ctr"/>
                      <a:r>
                        <a:rPr lang="en-US" dirty="0" smtClean="0"/>
                        <a:t>3</a:t>
                      </a:r>
                      <a:endParaRPr lang="en-US" dirty="0"/>
                    </a:p>
                  </a:txBody>
                  <a:tcPr/>
                </a:tc>
                <a:tc>
                  <a:txBody>
                    <a:bodyPr/>
                    <a:lstStyle/>
                    <a:p>
                      <a:pPr algn="ctr"/>
                      <a:r>
                        <a:rPr lang="en-US" dirty="0" smtClean="0"/>
                        <a:t>Free</a:t>
                      </a:r>
                      <a:endParaRPr lang="en-US" dirty="0"/>
                    </a:p>
                  </a:txBody>
                  <a:tcPr/>
                </a:tc>
                <a:tc>
                  <a:txBody>
                    <a:bodyPr/>
                    <a:lstStyle/>
                    <a:p>
                      <a:pPr algn="ctr"/>
                      <a:r>
                        <a:rPr lang="en-US" dirty="0" smtClean="0"/>
                        <a:t>Free</a:t>
                      </a:r>
                      <a:endParaRPr lang="en-US" dirty="0"/>
                    </a:p>
                  </a:txBody>
                  <a:tcPr/>
                </a:tc>
              </a:tr>
              <a:tr h="408709">
                <a:tc>
                  <a:txBody>
                    <a:bodyPr/>
                    <a:lstStyle/>
                    <a:p>
                      <a:pPr algn="ctr"/>
                      <a:r>
                        <a:rPr lang="en-US" dirty="0" smtClean="0"/>
                        <a:t>Header Board</a:t>
                      </a:r>
                      <a:endParaRPr lang="en-US" dirty="0"/>
                    </a:p>
                  </a:txBody>
                  <a:tcPr/>
                </a:tc>
                <a:tc>
                  <a:txBody>
                    <a:bodyPr/>
                    <a:lstStyle/>
                    <a:p>
                      <a:pPr algn="ctr"/>
                      <a:r>
                        <a:rPr lang="en-US" dirty="0" smtClean="0"/>
                        <a:t>2</a:t>
                      </a:r>
                      <a:endParaRPr lang="en-US" dirty="0"/>
                    </a:p>
                  </a:txBody>
                  <a:tcPr/>
                </a:tc>
                <a:tc>
                  <a:txBody>
                    <a:bodyPr/>
                    <a:lstStyle/>
                    <a:p>
                      <a:pPr algn="ctr"/>
                      <a:r>
                        <a:rPr lang="en-US" dirty="0" smtClean="0"/>
                        <a:t>40.95</a:t>
                      </a:r>
                      <a:endParaRPr lang="en-US" dirty="0"/>
                    </a:p>
                  </a:txBody>
                  <a:tcPr/>
                </a:tc>
                <a:tc>
                  <a:txBody>
                    <a:bodyPr/>
                    <a:lstStyle/>
                    <a:p>
                      <a:pPr algn="ctr"/>
                      <a:r>
                        <a:rPr lang="en-US" dirty="0" smtClean="0"/>
                        <a:t>81.90</a:t>
                      </a:r>
                      <a:endParaRPr lang="en-US" dirty="0"/>
                    </a:p>
                  </a:txBody>
                  <a:tcPr/>
                </a:tc>
              </a:tr>
              <a:tr h="408709">
                <a:tc>
                  <a:txBody>
                    <a:bodyPr/>
                    <a:lstStyle/>
                    <a:p>
                      <a:pPr algn="ctr"/>
                      <a:r>
                        <a:rPr lang="en-US" dirty="0" smtClean="0"/>
                        <a:t>Motors</a:t>
                      </a:r>
                      <a:endParaRPr lang="en-US" dirty="0"/>
                    </a:p>
                  </a:txBody>
                  <a:tcPr/>
                </a:tc>
                <a:tc>
                  <a:txBody>
                    <a:bodyPr/>
                    <a:lstStyle/>
                    <a:p>
                      <a:pPr algn="ctr"/>
                      <a:r>
                        <a:rPr lang="en-US" dirty="0" smtClean="0"/>
                        <a:t>8</a:t>
                      </a:r>
                      <a:endParaRPr lang="en-US" dirty="0"/>
                    </a:p>
                  </a:txBody>
                  <a:tcPr/>
                </a:tc>
                <a:tc>
                  <a:txBody>
                    <a:bodyPr/>
                    <a:lstStyle/>
                    <a:p>
                      <a:pPr algn="ctr"/>
                      <a:r>
                        <a:rPr lang="en-US" dirty="0" smtClean="0"/>
                        <a:t>7.99</a:t>
                      </a:r>
                      <a:endParaRPr lang="en-US" dirty="0"/>
                    </a:p>
                  </a:txBody>
                  <a:tcPr/>
                </a:tc>
                <a:tc>
                  <a:txBody>
                    <a:bodyPr/>
                    <a:lstStyle/>
                    <a:p>
                      <a:pPr algn="ctr"/>
                      <a:r>
                        <a:rPr lang="en-US" dirty="0" smtClean="0"/>
                        <a:t>63.82</a:t>
                      </a:r>
                      <a:endParaRPr lang="en-US" dirty="0"/>
                    </a:p>
                  </a:txBody>
                  <a:tcPr/>
                </a:tc>
              </a:tr>
              <a:tr h="408709">
                <a:tc>
                  <a:txBody>
                    <a:bodyPr/>
                    <a:lstStyle/>
                    <a:p>
                      <a:pPr algn="ctr"/>
                      <a:r>
                        <a:rPr lang="en-US" dirty="0" smtClean="0"/>
                        <a:t>Power Sensor</a:t>
                      </a:r>
                      <a:endParaRPr lang="en-US" dirty="0"/>
                    </a:p>
                  </a:txBody>
                  <a:tcPr/>
                </a:tc>
                <a:tc>
                  <a:txBody>
                    <a:bodyPr/>
                    <a:lstStyle/>
                    <a:p>
                      <a:pPr algn="ctr"/>
                      <a:r>
                        <a:rPr lang="en-US" dirty="0" smtClean="0"/>
                        <a:t>1</a:t>
                      </a:r>
                      <a:endParaRPr lang="en-US" dirty="0"/>
                    </a:p>
                  </a:txBody>
                  <a:tcPr/>
                </a:tc>
                <a:tc>
                  <a:txBody>
                    <a:bodyPr/>
                    <a:lstStyle/>
                    <a:p>
                      <a:pPr algn="ctr"/>
                      <a:r>
                        <a:rPr lang="en-US" dirty="0" smtClean="0"/>
                        <a:t>6</a:t>
                      </a:r>
                      <a:endParaRPr lang="en-US" dirty="0"/>
                    </a:p>
                  </a:txBody>
                  <a:tcPr/>
                </a:tc>
                <a:tc>
                  <a:txBody>
                    <a:bodyPr/>
                    <a:lstStyle/>
                    <a:p>
                      <a:pPr algn="ctr"/>
                      <a:r>
                        <a:rPr lang="en-US" dirty="0" smtClean="0"/>
                        <a:t>6</a:t>
                      </a:r>
                      <a:endParaRPr lang="en-US" dirty="0"/>
                    </a:p>
                  </a:txBody>
                  <a:tcPr/>
                </a:tc>
              </a:tr>
              <a:tr h="408709">
                <a:tc>
                  <a:txBody>
                    <a:bodyPr/>
                    <a:lstStyle/>
                    <a:p>
                      <a:pPr algn="ctr"/>
                      <a:r>
                        <a:rPr lang="en-US" dirty="0" smtClean="0"/>
                        <a:t>Body</a:t>
                      </a:r>
                      <a:endParaRPr lang="en-US" dirty="0"/>
                    </a:p>
                  </a:txBody>
                  <a:tcPr/>
                </a:tc>
                <a:tc>
                  <a:txBody>
                    <a:bodyPr/>
                    <a:lstStyle/>
                    <a:p>
                      <a:pPr algn="ctr"/>
                      <a:r>
                        <a:rPr lang="en-US" dirty="0" smtClean="0"/>
                        <a:t>1</a:t>
                      </a:r>
                      <a:endParaRPr lang="en-US" dirty="0"/>
                    </a:p>
                  </a:txBody>
                  <a:tcPr/>
                </a:tc>
                <a:tc>
                  <a:txBody>
                    <a:bodyPr/>
                    <a:lstStyle/>
                    <a:p>
                      <a:pPr algn="ctr"/>
                      <a:r>
                        <a:rPr lang="en-US" dirty="0" smtClean="0"/>
                        <a:t>12.99</a:t>
                      </a:r>
                      <a:endParaRPr lang="en-US" dirty="0"/>
                    </a:p>
                  </a:txBody>
                  <a:tcPr/>
                </a:tc>
                <a:tc>
                  <a:txBody>
                    <a:bodyPr/>
                    <a:lstStyle/>
                    <a:p>
                      <a:pPr algn="ctr"/>
                      <a:r>
                        <a:rPr lang="en-US" dirty="0" smtClean="0"/>
                        <a:t>12.99</a:t>
                      </a:r>
                      <a:endParaRPr lang="en-US" dirty="0"/>
                    </a:p>
                  </a:txBody>
                  <a:tcPr/>
                </a:tc>
              </a:tr>
            </a:tbl>
          </a:graphicData>
        </a:graphic>
      </p:graphicFrame>
      <p:sp>
        <p:nvSpPr>
          <p:cNvPr id="2" name="Title 1"/>
          <p:cNvSpPr>
            <a:spLocks noGrp="1"/>
          </p:cNvSpPr>
          <p:nvPr>
            <p:ph type="title"/>
          </p:nvPr>
        </p:nvSpPr>
        <p:spPr/>
        <p:txBody>
          <a:bodyPr/>
          <a:lstStyle/>
          <a:p>
            <a:r>
              <a:rPr lang="en-US" dirty="0" smtClean="0"/>
              <a:t>Budget</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313436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algn="ctr"/>
                      <a:r>
                        <a:rPr lang="en-US" dirty="0" smtClean="0"/>
                        <a:t>Component</a:t>
                      </a:r>
                      <a:endParaRPr lang="en-US" dirty="0"/>
                    </a:p>
                  </a:txBody>
                  <a:tcPr/>
                </a:tc>
                <a:tc>
                  <a:txBody>
                    <a:bodyPr/>
                    <a:lstStyle/>
                    <a:p>
                      <a:pPr algn="ctr"/>
                      <a:r>
                        <a:rPr lang="en-US" dirty="0" smtClean="0"/>
                        <a:t>Quantity</a:t>
                      </a:r>
                      <a:endParaRPr lang="en-US" dirty="0"/>
                    </a:p>
                  </a:txBody>
                  <a:tcPr/>
                </a:tc>
                <a:tc>
                  <a:txBody>
                    <a:bodyPr/>
                    <a:lstStyle/>
                    <a:p>
                      <a:pPr algn="ctr"/>
                      <a:r>
                        <a:rPr lang="en-US" dirty="0" smtClean="0"/>
                        <a:t>Price Per Unit</a:t>
                      </a:r>
                      <a:endParaRPr lang="en-US" dirty="0"/>
                    </a:p>
                  </a:txBody>
                  <a:tcPr/>
                </a:tc>
                <a:tc>
                  <a:txBody>
                    <a:bodyPr/>
                    <a:lstStyle/>
                    <a:p>
                      <a:pPr algn="ctr"/>
                      <a:r>
                        <a:rPr lang="en-US" dirty="0" smtClean="0"/>
                        <a:t>Total Cost</a:t>
                      </a:r>
                      <a:endParaRPr lang="en-US" dirty="0"/>
                    </a:p>
                  </a:txBody>
                  <a:tcPr/>
                </a:tc>
              </a:tr>
              <a:tr h="370840">
                <a:tc>
                  <a:txBody>
                    <a:bodyPr/>
                    <a:lstStyle/>
                    <a:p>
                      <a:pPr algn="ctr"/>
                      <a:r>
                        <a:rPr lang="en-US" dirty="0" smtClean="0"/>
                        <a:t>Electronic speed Controllers</a:t>
                      </a:r>
                      <a:endParaRPr lang="en-US" dirty="0"/>
                    </a:p>
                  </a:txBody>
                  <a:tcPr/>
                </a:tc>
                <a:tc>
                  <a:txBody>
                    <a:bodyPr/>
                    <a:lstStyle/>
                    <a:p>
                      <a:pPr algn="ctr"/>
                      <a:r>
                        <a:rPr lang="en-US" dirty="0" smtClean="0"/>
                        <a:t>8</a:t>
                      </a:r>
                      <a:endParaRPr lang="en-US" dirty="0"/>
                    </a:p>
                  </a:txBody>
                  <a:tcPr/>
                </a:tc>
                <a:tc>
                  <a:txBody>
                    <a:bodyPr/>
                    <a:lstStyle/>
                    <a:p>
                      <a:pPr algn="ctr"/>
                      <a:r>
                        <a:rPr lang="en-US" dirty="0" smtClean="0"/>
                        <a:t>9</a:t>
                      </a:r>
                      <a:endParaRPr lang="en-US" dirty="0"/>
                    </a:p>
                  </a:txBody>
                  <a:tcPr/>
                </a:tc>
                <a:tc>
                  <a:txBody>
                    <a:bodyPr/>
                    <a:lstStyle/>
                    <a:p>
                      <a:pPr algn="ctr"/>
                      <a:r>
                        <a:rPr lang="en-US" dirty="0" smtClean="0"/>
                        <a:t>72</a:t>
                      </a:r>
                      <a:endParaRPr lang="en-US" dirty="0"/>
                    </a:p>
                  </a:txBody>
                  <a:tcPr/>
                </a:tc>
              </a:tr>
              <a:tr h="370840">
                <a:tc>
                  <a:txBody>
                    <a:bodyPr/>
                    <a:lstStyle/>
                    <a:p>
                      <a:pPr algn="ctr"/>
                      <a:r>
                        <a:rPr lang="en-US" dirty="0" smtClean="0"/>
                        <a:t>Wireless Transceiver Kit</a:t>
                      </a:r>
                      <a:endParaRPr lang="en-US" dirty="0"/>
                    </a:p>
                  </a:txBody>
                  <a:tcPr/>
                </a:tc>
                <a:tc>
                  <a:txBody>
                    <a:bodyPr/>
                    <a:lstStyle/>
                    <a:p>
                      <a:pPr algn="ctr"/>
                      <a:r>
                        <a:rPr lang="en-US" dirty="0" smtClean="0"/>
                        <a:t>2</a:t>
                      </a:r>
                      <a:endParaRPr lang="en-US" dirty="0"/>
                    </a:p>
                  </a:txBody>
                  <a:tcPr/>
                </a:tc>
                <a:tc>
                  <a:txBody>
                    <a:bodyPr/>
                    <a:lstStyle/>
                    <a:p>
                      <a:pPr algn="ctr"/>
                      <a:r>
                        <a:rPr lang="en-US" dirty="0" smtClean="0"/>
                        <a:t>115</a:t>
                      </a:r>
                      <a:endParaRPr lang="en-US" dirty="0"/>
                    </a:p>
                  </a:txBody>
                  <a:tcPr/>
                </a:tc>
                <a:tc>
                  <a:txBody>
                    <a:bodyPr/>
                    <a:lstStyle/>
                    <a:p>
                      <a:pPr algn="ctr"/>
                      <a:r>
                        <a:rPr lang="en-US" dirty="0" smtClean="0"/>
                        <a:t>230</a:t>
                      </a:r>
                      <a:endParaRPr lang="en-US" dirty="0"/>
                    </a:p>
                  </a:txBody>
                  <a:tcPr/>
                </a:tc>
              </a:tr>
              <a:tr h="370840">
                <a:tc>
                  <a:txBody>
                    <a:bodyPr/>
                    <a:lstStyle/>
                    <a:p>
                      <a:pPr algn="ctr"/>
                      <a:r>
                        <a:rPr lang="en-US" dirty="0" smtClean="0"/>
                        <a:t>iPhone SDK</a:t>
                      </a:r>
                      <a:endParaRPr lang="en-US" dirty="0"/>
                    </a:p>
                  </a:txBody>
                  <a:tcPr/>
                </a:tc>
                <a:tc>
                  <a:txBody>
                    <a:bodyPr/>
                    <a:lstStyle/>
                    <a:p>
                      <a:pPr algn="ctr"/>
                      <a:r>
                        <a:rPr lang="en-US" dirty="0" smtClean="0"/>
                        <a:t>1</a:t>
                      </a:r>
                      <a:endParaRPr lang="en-US" dirty="0"/>
                    </a:p>
                  </a:txBody>
                  <a:tcPr/>
                </a:tc>
                <a:tc>
                  <a:txBody>
                    <a:bodyPr/>
                    <a:lstStyle/>
                    <a:p>
                      <a:pPr algn="ctr"/>
                      <a:r>
                        <a:rPr lang="en-US" dirty="0" smtClean="0"/>
                        <a:t>99.00</a:t>
                      </a:r>
                      <a:endParaRPr lang="en-US" dirty="0"/>
                    </a:p>
                  </a:txBody>
                  <a:tcPr/>
                </a:tc>
                <a:tc>
                  <a:txBody>
                    <a:bodyPr/>
                    <a:lstStyle/>
                    <a:p>
                      <a:pPr algn="ctr"/>
                      <a:r>
                        <a:rPr lang="en-US" dirty="0" smtClean="0"/>
                        <a:t>99.00</a:t>
                      </a:r>
                      <a:endParaRPr lang="en-US" dirty="0"/>
                    </a:p>
                  </a:txBody>
                  <a:tcPr/>
                </a:tc>
              </a:tr>
              <a:tr h="370840">
                <a:tc>
                  <a:txBody>
                    <a:bodyPr/>
                    <a:lstStyle/>
                    <a:p>
                      <a:pPr algn="ctr"/>
                      <a:r>
                        <a:rPr lang="en-US" dirty="0" smtClean="0"/>
                        <a:t>Gyro</a:t>
                      </a:r>
                      <a:endParaRPr lang="en-US" dirty="0"/>
                    </a:p>
                  </a:txBody>
                  <a:tcPr/>
                </a:tc>
                <a:tc>
                  <a:txBody>
                    <a:bodyPr/>
                    <a:lstStyle/>
                    <a:p>
                      <a:pPr algn="ctr"/>
                      <a:r>
                        <a:rPr lang="en-US" dirty="0" smtClean="0"/>
                        <a:t>1</a:t>
                      </a:r>
                      <a:endParaRPr lang="en-US" dirty="0"/>
                    </a:p>
                  </a:txBody>
                  <a:tcPr/>
                </a:tc>
                <a:tc>
                  <a:txBody>
                    <a:bodyPr/>
                    <a:lstStyle/>
                    <a:p>
                      <a:pPr algn="ctr"/>
                      <a:r>
                        <a:rPr lang="en-US" dirty="0" smtClean="0"/>
                        <a:t>59.38</a:t>
                      </a:r>
                      <a:endParaRPr lang="en-US" dirty="0"/>
                    </a:p>
                  </a:txBody>
                  <a:tcPr/>
                </a:tc>
                <a:tc>
                  <a:txBody>
                    <a:bodyPr/>
                    <a:lstStyle/>
                    <a:p>
                      <a:pPr algn="ctr"/>
                      <a:r>
                        <a:rPr lang="en-US" dirty="0" smtClean="0"/>
                        <a:t>59.38</a:t>
                      </a:r>
                      <a:endParaRPr lang="en-US" dirty="0"/>
                    </a:p>
                  </a:txBody>
                  <a:tcPr/>
                </a:tc>
              </a:tr>
              <a:tr h="370840">
                <a:tc>
                  <a:txBody>
                    <a:bodyPr/>
                    <a:lstStyle/>
                    <a:p>
                      <a:pPr algn="ctr"/>
                      <a:r>
                        <a:rPr lang="en-US" dirty="0" smtClean="0"/>
                        <a:t>Accelerometer</a:t>
                      </a:r>
                      <a:endParaRPr lang="en-US" dirty="0"/>
                    </a:p>
                  </a:txBody>
                  <a:tcPr/>
                </a:tc>
                <a:tc>
                  <a:txBody>
                    <a:bodyPr/>
                    <a:lstStyle/>
                    <a:p>
                      <a:pPr algn="ctr"/>
                      <a:r>
                        <a:rPr lang="en-US" dirty="0" smtClean="0"/>
                        <a:t>4</a:t>
                      </a:r>
                      <a:endParaRPr lang="en-US" dirty="0"/>
                    </a:p>
                  </a:txBody>
                  <a:tcPr/>
                </a:tc>
                <a:tc>
                  <a:txBody>
                    <a:bodyPr/>
                    <a:lstStyle/>
                    <a:p>
                      <a:pPr algn="ctr"/>
                      <a:r>
                        <a:rPr lang="en-US" dirty="0" smtClean="0"/>
                        <a:t>9</a:t>
                      </a:r>
                      <a:endParaRPr lang="en-US" dirty="0"/>
                    </a:p>
                  </a:txBody>
                  <a:tcPr/>
                </a:tc>
                <a:tc>
                  <a:txBody>
                    <a:bodyPr/>
                    <a:lstStyle/>
                    <a:p>
                      <a:pPr algn="ctr"/>
                      <a:r>
                        <a:rPr lang="en-US" dirty="0" smtClean="0"/>
                        <a:t>36</a:t>
                      </a:r>
                      <a:endParaRPr lang="en-US" dirty="0"/>
                    </a:p>
                  </a:txBody>
                  <a:tcPr/>
                </a:tc>
              </a:tr>
              <a:tr h="370840">
                <a:tc>
                  <a:txBody>
                    <a:bodyPr/>
                    <a:lstStyle/>
                    <a:p>
                      <a:pPr algn="ctr"/>
                      <a:r>
                        <a:rPr lang="en-US" dirty="0" smtClean="0"/>
                        <a:t>Breakout</a:t>
                      </a:r>
                      <a:r>
                        <a:rPr lang="en-US" baseline="0" dirty="0" smtClean="0"/>
                        <a:t> for IMU</a:t>
                      </a:r>
                      <a:endParaRPr lang="en-US" dirty="0"/>
                    </a:p>
                  </a:txBody>
                  <a:tcPr/>
                </a:tc>
                <a:tc>
                  <a:txBody>
                    <a:bodyPr/>
                    <a:lstStyle/>
                    <a:p>
                      <a:pPr algn="ctr"/>
                      <a:r>
                        <a:rPr lang="en-US" dirty="0" smtClean="0"/>
                        <a:t>1</a:t>
                      </a:r>
                      <a:endParaRPr lang="en-US" dirty="0"/>
                    </a:p>
                  </a:txBody>
                  <a:tcPr/>
                </a:tc>
                <a:tc>
                  <a:txBody>
                    <a:bodyPr/>
                    <a:lstStyle/>
                    <a:p>
                      <a:pPr algn="ctr"/>
                      <a:r>
                        <a:rPr lang="en-US" dirty="0" smtClean="0"/>
                        <a:t>75</a:t>
                      </a:r>
                      <a:endParaRPr lang="en-US" dirty="0"/>
                    </a:p>
                  </a:txBody>
                  <a:tcPr/>
                </a:tc>
                <a:tc>
                  <a:txBody>
                    <a:bodyPr/>
                    <a:lstStyle/>
                    <a:p>
                      <a:pPr algn="ctr"/>
                      <a:r>
                        <a:rPr lang="en-US" dirty="0" smtClean="0"/>
                        <a:t>75</a:t>
                      </a:r>
                      <a:endParaRPr lang="en-US" dirty="0"/>
                    </a:p>
                  </a:txBody>
                  <a:tcPr/>
                </a:tc>
              </a:tr>
            </a:tbl>
          </a:graphicData>
        </a:graphic>
      </p:graphicFrame>
      <p:sp>
        <p:nvSpPr>
          <p:cNvPr id="2" name="Title 1"/>
          <p:cNvSpPr>
            <a:spLocks noGrp="1"/>
          </p:cNvSpPr>
          <p:nvPr>
            <p:ph type="title"/>
          </p:nvPr>
        </p:nvSpPr>
        <p:spPr/>
        <p:txBody>
          <a:bodyPr/>
          <a:lstStyle/>
          <a:p>
            <a:r>
              <a:rPr lang="en-US" dirty="0" smtClean="0"/>
              <a:t>Budget</a:t>
            </a:r>
            <a:endParaRPr lang="en-US" dirty="0"/>
          </a:p>
        </p:txBody>
      </p:sp>
      <p:sp>
        <p:nvSpPr>
          <p:cNvPr id="5" name="TextBox 4"/>
          <p:cNvSpPr txBox="1"/>
          <p:nvPr/>
        </p:nvSpPr>
        <p:spPr>
          <a:xfrm>
            <a:off x="914400" y="5410200"/>
            <a:ext cx="7467600" cy="707886"/>
          </a:xfrm>
          <a:prstGeom prst="rect">
            <a:avLst/>
          </a:prstGeom>
          <a:noFill/>
        </p:spPr>
        <p:txBody>
          <a:bodyPr wrap="square" rtlCol="0">
            <a:spAutoFit/>
          </a:bodyPr>
          <a:lstStyle/>
          <a:p>
            <a:r>
              <a:rPr lang="en-US" sz="2000" dirty="0" smtClean="0"/>
              <a:t>Total cost so far has come to around $1000 and we estimated for $550  </a:t>
            </a:r>
            <a:endParaRPr lang="en-US" sz="20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6430"/>
            <a:ext cx="8229600" cy="1143000"/>
          </a:xfrm>
        </p:spPr>
        <p:txBody>
          <a:bodyPr/>
          <a:lstStyle/>
          <a:p>
            <a:r>
              <a:rPr lang="en-US" dirty="0" smtClean="0"/>
              <a:t>Questions?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Track pitch, roll and yaw</a:t>
            </a:r>
          </a:p>
          <a:p>
            <a:r>
              <a:rPr lang="en-US" dirty="0" smtClean="0"/>
              <a:t>At minimum, have a refresh rate of 50 Hz</a:t>
            </a:r>
          </a:p>
          <a:p>
            <a:r>
              <a:rPr lang="en-US" dirty="0" smtClean="0"/>
              <a:t>Operate off a 610 </a:t>
            </a:r>
            <a:r>
              <a:rPr lang="en-US" dirty="0" err="1" smtClean="0"/>
              <a:t>mAh</a:t>
            </a:r>
            <a:r>
              <a:rPr lang="en-US" dirty="0" smtClean="0"/>
              <a:t> battery </a:t>
            </a:r>
          </a:p>
          <a:p>
            <a:endParaRPr lang="en-US" dirty="0" smtClean="0"/>
          </a:p>
          <a:p>
            <a:endParaRPr lang="en-US" dirty="0" smtClean="0"/>
          </a:p>
          <a:p>
            <a:endParaRPr lang="en-US" dirty="0"/>
          </a:p>
        </p:txBody>
      </p:sp>
      <p:sp>
        <p:nvSpPr>
          <p:cNvPr id="2" name="Title 1"/>
          <p:cNvSpPr>
            <a:spLocks noGrp="1"/>
          </p:cNvSpPr>
          <p:nvPr>
            <p:ph type="title"/>
          </p:nvPr>
        </p:nvSpPr>
        <p:spPr/>
        <p:txBody>
          <a:bodyPr>
            <a:normAutofit fontScale="90000"/>
          </a:bodyPr>
          <a:lstStyle/>
          <a:p>
            <a:r>
              <a:rPr lang="en-US" dirty="0" smtClean="0"/>
              <a:t>IMU Specifications and Requirements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Many approaches available </a:t>
            </a:r>
          </a:p>
          <a:p>
            <a:pPr lvl="1"/>
            <a:r>
              <a:rPr lang="en-US" dirty="0" smtClean="0"/>
              <a:t>Simple control loop</a:t>
            </a:r>
          </a:p>
          <a:p>
            <a:pPr lvl="1"/>
            <a:r>
              <a:rPr lang="en-US" dirty="0" smtClean="0"/>
              <a:t>Modeling Flight Dynamics</a:t>
            </a:r>
          </a:p>
          <a:p>
            <a:r>
              <a:rPr lang="en-US" dirty="0" smtClean="0"/>
              <a:t>Draw backs</a:t>
            </a:r>
          </a:p>
          <a:p>
            <a:pPr lvl="1"/>
            <a:r>
              <a:rPr lang="en-US" dirty="0" smtClean="0"/>
              <a:t>Not accurate enough to provide highly stable flight</a:t>
            </a:r>
          </a:p>
          <a:p>
            <a:pPr lvl="1"/>
            <a:r>
              <a:rPr lang="en-US" dirty="0" smtClean="0"/>
              <a:t>Requires extensive modeling of aircraft and environment</a:t>
            </a:r>
          </a:p>
        </p:txBody>
      </p:sp>
      <p:sp>
        <p:nvSpPr>
          <p:cNvPr id="2" name="Title 1"/>
          <p:cNvSpPr>
            <a:spLocks noGrp="1"/>
          </p:cNvSpPr>
          <p:nvPr>
            <p:ph type="title"/>
          </p:nvPr>
        </p:nvSpPr>
        <p:spPr/>
        <p:txBody>
          <a:bodyPr>
            <a:normAutofit fontScale="90000"/>
          </a:bodyPr>
          <a:lstStyle/>
          <a:p>
            <a:r>
              <a:rPr lang="en-US" dirty="0" smtClean="0"/>
              <a:t>Selection of Orientation Algorithm</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Provides accurate orientation tracking</a:t>
            </a:r>
          </a:p>
          <a:p>
            <a:r>
              <a:rPr lang="en-US" dirty="0" smtClean="0"/>
              <a:t>Loosely based of a flight control method developed for planes </a:t>
            </a:r>
          </a:p>
          <a:p>
            <a:r>
              <a:rPr lang="en-US" dirty="0" smtClean="0"/>
              <a:t>Draw backs</a:t>
            </a:r>
          </a:p>
          <a:p>
            <a:pPr lvl="1"/>
            <a:r>
              <a:rPr lang="en-US" dirty="0" smtClean="0"/>
              <a:t>Method is limited by the accuracy of the sensors</a:t>
            </a:r>
          </a:p>
          <a:p>
            <a:pPr lvl="1"/>
            <a:r>
              <a:rPr lang="en-US" dirty="0" smtClean="0"/>
              <a:t>Gyro drift</a:t>
            </a:r>
            <a:endParaRPr lang="en-US" dirty="0"/>
          </a:p>
        </p:txBody>
      </p:sp>
      <p:sp>
        <p:nvSpPr>
          <p:cNvPr id="2" name="Title 1"/>
          <p:cNvSpPr>
            <a:spLocks noGrp="1"/>
          </p:cNvSpPr>
          <p:nvPr>
            <p:ph type="title"/>
          </p:nvPr>
        </p:nvSpPr>
        <p:spPr/>
        <p:txBody>
          <a:bodyPr>
            <a:normAutofit fontScale="90000"/>
          </a:bodyPr>
          <a:lstStyle/>
          <a:p>
            <a:r>
              <a:rPr lang="en-US" dirty="0" smtClean="0"/>
              <a:t>Alternative Algorithm Selected: Directional Cosine Matrix (DCM)</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2723</TotalTime>
  <Words>4339</Words>
  <Application>Microsoft Office PowerPoint</Application>
  <PresentationFormat>On-screen Show (4:3)</PresentationFormat>
  <Paragraphs>723</Paragraphs>
  <Slides>64</Slides>
  <Notes>34</Notes>
  <HiddenSlides>7</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66" baseType="lpstr">
      <vt:lpstr>Concourse</vt:lpstr>
      <vt:lpstr>Equation</vt:lpstr>
      <vt:lpstr>Self-Stabilizing Quad-Rotor Helicopter SSQUARe</vt:lpstr>
      <vt:lpstr>Agenda</vt:lpstr>
      <vt:lpstr>Motivation and Goals</vt:lpstr>
      <vt:lpstr>General Specifications</vt:lpstr>
      <vt:lpstr>Block Diagram</vt:lpstr>
      <vt:lpstr>Inertial Measurement Unit Goals and Objectives</vt:lpstr>
      <vt:lpstr>IMU Specifications and Requirements</vt:lpstr>
      <vt:lpstr>Selection of Orientation Algorithm</vt:lpstr>
      <vt:lpstr>Alternative Algorithm Selected: Directional Cosine Matrix (DCM)</vt:lpstr>
      <vt:lpstr>Control Algorithm Overview</vt:lpstr>
      <vt:lpstr>DCM Explained </vt:lpstr>
      <vt:lpstr>DCM Explained</vt:lpstr>
      <vt:lpstr>DCM Design</vt:lpstr>
      <vt:lpstr>DCM Design</vt:lpstr>
      <vt:lpstr>DCM Design</vt:lpstr>
      <vt:lpstr>DCM Design</vt:lpstr>
      <vt:lpstr>DCM Design</vt:lpstr>
      <vt:lpstr>DCM Design: Issues</vt:lpstr>
      <vt:lpstr>DCM Design: Solutions</vt:lpstr>
      <vt:lpstr>DCM Renormalization</vt:lpstr>
      <vt:lpstr>DCM Renormalization</vt:lpstr>
      <vt:lpstr>DCM: Renormalization</vt:lpstr>
      <vt:lpstr>DCM: Drift Correction </vt:lpstr>
      <vt:lpstr>DCM: Yaw Drift Correction</vt:lpstr>
      <vt:lpstr>PI Controller</vt:lpstr>
      <vt:lpstr>Using DCM </vt:lpstr>
      <vt:lpstr>Using DCM </vt:lpstr>
      <vt:lpstr>DCM Code: Update</vt:lpstr>
      <vt:lpstr>DCM Code: Renormalization</vt:lpstr>
      <vt:lpstr>DCM Algorithm Status</vt:lpstr>
      <vt:lpstr>Sensor selection: Gyroscope </vt:lpstr>
      <vt:lpstr>Sensor selection: Accel</vt:lpstr>
      <vt:lpstr>Sensor selection: Magnetometer</vt:lpstr>
      <vt:lpstr>Ultrasonic Sensor</vt:lpstr>
      <vt:lpstr>Microcontroller Requirements</vt:lpstr>
      <vt:lpstr>Microcontroller Selection</vt:lpstr>
      <vt:lpstr>STM32 Development  Hardware</vt:lpstr>
      <vt:lpstr>Software Development</vt:lpstr>
      <vt:lpstr>STM32 Software</vt:lpstr>
      <vt:lpstr>Control Board Schematic: Microcontroller interface and sensors </vt:lpstr>
      <vt:lpstr>Control Board Schematic: Connectors </vt:lpstr>
      <vt:lpstr>Communication: Options</vt:lpstr>
      <vt:lpstr>Communication Overview</vt:lpstr>
      <vt:lpstr>iPhone Interface</vt:lpstr>
      <vt:lpstr>Software</vt:lpstr>
      <vt:lpstr>GUI Design</vt:lpstr>
      <vt:lpstr>Package Structure</vt:lpstr>
      <vt:lpstr>iPhone Software</vt:lpstr>
      <vt:lpstr>Vehicle Body</vt:lpstr>
      <vt:lpstr>Vehicle Construction</vt:lpstr>
      <vt:lpstr>Motors </vt:lpstr>
      <vt:lpstr>Power Specifications</vt:lpstr>
      <vt:lpstr>Power Design</vt:lpstr>
      <vt:lpstr>Current Draw</vt:lpstr>
      <vt:lpstr>Control Board Schematic: Power </vt:lpstr>
      <vt:lpstr>Control Board</vt:lpstr>
      <vt:lpstr>PCB Layout</vt:lpstr>
      <vt:lpstr>Constructed PCB</vt:lpstr>
      <vt:lpstr>Difficulties</vt:lpstr>
      <vt:lpstr>Difficulties</vt:lpstr>
      <vt:lpstr>Team Management</vt:lpstr>
      <vt:lpstr>Budget</vt:lpstr>
      <vt:lpstr>Budget</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Inertial Measurement Unit Goals and Objectives</dc:title>
  <dc:creator>Jared</dc:creator>
  <cp:lastModifiedBy>John</cp:lastModifiedBy>
  <cp:revision>182</cp:revision>
  <cp:lastPrinted>2010-09-28T00:19:45Z</cp:lastPrinted>
  <dcterms:created xsi:type="dcterms:W3CDTF">2010-09-29T14:05:53Z</dcterms:created>
  <dcterms:modified xsi:type="dcterms:W3CDTF">2010-12-03T14:33:52Z</dcterms:modified>
</cp:coreProperties>
</file>