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5"/>
  </p:notesMasterIdLst>
  <p:sldIdLst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78" r:id="rId15"/>
    <p:sldId id="376" r:id="rId16"/>
    <p:sldId id="329" r:id="rId17"/>
    <p:sldId id="330" r:id="rId18"/>
    <p:sldId id="332" r:id="rId19"/>
    <p:sldId id="333" r:id="rId20"/>
    <p:sldId id="334" r:id="rId21"/>
    <p:sldId id="336" r:id="rId22"/>
    <p:sldId id="338" r:id="rId23"/>
    <p:sldId id="341" r:id="rId24"/>
    <p:sldId id="340" r:id="rId25"/>
    <p:sldId id="343" r:id="rId26"/>
    <p:sldId id="345" r:id="rId27"/>
    <p:sldId id="347" r:id="rId28"/>
    <p:sldId id="344" r:id="rId29"/>
    <p:sldId id="346" r:id="rId30"/>
    <p:sldId id="348" r:id="rId31"/>
    <p:sldId id="349" r:id="rId32"/>
    <p:sldId id="350" r:id="rId33"/>
    <p:sldId id="351" r:id="rId34"/>
    <p:sldId id="402" r:id="rId35"/>
    <p:sldId id="357" r:id="rId36"/>
    <p:sldId id="382" r:id="rId37"/>
    <p:sldId id="312" r:id="rId38"/>
    <p:sldId id="381" r:id="rId39"/>
    <p:sldId id="317" r:id="rId40"/>
    <p:sldId id="318" r:id="rId41"/>
    <p:sldId id="319" r:id="rId42"/>
    <p:sldId id="361" r:id="rId43"/>
    <p:sldId id="399" r:id="rId44"/>
    <p:sldId id="398" r:id="rId45"/>
    <p:sldId id="359" r:id="rId46"/>
    <p:sldId id="323" r:id="rId47"/>
    <p:sldId id="324" r:id="rId48"/>
    <p:sldId id="325" r:id="rId49"/>
    <p:sldId id="326" r:id="rId50"/>
    <p:sldId id="327" r:id="rId51"/>
    <p:sldId id="355" r:id="rId52"/>
    <p:sldId id="401" r:id="rId53"/>
    <p:sldId id="35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7340" autoAdjust="0"/>
  </p:normalViewPr>
  <p:slideViewPr>
    <p:cSldViewPr>
      <p:cViewPr>
        <p:scale>
          <a:sx n="83" d="100"/>
          <a:sy n="83" d="100"/>
        </p:scale>
        <p:origin x="-76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81947A3D-A8EB-4AF3-92CF-6F33D5628D59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565E00FC-1EBD-4EC6-B67A-2CC2EC7EE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Budget</a:t>
            </a:r>
          </a:p>
          <a:p>
            <a:pPr eaLnBrk="1" hangingPunct="1"/>
            <a:r>
              <a:rPr lang="en-US" smtClean="0"/>
              <a:t>Milestones</a:t>
            </a:r>
          </a:p>
          <a:p>
            <a:pPr eaLnBrk="1" hangingPunct="1"/>
            <a:r>
              <a:rPr lang="en-US" smtClean="0"/>
              <a:t>Percent Complete</a:t>
            </a:r>
          </a:p>
          <a:p>
            <a:pPr eaLnBrk="1" hangingPunct="1"/>
            <a:r>
              <a:rPr lang="en-US" smtClean="0"/>
              <a:t>Schematics </a:t>
            </a:r>
          </a:p>
          <a:p>
            <a:pPr eaLnBrk="1" hangingPunct="1"/>
            <a:r>
              <a:rPr lang="en-US" smtClean="0"/>
              <a:t>Tech design</a:t>
            </a:r>
          </a:p>
          <a:p>
            <a:pPr eaLnBrk="1" hangingPunct="1"/>
            <a:r>
              <a:rPr lang="en-US" smtClean="0"/>
              <a:t>Goals</a:t>
            </a:r>
          </a:p>
          <a:p>
            <a:pPr eaLnBrk="1" hangingPunct="1"/>
            <a:r>
              <a:rPr lang="en-US" smtClean="0"/>
              <a:t>Specs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E00FC-1EBD-4EC6-B67A-2CC2EC7EE2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17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F51D7-4D04-48E8-867F-329DB3CE4D5F}" type="slidenum">
              <a:rPr lang="en-US"/>
              <a:pPr/>
              <a:t>37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Jeff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1F9D-3876-4212-AA96-F083883F4C14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3C69-DDA3-47B8-BEC1-6515D971E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D3A9-9CBE-496F-94EC-BE1C9ABCA086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BE9-1535-46DC-858C-AE2D713E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34D3-23BF-4F21-B0F2-6424ECD458D3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5DB8-464F-4FFF-9DBE-45FD48D8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6285-0C99-4F16-AA93-2198EABAFD52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94C0-BF09-46D8-B844-29326AA80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4F05-DB5E-445E-B314-362F7E1B441D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53B7-ABF3-4909-80E3-3A471129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5BA-DDFE-47F3-9941-394C97C20918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1647-DC20-4721-8CBF-5C2355F6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EB02-F05A-427F-9BC1-A3D6C79938DA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3464-9C3B-42DA-B6E8-C9559C9B2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85B0-665E-4274-854E-B4D0B0F23BAA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D594-D71E-41AE-B319-0F34CD7E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4530-34E4-44B3-8389-0ABF2C066AED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F525-7AD1-4FDB-A8B7-90727F204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8D5-7DEE-416C-9643-91FEDF2EA920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3ACC-8920-41A2-9B94-5F96233E2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3583-D961-437D-914C-2200A74D89DA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65CD-9295-432E-B57B-49C02DE0F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BDCCD-B442-4D73-A70E-74DAC808F66B}" type="datetimeFigureOut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9C3C3-1EAF-4AE3-848F-CDA59702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powered</a:t>
            </a:r>
            <a:br>
              <a:rPr lang="en-US" dirty="0" smtClean="0"/>
            </a:br>
            <a:r>
              <a:rPr lang="en-US" dirty="0" smtClean="0"/>
              <a:t>AUTOMATED COIL GUN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65931" y="3120722"/>
            <a:ext cx="3276600" cy="762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Group 8</a:t>
            </a:r>
          </a:p>
          <a:p>
            <a:pPr eaLnBrk="1" hangingPunct="1"/>
            <a:endParaRPr lang="en-US" sz="3400" dirty="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9862" y="4343400"/>
            <a:ext cx="3868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dirty="0">
                <a:solidFill>
                  <a:prstClr val="white"/>
                </a:solidFill>
                <a:latin typeface="Book Antiqua" pitchFamily="18" charset="0"/>
              </a:rPr>
              <a:t>Brian </a:t>
            </a:r>
            <a:r>
              <a:rPr lang="en-US" sz="2500" dirty="0" err="1">
                <a:solidFill>
                  <a:prstClr val="white"/>
                </a:solidFill>
                <a:latin typeface="Book Antiqua" pitchFamily="18" charset="0"/>
              </a:rPr>
              <a:t>Hoehn</a:t>
            </a:r>
            <a:endParaRPr lang="en-US" sz="2500" dirty="0">
              <a:solidFill>
                <a:prstClr val="white"/>
              </a:solidFill>
              <a:latin typeface="Book Antiqua" pitchFamily="18" charset="0"/>
            </a:endParaRPr>
          </a:p>
          <a:p>
            <a:pPr algn="ctr"/>
            <a:r>
              <a:rPr lang="en-US" sz="2500" dirty="0">
                <a:solidFill>
                  <a:prstClr val="white"/>
                </a:solidFill>
                <a:latin typeface="Book Antiqua" pitchFamily="18" charset="0"/>
              </a:rPr>
              <a:t>Kwok Ng</a:t>
            </a:r>
          </a:p>
          <a:p>
            <a:pPr algn="ctr"/>
            <a:r>
              <a:rPr lang="en-US" sz="2500" dirty="0">
                <a:solidFill>
                  <a:prstClr val="white"/>
                </a:solidFill>
                <a:latin typeface="Book Antiqua" pitchFamily="18" charset="0"/>
              </a:rPr>
              <a:t>Ricardo Reid</a:t>
            </a:r>
          </a:p>
          <a:p>
            <a:pPr algn="ctr"/>
            <a:r>
              <a:rPr lang="en-US" sz="2500" dirty="0">
                <a:solidFill>
                  <a:prstClr val="white"/>
                </a:solidFill>
                <a:latin typeface="Book Antiqua" pitchFamily="18" charset="0"/>
              </a:rPr>
              <a:t>Josef Von </a:t>
            </a:r>
            <a:r>
              <a:rPr lang="en-US" sz="2500" dirty="0" err="1">
                <a:solidFill>
                  <a:prstClr val="white"/>
                </a:solidFill>
                <a:latin typeface="Book Antiqua" pitchFamily="18" charset="0"/>
              </a:rPr>
              <a:t>Niederhausern</a:t>
            </a:r>
            <a:endParaRPr lang="en-US" sz="2500" dirty="0">
              <a:solidFill>
                <a:prstClr val="white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4" t="11745" r="5993" b="17925"/>
          <a:stretch/>
        </p:blipFill>
        <p:spPr>
          <a:xfrm>
            <a:off x="4263242" y="3276600"/>
            <a:ext cx="4695701" cy="29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9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3550" y="6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Switching Devices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 Options:</a:t>
            </a:r>
          </a:p>
          <a:p>
            <a:pPr lvl="2" eaLnBrk="1" hangingPunct="1"/>
            <a:r>
              <a:rPr lang="en-US" smtClean="0"/>
              <a:t>n-channel Power MOSFET,  NPN BJT, IGBT, and thyristor</a:t>
            </a:r>
          </a:p>
          <a:p>
            <a:pPr eaLnBrk="1" hangingPunct="1"/>
            <a:r>
              <a:rPr lang="en-US" smtClean="0"/>
              <a:t>Disadvantages</a:t>
            </a:r>
          </a:p>
          <a:p>
            <a:pPr lvl="1" eaLnBrk="1" hangingPunct="1"/>
            <a:r>
              <a:rPr lang="en-US" sz="2000" smtClean="0"/>
              <a:t>NPN BJT</a:t>
            </a:r>
          </a:p>
          <a:p>
            <a:pPr lvl="2" eaLnBrk="1" hangingPunct="1"/>
            <a:r>
              <a:rPr lang="en-US" sz="2000" smtClean="0"/>
              <a:t>For the bipolar transistor to operate in saturation mode there must be a large current supplied to the base.</a:t>
            </a:r>
          </a:p>
          <a:p>
            <a:pPr lvl="1" eaLnBrk="1" hangingPunct="1"/>
            <a:r>
              <a:rPr lang="en-US" sz="2000" smtClean="0"/>
              <a:t>N-channel power MOSFET</a:t>
            </a:r>
          </a:p>
          <a:p>
            <a:pPr lvl="2" eaLnBrk="1" hangingPunct="1"/>
            <a:r>
              <a:rPr lang="en-US" sz="2000" smtClean="0"/>
              <a:t>The transistor is easily damaged from back electromagnetic fields.</a:t>
            </a:r>
          </a:p>
          <a:p>
            <a:pPr lvl="1" eaLnBrk="1" hangingPunct="1"/>
            <a:r>
              <a:rPr lang="en-US" sz="2000" smtClean="0"/>
              <a:t>IGBT(Insulated Gate Bipolar Transistor)</a:t>
            </a:r>
          </a:p>
          <a:p>
            <a:pPr lvl="2" eaLnBrk="1" hangingPunct="1"/>
            <a:r>
              <a:rPr lang="en-US" sz="2000" smtClean="0"/>
              <a:t>The major drawback is cost and susceptibility to voltage spikes.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xmlns="" val="33516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6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Releasing Current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3886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SCR</a:t>
            </a:r>
          </a:p>
          <a:p>
            <a:pPr lvl="1" eaLnBrk="1" hangingPunct="1"/>
            <a:r>
              <a:rPr lang="en-US" dirty="0" smtClean="0"/>
              <a:t>(Silicon Controlled Rectifier)</a:t>
            </a:r>
          </a:p>
          <a:p>
            <a:pPr lvl="1" eaLnBrk="1" hangingPunct="1"/>
            <a:r>
              <a:rPr lang="en-US" dirty="0" smtClean="0"/>
              <a:t>GE C155D</a:t>
            </a:r>
          </a:p>
          <a:p>
            <a:pPr lvl="1" eaLnBrk="1" hangingPunct="1"/>
            <a:r>
              <a:rPr lang="en-US" dirty="0" smtClean="0"/>
              <a:t>3V gate trigger voltage</a:t>
            </a:r>
          </a:p>
          <a:p>
            <a:pPr lvl="2" eaLnBrk="1" hangingPunct="1"/>
            <a:r>
              <a:rPr lang="en-US" dirty="0" smtClean="0"/>
              <a:t>The gate is connected to the circuit of the FPGA.</a:t>
            </a:r>
          </a:p>
          <a:p>
            <a:pPr lvl="2" eaLnBrk="1" hangingPunct="1"/>
            <a:r>
              <a:rPr lang="en-US" dirty="0" smtClean="0"/>
              <a:t>The ground is connected to the negative terminal of the FPGA.</a:t>
            </a:r>
          </a:p>
          <a:p>
            <a:pPr lvl="1" eaLnBrk="1" hangingPunct="1"/>
            <a:r>
              <a:rPr lang="en-US" dirty="0" smtClean="0"/>
              <a:t>110A rated current	</a:t>
            </a:r>
          </a:p>
          <a:p>
            <a:pPr lvl="2" eaLnBrk="1" hangingPunct="1"/>
            <a:r>
              <a:rPr lang="en-US" dirty="0" smtClean="0"/>
              <a:t>SCRs can handle surge currents up to 10 times their rated current</a:t>
            </a:r>
          </a:p>
          <a:p>
            <a:pPr marL="904875" lvl="2" indent="0" eaLnBrk="1" hangingPunct="1">
              <a:buNone/>
            </a:pPr>
            <a:endParaRPr lang="en-US" dirty="0" smtClean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311308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2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029200" cy="4708525"/>
          </a:xfrm>
        </p:spPr>
        <p:txBody>
          <a:bodyPr/>
          <a:lstStyle/>
          <a:p>
            <a:pPr marL="585788" lvl="1" indent="0" eaLnBrk="1" hangingPunct="1">
              <a:buNone/>
            </a:pPr>
            <a:endParaRPr lang="en-US" sz="2200" dirty="0" smtClean="0"/>
          </a:p>
          <a:p>
            <a:pPr lvl="1" eaLnBrk="1" hangingPunct="1"/>
            <a:r>
              <a:rPr lang="en-US" sz="2200" dirty="0" smtClean="0"/>
              <a:t>Voltage Divider – 400V output</a:t>
            </a:r>
            <a:endParaRPr lang="en-US" sz="2200" dirty="0"/>
          </a:p>
          <a:p>
            <a:pPr lvl="2" algn="just" eaLnBrk="1" hangingPunct="1"/>
            <a:r>
              <a:rPr lang="en-US" sz="2000" dirty="0" smtClean="0"/>
              <a:t>The schematic to the right shows the configuration of the voltage divider.</a:t>
            </a:r>
          </a:p>
          <a:p>
            <a:pPr lvl="2" algn="just" eaLnBrk="1" hangingPunct="1"/>
            <a:r>
              <a:rPr lang="en-US" sz="2000" dirty="0" smtClean="0"/>
              <a:t>High resistance in the circuit is to prevent over-heating of the resistors.</a:t>
            </a:r>
          </a:p>
          <a:p>
            <a:pPr lvl="2" algn="just" eaLnBrk="1" hangingPunct="1"/>
            <a:r>
              <a:rPr lang="en-US" sz="2000" dirty="0" smtClean="0"/>
              <a:t>Resistors are rated at 50W. </a:t>
            </a:r>
            <a:r>
              <a:rPr lang="en-US" sz="2000" dirty="0"/>
              <a:t> </a:t>
            </a:r>
            <a:r>
              <a:rPr lang="en-US" sz="2000" dirty="0" smtClean="0"/>
              <a:t>A 4k and 50 k resistor in series. Output on the 50k resistor.</a:t>
            </a:r>
          </a:p>
          <a:p>
            <a:pPr lvl="2" algn="just" eaLnBrk="1" hangingPunct="1"/>
            <a:r>
              <a:rPr lang="en-US" sz="2000" dirty="0" smtClean="0"/>
              <a:t>The circuit outputs exactly 400V preventing capacitors from exceeding maximum rated voltage.</a:t>
            </a:r>
          </a:p>
          <a:p>
            <a:pPr marL="904875" lvl="2" indent="0" eaLnBrk="1" hangingPunct="1">
              <a:buNone/>
            </a:pPr>
            <a:endParaRPr lang="en-US" dirty="0" smtClean="0"/>
          </a:p>
        </p:txBody>
      </p:sp>
      <p:pic>
        <p:nvPicPr>
          <p:cNvPr id="77826" name="Picture 2" descr="C:\Users\Student User\Desktop\voltdiv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057400"/>
            <a:ext cx="29527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4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83" b="20681"/>
          <a:stretch/>
        </p:blipFill>
        <p:spPr bwMode="auto">
          <a:xfrm>
            <a:off x="304800" y="1725929"/>
            <a:ext cx="8610600" cy="40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Circuit Schematics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9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638300"/>
            <a:ext cx="57035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Printed Circuit Board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EagleCAD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3088"/>
            <a:ext cx="70104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76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/>
              <a:t>Field Generation Subsystem</a:t>
            </a:r>
            <a:endParaRPr lang="en-US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Barrel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Coil (solenoid)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Projectile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Capacitor Bank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External Iron Casing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Minimal Impact to Projectile Velocity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Low Coefficient of Friction (COF)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Non-Ferrous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Brass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Pros - Low COF; Rigid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 – Conductor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Eddy Currents; could be reduced with channeling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Potential Shock Hazard</a:t>
            </a:r>
          </a:p>
          <a:p>
            <a:pPr lvl="2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PVC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Pros - Low COF; Low Cost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 – Flimsy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3/8 inch water lines used for refrigerators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Barrel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Stage or Multi Stage?</a:t>
            </a:r>
          </a:p>
          <a:p>
            <a:pPr eaLnBrk="1" hangingPunct="1"/>
            <a:r>
              <a:rPr lang="en-US" smtClean="0"/>
              <a:t>Doubling the number of Coils </a:t>
            </a:r>
          </a:p>
          <a:p>
            <a:pPr marL="742950" lvl="1" indent="-285750" eaLnBrk="1" hangingPunct="1"/>
            <a:r>
              <a:rPr lang="en-US" smtClean="0"/>
              <a:t>increases the velocity by a factor of square root of two</a:t>
            </a:r>
          </a:p>
          <a:p>
            <a:pPr eaLnBrk="1" hangingPunct="1"/>
            <a:r>
              <a:rPr lang="en-US" smtClean="0"/>
              <a:t>With constant coil sizes</a:t>
            </a:r>
          </a:p>
          <a:p>
            <a:pPr marL="742950" lvl="1" indent="-285750" eaLnBrk="1" hangingPunct="1"/>
            <a:r>
              <a:rPr lang="en-US" smtClean="0"/>
              <a:t>As velocity increases the projectile spends less time in each coil</a:t>
            </a:r>
          </a:p>
        </p:txBody>
      </p:sp>
      <p:graphicFrame>
        <p:nvGraphicFramePr>
          <p:cNvPr id="60441" name="Object 25"/>
          <p:cNvGraphicFramePr>
            <a:graphicFrameLocks noChangeAspect="1"/>
          </p:cNvGraphicFramePr>
          <p:nvPr/>
        </p:nvGraphicFramePr>
        <p:xfrm>
          <a:off x="2133600" y="4098925"/>
          <a:ext cx="4419600" cy="1141413"/>
        </p:xfrm>
        <a:graphic>
          <a:graphicData uri="http://schemas.openxmlformats.org/presentationml/2006/ole">
            <p:oleObj spid="_x0000_s60547" name="Equation" r:id="rId3" imgW="889000" imgH="228600" progId="Equation.3">
              <p:embed/>
            </p:oleObj>
          </a:graphicData>
        </a:graphic>
      </p:graphicFrame>
      <p:graphicFrame>
        <p:nvGraphicFramePr>
          <p:cNvPr id="60442" name="Object 26"/>
          <p:cNvGraphicFramePr>
            <a:graphicFrameLocks noChangeAspect="1"/>
          </p:cNvGraphicFramePr>
          <p:nvPr/>
        </p:nvGraphicFramePr>
        <p:xfrm>
          <a:off x="3048000" y="5165725"/>
          <a:ext cx="2971800" cy="1692275"/>
        </p:xfrm>
        <a:graphic>
          <a:graphicData uri="http://schemas.openxmlformats.org/presentationml/2006/ole">
            <p:oleObj spid="_x0000_s60548" name="Equation" r:id="rId4" imgW="748975" imgH="431613" progId="Equation.3">
              <p:embed/>
            </p:oleObj>
          </a:graphicData>
        </a:graphic>
      </p:graphicFrame>
      <p:sp>
        <p:nvSpPr>
          <p:cNvPr id="604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5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7" name="Picture 6"/>
          <p:cNvPicPr>
            <a:picLocks noChangeAspect="1" noChangeArrowheads="1"/>
          </p:cNvPicPr>
          <p:nvPr/>
        </p:nvPicPr>
        <p:blipFill>
          <a:blip r:embed="rId3" cstate="print"/>
          <a:srcRect b="6032"/>
          <a:stretch>
            <a:fillRect/>
          </a:stretch>
        </p:blipFill>
        <p:spPr bwMode="auto">
          <a:xfrm>
            <a:off x="1905000" y="1524000"/>
            <a:ext cx="5487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Rectangle 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56" name="Object 16"/>
          <p:cNvGraphicFramePr>
            <a:graphicFrameLocks noChangeAspect="1"/>
          </p:cNvGraphicFramePr>
          <p:nvPr/>
        </p:nvGraphicFramePr>
        <p:xfrm>
          <a:off x="762000" y="4953000"/>
          <a:ext cx="7924800" cy="1276350"/>
        </p:xfrm>
        <a:graphic>
          <a:graphicData uri="http://schemas.openxmlformats.org/presentationml/2006/ole">
            <p:oleObj spid="_x0000_s61509" name="Equation" r:id="rId4" imgW="3683000" imgH="609600" progId="Equation.3">
              <p:embed/>
            </p:oleObj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581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63550" y="152400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pic>
        <p:nvPicPr>
          <p:cNvPr id="6246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3150"/>
            <a:ext cx="3657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60775"/>
            <a:ext cx="36052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  <a:endParaRPr lang="en-US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Power </a:t>
            </a:r>
            <a:r>
              <a:rPr lang="en-US" dirty="0"/>
              <a:t>Design Project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Fascination </a:t>
            </a:r>
            <a:r>
              <a:rPr lang="en-US" dirty="0"/>
              <a:t>with Firearms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Interest in Electromagnetic Fields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Building a Low Noise Alternative Gun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360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3962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82813"/>
            <a:ext cx="39624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57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40386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886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Line 5"/>
          <p:cNvSpPr>
            <a:spLocks noChangeShapeType="1"/>
          </p:cNvSpPr>
          <p:nvPr/>
        </p:nvSpPr>
        <p:spPr bwMode="auto">
          <a:xfrm flipV="1">
            <a:off x="2274888" y="3862388"/>
            <a:ext cx="6334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 flipV="1">
            <a:off x="2895600" y="3852863"/>
            <a:ext cx="633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0386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86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400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Wire Size calculated by equation for fuses</a:t>
            </a:r>
          </a:p>
        </p:txBody>
      </p:sp>
      <p:graphicFrame>
        <p:nvGraphicFramePr>
          <p:cNvPr id="71715" name="Group 35"/>
          <p:cNvGraphicFramePr>
            <a:graphicFrameLocks noGrp="1"/>
          </p:cNvGraphicFramePr>
          <p:nvPr>
            <p:ph idx="4294967295"/>
          </p:nvPr>
        </p:nvGraphicFramePr>
        <p:xfrm>
          <a:off x="1219200" y="3505200"/>
          <a:ext cx="6705600" cy="3108960"/>
        </p:xfrm>
        <a:graphic>
          <a:graphicData uri="http://schemas.openxmlformats.org/drawingml/2006/table">
            <a:tbl>
              <a:tblPr/>
              <a:tblGrid>
                <a:gridCol w="2235200"/>
                <a:gridCol w="2235200"/>
                <a:gridCol w="2235200"/>
              </a:tblGrid>
              <a:tr h="5746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AWG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Time to Melt (ms)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20% De-rated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n-US" altLang="zh-CN" sz="280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altLang="zh-CN" sz="280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n-US" sz="2800">
              <a:latin typeface="Book Antiqua" pitchFamily="18" charset="0"/>
            </a:endParaRPr>
          </a:p>
        </p:txBody>
      </p:sp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324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10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Final Coil </a:t>
            </a:r>
            <a:r>
              <a:rPr lang="en-US" sz="2800" dirty="0" smtClean="0">
                <a:latin typeface="Book Antiqua" pitchFamily="18" charset="0"/>
              </a:rPr>
              <a:t>Design: 171 Turns</a:t>
            </a:r>
            <a:endParaRPr lang="en-US" sz="28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Trade off between field strength and increased inductance, resistance, current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Coil Length 26 mm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 smtClean="0">
                <a:latin typeface="Book Antiqua" pitchFamily="18" charset="0"/>
              </a:rPr>
              <a:t>Inner </a:t>
            </a:r>
            <a:r>
              <a:rPr lang="en-US" sz="2800" dirty="0">
                <a:latin typeface="Book Antiqua" pitchFamily="18" charset="0"/>
              </a:rPr>
              <a:t>Diameter 13 mm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Outer Diameter 29 mm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16 AWG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High tech Enamel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Coil Inductance 0.352 </a:t>
            </a:r>
            <a:r>
              <a:rPr lang="en-US" sz="2800" dirty="0" err="1">
                <a:latin typeface="Book Antiqua" pitchFamily="18" charset="0"/>
              </a:rPr>
              <a:t>mH</a:t>
            </a:r>
            <a:endParaRPr lang="en-US" sz="2800" dirty="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Coil Resistance 0.184 Ohms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486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Coil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7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Typical coil gun efficiency 2-5 %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Worked backwards from energy need for acceleration by assuming Energy Transfer assuming 2% Efficiency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>
              <a:latin typeface="Book Antiqua" pitchFamily="18" charset="0"/>
            </a:endParaRPr>
          </a:p>
        </p:txBody>
      </p:sp>
      <p:graphicFrame>
        <p:nvGraphicFramePr>
          <p:cNvPr id="76825" name="Object 2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238750"/>
          <a:ext cx="8915400" cy="1314450"/>
        </p:xfrm>
        <a:graphic>
          <a:graphicData uri="http://schemas.openxmlformats.org/presentationml/2006/ole">
            <p:oleObj spid="_x0000_s76931" name="Equation" r:id="rId3" imgW="3850668" imgH="568454" progId="Equation.3">
              <p:embed/>
            </p:oleObj>
          </a:graphicData>
        </a:graphic>
      </p:graphicFrame>
      <p:sp>
        <p:nvSpPr>
          <p:cNvPr id="76828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26" name="Object 26"/>
          <p:cNvGraphicFramePr>
            <a:graphicFrameLocks noChangeAspect="1"/>
          </p:cNvGraphicFramePr>
          <p:nvPr/>
        </p:nvGraphicFramePr>
        <p:xfrm>
          <a:off x="228600" y="3562350"/>
          <a:ext cx="8686800" cy="1220788"/>
        </p:xfrm>
        <a:graphic>
          <a:graphicData uri="http://schemas.openxmlformats.org/presentationml/2006/ole">
            <p:oleObj spid="_x0000_s76932" name="Equation" r:id="rId4" imgW="2743200" imgH="393700" progId="Equation.3">
              <p:embed/>
            </p:oleObj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Capacitor Bank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 Monitoring</a:t>
            </a:r>
          </a:p>
          <a:p>
            <a:pPr marL="742950" lvl="1" indent="-285750" eaLnBrk="1" hangingPunct="1"/>
            <a:r>
              <a:rPr lang="en-US" dirty="0" smtClean="0"/>
              <a:t>Projectile Velocity Sensing</a:t>
            </a:r>
          </a:p>
          <a:p>
            <a:pPr marL="1006475" lvl="2" indent="-285750" eaLnBrk="1" hangingPunct="1"/>
            <a:r>
              <a:rPr lang="en-US" dirty="0" smtClean="0"/>
              <a:t>Optical Speed Trap </a:t>
            </a:r>
          </a:p>
          <a:p>
            <a:pPr marL="742950" lvl="1" indent="-285750" eaLnBrk="1" hangingPunct="1"/>
            <a:r>
              <a:rPr lang="en-US" dirty="0" smtClean="0"/>
              <a:t>Capacitor Charge Voltage </a:t>
            </a:r>
          </a:p>
          <a:p>
            <a:pPr marL="1006475" lvl="2" indent="-285750" eaLnBrk="1" hangingPunct="1"/>
            <a:r>
              <a:rPr lang="en-US" dirty="0" smtClean="0"/>
              <a:t>Digital Voltmeter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Manual Control System</a:t>
            </a:r>
          </a:p>
          <a:p>
            <a:pPr marL="742950" lvl="1" indent="-285750" eaLnBrk="1" hangingPunct="1"/>
            <a:r>
              <a:rPr lang="en-US" dirty="0" smtClean="0"/>
              <a:t>Manual Input</a:t>
            </a:r>
          </a:p>
          <a:p>
            <a:pPr marL="742950" lvl="1" indent="-285750" eaLnBrk="1" hangingPunct="1"/>
            <a:r>
              <a:rPr lang="en-US" dirty="0" smtClean="0"/>
              <a:t>Capacitor Charging </a:t>
            </a:r>
          </a:p>
          <a:p>
            <a:pPr marL="742950" lvl="1" indent="-285750" eaLnBrk="1" hangingPunct="1"/>
            <a:r>
              <a:rPr lang="en-US" dirty="0" smtClean="0"/>
              <a:t>Firing Mechanism</a:t>
            </a:r>
          </a:p>
        </p:txBody>
      </p:sp>
    </p:spTree>
    <p:extLst>
      <p:ext uri="{BB962C8B-B14F-4D97-AF65-F5344CB8AC3E}">
        <p14:creationId xmlns:p14="http://schemas.microsoft.com/office/powerpoint/2010/main" xmlns="" val="16953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Aluminum Electrolytic Capacitor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GS High-Cap Screw Terminal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400 Volt 1000 μ Farad capacitor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ESR 140 milliohms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$28.80 each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>
                <a:latin typeface="Book Antiqua" pitchFamily="18" charset="0"/>
              </a:rPr>
              <a:t>Five of these capacitors in parallel joined by a rigid bus</a:t>
            </a: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Capacitor Bank </a:t>
            </a:r>
            <a:r>
              <a:rPr lang="en-US" sz="3600" dirty="0"/>
              <a:t>–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7338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External Iron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sp>
        <p:nvSpPr>
          <p:cNvPr id="78852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altLang="zh-CN" sz="280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altLang="zh-CN" sz="2800">
                <a:latin typeface="Book Antiqua" pitchFamily="18" charset="0"/>
              </a:rPr>
              <a:t>Pros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altLang="zh-CN" sz="2800">
                <a:latin typeface="Book Antiqua" pitchFamily="18" charset="0"/>
              </a:rPr>
              <a:t>Focus Flux Lines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altLang="zh-CN" sz="2800">
                <a:latin typeface="Book Antiqua" pitchFamily="18" charset="0"/>
              </a:rPr>
              <a:t>Increase Energy Transfer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altLang="zh-CN" sz="280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altLang="zh-CN" sz="2800">
                <a:latin typeface="Book Antiqua" pitchFamily="18" charset="0"/>
              </a:rPr>
              <a:t>Cons: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altLang="zh-CN" sz="2800">
                <a:latin typeface="Book Antiqua" pitchFamily="18" charset="0"/>
              </a:rPr>
              <a:t>Heavy weight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altLang="zh-CN" sz="2800">
                <a:latin typeface="Book Antiqua" pitchFamily="18" charset="0"/>
              </a:rPr>
              <a:t>Reduce air flow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altLang="zh-CN" sz="2800">
                <a:latin typeface="Book Antiqua" pitchFamily="18" charset="0"/>
              </a:rPr>
              <a:t>Conductor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altLang="zh-CN" sz="280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n-US" sz="28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Phillips Head Bit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5 grams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Pre-fabricated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Consistent Mass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 Cylindrical Steel Dowel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Nominal Length ¾ of the Coil Length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Minimal Air Gap in Barrel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>
              <a:latin typeface="Book Antiqua" pitchFamily="18" charset="0"/>
            </a:endParaRPr>
          </a:p>
        </p:txBody>
      </p:sp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Field Generation Subsystem </a:t>
            </a:r>
          </a:p>
          <a:p>
            <a:pPr eaLnBrk="1" hangingPunct="1">
              <a:defRPr/>
            </a:pPr>
            <a:r>
              <a:rPr lang="en-US" sz="3600" dirty="0" smtClean="0"/>
              <a:t>– Projectile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Motion Control Subsystem</a:t>
            </a:r>
            <a:br>
              <a:rPr lang="en-US" sz="4400" dirty="0" smtClean="0"/>
            </a:br>
            <a:r>
              <a:rPr lang="en-US" sz="4400" dirty="0" smtClean="0"/>
              <a:t>-</a:t>
            </a:r>
            <a:r>
              <a:rPr lang="en-US" dirty="0" smtClean="0"/>
              <a:t>Turret-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Self make </a:t>
            </a:r>
            <a:r>
              <a:rPr lang="en-US" dirty="0"/>
              <a:t>turret with rotating shaft mounted </a:t>
            </a:r>
            <a:r>
              <a:rPr lang="en-US" dirty="0" smtClean="0"/>
              <a:t> </a:t>
            </a:r>
            <a:r>
              <a:rPr lang="en-US" dirty="0"/>
              <a:t>allows gun to pan and tilt</a:t>
            </a:r>
          </a:p>
          <a:p>
            <a:pPr>
              <a:lnSpc>
                <a:spcPct val="80000"/>
              </a:lnSpc>
            </a:pPr>
            <a:r>
              <a:rPr lang="en-US" dirty="0"/>
              <a:t>Used rotational physics to calculate the </a:t>
            </a:r>
            <a:r>
              <a:rPr lang="en-US" dirty="0" smtClean="0"/>
              <a:t>torque required for the right-left motor  is 59 oz</a:t>
            </a:r>
            <a:r>
              <a:rPr lang="en-US" dirty="0"/>
              <a:t>-</a:t>
            </a:r>
            <a:r>
              <a:rPr lang="en-US" dirty="0" smtClean="0"/>
              <a:t>in,  and the torque require for the up –down motor  is 110 oz-in </a:t>
            </a:r>
            <a:endParaRPr lang="en-US" dirty="0"/>
          </a:p>
          <a:p>
            <a:pPr marL="136525" indent="0">
              <a:buNone/>
            </a:pP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 l="16950" t="9766" r="31567" b="2774"/>
          <a:stretch>
            <a:fillRect/>
          </a:stretch>
        </p:blipFill>
        <p:spPr bwMode="auto">
          <a:xfrm>
            <a:off x="5929322" y="1928802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Motion Control Subsystem</a:t>
            </a:r>
          </a:p>
          <a:p>
            <a:pPr eaLnBrk="1" hangingPunct="1">
              <a:defRPr/>
            </a:pPr>
            <a:r>
              <a:rPr lang="en-US" sz="3600" dirty="0" smtClean="0"/>
              <a:t>- DC step motor Vs Servo Motor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4" t="10547" r="11416" b="24787"/>
          <a:stretch/>
        </p:blipFill>
        <p:spPr>
          <a:xfrm rot="5400000">
            <a:off x="5189720" y="2830321"/>
            <a:ext cx="4236728" cy="2576569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71538" y="2143116"/>
          <a:ext cx="4071966" cy="3000397"/>
        </p:xfrm>
        <a:graphic>
          <a:graphicData uri="http://schemas.openxmlformats.org/drawingml/2006/table">
            <a:tbl>
              <a:tblPr/>
              <a:tblGrid>
                <a:gridCol w="1042115"/>
                <a:gridCol w="1543874"/>
                <a:gridCol w="1485977"/>
              </a:tblGrid>
              <a:tr h="11631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Step Motor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Servo Motor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459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$19.99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$23.99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459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Torque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120 oz-in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146 oz-in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459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34.3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宋体"/>
                        </a:rPr>
                        <a:t>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 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4593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Power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2V to 6V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Servo Motor</a:t>
            </a:r>
          </a:p>
        </p:txBody>
      </p:sp>
      <p:pic>
        <p:nvPicPr>
          <p:cNvPr id="77828" name="Picture 4" descr="http://a763.g.akamai.net/7/763/1644/3/app.infopia.com/img/image/fp/VPID/8901273/size/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19886"/>
            <a:ext cx="21431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21118"/>
            <a:ext cx="2066925" cy="22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381000" y="1577658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SAVOX SC 0252</a:t>
            </a:r>
          </a:p>
          <a:p>
            <a:pPr eaLnBrk="1" hangingPunct="1">
              <a:buNone/>
            </a:pPr>
            <a:endParaRPr lang="en-US" dirty="0" smtClean="0"/>
          </a:p>
          <a:p>
            <a:pPr marL="136525" indent="0" eaLnBrk="1" hangingPunct="1">
              <a:buNone/>
            </a:pPr>
            <a:r>
              <a:rPr lang="en-US" dirty="0" smtClean="0"/>
              <a:t>- power supply 4 to 6 V</a:t>
            </a:r>
          </a:p>
          <a:p>
            <a:pPr marL="136525" indent="0" eaLnBrk="1" hangingPunct="1">
              <a:buNone/>
            </a:pPr>
            <a:r>
              <a:rPr lang="en-US" dirty="0" smtClean="0"/>
              <a:t>-metal </a:t>
            </a:r>
            <a:r>
              <a:rPr lang="en-US" dirty="0"/>
              <a:t>gear </a:t>
            </a:r>
            <a:r>
              <a:rPr lang="en-US" dirty="0" smtClean="0"/>
              <a:t>servo</a:t>
            </a:r>
          </a:p>
          <a:p>
            <a:pPr marL="136525" indent="0" eaLnBrk="1" hangingPunct="1">
              <a:buNone/>
            </a:pPr>
            <a:r>
              <a:rPr lang="en-US" dirty="0" smtClean="0"/>
              <a:t>-light weight 1.8 </a:t>
            </a:r>
            <a:r>
              <a:rPr lang="en-US" dirty="0" err="1" smtClean="0"/>
              <a:t>oZ</a:t>
            </a:r>
            <a:endParaRPr lang="en-US" dirty="0" smtClean="0"/>
          </a:p>
          <a:p>
            <a:pPr marL="136525" indent="0" eaLnBrk="1" hangingPunct="1">
              <a:buNone/>
            </a:pPr>
            <a:r>
              <a:rPr lang="en-US" dirty="0" smtClean="0"/>
              <a:t>-higher torque 146 </a:t>
            </a:r>
            <a:r>
              <a:rPr lang="en-US" dirty="0" err="1" smtClean="0"/>
              <a:t>oz</a:t>
            </a:r>
            <a:r>
              <a:rPr lang="en-US" dirty="0" smtClean="0"/>
              <a:t>-in</a:t>
            </a:r>
          </a:p>
          <a:p>
            <a:pPr marL="136525" indent="0" eaLnBrk="1" hangingPunct="1">
              <a:buNone/>
            </a:pPr>
            <a:endParaRPr lang="en-US" dirty="0" smtClean="0"/>
          </a:p>
          <a:p>
            <a:pPr marL="136525" indent="0" eaLnBrk="1" hangingPunct="1">
              <a:buNone/>
            </a:pPr>
            <a:endParaRPr lang="en-US" dirty="0" smtClean="0"/>
          </a:p>
          <a:p>
            <a:pPr marL="136525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427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内容占位符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0417" b="55592"/>
          <a:stretch>
            <a:fillRect/>
          </a:stretch>
        </p:blipFill>
        <p:spPr>
          <a:xfrm>
            <a:off x="3143250" y="1528763"/>
            <a:ext cx="2714625" cy="1903412"/>
          </a:xfrm>
        </p:spPr>
      </p:pic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0" y="3529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1200">
                <a:solidFill>
                  <a:srgbClr val="000000"/>
                </a:solidFill>
              </a:rPr>
              <a:t>PmodCON3 Servo Connector Module Board</a:t>
            </a:r>
            <a:endParaRPr lang="en-US" altLang="zh-CN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42938" y="3286125"/>
            <a:ext cx="8043862" cy="302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altLang="zh-CN" sz="2800" dirty="0">
              <a:latin typeface="+mn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altLang="zh-CN" sz="2800" dirty="0">
              <a:latin typeface="+mn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zh-CN" altLang="en-US" sz="2800" dirty="0">
              <a:latin typeface="+mn-lt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313" y="3214688"/>
            <a:ext cx="8258175" cy="1522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3919538"/>
            <a:ext cx="8429625" cy="27860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/>
              <a:t>PmodCon3 connection: compatible for most of the Diligent system board as well as the FPGA board </a:t>
            </a:r>
            <a:r>
              <a:rPr lang="en-US" sz="2800" dirty="0" smtClean="0"/>
              <a:t>that was used </a:t>
            </a:r>
            <a:r>
              <a:rPr lang="en-US" sz="2800" dirty="0"/>
              <a:t>in our project.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/>
              <a:t>Terminal power supply: power up 6V power, enough power for 50 to 300 </a:t>
            </a:r>
            <a:r>
              <a:rPr lang="en-US" sz="2800" dirty="0" smtClean="0"/>
              <a:t>oz-inch </a:t>
            </a:r>
            <a:r>
              <a:rPr lang="en-US" sz="2800" dirty="0"/>
              <a:t>of torque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/>
              <a:t>4 set 3 pins connection: Enough for </a:t>
            </a:r>
            <a:r>
              <a:rPr lang="en-US" sz="2800" dirty="0" smtClean="0"/>
              <a:t>up to 4 servo motors </a:t>
            </a:r>
            <a:r>
              <a:rPr lang="en-US" sz="2800" dirty="0"/>
              <a:t>connection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/>
              <a:t>Low Price : $10 dollars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 dirty="0"/>
              <a:t>Drawback and solution</a:t>
            </a:r>
            <a:r>
              <a:rPr lang="en-US" sz="2800" dirty="0" smtClean="0"/>
              <a:t>: not exactly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a servo motor controller, but we can use the FPGA board to generate the PWM to control the motors</a:t>
            </a:r>
          </a:p>
          <a:p>
            <a:pPr marL="13716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/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 Servo Motor Controller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Modulation</a:t>
            </a:r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767263" cy="3816350"/>
          </a:xfrm>
          <a:noFill/>
          <a:ln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410200" y="1447800"/>
            <a:ext cx="3429000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PWM change the pulse widths then can change the direction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usually signal should be sent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30-60 pulses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every second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Period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1 /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50 pulses = 20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ms</a:t>
            </a:r>
            <a:endParaRPr lang="en-US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FPGA Board Period: 1/50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Mz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=0.02 us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98 steps motor control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1/98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0.0102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0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/>
              <a:t>Controls &amp; Software Subsystem</a:t>
            </a:r>
            <a:endParaRPr lang="en-US" sz="37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FPGA</a:t>
            </a:r>
          </a:p>
          <a:p>
            <a:pPr lvl="1" eaLnBrk="1" hangingPunct="1"/>
            <a:r>
              <a:rPr lang="en-US" dirty="0" smtClean="0"/>
              <a:t>Functions of FPGA</a:t>
            </a:r>
          </a:p>
          <a:p>
            <a:pPr lvl="1" eaLnBrk="1" hangingPunct="1"/>
            <a:r>
              <a:rPr lang="en-US" dirty="0" smtClean="0"/>
              <a:t>Selection</a:t>
            </a:r>
          </a:p>
          <a:p>
            <a:pPr lvl="1" eaLnBrk="1" hangingPunct="1"/>
            <a:r>
              <a:rPr lang="en-US" dirty="0" smtClean="0"/>
              <a:t>Block Diagram of Integration with other Components</a:t>
            </a:r>
          </a:p>
          <a:p>
            <a:pPr eaLnBrk="1" hangingPunct="1"/>
            <a:r>
              <a:rPr lang="en-US" dirty="0" smtClean="0"/>
              <a:t>Software Architecture</a:t>
            </a:r>
          </a:p>
          <a:p>
            <a:pPr lvl="1" eaLnBrk="1" hangingPunct="1"/>
            <a:r>
              <a:rPr lang="en-US" dirty="0" smtClean="0"/>
              <a:t>Basic Function Description</a:t>
            </a:r>
          </a:p>
          <a:p>
            <a:pPr lvl="1" eaLnBrk="1" hangingPunct="1"/>
            <a:r>
              <a:rPr lang="en-US" dirty="0" smtClean="0"/>
              <a:t>Function 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FPGA </a:t>
            </a:r>
            <a:endParaRPr lang="en-US" dirty="0"/>
          </a:p>
        </p:txBody>
      </p:sp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User will communicate with the Program through the FPGA’s onboard switches and buttons</a:t>
            </a:r>
          </a:p>
          <a:p>
            <a:pPr eaLnBrk="1" hangingPunct="1"/>
            <a:r>
              <a:rPr lang="en-US" dirty="0" smtClean="0"/>
              <a:t>The FPGA will allow for the User to </a:t>
            </a:r>
          </a:p>
          <a:p>
            <a:pPr lvl="1" eaLnBrk="1" hangingPunct="1"/>
            <a:r>
              <a:rPr lang="en-US" dirty="0" smtClean="0"/>
              <a:t>Control the Servo Motors manually</a:t>
            </a:r>
          </a:p>
          <a:p>
            <a:pPr lvl="1" eaLnBrk="1" hangingPunct="1"/>
            <a:r>
              <a:rPr lang="en-US" dirty="0" smtClean="0"/>
              <a:t>Charge the Capacitors</a:t>
            </a:r>
          </a:p>
          <a:p>
            <a:pPr lvl="1" eaLnBrk="1" hangingPunct="1"/>
            <a:r>
              <a:rPr lang="en-US" dirty="0" smtClean="0"/>
              <a:t>Fire  the Projectile</a:t>
            </a:r>
          </a:p>
          <a:p>
            <a:pPr lvl="1" eaLnBrk="1" hangingPunct="1"/>
            <a:r>
              <a:rPr lang="en-US" dirty="0" smtClean="0"/>
              <a:t>Measure the Mussel Velocity (Using Seven Segment Display)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100 fps muzzle velocity (30.48 m/s)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Accept 120 V AC input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120 ° Range of Motion Azimuth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60 ° Range of Motion Elevation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26765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6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Manual Control</a:t>
            </a:r>
            <a:endParaRPr lang="en-US" dirty="0"/>
          </a:p>
        </p:txBody>
      </p:sp>
      <p:sp>
        <p:nvSpPr>
          <p:cNvPr id="931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Azimuth and Elevation will Increment/Decrement based on the User’s input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FPGA onboard toggle switches are used for controlling horizontal and vertical motion of the barrel.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and Firing 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Charging Circuit is connected to an output pin of the FPGA, by way of a High Power MOSFET.</a:t>
            </a:r>
          </a:p>
          <a:p>
            <a:r>
              <a:rPr lang="en-US" dirty="0"/>
              <a:t>The </a:t>
            </a:r>
            <a:r>
              <a:rPr lang="en-US" dirty="0" smtClean="0"/>
              <a:t>Firing </a:t>
            </a:r>
            <a:r>
              <a:rPr lang="en-US" dirty="0"/>
              <a:t>Circuit is connected to an output </a:t>
            </a:r>
            <a:r>
              <a:rPr lang="en-US" dirty="0" smtClean="0"/>
              <a:t>pin </a:t>
            </a:r>
            <a:r>
              <a:rPr lang="en-US" dirty="0"/>
              <a:t>of the FPGA, by way of a </a:t>
            </a:r>
            <a:r>
              <a:rPr lang="en-US" dirty="0" smtClean="0"/>
              <a:t>SCR.</a:t>
            </a:r>
          </a:p>
          <a:p>
            <a:r>
              <a:rPr lang="en-US" dirty="0" smtClean="0"/>
              <a:t>Both Circuits use an opto-isollator to protect the FPGA.</a:t>
            </a:r>
          </a:p>
          <a:p>
            <a:r>
              <a:rPr lang="en-US" dirty="0" smtClean="0"/>
              <a:t>When the User wants to Fire or Charge the Capacitor Bank a Switch will used to open the gate of the transistor allowing the circuit to do 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Sensors and Motion Control Subsystem </a:t>
            </a:r>
          </a:p>
          <a:p>
            <a:pPr eaLnBrk="1" hangingPunct="1">
              <a:defRPr/>
            </a:pPr>
            <a:r>
              <a:rPr lang="en-US" sz="3600" dirty="0" smtClean="0"/>
              <a:t>– Speed Trap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Optical triggered Speed </a:t>
            </a:r>
            <a:r>
              <a:rPr lang="en-US" sz="2800" dirty="0" smtClean="0">
                <a:latin typeface="Book Antiqua" pitchFamily="18" charset="0"/>
              </a:rPr>
              <a:t>Trap mounted on barrel</a:t>
            </a:r>
            <a:endParaRPr lang="en-US" sz="2800" dirty="0">
              <a:latin typeface="Book Antiqua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Each of the Outputs from the Optical Sensors are connected as Inputs to the FPGA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295400" y="3048000"/>
            <a:ext cx="68294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3790"/>
            <a:ext cx="28194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 l="66589" t="11718" r="8878" b="64844"/>
          <a:stretch>
            <a:fillRect/>
          </a:stretch>
        </p:blipFill>
        <p:spPr bwMode="auto">
          <a:xfrm>
            <a:off x="4714876" y="4000504"/>
            <a:ext cx="3000410" cy="22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tudent User\Desktop\speed foto\P101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717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/>
              <a:t>Sensors and Motion Control Subsystem </a:t>
            </a:r>
          </a:p>
          <a:p>
            <a:pPr eaLnBrk="1" hangingPunct="1">
              <a:defRPr/>
            </a:pPr>
            <a:r>
              <a:rPr lang="en-US" sz="3600" dirty="0" smtClean="0"/>
              <a:t>– Speed Trap </a:t>
            </a:r>
            <a:r>
              <a:rPr lang="en-US" sz="3600" dirty="0"/>
              <a:t>–</a:t>
            </a:r>
            <a:endParaRPr lang="en-US" sz="3600" dirty="0" smtClean="0"/>
          </a:p>
        </p:txBody>
      </p:sp>
      <p:pic>
        <p:nvPicPr>
          <p:cNvPr id="79874" name="Picture 2" descr="C:\Users\Student User\Desktop\speed foto\P101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" y="1570038"/>
            <a:ext cx="5878830" cy="44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5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Speed Trap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SW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7090"/>
            <a:ext cx="8229600" cy="4708525"/>
          </a:xfrm>
        </p:spPr>
        <p:txBody>
          <a:bodyPr/>
          <a:lstStyle/>
          <a:p>
            <a:r>
              <a:rPr lang="en-US" dirty="0" smtClean="0"/>
              <a:t>Two Optical Sensors on Barrel</a:t>
            </a:r>
          </a:p>
          <a:p>
            <a:pPr lvl="1"/>
            <a:r>
              <a:rPr lang="en-US" dirty="0" smtClean="0"/>
              <a:t>When the first sensor goes low a counter is started.</a:t>
            </a:r>
          </a:p>
          <a:p>
            <a:pPr lvl="1"/>
            <a:r>
              <a:rPr lang="en-US" dirty="0" smtClean="0"/>
              <a:t>When the second sensor then goes low the counter is stopped.</a:t>
            </a:r>
          </a:p>
          <a:p>
            <a:pPr lvl="1"/>
            <a:r>
              <a:rPr lang="en-US" dirty="0" smtClean="0"/>
              <a:t>The counter is then outputted to the Seven Segment Display</a:t>
            </a:r>
          </a:p>
          <a:p>
            <a:r>
              <a:rPr lang="en-US" dirty="0" smtClean="0"/>
              <a:t>Velocity Calculation</a:t>
            </a:r>
          </a:p>
          <a:p>
            <a:pPr lvl="1"/>
            <a:r>
              <a:rPr lang="en-US" dirty="0" smtClean="0"/>
              <a:t>Once the counter has ended the Muzzle Velocity is calculated by :</a:t>
            </a:r>
          </a:p>
          <a:p>
            <a:pPr lvl="2"/>
            <a:r>
              <a:rPr lang="en-US" dirty="0" smtClean="0"/>
              <a:t>velocity = (x/(count*</a:t>
            </a:r>
            <a:r>
              <a:rPr lang="en-US" dirty="0" err="1" smtClean="0"/>
              <a:t>clk</a:t>
            </a:r>
            <a:r>
              <a:rPr lang="en-US" dirty="0" smtClean="0"/>
              <a:t>))*3.3</a:t>
            </a:r>
          </a:p>
          <a:p>
            <a:pPr lvl="2"/>
            <a:r>
              <a:rPr lang="en-US" dirty="0" smtClean="0"/>
              <a:t>Where x is the distance between sensors, </a:t>
            </a:r>
            <a:r>
              <a:rPr lang="en-US" dirty="0" err="1" smtClean="0"/>
              <a:t>clk</a:t>
            </a:r>
            <a:r>
              <a:rPr lang="en-US" dirty="0" smtClean="0"/>
              <a:t> is for the 50MHz </a:t>
            </a:r>
            <a:r>
              <a:rPr lang="en-US" dirty="0" err="1" smtClean="0"/>
              <a:t>clk</a:t>
            </a:r>
            <a:r>
              <a:rPr lang="en-US" dirty="0" smtClean="0"/>
              <a:t>, and 3.3 is the conversion from mps to fps.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 Descriptions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600200"/>
          <a:ext cx="6781800" cy="3962400"/>
        </p:xfrm>
        <a:graphic>
          <a:graphicData uri="http://schemas.openxmlformats.org/drawingml/2006/table">
            <a:tbl>
              <a:tblPr/>
              <a:tblGrid>
                <a:gridCol w="1587063"/>
                <a:gridCol w="5194737"/>
              </a:tblGrid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DCMotorAz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Turns on the Azimuth motor for the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desired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time period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DCMotorEl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Turns on the Elevation motor for the 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desired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time period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Charge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Starts the charging of the Capacitors and turns on Voltmeter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FireStandby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Waits until User is finished charging 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Fire 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Stops Charging the Capacitors, and dumps the load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SpeedSensor1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Waits until Sensor one sends a pulse and then begins counter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SpeedSensor2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Waits until Sensor two sends a pulse and then end counter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SpeedOutput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Once counter ends, Calculate velocity. Output Velocity to Seven Segment Display</a:t>
                      </a:r>
                    </a:p>
                  </a:txBody>
                  <a:tcPr marL="7088" marR="7088" marT="7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FPGA Selection</a:t>
            </a:r>
            <a:endParaRPr lang="en-US" dirty="0"/>
          </a:p>
        </p:txBody>
      </p:sp>
      <p:sp>
        <p:nvSpPr>
          <p:cNvPr id="983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Xilinx Spartan 3E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Low cost at $150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High-performance logic solution for high-volume, consumer-oriented applications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Larger amount of RAM.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Helvetica"/>
            </a:endParaRPr>
          </a:p>
          <a:p>
            <a:pPr eaLnBrk="1" hangingPunct="1"/>
            <a:r>
              <a:rPr lang="en-US" dirty="0" smtClean="0"/>
              <a:t>Xilinx Basys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Low cost at $89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High-performance logic solution for high-volume, consumer-oriented applications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Helvetica"/>
              </a:rPr>
              <a:t>Lower RAM </a:t>
            </a:r>
            <a:r>
              <a:rPr lang="en-US" dirty="0" err="1" smtClean="0">
                <a:solidFill>
                  <a:srgbClr val="000000"/>
                </a:solidFill>
                <a:latin typeface="Helvetica"/>
              </a:rPr>
              <a:t>vs</a:t>
            </a:r>
            <a:r>
              <a:rPr lang="en-US" dirty="0" smtClean="0">
                <a:solidFill>
                  <a:srgbClr val="000000"/>
                </a:solidFill>
                <a:latin typeface="Helvetica"/>
              </a:rPr>
              <a:t> Spartan 3e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Helvetica"/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Basys</a:t>
            </a:r>
            <a:endParaRPr lang="en-US" dirty="0"/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Xilinx Basys FPGA has been chosen for this project</a:t>
            </a:r>
          </a:p>
          <a:p>
            <a:pPr eaLnBrk="1" hangingPunct="1"/>
            <a:r>
              <a:rPr lang="en-US" dirty="0" smtClean="0"/>
              <a:t>The Basys FPGA has a sufficient amount of I/O pins and RAM, and will allow for the possibility  for other capabilities that may be given to the Turret.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Basys Block Diagram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Control System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1600200"/>
            <a:ext cx="46482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2971800"/>
            <a:ext cx="13716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Elevation Servo 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971800"/>
            <a:ext cx="13716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Azimuth Servo Motor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630987" y="2741613"/>
            <a:ext cx="457200" cy="31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287587" y="2741613"/>
            <a:ext cx="457200" cy="31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1600" y="4343400"/>
            <a:ext cx="13716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Speed Trap Optical 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4343400"/>
            <a:ext cx="13716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Charge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400" y="4343400"/>
            <a:ext cx="13716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Fire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2076450" y="2266950"/>
            <a:ext cx="1828800" cy="2324100"/>
          </a:xfrm>
          <a:prstGeom prst="bentConnector3">
            <a:avLst>
              <a:gd name="adj1" fmla="val 1437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0"/>
          </p:cNvCxnSpPr>
          <p:nvPr/>
        </p:nvCxnSpPr>
        <p:spPr>
          <a:xfrm rot="5400000">
            <a:off x="3505200" y="3429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2"/>
            <a:endCxn id="15" idx="0"/>
          </p:cNvCxnSpPr>
          <p:nvPr/>
        </p:nvCxnSpPr>
        <p:spPr>
          <a:xfrm rot="16200000" flipH="1">
            <a:off x="5086350" y="2114550"/>
            <a:ext cx="1828800" cy="2628900"/>
          </a:xfrm>
          <a:prstGeom prst="bentConnector3">
            <a:avLst>
              <a:gd name="adj1" fmla="val 8625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Project Breakdown</a:t>
            </a:r>
            <a:endParaRPr lang="en-US" b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Four Functional Subsystems each managed by one group member</a:t>
            </a:r>
          </a:p>
          <a:p>
            <a:pPr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Power Subsystem</a:t>
            </a:r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Field Generation Subsystem</a:t>
            </a:r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Motion Control Subsystem</a:t>
            </a:r>
          </a:p>
          <a:p>
            <a:pPr lvl="1" eaLnBrk="1" hangingPunct="1"/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Controls and Software Subsystem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090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10352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9084047"/>
              </p:ext>
            </p:extLst>
          </p:nvPr>
        </p:nvGraphicFramePr>
        <p:xfrm>
          <a:off x="381000" y="1371600"/>
          <a:ext cx="8077200" cy="5100646"/>
        </p:xfrm>
        <a:graphic>
          <a:graphicData uri="http://schemas.openxmlformats.org/drawingml/2006/table">
            <a:tbl>
              <a:tblPr/>
              <a:tblGrid>
                <a:gridCol w="4948238"/>
                <a:gridCol w="1098550"/>
                <a:gridCol w="1016000"/>
                <a:gridCol w="1014412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 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Quantity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Price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Basys FPGA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1100"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$89.00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$89.00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Resistor Package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PModCon3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$9.99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$9.99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Servo Motor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$23.99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$71.97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PCB Materials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$210.00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$210.00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Capacitor 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$28.80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$144.00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Silicon-Controlled Rectifier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$60.00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MUR860 Rectifier Diodes (10)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$19.99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$40.00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Digital Voltmeter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$89.99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$89.99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LM339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$2.00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Switches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$9.99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$9.99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IR LED/Sensor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$11.90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$72.00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Miscellaneous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Magnetic Wire (100ft)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$68.70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$68.70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Transformer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$1001.99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Current through the Coil</a:t>
            </a:r>
          </a:p>
          <a:p>
            <a:r>
              <a:rPr lang="en-US" dirty="0" smtClean="0"/>
              <a:t>Monitoring Voltage with FPGA</a:t>
            </a:r>
          </a:p>
          <a:p>
            <a:r>
              <a:rPr lang="en-US" dirty="0" smtClean="0"/>
              <a:t>Integrating the Charging and Firing Circuits together</a:t>
            </a:r>
          </a:p>
          <a:p>
            <a:r>
              <a:rPr lang="en-US" dirty="0" smtClean="0"/>
              <a:t>Stepper Motors (Weight, Current)</a:t>
            </a:r>
          </a:p>
          <a:p>
            <a:r>
              <a:rPr lang="en-US" dirty="0" smtClean="0"/>
              <a:t>Low Output Current from FPGA</a:t>
            </a:r>
          </a:p>
          <a:p>
            <a:pPr marL="1365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7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Questions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300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Power Subsystem</a:t>
            </a:r>
            <a:endParaRPr lang="en-US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Source</a:t>
            </a:r>
          </a:p>
          <a:p>
            <a:pPr eaLnBrk="1" hangingPunct="1"/>
            <a:r>
              <a:rPr lang="en-US" dirty="0" smtClean="0"/>
              <a:t>Transformer &amp; AC to DC converter</a:t>
            </a:r>
          </a:p>
          <a:p>
            <a:pPr eaLnBrk="1" hangingPunct="1"/>
            <a:r>
              <a:rPr lang="en-US" dirty="0" smtClean="0"/>
              <a:t>Diodes &amp; Resistors</a:t>
            </a:r>
          </a:p>
          <a:p>
            <a:pPr eaLnBrk="1" hangingPunct="1"/>
            <a:r>
              <a:rPr lang="en-US" dirty="0" smtClean="0"/>
              <a:t>Capacitor Charging</a:t>
            </a:r>
          </a:p>
          <a:p>
            <a:pPr eaLnBrk="1" hangingPunct="1"/>
            <a:r>
              <a:rPr lang="en-US" dirty="0" smtClean="0"/>
              <a:t>Voltage </a:t>
            </a:r>
            <a:r>
              <a:rPr lang="en-US" dirty="0"/>
              <a:t>S</a:t>
            </a:r>
            <a:r>
              <a:rPr lang="en-US" dirty="0" smtClean="0"/>
              <a:t>ensing</a:t>
            </a:r>
          </a:p>
          <a:p>
            <a:pPr eaLnBrk="1" hangingPunct="1"/>
            <a:r>
              <a:rPr lang="en-US" dirty="0" smtClean="0"/>
              <a:t>Switching </a:t>
            </a:r>
          </a:p>
        </p:txBody>
      </p:sp>
    </p:spTree>
    <p:extLst>
      <p:ext uri="{BB962C8B-B14F-4D97-AF65-F5344CB8AC3E}">
        <p14:creationId xmlns:p14="http://schemas.microsoft.com/office/powerpoint/2010/main" xmlns="" val="4117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 Source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900" dirty="0" smtClean="0"/>
          </a:p>
          <a:p>
            <a:pPr marL="136525" indent="0" eaLnBrk="1" hangingPunct="1">
              <a:lnSpc>
                <a:spcPct val="80000"/>
              </a:lnSpc>
            </a:pPr>
            <a:endParaRPr lang="en-US" sz="9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 smtClean="0"/>
              <a:t>Power System will:</a:t>
            </a:r>
          </a:p>
          <a:p>
            <a:pPr lvl="1" indent="-411163" eaLnBrk="1" hangingPunct="1">
              <a:lnSpc>
                <a:spcPct val="80000"/>
              </a:lnSpc>
            </a:pPr>
            <a:r>
              <a:rPr lang="en-US" dirty="0" smtClean="0"/>
              <a:t>Accept Standard 120V AC outlet</a:t>
            </a:r>
          </a:p>
          <a:p>
            <a:pPr lvl="1" indent="-411163" eaLnBrk="1" hangingPunct="1">
              <a:lnSpc>
                <a:spcPct val="80000"/>
              </a:lnSpc>
            </a:pPr>
            <a:r>
              <a:rPr lang="en-US" dirty="0" smtClean="0"/>
              <a:t>Provide: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dirty="0" smtClean="0"/>
              <a:t>400 V DC for Capacitor Bank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dirty="0" smtClean="0"/>
              <a:t>1.5V &amp; 5V </a:t>
            </a:r>
            <a:r>
              <a:rPr lang="en-US" dirty="0"/>
              <a:t>S</a:t>
            </a:r>
            <a:r>
              <a:rPr lang="en-US" dirty="0" smtClean="0"/>
              <a:t>peed Trap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9F9F9"/>
              </a:buClr>
              <a:buNone/>
            </a:pPr>
            <a:endParaRPr lang="en-US" dirty="0"/>
          </a:p>
          <a:p>
            <a:pPr marL="457200" lvl="1" indent="0" eaLnBrk="1" hangingPunct="1">
              <a:lnSpc>
                <a:spcPct val="80000"/>
              </a:lnSpc>
              <a:buClr>
                <a:srgbClr val="F9F9F9"/>
              </a:buClr>
              <a:buNone/>
            </a:pPr>
            <a:endParaRPr lang="en-US" sz="2800" dirty="0" smtClean="0"/>
          </a:p>
          <a:p>
            <a:pPr marL="136525" indent="0" eaLnBrk="1" hangingPunct="1">
              <a:lnSpc>
                <a:spcPct val="80000"/>
              </a:lnSpc>
            </a:pPr>
            <a:r>
              <a:rPr lang="en-US" dirty="0" smtClean="0"/>
              <a:t> FPGA is powered separately by USB connected to a laptop.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US" dirty="0" smtClean="0"/>
              <a:t>Provides 5V to DC </a:t>
            </a:r>
            <a:r>
              <a:rPr lang="en-US" dirty="0"/>
              <a:t>Servomotors (2)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700" dirty="0" smtClean="0"/>
          </a:p>
          <a:p>
            <a:pPr marL="136525" indent="0" eaLnBrk="1" hangingPunct="1">
              <a:lnSpc>
                <a:spcPct val="80000"/>
              </a:lnSpc>
            </a:pPr>
            <a:endParaRPr lang="en-US" sz="700" dirty="0" smtClean="0"/>
          </a:p>
          <a:p>
            <a:pPr marL="136525" indent="0" eaLnBrk="1" hangingPunct="1">
              <a:lnSpc>
                <a:spcPct val="80000"/>
              </a:lnSpc>
            </a:pPr>
            <a:endParaRPr lang="en-US" sz="700" dirty="0" smtClean="0"/>
          </a:p>
          <a:p>
            <a:pPr marL="136525" indent="0" eaLnBrk="1" hangingPunct="1">
              <a:lnSpc>
                <a:spcPct val="80000"/>
              </a:lnSpc>
            </a:pPr>
            <a:endParaRPr lang="en-US" sz="7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7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700" dirty="0" smtClean="0"/>
              <a:t>     </a:t>
            </a:r>
          </a:p>
          <a:p>
            <a:pPr marL="136525" indent="0" eaLnBrk="1" hangingPunct="1">
              <a:lnSpc>
                <a:spcPct val="80000"/>
              </a:lnSpc>
            </a:pP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xmlns="" val="37561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6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Transformer &amp; </a:t>
            </a:r>
            <a:br>
              <a:rPr lang="en-US" dirty="0" smtClean="0"/>
            </a:br>
            <a:r>
              <a:rPr lang="en-US" dirty="0" smtClean="0"/>
              <a:t>AC to DC Power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Transformer</a:t>
            </a:r>
          </a:p>
          <a:p>
            <a:pPr lvl="1" eaLnBrk="1" hangingPunct="1"/>
            <a:r>
              <a:rPr lang="en-US" dirty="0" smtClean="0"/>
              <a:t>Step up transformer</a:t>
            </a:r>
          </a:p>
          <a:p>
            <a:pPr lvl="1" eaLnBrk="1" hangingPunct="1"/>
            <a:r>
              <a:rPr lang="en-US" dirty="0" smtClean="0"/>
              <a:t>500VA Power Transformer HT97818</a:t>
            </a:r>
          </a:p>
          <a:p>
            <a:pPr lvl="1" eaLnBrk="1" hangingPunct="1"/>
            <a:r>
              <a:rPr lang="en-US" dirty="0" smtClean="0"/>
              <a:t>Receives 120V AC </a:t>
            </a:r>
          </a:p>
          <a:p>
            <a:pPr lvl="1" eaLnBrk="1" hangingPunct="1"/>
            <a:r>
              <a:rPr lang="en-US" dirty="0" smtClean="0"/>
              <a:t>Outputs 480V AC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 to DC converter</a:t>
            </a:r>
          </a:p>
          <a:p>
            <a:pPr lvl="1" eaLnBrk="1" hangingPunct="1"/>
            <a:r>
              <a:rPr lang="en-US" sz="2300" dirty="0" smtClean="0"/>
              <a:t>4 diodes </a:t>
            </a:r>
          </a:p>
          <a:p>
            <a:pPr lvl="1" eaLnBrk="1" hangingPunct="1"/>
            <a:r>
              <a:rPr lang="en-US" sz="2300" dirty="0" smtClean="0"/>
              <a:t>Full-wave bridge rectifier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04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6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MUR860</a:t>
            </a:r>
          </a:p>
          <a:p>
            <a:pPr eaLnBrk="1" hangingPunct="1"/>
            <a:r>
              <a:rPr lang="en-US" dirty="0" smtClean="0"/>
              <a:t>Ultrafast</a:t>
            </a:r>
          </a:p>
          <a:p>
            <a:pPr eaLnBrk="1" hangingPunct="1"/>
            <a:r>
              <a:rPr lang="en-US" dirty="0" smtClean="0"/>
              <a:t>8A maximum average forward rectified current.</a:t>
            </a:r>
          </a:p>
          <a:p>
            <a:pPr eaLnBrk="1" hangingPunct="1"/>
            <a:r>
              <a:rPr lang="en-US" dirty="0" smtClean="0"/>
              <a:t>600 V maximum DC-blocking voltage</a:t>
            </a:r>
          </a:p>
          <a:p>
            <a:pPr eaLnBrk="1" hangingPunct="1"/>
            <a:r>
              <a:rPr lang="en-US" dirty="0" err="1" smtClean="0"/>
              <a:t>Schottky</a:t>
            </a:r>
            <a:r>
              <a:rPr lang="en-US" dirty="0" smtClean="0"/>
              <a:t> </a:t>
            </a:r>
            <a:r>
              <a:rPr lang="en-US" dirty="0"/>
              <a:t>Diode </a:t>
            </a:r>
            <a:r>
              <a:rPr lang="en-US" dirty="0" smtClean="0"/>
              <a:t>rated at 60A Perfect for use as flywheel diodes</a:t>
            </a:r>
          </a:p>
          <a:p>
            <a:pPr lvl="1" eaLnBrk="1" hangingPunct="1"/>
            <a:r>
              <a:rPr lang="en-US" dirty="0" smtClean="0"/>
              <a:t>Prevent damage to SCR &amp; Capacitor Bank from back EMF</a:t>
            </a:r>
          </a:p>
          <a:p>
            <a:pPr lvl="1" eaLnBrk="1" hangingPunct="1"/>
            <a:r>
              <a:rPr lang="en-US" dirty="0" smtClean="0"/>
              <a:t>Block reverse peak voltage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828800"/>
            <a:ext cx="1676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50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2010-09-29T00:26:24Z</outs:dateTime>
      <outs:isPinned>true</outs:isPinned>
    </outs:relatedDate>
    <outs:relatedDate>
      <outs:type>2</outs:type>
      <outs:displayName>Created</outs:displayName>
      <outs:dateTime>2010-09-22T16:40:42Z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unknown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Nine Lost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D7DC351F-0EDD-495E-A6AF-58687D7C734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2275</TotalTime>
  <Words>1694</Words>
  <Application>Microsoft Office PowerPoint</Application>
  <PresentationFormat>全屏显示(4:3)</PresentationFormat>
  <Paragraphs>454</Paragraphs>
  <Slides>52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Apex</vt:lpstr>
      <vt:lpstr>Equation</vt:lpstr>
      <vt:lpstr>High powered AUTOMATED COIL GUN</vt:lpstr>
      <vt:lpstr>Motivation</vt:lpstr>
      <vt:lpstr>Requirements</vt:lpstr>
      <vt:lpstr>Specifications</vt:lpstr>
      <vt:lpstr>Project Breakdown</vt:lpstr>
      <vt:lpstr>Power Subsystem</vt:lpstr>
      <vt:lpstr>Power Source</vt:lpstr>
      <vt:lpstr>Transformer &amp;  AC to DC Power</vt:lpstr>
      <vt:lpstr>Diodes</vt:lpstr>
      <vt:lpstr>Switching Devices</vt:lpstr>
      <vt:lpstr>Releasing Current</vt:lpstr>
      <vt:lpstr>Resistors</vt:lpstr>
      <vt:lpstr>幻灯片 13</vt:lpstr>
      <vt:lpstr>Printed Circuit Board in EagleCAD </vt:lpstr>
      <vt:lpstr>Field Generation Subsystem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Motion Control Subsystem -Turret-</vt:lpstr>
      <vt:lpstr>幻灯片 34</vt:lpstr>
      <vt:lpstr>幻灯片 35</vt:lpstr>
      <vt:lpstr>幻灯片 36</vt:lpstr>
      <vt:lpstr>Pulse Width Modulation</vt:lpstr>
      <vt:lpstr>Controls &amp; Software Subsystem</vt:lpstr>
      <vt:lpstr>FPGA </vt:lpstr>
      <vt:lpstr>Manual Control</vt:lpstr>
      <vt:lpstr>Charging and Firing SW</vt:lpstr>
      <vt:lpstr>幻灯片 42</vt:lpstr>
      <vt:lpstr>幻灯片 43</vt:lpstr>
      <vt:lpstr>幻灯片 44</vt:lpstr>
      <vt:lpstr>Function Descriptions</vt:lpstr>
      <vt:lpstr>FPGA Selection</vt:lpstr>
      <vt:lpstr>Basys</vt:lpstr>
      <vt:lpstr>Basys Block Diagram</vt:lpstr>
      <vt:lpstr>Control System Block Diagram</vt:lpstr>
      <vt:lpstr>Budget</vt:lpstr>
      <vt:lpstr>Project Difficulties</vt:lpstr>
      <vt:lpstr>Questions</vt:lpstr>
    </vt:vector>
  </TitlesOfParts>
  <Company>blank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to DC Convertor</dc:title>
  <dc:creator>unknown</dc:creator>
  <cp:lastModifiedBy>7h331337</cp:lastModifiedBy>
  <cp:revision>187</cp:revision>
  <dcterms:created xsi:type="dcterms:W3CDTF">2010-09-22T16:40:42Z</dcterms:created>
  <dcterms:modified xsi:type="dcterms:W3CDTF">2010-12-08T18:02:29Z</dcterms:modified>
</cp:coreProperties>
</file>