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7"/>
  </p:notesMasterIdLst>
  <p:sldIdLst>
    <p:sldId id="256" r:id="rId2"/>
    <p:sldId id="257" r:id="rId3"/>
    <p:sldId id="311" r:id="rId4"/>
    <p:sldId id="312" r:id="rId5"/>
    <p:sldId id="313" r:id="rId6"/>
    <p:sldId id="314" r:id="rId7"/>
    <p:sldId id="315" r:id="rId8"/>
    <p:sldId id="271" r:id="rId9"/>
    <p:sldId id="272" r:id="rId10"/>
    <p:sldId id="258" r:id="rId11"/>
    <p:sldId id="259" r:id="rId12"/>
    <p:sldId id="260" r:id="rId13"/>
    <p:sldId id="261" r:id="rId14"/>
    <p:sldId id="284" r:id="rId15"/>
    <p:sldId id="289" r:id="rId16"/>
    <p:sldId id="285" r:id="rId17"/>
    <p:sldId id="290" r:id="rId18"/>
    <p:sldId id="291" r:id="rId19"/>
    <p:sldId id="306" r:id="rId20"/>
    <p:sldId id="307" r:id="rId21"/>
    <p:sldId id="264" r:id="rId22"/>
    <p:sldId id="265" r:id="rId23"/>
    <p:sldId id="267" r:id="rId24"/>
    <p:sldId id="287" r:id="rId25"/>
    <p:sldId id="270" r:id="rId26"/>
    <p:sldId id="288" r:id="rId27"/>
    <p:sldId id="262" r:id="rId28"/>
    <p:sldId id="278" r:id="rId29"/>
    <p:sldId id="304" r:id="rId30"/>
    <p:sldId id="303" r:id="rId31"/>
    <p:sldId id="292" r:id="rId32"/>
    <p:sldId id="293" r:id="rId33"/>
    <p:sldId id="294" r:id="rId34"/>
    <p:sldId id="295" r:id="rId35"/>
    <p:sldId id="299" r:id="rId36"/>
    <p:sldId id="308" r:id="rId37"/>
    <p:sldId id="309" r:id="rId38"/>
    <p:sldId id="310" r:id="rId39"/>
    <p:sldId id="300" r:id="rId40"/>
    <p:sldId id="301" r:id="rId41"/>
    <p:sldId id="263" r:id="rId42"/>
    <p:sldId id="276" r:id="rId43"/>
    <p:sldId id="273" r:id="rId44"/>
    <p:sldId id="274" r:id="rId45"/>
    <p:sldId id="305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61"/>
    <a:srgbClr val="8C9335"/>
    <a:srgbClr val="FFA3A3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95" d="100"/>
          <a:sy n="95" d="100"/>
        </p:scale>
        <p:origin x="-14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ke\Dropbox\Senior%20Design%20I\Progress%20Chart%20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'Project Progress'!$B$4:$C$4</c:f>
              <c:strCache>
                <c:ptCount val="1"/>
                <c:pt idx="0">
                  <c:v>"R" Progress</c:v>
                </c:pt>
              </c:strCache>
            </c:strRef>
          </c:tx>
          <c:spPr>
            <a:ln>
              <a:noFill/>
            </a:ln>
          </c:spPr>
          <c:invertIfNegative val="0"/>
          <c:cat>
            <c:strRef>
              <c:f>'Project Progress'!$B$5:$B$12</c:f>
              <c:strCache>
                <c:ptCount val="8"/>
                <c:pt idx="0">
                  <c:v>Research</c:v>
                </c:pt>
                <c:pt idx="1">
                  <c:v>Software testing</c:v>
                </c:pt>
                <c:pt idx="2">
                  <c:v>PCB development</c:v>
                </c:pt>
                <c:pt idx="3">
                  <c:v>Parts acquistion</c:v>
                </c:pt>
                <c:pt idx="4">
                  <c:v>Design/Build Enclosure</c:v>
                </c:pt>
                <c:pt idx="5">
                  <c:v>Prototype</c:v>
                </c:pt>
                <c:pt idx="6">
                  <c:v>Hardware Testing</c:v>
                </c:pt>
                <c:pt idx="7">
                  <c:v>Overall</c:v>
                </c:pt>
              </c:strCache>
            </c:strRef>
          </c:cat>
          <c:val>
            <c:numRef>
              <c:f>'Project Progress'!$C$5:$C$12</c:f>
              <c:numCache>
                <c:formatCode>0%</c:formatCode>
                <c:ptCount val="8"/>
                <c:pt idx="0">
                  <c:v>0.95</c:v>
                </c:pt>
                <c:pt idx="1">
                  <c:v>0.5</c:v>
                </c:pt>
                <c:pt idx="2">
                  <c:v>0.33</c:v>
                </c:pt>
                <c:pt idx="3">
                  <c:v>0.7</c:v>
                </c:pt>
                <c:pt idx="4">
                  <c:v>0.45</c:v>
                </c:pt>
                <c:pt idx="5">
                  <c:v>0.9</c:v>
                </c:pt>
                <c:pt idx="6">
                  <c:v>0.2</c:v>
                </c:pt>
                <c:pt idx="7">
                  <c:v>0.575714285714286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49521848"/>
        <c:axId val="549524904"/>
      </c:barChart>
      <c:catAx>
        <c:axId val="549521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crossAx val="549524904"/>
        <c:crosses val="autoZero"/>
        <c:auto val="1"/>
        <c:lblAlgn val="ctr"/>
        <c:lblOffset val="100"/>
        <c:noMultiLvlLbl val="0"/>
      </c:catAx>
      <c:valAx>
        <c:axId val="549524904"/>
        <c:scaling>
          <c:orientation val="minMax"/>
        </c:scaling>
        <c:delete val="0"/>
        <c:axPos val="t"/>
        <c:numFmt formatCode="0%" sourceLinked="1"/>
        <c:majorTickMark val="none"/>
        <c:minorTickMark val="none"/>
        <c:tickLblPos val="low"/>
        <c:crossAx val="5495218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2A3444-5DB1-4889-B496-F19869BE6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2927E8-FC67-4497-8522-028C4123C6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2EFC-660A-4B22-B556-A6DD31E52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DF2E-4234-4C61-BE7B-1F58B5D1B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8F74F-7147-480F-ACDB-94C25E634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CA2F-7ED2-4F13-98D6-F2E44F78B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A7178-3793-465A-9F89-5567C3D374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4105A-0EF8-4619-B13A-ED89E3085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E8BFF-3AC7-443D-A358-80F9B7100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3A083-91B8-4E29-89AC-1F636BF29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37E8-3DD2-44B8-AE4D-CD9B51C64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D2D46-9AFC-49EE-978D-9CAFDF23E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3013D-C03E-49DC-8237-BA4E6EC679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FD9A7BBB-20B0-44A3-9B47-8202DDCD8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jpeg"/><Relationship Id="rId5" Type="http://schemas.microsoft.com/office/2007/relationships/hdphoto" Target="../media/hdphoto2.wdp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microsoft.com/office/2007/relationships/hdphoto" Target="../media/hdphoto3.wdp"/><Relationship Id="rId5" Type="http://schemas.openxmlformats.org/officeDocument/2006/relationships/image" Target="../media/image41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1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6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6.jpeg"/><Relationship Id="rId5" Type="http://schemas.microsoft.com/office/2007/relationships/hdphoto" Target="../media/hdphoto5.wdp"/><Relationship Id="rId6" Type="http://schemas.openxmlformats.org/officeDocument/2006/relationships/image" Target="../media/image57.jpeg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7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>UCF Rain</a:t>
            </a:r>
            <a:r>
              <a:rPr lang="en-US" sz="2800" dirty="0" smtClean="0">
                <a:solidFill>
                  <a:schemeClr val="tx1"/>
                </a:solidFill>
                <a:cs typeface="+mj-cs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>Simulator</a:t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4800" dirty="0" smtClean="0">
                <a:solidFill>
                  <a:schemeClr val="tx1"/>
                </a:solidFill>
                <a:latin typeface="Constantia" charset="0"/>
                <a:cs typeface="+mj-cs"/>
              </a:rPr>
              <a:t>“    ” Project</a:t>
            </a:r>
            <a:endParaRPr lang="en-US" sz="2800" dirty="0" smtClean="0">
              <a:solidFill>
                <a:schemeClr val="tx1"/>
              </a:solidFill>
              <a:latin typeface="Constantia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78300"/>
            <a:ext cx="6553200" cy="17526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Group 10: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Luke Falls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Adam Cutting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David Levy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Brenda Garcia</a:t>
            </a:r>
          </a:p>
        </p:txBody>
      </p:sp>
      <p:pic>
        <p:nvPicPr>
          <p:cNvPr id="15363" name="Picture 4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124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 descr="stormwateracademy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599"/>
            <a:ext cx="4038600" cy="238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2362200"/>
            <a:ext cx="83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charset="0"/>
                <a:cs typeface="+mj-cs"/>
              </a:rPr>
              <a:t>R  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Goals &amp; Objectives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Provide a reliable control system that can accurately deliver the desired amount of rain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Make new control system interchangeable with the existing system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Water resistant enclosure 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Keep the design simple 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User </a:t>
            </a:r>
            <a:r>
              <a:rPr lang="en-US" sz="2400" dirty="0"/>
              <a:t>friendly </a:t>
            </a:r>
            <a:r>
              <a:rPr lang="en-US" sz="2400" dirty="0" smtClean="0"/>
              <a:t>interface</a:t>
            </a:r>
            <a:endParaRPr lang="en-US" sz="2400" dirty="0"/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Eliminate the need for a computer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endParaRPr lang="en-US" sz="2400" dirty="0" smtClean="0">
              <a:cs typeface="+mn-cs"/>
            </a:endParaRPr>
          </a:p>
        </p:txBody>
      </p:sp>
      <p:grpSp>
        <p:nvGrpSpPr>
          <p:cNvPr id="2048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048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Specifications &amp; Requirements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4217"/>
            <a:ext cx="8229600" cy="4530725"/>
          </a:xfrm>
        </p:spPr>
        <p:txBody>
          <a:bodyPr/>
          <a:lstStyle/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Two user inputs: Intensity and Duration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0.5 in/</a:t>
            </a:r>
            <a:r>
              <a:rPr lang="en-US" sz="2400" dirty="0" err="1" smtClean="0"/>
              <a:t>hr</a:t>
            </a:r>
            <a:r>
              <a:rPr lang="en-US" sz="2400" dirty="0" smtClean="0"/>
              <a:t> of rainfall accuracy (max 12 in/</a:t>
            </a:r>
            <a:r>
              <a:rPr lang="en-US" sz="2400" dirty="0" err="1" smtClean="0"/>
              <a:t>hr</a:t>
            </a:r>
            <a:r>
              <a:rPr lang="en-US" sz="2400" dirty="0" smtClean="0"/>
              <a:t>)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1 minute duration accuracy</a:t>
            </a:r>
            <a:endParaRPr lang="en-US" sz="2400" dirty="0"/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/>
              <a:t>The microcontroller needs to have 2 serial communication modules and </a:t>
            </a:r>
            <a:r>
              <a:rPr lang="en-US" sz="2400" dirty="0" smtClean="0"/>
              <a:t>60 </a:t>
            </a:r>
            <a:r>
              <a:rPr lang="en-US" sz="2400" dirty="0"/>
              <a:t>GPIO pins 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/>
              <a:t>Rain sensors need to be accurate within 0.25 inches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Each motor driver needs </a:t>
            </a:r>
            <a:r>
              <a:rPr lang="en-US" sz="2400" dirty="0"/>
              <a:t>to be able to handle at least 5.66 amps per phase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/>
              <a:t>Stepper motor power supply rating of 65 Watts.  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dirty="0" smtClean="0">
              <a:cs typeface="+mn-cs"/>
            </a:endParaRPr>
          </a:p>
        </p:txBody>
      </p:sp>
      <p:grpSp>
        <p:nvGrpSpPr>
          <p:cNvPr id="21507" name="Group 1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1508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13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Overall Control System Design</a:t>
            </a:r>
          </a:p>
        </p:txBody>
      </p: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253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 descr="E:\David's Stuff\Senior Design 2\Overall System 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56" y="1177324"/>
            <a:ext cx="6186488" cy="45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User Interface Components</a:t>
            </a:r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0" y="823119"/>
            <a:ext cx="82280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1143000"/>
            <a:ext cx="8228013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/>
              <a:t>Storm-Interface </a:t>
            </a:r>
            <a:r>
              <a:rPr lang="en-US" sz="2400" dirty="0"/>
              <a:t>Display </a:t>
            </a:r>
            <a:r>
              <a:rPr lang="en-US" sz="2400" dirty="0" smtClean="0"/>
              <a:t>Bezel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Impact Resistant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4x20 Character LCD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3 Navigation Buttons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Weather Sealed for outdoor use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dirty="0" smtClean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/>
              <a:t>Storm-Interface Keypad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Vandal and impact resistant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Weather, water, and dust resistant (IP65)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-</a:t>
            </a:r>
            <a:r>
              <a:rPr lang="en-US" sz="2000" dirty="0" smtClean="0"/>
              <a:t>40ºC </a:t>
            </a:r>
            <a:r>
              <a:rPr lang="en-US" sz="2000" dirty="0"/>
              <a:t>to </a:t>
            </a:r>
            <a:r>
              <a:rPr lang="en-US" sz="2000" dirty="0" smtClean="0"/>
              <a:t>100</a:t>
            </a:r>
            <a:r>
              <a:rPr lang="en-US" sz="2000" dirty="0"/>
              <a:t>º</a:t>
            </a:r>
            <a:r>
              <a:rPr lang="en-US" sz="2000" dirty="0" smtClean="0"/>
              <a:t>C </a:t>
            </a:r>
            <a:r>
              <a:rPr lang="en-US" sz="2000" dirty="0"/>
              <a:t>Operating </a:t>
            </a:r>
            <a:r>
              <a:rPr lang="en-US" sz="2000" dirty="0" smtClean="0"/>
              <a:t>Temperature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Operating Life of at least 4 million </a:t>
            </a:r>
            <a:endParaRPr lang="en-US" sz="2000" dirty="0" smtClean="0"/>
          </a:p>
          <a:p>
            <a:pPr marL="346074" lvl="1" indent="0">
              <a:buClrTx/>
              <a:buSzPct val="12000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	 </a:t>
            </a:r>
            <a:r>
              <a:rPr lang="en-US" sz="2000" dirty="0" smtClean="0"/>
              <a:t>  cycles </a:t>
            </a:r>
            <a:r>
              <a:rPr lang="en-US" sz="2000" dirty="0"/>
              <a:t>per key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000" dirty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3200" dirty="0" smtClean="0"/>
          </a:p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 smtClean="0"/>
          </a:p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/>
          </a:p>
        </p:txBody>
      </p:sp>
      <p:pic>
        <p:nvPicPr>
          <p:cNvPr id="1026" name="Picture 2" descr="C:\Users\Luke\Desktop\Senior Design\Pictures\Keyp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7562" r="9783" b="6319"/>
          <a:stretch/>
        </p:blipFill>
        <p:spPr bwMode="auto">
          <a:xfrm>
            <a:off x="6021292" y="3065813"/>
            <a:ext cx="2502473" cy="256649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ke\Desktop\Senior Design\Pictures\LC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3" t="14169" r="5605" b="13023"/>
          <a:stretch/>
        </p:blipFill>
        <p:spPr bwMode="auto">
          <a:xfrm>
            <a:off x="6019800" y="990600"/>
            <a:ext cx="2505456" cy="196468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057659" y="2761013"/>
            <a:ext cx="20868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6234" y="5428013"/>
            <a:ext cx="20868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163547" y="1084613"/>
            <a:ext cx="76200" cy="1600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06409" y="3097563"/>
            <a:ext cx="66675" cy="22542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15747" y="268481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4.20”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7929113" y="166194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3.40”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77647" y="535181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3.90”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7929113" y="402414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4.70”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Low Voltage Power Supply Design</a:t>
            </a:r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t="24242" r="17583" b="30303"/>
          <a:stretch/>
        </p:blipFill>
        <p:spPr bwMode="auto">
          <a:xfrm>
            <a:off x="533400" y="1066800"/>
            <a:ext cx="808540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4572" r="19194" b="15929"/>
          <a:stretch/>
        </p:blipFill>
        <p:spPr>
          <a:xfrm>
            <a:off x="2585328" y="3124200"/>
            <a:ext cx="2672472" cy="228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785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3072910" y="53340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28950" y="36576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Rectangle 23552"/>
          <p:cNvSpPr/>
          <p:nvPr/>
        </p:nvSpPr>
        <p:spPr>
          <a:xfrm>
            <a:off x="2971800" y="20574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8606" y="1209452"/>
                <a:ext cx="178638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=6.4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209452"/>
                <a:ext cx="1786386" cy="357534"/>
              </a:xfrm>
              <a:prstGeom prst="rect">
                <a:avLst/>
              </a:prstGeom>
              <a:blipFill rotWithShape="1"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8606" y="1447800"/>
                <a:ext cx="1685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=2.7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447800"/>
                <a:ext cx="1685269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8606" y="1752600"/>
                <a:ext cx="190456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=17.3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752600"/>
                <a:ext cx="1904560" cy="358560"/>
              </a:xfrm>
              <a:prstGeom prst="rect">
                <a:avLst/>
              </a:prstGeom>
              <a:blipFill rotWithShape="1">
                <a:blip r:embed="rId6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438400" y="11854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185446"/>
                <a:ext cx="1673022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83157" y="1472933"/>
                <a:ext cx="4904548" cy="35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𝐶𝑎𝑠𝑒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𝐶𝑎𝑠𝑒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𝐻𝑆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𝐻𝑆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</m:oMath>
                </a14:m>
                <a:r>
                  <a:rPr lang="en-US" sz="1600" dirty="0" smtClean="0"/>
                  <a:t> = 5.8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57" y="1472933"/>
                <a:ext cx="4904548" cy="355867"/>
              </a:xfrm>
              <a:prstGeom prst="rect">
                <a:avLst/>
              </a:prstGeom>
              <a:blipFill rotWithShape="1">
                <a:blip r:embed="rId8"/>
                <a:stretch>
                  <a:fillRect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4800" y="2057400"/>
                <a:ext cx="4533613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= 138.3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>
                        <a:solidFill>
                          <a:schemeClr val="tx1"/>
                        </a:solidFill>
                      </a:rPr>
                      <m:t>º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C &lt; 150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>
                        <a:solidFill>
                          <a:schemeClr val="tx1"/>
                        </a:solidFill>
                      </a:rPr>
                      <m:t>º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tx1"/>
                        </a:solidFill>
                      </a:rPr>
                      <m:t>C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57400"/>
                <a:ext cx="4533613" cy="358560"/>
              </a:xfrm>
              <a:prstGeom prst="rect">
                <a:avLst/>
              </a:prstGeom>
              <a:blipFill rotWithShape="1">
                <a:blip r:embed="rId9"/>
                <a:stretch>
                  <a:fillRect t="-5172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2" name="TextBox 23551"/>
          <p:cNvSpPr txBox="1"/>
          <p:nvPr/>
        </p:nvSpPr>
        <p:spPr>
          <a:xfrm>
            <a:off x="228600" y="926068"/>
            <a:ext cx="1857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12 Volt Regulator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8612" y="2819400"/>
                <a:ext cx="163089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=7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2819400"/>
                <a:ext cx="1630896" cy="357534"/>
              </a:xfrm>
              <a:prstGeom prst="rect">
                <a:avLst/>
              </a:prstGeom>
              <a:blipFill rotWithShape="1">
                <a:blip r:embed="rId10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28612" y="3090446"/>
                <a:ext cx="16852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=0.5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3090446"/>
                <a:ext cx="1685270" cy="338554"/>
              </a:xfrm>
              <a:prstGeom prst="rect">
                <a:avLst/>
              </a:prstGeom>
              <a:blipFill rotWithShape="1">
                <a:blip r:embed="rId1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28612" y="3375240"/>
                <a:ext cx="1790747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=3.5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3375240"/>
                <a:ext cx="1790747" cy="358560"/>
              </a:xfrm>
              <a:prstGeom prst="rect">
                <a:avLst/>
              </a:prstGeom>
              <a:blipFill rotWithShape="1">
                <a:blip r:embed="rId1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88406" y="27856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406" y="2785646"/>
                <a:ext cx="1673022" cy="33855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533163" y="3073133"/>
                <a:ext cx="2814617" cy="35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</m:oMath>
                </a14:m>
                <a:r>
                  <a:rPr lang="en-US" sz="1600" dirty="0" smtClean="0"/>
                  <a:t> = 53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163" y="3073133"/>
                <a:ext cx="2814617" cy="355867"/>
              </a:xfrm>
              <a:prstGeom prst="rect">
                <a:avLst/>
              </a:prstGeom>
              <a:blipFill rotWithShape="1">
                <a:blip r:embed="rId14"/>
                <a:stretch>
                  <a:fillRect t="-5085" r="-434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54806" y="3657600"/>
                <a:ext cx="4533613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= 126.2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 &lt; 150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  <m:r>
                      <m:rPr>
                        <m:nor/>
                      </m:rPr>
                      <a:rPr lang="en-US" sz="1600" b="0" i="0" dirty="0" smtClean="0"/>
                      <m:t>C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06" y="3657600"/>
                <a:ext cx="4533613" cy="358560"/>
              </a:xfrm>
              <a:prstGeom prst="rect">
                <a:avLst/>
              </a:prstGeom>
              <a:blipFill rotWithShape="1">
                <a:blip r:embed="rId15"/>
                <a:stretch>
                  <a:fillRect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04800" y="2514600"/>
            <a:ext cx="1743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</a:t>
            </a:r>
            <a:r>
              <a:rPr lang="en-US" sz="1600" b="1" dirty="0" smtClean="0"/>
              <a:t> Volt Regulator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78618" y="4419600"/>
                <a:ext cx="178638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=8.7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4419600"/>
                <a:ext cx="1786386" cy="357534"/>
              </a:xfrm>
              <a:prstGeom prst="rect">
                <a:avLst/>
              </a:prstGeom>
              <a:blipFill rotWithShape="1">
                <a:blip r:embed="rId1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78618" y="4724400"/>
                <a:ext cx="16852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=0.1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4724400"/>
                <a:ext cx="1685270" cy="338554"/>
              </a:xfrm>
              <a:prstGeom prst="rect">
                <a:avLst/>
              </a:prstGeom>
              <a:blipFill rotWithShape="1"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8618" y="5051640"/>
                <a:ext cx="190456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=0.87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5051640"/>
                <a:ext cx="1904560" cy="358560"/>
              </a:xfrm>
              <a:prstGeom prst="rect">
                <a:avLst/>
              </a:prstGeom>
              <a:blipFill rotWithShape="1">
                <a:blip r:embed="rId18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38412" y="43858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412" y="4385846"/>
                <a:ext cx="1673022" cy="338554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583169" y="4724400"/>
                <a:ext cx="1704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</m:oMath>
                </a14:m>
                <a:r>
                  <a:rPr lang="en-US" sz="1600" dirty="0" smtClean="0"/>
                  <a:t> = 5.8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169" y="4724400"/>
                <a:ext cx="1704441" cy="338554"/>
              </a:xfrm>
              <a:prstGeom prst="rect">
                <a:avLst/>
              </a:prstGeom>
              <a:blipFill rotWithShape="1">
                <a:blip r:embed="rId20"/>
                <a:stretch>
                  <a:fillRect t="-5357" r="-107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04812" y="5334000"/>
                <a:ext cx="441980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= 84.1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 &lt; 150</a:t>
                </a:r>
                <a14:m>
                  <m:oMath xmlns:m="http://schemas.openxmlformats.org/officeDocument/2006/math" xmlns="">
                    <m:r>
                      <m:rPr>
                        <m:nor/>
                      </m:rPr>
                      <a:rPr lang="en-US" sz="1600" dirty="0"/>
                      <m:t>º</m:t>
                    </m:r>
                    <m:r>
                      <m:rPr>
                        <m:nor/>
                      </m:rPr>
                      <a:rPr lang="en-US" sz="1600" b="0" i="0" dirty="0" smtClean="0"/>
                      <m:t>C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12" y="5334000"/>
                <a:ext cx="4419800" cy="358560"/>
              </a:xfrm>
              <a:prstGeom prst="rect">
                <a:avLst/>
              </a:prstGeom>
              <a:blipFill rotWithShape="1">
                <a:blip r:embed="rId21"/>
                <a:stretch>
                  <a:fillRect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304800" y="4114800"/>
            <a:ext cx="1915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3.3 Volt Regulator</a:t>
            </a:r>
            <a:endParaRPr lang="en-US" sz="1600" b="1" dirty="0"/>
          </a:p>
        </p:txBody>
      </p:sp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Low Voltage Thermal Design</a:t>
            </a:r>
          </a:p>
        </p:txBody>
      </p:sp>
    </p:spTree>
    <p:extLst>
      <p:ext uri="{BB962C8B-B14F-4D97-AF65-F5344CB8AC3E}">
        <p14:creationId xmlns:p14="http://schemas.microsoft.com/office/powerpoint/2010/main" val="39994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TI DRV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8432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934075" cy="5140325"/>
          </a:xfrm>
        </p:spPr>
        <p:txBody>
          <a:bodyPr/>
          <a:lstStyle/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Operating Supply Voltage </a:t>
            </a:r>
            <a:r>
              <a:rPr lang="en-US" sz="2400" dirty="0" smtClean="0"/>
              <a:t>– up </a:t>
            </a:r>
            <a:r>
              <a:rPr lang="en-US" sz="2400" dirty="0"/>
              <a:t>to </a:t>
            </a:r>
            <a:r>
              <a:rPr lang="en-US" sz="2400" dirty="0" smtClean="0"/>
              <a:t>52VDC</a:t>
            </a:r>
            <a:endParaRPr lang="en-US" sz="2400" dirty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Continuous Output Current – 2 @ 7A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Transient Peak Output Current </a:t>
            </a:r>
            <a:r>
              <a:rPr lang="en-US" sz="2400" dirty="0" smtClean="0"/>
              <a:t>– 2 </a:t>
            </a:r>
            <a:r>
              <a:rPr lang="en-US" sz="2400" dirty="0"/>
              <a:t>@ 16A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Integrated self protection from </a:t>
            </a:r>
            <a:r>
              <a:rPr lang="en-US" sz="2400" dirty="0" err="1" smtClean="0"/>
              <a:t>undervoltage</a:t>
            </a:r>
            <a:r>
              <a:rPr lang="en-US" sz="2400" dirty="0"/>
              <a:t>, </a:t>
            </a:r>
            <a:r>
              <a:rPr lang="en-US" sz="2400" dirty="0" err="1" smtClean="0"/>
              <a:t>overtemperature</a:t>
            </a:r>
            <a:r>
              <a:rPr lang="en-US" sz="2400" dirty="0"/>
              <a:t>, </a:t>
            </a:r>
            <a:r>
              <a:rPr lang="en-US" sz="2400" dirty="0" smtClean="0"/>
              <a:t>overcurrent</a:t>
            </a:r>
            <a:r>
              <a:rPr lang="en-US" sz="2400" dirty="0"/>
              <a:t>, and short circuit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Up to 97% efficient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Each IC contains two full </a:t>
            </a:r>
            <a:r>
              <a:rPr lang="en-US" sz="2400" dirty="0" smtClean="0"/>
              <a:t>H-Bridges with 12 VDC gate supply voltage</a:t>
            </a:r>
            <a:endParaRPr lang="en-US" sz="2400" dirty="0"/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95" y="1147763"/>
            <a:ext cx="2850580" cy="2586037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68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TI DRV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8432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10968" r="9716" b="22580"/>
          <a:stretch/>
        </p:blipFill>
        <p:spPr bwMode="auto">
          <a:xfrm>
            <a:off x="742950" y="1219199"/>
            <a:ext cx="7658101" cy="458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048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PCB Considerations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822960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2 </a:t>
            </a:r>
            <a:r>
              <a:rPr lang="en-US" sz="2400" dirty="0" err="1" smtClean="0"/>
              <a:t>oz</a:t>
            </a:r>
            <a:r>
              <a:rPr lang="en-US" sz="2400" dirty="0" smtClean="0"/>
              <a:t> copper on both top and bottom layers for improved thermal performance and lower noise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Short and wide ground traces with multiple </a:t>
            </a:r>
            <a:r>
              <a:rPr lang="en-US" sz="2400" dirty="0" err="1" smtClean="0"/>
              <a:t>vias</a:t>
            </a:r>
            <a:r>
              <a:rPr lang="en-US" sz="2400" dirty="0" smtClean="0"/>
              <a:t> to ground plane to reduce noise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Clear space around IC to improve heat sinking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Separate PCB for each motor driver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00" y="3560762"/>
            <a:ext cx="3616801" cy="224314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62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Microcontroller Schematic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 descr="C:\Users\Luke\Dropbox\Senior Design I\SD2\uC Schemat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9060"/>
            <a:ext cx="6248400" cy="48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9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USB DISK:David's Stuff:Senior Design 2:Pics:chopra-action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8162" y="1066800"/>
            <a:ext cx="4643438" cy="428389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10200" y="1639087"/>
            <a:ext cx="327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 smtClean="0"/>
              <a:t>Largest rain simulator of its kind in North America</a:t>
            </a:r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 smtClean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 smtClean="0"/>
              <a:t>Trouble </a:t>
            </a:r>
            <a:r>
              <a:rPr lang="en-US" dirty="0"/>
              <a:t>with existing control </a:t>
            </a:r>
            <a:r>
              <a:rPr lang="en-US" dirty="0" smtClean="0"/>
              <a:t>system</a:t>
            </a:r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/>
              <a:t>Need a fix for the existing problems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Microcontroller Schematic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 descr="C:\Users\Luke\Dropbox\Senior Design I\SD2\uC Schematic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07" y="990600"/>
            <a:ext cx="62963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0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Microcontroller Selection</a:t>
            </a:r>
          </a:p>
        </p:txBody>
      </p:sp>
      <p:grpSp>
        <p:nvGrpSpPr>
          <p:cNvPr id="25603" name="Group 8"/>
          <p:cNvGrpSpPr>
            <a:grpSpLocks/>
          </p:cNvGrpSpPr>
          <p:nvPr/>
        </p:nvGrpSpPr>
        <p:grpSpPr bwMode="auto">
          <a:xfrm>
            <a:off x="457200" y="5619692"/>
            <a:ext cx="8229600" cy="1033463"/>
            <a:chOff x="457200" y="5638800"/>
            <a:chExt cx="8229600" cy="1034245"/>
          </a:xfrm>
        </p:grpSpPr>
        <p:pic>
          <p:nvPicPr>
            <p:cNvPr id="2560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Luke\Desktop\Senior Design\Pictures\LaunchP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9" t="10452" r="20719" b="5290"/>
          <a:stretch/>
        </p:blipFill>
        <p:spPr bwMode="auto">
          <a:xfrm>
            <a:off x="744604" y="1578731"/>
            <a:ext cx="1100044" cy="1447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uke\Desktop\Senior Design\Pictures\LaunchPad with F54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10787"/>
          <a:stretch/>
        </p:blipFill>
        <p:spPr bwMode="auto">
          <a:xfrm>
            <a:off x="2987648" y="1604131"/>
            <a:ext cx="1979541" cy="135345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uke\Desktop\Senior Design\Pictures\Development board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5763" r="3425" b="8516"/>
          <a:stretch/>
        </p:blipFill>
        <p:spPr bwMode="auto">
          <a:xfrm>
            <a:off x="5959449" y="1594737"/>
            <a:ext cx="2438400" cy="1529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1906334" y="2158394"/>
            <a:ext cx="1005114" cy="422729"/>
          </a:xfrm>
          <a:prstGeom prst="rightArrow">
            <a:avLst>
              <a:gd name="adj1" fmla="val 50000"/>
              <a:gd name="adj2" fmla="val 108369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17" y="1092013"/>
            <a:ext cx="1964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 Launchpad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5419" y="1142466"/>
            <a:ext cx="251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MSP430F5435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1349" y="1117066"/>
            <a:ext cx="257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MSP430F5438a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045048" y="2158393"/>
            <a:ext cx="838200" cy="422729"/>
          </a:xfrm>
          <a:prstGeom prst="rightArrow">
            <a:avLst>
              <a:gd name="adj1" fmla="val 50000"/>
              <a:gd name="adj2" fmla="val 108369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19984"/>
              </p:ext>
            </p:extLst>
          </p:nvPr>
        </p:nvGraphicFramePr>
        <p:xfrm>
          <a:off x="152400" y="3429000"/>
          <a:ext cx="8565706" cy="176415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21080"/>
                <a:gridCol w="817880"/>
                <a:gridCol w="2037080"/>
                <a:gridCol w="716280"/>
                <a:gridCol w="1313180"/>
                <a:gridCol w="1122680"/>
                <a:gridCol w="1537526"/>
              </a:tblGrid>
              <a:tr h="38239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GPIO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Communication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Modules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External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Interrupts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PWM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Outputs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Free Target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9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G2452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F5435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I2C, UART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F5438a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I2C, UART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Software Design Approach</a:t>
            </a:r>
          </a:p>
        </p:txBody>
      </p:sp>
      <p:grpSp>
        <p:nvGrpSpPr>
          <p:cNvPr id="2662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6628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09600" y="1412081"/>
            <a:ext cx="7696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Make the system interrupt driven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Simplify code using interrupt vectors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Utilize the MCU’s built-in peripheral modules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Modularize the software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Verify desired functionality of all software on the target board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Write all code in C using TI’s Code Composer Studio IDE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Implement a software state machine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Software Design</a:t>
            </a:r>
          </a:p>
        </p:txBody>
      </p:sp>
      <p:grpSp>
        <p:nvGrpSpPr>
          <p:cNvPr id="27651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765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5" descr="C:\Users\Luke\Desktop\Senior Design\MCU Design and Use\Software Flow 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44518"/>
            <a:ext cx="6400800" cy="488282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1676400"/>
            <a:ext cx="15240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95600" y="922020"/>
            <a:ext cx="166116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3000" y="1036682"/>
            <a:ext cx="1447800" cy="1401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6400" y="3886200"/>
            <a:ext cx="1981200" cy="1981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35896" y="2286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effectLst/>
              </a:rPr>
              <a:t>User Input</a:t>
            </a:r>
            <a:br>
              <a:rPr lang="en-US" sz="3600" b="1" dirty="0" smtClean="0">
                <a:solidFill>
                  <a:schemeClr val="tx1"/>
                </a:solidFill>
                <a:effectLst/>
              </a:rPr>
            </a:br>
            <a:r>
              <a:rPr lang="en-US" sz="3600" b="1" dirty="0" smtClean="0">
                <a:solidFill>
                  <a:schemeClr val="tx1"/>
                </a:solidFill>
                <a:effectLst/>
              </a:rPr>
              <a:t>Software Routine</a:t>
            </a:r>
            <a:endParaRPr lang="en-US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8" descr="C:\Users\Luke\Desktop\Senior Design\MCU Design and Use\UserInputP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267200" cy="570411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Luke\Desktop\Senior Design\Pictures\Keyp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7975" r="18048" b="14789"/>
          <a:stretch/>
        </p:blipFill>
        <p:spPr bwMode="auto">
          <a:xfrm>
            <a:off x="1027702" y="1676400"/>
            <a:ext cx="1890992" cy="2057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Luke\Desktop\Senior Design\Pictures\User Interfa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8" t="17481" r="1563" b="68229"/>
          <a:stretch/>
        </p:blipFill>
        <p:spPr bwMode="auto">
          <a:xfrm>
            <a:off x="533400" y="4402128"/>
            <a:ext cx="3007905" cy="116443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2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ke\Desktop\Senior Design\MCU Design and Use\MCU_Schema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96" y="653990"/>
            <a:ext cx="5975409" cy="59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Constantia" charset="0"/>
                <a:cs typeface="+mj-cs"/>
              </a:rPr>
              <a:t>Microcontroller I/O</a:t>
            </a:r>
          </a:p>
        </p:txBody>
      </p:sp>
      <p:sp>
        <p:nvSpPr>
          <p:cNvPr id="9" name="Rectangle 8"/>
          <p:cNvSpPr/>
          <p:nvPr/>
        </p:nvSpPr>
        <p:spPr>
          <a:xfrm>
            <a:off x="4709158" y="4384088"/>
            <a:ext cx="2377441" cy="2057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9159" y="3771900"/>
            <a:ext cx="2850545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9160" y="2514600"/>
            <a:ext cx="199644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10100" y="1066800"/>
            <a:ext cx="2400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81200" y="4191000"/>
            <a:ext cx="20574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7400" y="3383280"/>
            <a:ext cx="19812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6400" y="2286000"/>
            <a:ext cx="23622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05000" y="977900"/>
            <a:ext cx="2133600" cy="1028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onstantia" pitchFamily="18" charset="0"/>
              </a:rPr>
              <a:t>“</a:t>
            </a:r>
            <a:r>
              <a:rPr lang="en-US" altLang="en-US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Constantia" pitchFamily="18" charset="0"/>
              </a:rPr>
              <a:t>   ”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 Issues</a:t>
            </a:r>
          </a:p>
        </p:txBody>
      </p:sp>
      <p:grpSp>
        <p:nvGrpSpPr>
          <p:cNvPr id="3789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789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3937"/>
            <a:ext cx="2678483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19" y="1034823"/>
            <a:ext cx="2662918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79" y="3491091"/>
            <a:ext cx="2484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7%</a:t>
            </a:r>
          </a:p>
          <a:p>
            <a:r>
              <a:rPr lang="en-US" sz="1400" dirty="0" smtClean="0"/>
              <a:t>Motor Speed = 50 steps/sec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3491091"/>
            <a:ext cx="2590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25%</a:t>
            </a:r>
          </a:p>
          <a:p>
            <a:r>
              <a:rPr lang="en-US" sz="1400" dirty="0" smtClean="0"/>
              <a:t>Motor Speed = 330 steps/sec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3937"/>
            <a:ext cx="2737212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8867" y="3491091"/>
            <a:ext cx="2590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85%, then 7%</a:t>
            </a:r>
          </a:p>
          <a:p>
            <a:r>
              <a:rPr lang="en-US" sz="1400" dirty="0" smtClean="0"/>
              <a:t>Motor Speed = 330 steps/sec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703218" y="2828925"/>
            <a:ext cx="152401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7" y="4491566"/>
            <a:ext cx="1809750" cy="12567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>
            <a:stCxn id="3" idx="1"/>
          </p:cNvCxnSpPr>
          <p:nvPr/>
        </p:nvCxnSpPr>
        <p:spPr>
          <a:xfrm flipH="1">
            <a:off x="5982176" y="2867025"/>
            <a:ext cx="721042" cy="571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41975" y="3436937"/>
            <a:ext cx="345757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9600" y="185737"/>
            <a:ext cx="83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charset="0"/>
                <a:cs typeface="+mj-cs"/>
              </a:rPr>
              <a:t>R  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80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High Voltage Power Supply</a:t>
            </a:r>
          </a:p>
        </p:txBody>
      </p:sp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4580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" y="1066800"/>
            <a:ext cx="7767638" cy="29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8181" y="4086761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Provides power to the stepper motors via the drivers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Simple unregulated power supply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Handles back EMF better than a </a:t>
            </a:r>
            <a:r>
              <a:rPr lang="en-US" sz="2000" dirty="0" smtClean="0"/>
              <a:t>SMPS</a:t>
            </a:r>
            <a:endParaRPr lang="en-US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Difficulty in determining the voltage and current </a:t>
            </a:r>
            <a:r>
              <a:rPr lang="en-US" sz="2000" dirty="0" smtClean="0"/>
              <a:t>ratings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Enclosure</a:t>
            </a: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072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E:\David's Stuff\Senior Design 2\Front And Bac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40217"/>
            <a:ext cx="8229599" cy="397756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Enclosure</a:t>
            </a: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072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E:\David's Stuff\Senior Design 2\Sid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58" y="1217723"/>
            <a:ext cx="6461284" cy="442255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13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7" name="Picture 3" descr="E:\David's Stuff\Senior Design 2\Nozzl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Wireless Rain Sensor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530725"/>
          </a:xfrm>
        </p:spPr>
        <p:txBody>
          <a:bodyPr/>
          <a:lstStyle/>
          <a:p>
            <a:pPr eaLnBrk="1" hangingPunct="1">
              <a:buClrTx/>
              <a:buSzPct val="120000"/>
              <a:buFont typeface="Arial" pitchFamily="34" charset="0"/>
              <a:buChar char="•"/>
              <a:defRPr/>
            </a:pPr>
            <a:r>
              <a:rPr lang="en-US" dirty="0" smtClean="0">
                <a:cs typeface="+mn-cs"/>
              </a:rPr>
              <a:t>Uses:</a:t>
            </a:r>
          </a:p>
          <a:p>
            <a:pPr lvl="1" eaLnBrk="1" hangingPunct="1">
              <a:buClrTx/>
              <a:buSzPct val="120000"/>
              <a:buFont typeface="Arial" pitchFamily="34" charset="0"/>
              <a:buChar char="•"/>
              <a:defRPr/>
            </a:pPr>
            <a:r>
              <a:rPr lang="en-US" dirty="0"/>
              <a:t>Measure rainfall for duration of the simulation</a:t>
            </a:r>
          </a:p>
          <a:p>
            <a:pPr lvl="1" eaLnBrk="1" hangingPunct="1">
              <a:buClrTx/>
              <a:buSzPct val="120000"/>
              <a:buFont typeface="Arial" pitchFamily="34" charset="0"/>
              <a:buChar char="•"/>
              <a:defRPr/>
            </a:pPr>
            <a:r>
              <a:rPr lang="en-US" dirty="0"/>
              <a:t>To check calibration of nozzle sweep-stop </a:t>
            </a:r>
            <a:r>
              <a:rPr lang="en-US" dirty="0" smtClean="0"/>
              <a:t>             frequency</a:t>
            </a:r>
            <a:endParaRPr lang="en-US" dirty="0"/>
          </a:p>
          <a:p>
            <a:pPr lvl="1" eaLnBrk="1" hangingPunct="1">
              <a:buClrTx/>
              <a:buSzPct val="120000"/>
              <a:buFont typeface="Arial" pitchFamily="34" charset="0"/>
              <a:buChar char="•"/>
              <a:defRPr/>
            </a:pPr>
            <a:r>
              <a:rPr lang="en-US" dirty="0" smtClean="0"/>
              <a:t>To </a:t>
            </a:r>
            <a:r>
              <a:rPr lang="en-US" dirty="0"/>
              <a:t>indirectly check the water pressure of the rain nozzles</a:t>
            </a:r>
          </a:p>
          <a:p>
            <a:pPr marL="0" lvl="1" indent="0" eaLnBrk="1" hangingPunct="1">
              <a:buClrTx/>
              <a:buSzPct val="120000"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buFont typeface="Wingdings" charset="0"/>
              <a:buChar char="n"/>
              <a:defRPr/>
            </a:pPr>
            <a:endParaRPr lang="en-US" dirty="0" smtClean="0">
              <a:cs typeface="+mn-cs"/>
            </a:endParaRP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072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85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Design</a:t>
            </a:r>
          </a:p>
        </p:txBody>
      </p:sp>
      <p:grpSp>
        <p:nvGrpSpPr>
          <p:cNvPr id="47108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47109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0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895600" y="2209800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Open Circuit without any water in the gauge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01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8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Design</a:t>
            </a:r>
          </a:p>
        </p:txBody>
      </p:sp>
      <p:grpSp>
        <p:nvGrpSpPr>
          <p:cNvPr id="5222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222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4572000" y="2209800"/>
            <a:ext cx="4114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Level-</a:t>
            </a:r>
          </a:p>
          <a:p>
            <a:pPr>
              <a:spcBef>
                <a:spcPct val="50000"/>
              </a:spcBef>
            </a:pPr>
            <a:r>
              <a:rPr lang="en-US" dirty="0"/>
              <a:t>Water conducts current and acts as a single resistor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01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30" y="11728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830" y="4483100"/>
            <a:ext cx="1663910" cy="457200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Design</a:t>
            </a:r>
          </a:p>
        </p:txBody>
      </p:sp>
      <p:grpSp>
        <p:nvGrpSpPr>
          <p:cNvPr id="5222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222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01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30" y="11728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830" y="4483100"/>
            <a:ext cx="1663910" cy="457200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72200" y="1600200"/>
            <a:ext cx="22098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Level-</a:t>
            </a:r>
          </a:p>
          <a:p>
            <a:pPr>
              <a:spcBef>
                <a:spcPct val="50000"/>
              </a:spcBef>
            </a:pPr>
            <a:r>
              <a:rPr lang="en-US" dirty="0"/>
              <a:t>Water conducts current and acts as two resistors in parallel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77313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67200" y="4267200"/>
            <a:ext cx="1663910" cy="677557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1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Design</a:t>
            </a:r>
          </a:p>
        </p:txBody>
      </p:sp>
      <p:grpSp>
        <p:nvGrpSpPr>
          <p:cNvPr id="5222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222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01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30" y="1172856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830" y="4483100"/>
            <a:ext cx="1663910" cy="457200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77313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67200" y="4267200"/>
            <a:ext cx="1663910" cy="677557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073592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At the n</a:t>
            </a:r>
            <a:r>
              <a:rPr lang="en-US" baseline="30000" dirty="0"/>
              <a:t>th</a:t>
            </a:r>
            <a:r>
              <a:rPr lang="en-US" dirty="0"/>
              <a:t> level of water, there are ‘n’ equivalent resistors in parallel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77313"/>
            <a:ext cx="1663910" cy="38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400800" y="3103256"/>
            <a:ext cx="1663910" cy="1841501"/>
          </a:xfrm>
          <a:prstGeom prst="rect">
            <a:avLst/>
          </a:prstGeom>
          <a:solidFill>
            <a:srgbClr val="0066FF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0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Wireless Rain Sensor- Block Diagram</a:t>
            </a:r>
          </a:p>
        </p:txBody>
      </p:sp>
      <p:grpSp>
        <p:nvGrpSpPr>
          <p:cNvPr id="3584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5844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50" name="Picture 10" descr="Rain Gauge Block Diagr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8458200" cy="445135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0" t="4802" r="16114"/>
          <a:stretch/>
        </p:blipFill>
        <p:spPr bwMode="auto">
          <a:xfrm>
            <a:off x="3262277" y="3121025"/>
            <a:ext cx="79685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2450" y="1778169"/>
            <a:ext cx="6858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LDO</a:t>
            </a:r>
          </a:p>
          <a:p>
            <a:r>
              <a:rPr lang="en-US" sz="900" dirty="0" smtClean="0"/>
              <a:t>3.3 volt</a:t>
            </a:r>
          </a:p>
          <a:p>
            <a:r>
              <a:rPr lang="en-US" sz="900" dirty="0" smtClean="0"/>
              <a:t>regulator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9935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Simulation</a:t>
            </a:r>
          </a:p>
        </p:txBody>
      </p: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49157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8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209800" y="4953000"/>
            <a:ext cx="556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Sense Resistor Value greatly impacts the linearity of the input voltage to ADC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248400" y="1447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R</a:t>
            </a:r>
            <a:r>
              <a:rPr lang="en-US" baseline="-25000" dirty="0" err="1"/>
              <a:t>sense</a:t>
            </a:r>
            <a:r>
              <a:rPr lang="en-US" dirty="0"/>
              <a:t> = </a:t>
            </a:r>
            <a:r>
              <a:rPr lang="en-US" dirty="0" smtClean="0"/>
              <a:t>1.0 k</a:t>
            </a:r>
            <a:r>
              <a:rPr lang="el-GR" dirty="0" smtClean="0">
                <a:cs typeface="Arial" charset="0"/>
              </a:rPr>
              <a:t>Ω</a:t>
            </a:r>
            <a:endParaRPr lang="el-GR" dirty="0">
              <a:cs typeface="Arial" charset="0"/>
            </a:endParaRPr>
          </a:p>
        </p:txBody>
      </p:sp>
      <p:pic>
        <p:nvPicPr>
          <p:cNvPr id="2" name="Picture 1" descr="R is 1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5270500" cy="3565099"/>
          </a:xfrm>
          <a:prstGeom prst="rect">
            <a:avLst/>
          </a:prstGeom>
          <a:ln w="38100" cmpd="sng">
            <a:solidFill>
              <a:srgbClr val="CC9900"/>
            </a:solidFill>
          </a:ln>
        </p:spPr>
      </p:pic>
    </p:spTree>
    <p:extLst>
      <p:ext uri="{BB962C8B-B14F-4D97-AF65-F5344CB8AC3E}">
        <p14:creationId xmlns:p14="http://schemas.microsoft.com/office/powerpoint/2010/main" val="245521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Simulation</a:t>
            </a:r>
          </a:p>
        </p:txBody>
      </p:sp>
      <p:grpSp>
        <p:nvGrpSpPr>
          <p:cNvPr id="5529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5300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1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629400" y="1219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</a:t>
            </a:r>
            <a:r>
              <a:rPr lang="en-US" baseline="-25000"/>
              <a:t>sense</a:t>
            </a:r>
            <a:r>
              <a:rPr lang="en-US"/>
              <a:t> = 100</a:t>
            </a:r>
            <a:r>
              <a:rPr lang="el-GR">
                <a:cs typeface="Arial" charset="0"/>
              </a:rPr>
              <a:t>Ω</a:t>
            </a:r>
          </a:p>
        </p:txBody>
      </p:sp>
      <p:pic>
        <p:nvPicPr>
          <p:cNvPr id="11" name="Picture 10" descr="R is 1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5270500" cy="3565099"/>
          </a:xfrm>
          <a:prstGeom prst="rect">
            <a:avLst/>
          </a:prstGeom>
          <a:ln w="38100" cmpd="sng">
            <a:noFill/>
          </a:ln>
        </p:spPr>
      </p:pic>
      <p:pic>
        <p:nvPicPr>
          <p:cNvPr id="12" name="Picture 11" descr="R is 10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5257800" cy="3580813"/>
          </a:xfrm>
          <a:prstGeom prst="rect">
            <a:avLst/>
          </a:prstGeom>
          <a:ln w="38100" cmpd="sng">
            <a:solidFill>
              <a:srgbClr val="CC9900"/>
            </a:solidFill>
          </a:ln>
        </p:spPr>
      </p:pic>
    </p:spTree>
    <p:extLst>
      <p:ext uri="{BB962C8B-B14F-4D97-AF65-F5344CB8AC3E}">
        <p14:creationId xmlns:p14="http://schemas.microsoft.com/office/powerpoint/2010/main" val="256029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PCB Simulation</a:t>
            </a:r>
          </a:p>
        </p:txBody>
      </p:sp>
      <p:grpSp>
        <p:nvGrpSpPr>
          <p:cNvPr id="5529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5300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1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629400" y="1219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R</a:t>
            </a:r>
            <a:r>
              <a:rPr lang="en-US" baseline="-25000" dirty="0" err="1"/>
              <a:t>sense</a:t>
            </a:r>
            <a:r>
              <a:rPr lang="en-US" dirty="0"/>
              <a:t> = </a:t>
            </a:r>
            <a:r>
              <a:rPr lang="en-US" dirty="0" smtClean="0"/>
              <a:t>10</a:t>
            </a:r>
            <a:r>
              <a:rPr lang="el-GR" dirty="0" smtClean="0">
                <a:cs typeface="Arial" charset="0"/>
              </a:rPr>
              <a:t>Ω</a:t>
            </a:r>
            <a:endParaRPr lang="el-GR" dirty="0">
              <a:cs typeface="Arial" charset="0"/>
            </a:endParaRPr>
          </a:p>
        </p:txBody>
      </p:sp>
      <p:pic>
        <p:nvPicPr>
          <p:cNvPr id="11" name="Picture 10" descr="R is 1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5270500" cy="3565099"/>
          </a:xfrm>
          <a:prstGeom prst="rect">
            <a:avLst/>
          </a:prstGeom>
          <a:ln w="38100" cmpd="sng">
            <a:noFill/>
          </a:ln>
        </p:spPr>
      </p:pic>
      <p:pic>
        <p:nvPicPr>
          <p:cNvPr id="12" name="Picture 11" descr="R is 10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5257800" cy="3580813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2" name="Picture 1" descr="R is 10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5000"/>
            <a:ext cx="5257800" cy="3548407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445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XBee Module pic"/>
          <p:cNvPicPr>
            <a:picLocks noChangeAspect="1" noChangeArrowheads="1"/>
          </p:cNvPicPr>
          <p:nvPr/>
        </p:nvPicPr>
        <p:blipFill rotWithShape="1">
          <a:blip r:embed="rId2"/>
          <a:srcRect l="11723"/>
          <a:stretch/>
        </p:blipFill>
        <p:spPr bwMode="auto">
          <a:xfrm>
            <a:off x="6054436" y="1676400"/>
            <a:ext cx="2556164" cy="2895600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XBee 2.4GHz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ＭＳ Ｐゴシック"/>
              </a:rPr>
              <a:t>6 Built-In 10-bit ADC</a:t>
            </a:r>
            <a:endParaRPr lang="en-US" dirty="0" smtClean="0">
              <a:cs typeface="Arial" charset="0"/>
            </a:endParaRPr>
          </a:p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Requires 3.3v Input</a:t>
            </a:r>
          </a:p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On-Chip antenna</a:t>
            </a:r>
          </a:p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Easy to Integrate to PCB</a:t>
            </a:r>
          </a:p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Serial Communication to MCU</a:t>
            </a:r>
            <a:endParaRPr lang="el-GR" dirty="0" smtClean="0">
              <a:cs typeface="Arial" charset="0"/>
            </a:endParaRPr>
          </a:p>
        </p:txBody>
      </p:sp>
      <p:grpSp>
        <p:nvGrpSpPr>
          <p:cNvPr id="4813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48133" name="Picture 5" descr="UCF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4" name="Picture 10" descr="stormwateracademy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616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:\Users\Luke\Desktop\Nozzles midd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9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“     ” Issues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29600" cy="1524000"/>
          </a:xfrm>
        </p:spPr>
        <p:txBody>
          <a:bodyPr/>
          <a:lstStyle/>
          <a:p>
            <a:pPr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>
                <a:cs typeface="ＭＳ Ｐゴシック"/>
              </a:rPr>
              <a:t>Wireless Rain Sensor</a:t>
            </a:r>
          </a:p>
          <a:p>
            <a:pPr marL="914400" lvl="1" indent="-457200" eaLnBrk="1" hangingPunct="1">
              <a:buClrTx/>
              <a:buSzPct val="120000"/>
              <a:buFont typeface="Arial" pitchFamily="34" charset="0"/>
              <a:buChar char="•"/>
            </a:pPr>
            <a:r>
              <a:rPr lang="en-US" dirty="0" smtClean="0"/>
              <a:t>Resistance of copper changes with oxidation due to electrolysis</a:t>
            </a:r>
          </a:p>
          <a:p>
            <a:pPr marL="742950" lvl="1" indent="-285750"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ＭＳ Ｐゴシック"/>
            </a:endParaRPr>
          </a:p>
          <a:p>
            <a:pPr marL="742950" lvl="1" indent="-285750" eaLnBrk="1" hangingPunct="1"/>
            <a:endParaRPr lang="en-US" dirty="0" smtClean="0"/>
          </a:p>
        </p:txBody>
      </p:sp>
      <p:grpSp>
        <p:nvGrpSpPr>
          <p:cNvPr id="3686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686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29718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SzPct val="120000"/>
              <a:buFont typeface="Arial" pitchFamily="34" charset="0"/>
              <a:buChar char="•"/>
            </a:pPr>
            <a:r>
              <a:rPr lang="en-US" sz="3000" dirty="0"/>
              <a:t>Potential Solution</a:t>
            </a:r>
          </a:p>
          <a:p>
            <a:pPr marL="801687" lvl="1" indent="-457200">
              <a:spcBef>
                <a:spcPct val="20000"/>
              </a:spcBef>
              <a:buSzPct val="120000"/>
              <a:buFont typeface="Arial" pitchFamily="34" charset="0"/>
              <a:buChar char="•"/>
            </a:pPr>
            <a:r>
              <a:rPr lang="en-US" sz="2600" dirty="0"/>
              <a:t>Use different material </a:t>
            </a:r>
            <a:r>
              <a:rPr lang="en-US" sz="2600" dirty="0">
                <a:sym typeface="Wingdings" pitchFamily="2" charset="2"/>
              </a:rPr>
              <a:t> Stainless Steel</a:t>
            </a:r>
          </a:p>
          <a:p>
            <a:pPr marL="801687" lvl="1" indent="-457200">
              <a:spcBef>
                <a:spcPct val="20000"/>
              </a:spcBef>
              <a:buSzPct val="120000"/>
              <a:buFont typeface="Arial" pitchFamily="34" charset="0"/>
              <a:buChar char="•"/>
            </a:pPr>
            <a:r>
              <a:rPr lang="en-US" sz="2600" dirty="0">
                <a:sym typeface="Wingdings" pitchFamily="2" charset="2"/>
              </a:rPr>
              <a:t>Use lower voltage  3.3-4.5 </a:t>
            </a:r>
            <a:r>
              <a:rPr lang="en-US" sz="2600" dirty="0" smtClean="0">
                <a:sym typeface="Wingdings" pitchFamily="2" charset="2"/>
              </a:rPr>
              <a:t>volts</a:t>
            </a:r>
          </a:p>
          <a:p>
            <a:pPr marL="801687" lvl="1" indent="-457200">
              <a:spcBef>
                <a:spcPct val="20000"/>
              </a:spcBef>
              <a:buSzPct val="120000"/>
              <a:buFont typeface="Arial" pitchFamily="34" charset="0"/>
              <a:buChar char="•"/>
            </a:pPr>
            <a:r>
              <a:rPr lang="en-US" sz="2600" dirty="0" smtClean="0">
                <a:sym typeface="Wingdings" pitchFamily="2" charset="2"/>
              </a:rPr>
              <a:t>Pulsed readings</a:t>
            </a:r>
            <a:endParaRPr lang="en-US" sz="2600" dirty="0"/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609600" y="185737"/>
            <a:ext cx="83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charset="0"/>
                <a:cs typeface="+mj-cs"/>
              </a:rPr>
              <a:t>R   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9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latin typeface="Constantia" charset="0"/>
                <a:cs typeface="+mj-cs"/>
              </a:rPr>
              <a:t>Budget &amp; Financing - Development</a:t>
            </a:r>
          </a:p>
        </p:txBody>
      </p:sp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385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5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48471"/>
              </p:ext>
            </p:extLst>
          </p:nvPr>
        </p:nvGraphicFramePr>
        <p:xfrm>
          <a:off x="914400" y="1066803"/>
          <a:ext cx="6853237" cy="1781172"/>
        </p:xfrm>
        <a:graphic>
          <a:graphicData uri="http://schemas.openxmlformats.org/drawingml/2006/table">
            <a:tbl>
              <a:tblPr/>
              <a:tblGrid>
                <a:gridCol w="330200"/>
                <a:gridCol w="2794000"/>
                <a:gridCol w="736600"/>
                <a:gridCol w="825500"/>
                <a:gridCol w="1049337"/>
                <a:gridCol w="1117600"/>
              </a:tblGrid>
              <a:tr h="197908"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Development Costs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Item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Quantity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Price/Unit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Projected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Actual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Small Scale Model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$150.00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$150.00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$82.84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MSP430 Development Board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$4.30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$8.60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$8.60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Motor Driver Dev Kit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$175.00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$350.00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MSP430F5438A Target Board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$149.00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$149.00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$657.60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$91.44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Team Budget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$200.00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854" name="Picture 62" descr="C:\Users\Luke\Desktop\Senior Design\Pictures\P32607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2782" r="11700"/>
          <a:stretch/>
        </p:blipFill>
        <p:spPr bwMode="auto">
          <a:xfrm>
            <a:off x="1368443" y="2921086"/>
            <a:ext cx="2525673" cy="247802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4321" y="5498068"/>
            <a:ext cx="87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Rev1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72829" y="5498068"/>
            <a:ext cx="87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Rev2</a:t>
            </a:r>
            <a:endParaRPr lang="en-US" b="1" dirty="0"/>
          </a:p>
        </p:txBody>
      </p:sp>
      <p:pic>
        <p:nvPicPr>
          <p:cNvPr id="1026" name="Picture 2" descr="C:\Users\Luke\Desktop\Senior Design\Pictures\Stepper Motors\Prototype Rev2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956" r="6052"/>
          <a:stretch/>
        </p:blipFill>
        <p:spPr bwMode="auto">
          <a:xfrm>
            <a:off x="4648200" y="2921681"/>
            <a:ext cx="3021841" cy="247683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Budget &amp; Financing - Deliverable </a:t>
            </a:r>
          </a:p>
        </p:txBody>
      </p:sp>
      <p:grpSp>
        <p:nvGrpSpPr>
          <p:cNvPr id="34818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493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3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20770"/>
              </p:ext>
            </p:extLst>
          </p:nvPr>
        </p:nvGraphicFramePr>
        <p:xfrm>
          <a:off x="457200" y="1295400"/>
          <a:ext cx="7696200" cy="4343400"/>
        </p:xfrm>
        <a:graphic>
          <a:graphicData uri="http://schemas.openxmlformats.org/drawingml/2006/table">
            <a:tbl>
              <a:tblPr/>
              <a:tblGrid>
                <a:gridCol w="284163"/>
                <a:gridCol w="3151187"/>
                <a:gridCol w="1016000"/>
                <a:gridCol w="1090613"/>
                <a:gridCol w="1049337"/>
                <a:gridCol w="1104900"/>
              </a:tblGrid>
              <a:tr h="228600"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Costs for Rain Simulator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Item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Quantity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Price/Unit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Projected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Actual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Motor Drivers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$14.26 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$28.52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Custom Stainless Steel Enclosure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$500.00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$500.00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Amphenol Receptacles 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$33.75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$67.50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$67.50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Rain Gauges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$65.00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$65.00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$65.00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Microcontroller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$11.67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$11.67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PCBs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$50.99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$101.98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$102.00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Storm-Interface LCD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$92.53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$92.53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Storm-Interface 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Keypad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$64.72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$64.72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Circuit Components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$40.00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$40.00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$40.00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 Voltage Power Supply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$500.00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$500.00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$24.00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 Voltage Power Supply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$35.00 </a:t>
                      </a: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$35.00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$13.41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$1,466.92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$206.91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Team Budget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$600.00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Sponsorship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$200.00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Current Progress</a:t>
            </a:r>
          </a:p>
        </p:txBody>
      </p:sp>
      <p:grpSp>
        <p:nvGrpSpPr>
          <p:cNvPr id="36866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6868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9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252125"/>
              </p:ext>
            </p:extLst>
          </p:nvPr>
        </p:nvGraphicFramePr>
        <p:xfrm>
          <a:off x="723900" y="990600"/>
          <a:ext cx="7696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685800" y="990600"/>
            <a:ext cx="7620000" cy="4495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Final Steps</a:t>
            </a:r>
          </a:p>
        </p:txBody>
      </p:sp>
      <p:grpSp>
        <p:nvGrpSpPr>
          <p:cNvPr id="3993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9940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431800" y="2105025"/>
            <a:ext cx="8305800" cy="26479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358376"/>
              </p:ext>
            </p:extLst>
          </p:nvPr>
        </p:nvGraphicFramePr>
        <p:xfrm>
          <a:off x="457200" y="2149178"/>
          <a:ext cx="8229600" cy="2559644"/>
        </p:xfrm>
        <a:graphic>
          <a:graphicData uri="http://schemas.openxmlformats.org/drawingml/2006/table">
            <a:tbl>
              <a:tblPr/>
              <a:tblGrid>
                <a:gridCol w="3384926"/>
                <a:gridCol w="507739"/>
                <a:gridCol w="607473"/>
                <a:gridCol w="607473"/>
                <a:gridCol w="607473"/>
                <a:gridCol w="556095"/>
                <a:gridCol w="652807"/>
                <a:gridCol w="652807"/>
                <a:gridCol w="652807"/>
              </a:tblGrid>
              <a:tr h="263226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77" marR="9077" marT="907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7-Oct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15-Oct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21-Oct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30-Oct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7-Nov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14-Nov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21-Nov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30-Nov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Replace 5v regulator on LV power supply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Order motor driver and MCU PCBs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Order PCB components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Assemble/Test PCBs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Build the enclosure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Determine step speed/pause times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Build/Test the rain gauge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assembly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Verify simulations</a:t>
                      </a:r>
                    </a:p>
                  </a:txBody>
                  <a:tcPr marL="9077" marR="9077" marT="90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77" marR="9077" marT="9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Questions about “    ” Project?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:\Users\Luke\Desktop\Senior Design\Pictures\Stepper Motors\Prototype Rev2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956" r="6052"/>
          <a:stretch/>
        </p:blipFill>
        <p:spPr bwMode="auto">
          <a:xfrm>
            <a:off x="1644840" y="1029769"/>
            <a:ext cx="5854321" cy="479846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85737"/>
            <a:ext cx="83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charset="0"/>
                <a:cs typeface="+mj-cs"/>
              </a:rPr>
              <a:t>R   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C:\Users\Luke\Desktop\Nozzles righ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:\Users\Luke\Desktop\Nozzles midd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7" name="Picture 3" descr="E:\David's Stuff\Senior Design 2\Nozzl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1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Existing Control System Overview</a:t>
            </a:r>
          </a:p>
        </p:txBody>
      </p:sp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843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11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USB DISK:David's Stuff:Senior Design 2:Pics:Control Box 2.JPG"/>
          <p:cNvPicPr/>
          <p:nvPr/>
        </p:nvPicPr>
        <p:blipFill rotWithShape="1">
          <a:blip r:embed="rId4"/>
          <a:srcRect l="3178" t="36508" r="13509" b="13889"/>
          <a:stretch/>
        </p:blipFill>
        <p:spPr bwMode="auto">
          <a:xfrm>
            <a:off x="685800" y="1219199"/>
            <a:ext cx="3733800" cy="395529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13300" y="1073188"/>
            <a:ext cx="3657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ommunication to laptop is unreliable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ower supply is intermittent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Problems hinder their ability to meet simulation deadlines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Very Expensive: Approximately $ 5,000.00 for control system.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Far more capable than what is necessary for the application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Inefficient Design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Motivation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3276600"/>
          </a:xfrm>
        </p:spPr>
        <p:txBody>
          <a:bodyPr/>
          <a:lstStyle/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800" dirty="0" smtClean="0"/>
              <a:t>Fixing the existing problems is not sufficient</a:t>
            </a:r>
            <a:endParaRPr lang="en-US" sz="2800" dirty="0"/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Power supply 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Hub-444 communication module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800" dirty="0" smtClean="0"/>
              <a:t>Avoid ruining the existing system</a:t>
            </a:r>
            <a:endParaRPr lang="en-US" sz="2800" dirty="0"/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800" dirty="0" smtClean="0"/>
              <a:t>Project </a:t>
            </a:r>
            <a:r>
              <a:rPr lang="en-US" sz="2800" dirty="0"/>
              <a:t>benefits another UCF department 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800" dirty="0"/>
              <a:t>To gain experience with motor control </a:t>
            </a:r>
            <a:r>
              <a:rPr lang="en-US" sz="2800" dirty="0" smtClean="0"/>
              <a:t>systems</a:t>
            </a:r>
            <a:endParaRPr lang="en-US" sz="2800" dirty="0"/>
          </a:p>
          <a:p>
            <a:pPr eaLnBrk="1" hangingPunct="1">
              <a:buFont typeface="Wingdings" charset="0"/>
              <a:buChar char="n"/>
              <a:defRPr/>
            </a:pPr>
            <a:endParaRPr lang="en-US" sz="2800" dirty="0" smtClean="0">
              <a:cs typeface="+mn-cs"/>
            </a:endParaRPr>
          </a:p>
        </p:txBody>
      </p:sp>
      <p:grpSp>
        <p:nvGrpSpPr>
          <p:cNvPr id="1945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9460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3279</TotalTime>
  <Words>1378</Words>
  <Application>Microsoft Macintosh PowerPoint</Application>
  <PresentationFormat>On-screen Show (4:3)</PresentationFormat>
  <Paragraphs>461</Paragraphs>
  <Slides>45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Edge</vt:lpstr>
      <vt:lpstr>UCF Rain Simulator  “    ” Project</vt:lpstr>
      <vt:lpstr>Introduction</vt:lpstr>
      <vt:lpstr>Introduction</vt:lpstr>
      <vt:lpstr>Introduction</vt:lpstr>
      <vt:lpstr>Introduction</vt:lpstr>
      <vt:lpstr>Introduction</vt:lpstr>
      <vt:lpstr>Introduction</vt:lpstr>
      <vt:lpstr>Existing Control System Overview</vt:lpstr>
      <vt:lpstr>Motivation</vt:lpstr>
      <vt:lpstr>Goals &amp; Objectives</vt:lpstr>
      <vt:lpstr>Specifications &amp; Requirements</vt:lpstr>
      <vt:lpstr>Overall Control System Design</vt:lpstr>
      <vt:lpstr>User Interface Components</vt:lpstr>
      <vt:lpstr>Low Voltage Power Supply Design</vt:lpstr>
      <vt:lpstr>Low Voltage Thermal Design</vt:lpstr>
      <vt:lpstr>TI DRV8432 Motor Driver </vt:lpstr>
      <vt:lpstr>TI DRV8432 Motor Driver </vt:lpstr>
      <vt:lpstr>Motor Driver PCB Considerations</vt:lpstr>
      <vt:lpstr>Microcontroller Schematic</vt:lpstr>
      <vt:lpstr>Microcontroller Schematic</vt:lpstr>
      <vt:lpstr>Microcontroller Selection</vt:lpstr>
      <vt:lpstr>Software Design Approach</vt:lpstr>
      <vt:lpstr>Software Design</vt:lpstr>
      <vt:lpstr>User Input Software Routine</vt:lpstr>
      <vt:lpstr>Microcontroller I/O</vt:lpstr>
      <vt:lpstr>“    ” Issues</vt:lpstr>
      <vt:lpstr>High Voltage Power Supply</vt:lpstr>
      <vt:lpstr>Enclosure</vt:lpstr>
      <vt:lpstr>Enclosure</vt:lpstr>
      <vt:lpstr>Wireless Rain Sensor</vt:lpstr>
      <vt:lpstr>Wireless Rain Sensor- PCB Design</vt:lpstr>
      <vt:lpstr>Wireless Rain Sensor- PCB Design</vt:lpstr>
      <vt:lpstr>Wireless Rain Sensor- PCB Design</vt:lpstr>
      <vt:lpstr>Wireless Rain Sensor- PCB Design</vt:lpstr>
      <vt:lpstr>Wireless Rain Sensor- Block Diagram</vt:lpstr>
      <vt:lpstr>Wireless Rain Sensor- PCB Simulation</vt:lpstr>
      <vt:lpstr>Wireless Rain Sensor- PCB Simulation</vt:lpstr>
      <vt:lpstr>Wireless Rain Sensor- PCB Simulation</vt:lpstr>
      <vt:lpstr>Wireless Rain Sensor- XBee 2.4GHz</vt:lpstr>
      <vt:lpstr>“     ” Issues</vt:lpstr>
      <vt:lpstr>Budget &amp; Financing - Development</vt:lpstr>
      <vt:lpstr>Budget &amp; Financing - Deliverable </vt:lpstr>
      <vt:lpstr>Current Progress</vt:lpstr>
      <vt:lpstr>Final Steps</vt:lpstr>
      <vt:lpstr>Questions about “    ” Project?</vt:lpstr>
    </vt:vector>
  </TitlesOfParts>
  <Company>Siemens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Stormwater Academy  Rain Simulator</dc:title>
  <dc:creator>garci01b</dc:creator>
  <cp:lastModifiedBy>Brenda Garcia</cp:lastModifiedBy>
  <cp:revision>118</cp:revision>
  <dcterms:created xsi:type="dcterms:W3CDTF">2011-09-01T20:43:52Z</dcterms:created>
  <dcterms:modified xsi:type="dcterms:W3CDTF">2011-12-06T02:28:22Z</dcterms:modified>
</cp:coreProperties>
</file>