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83" r:id="rId2"/>
    <p:sldId id="288" r:id="rId3"/>
    <p:sldId id="289" r:id="rId4"/>
    <p:sldId id="305" r:id="rId5"/>
    <p:sldId id="335" r:id="rId6"/>
    <p:sldId id="284" r:id="rId7"/>
    <p:sldId id="307" r:id="rId8"/>
    <p:sldId id="318" r:id="rId9"/>
    <p:sldId id="327" r:id="rId10"/>
    <p:sldId id="333" r:id="rId11"/>
    <p:sldId id="336" r:id="rId12"/>
    <p:sldId id="337" r:id="rId13"/>
    <p:sldId id="332" r:id="rId14"/>
    <p:sldId id="338" r:id="rId15"/>
    <p:sldId id="351" r:id="rId16"/>
    <p:sldId id="340" r:id="rId17"/>
    <p:sldId id="341" r:id="rId18"/>
    <p:sldId id="342" r:id="rId19"/>
    <p:sldId id="331" r:id="rId20"/>
    <p:sldId id="343" r:id="rId21"/>
    <p:sldId id="344" r:id="rId22"/>
    <p:sldId id="319" r:id="rId23"/>
    <p:sldId id="325" r:id="rId24"/>
    <p:sldId id="320" r:id="rId25"/>
    <p:sldId id="321" r:id="rId26"/>
    <p:sldId id="322" r:id="rId27"/>
    <p:sldId id="323" r:id="rId28"/>
    <p:sldId id="324" r:id="rId29"/>
    <p:sldId id="345" r:id="rId30"/>
    <p:sldId id="346" r:id="rId31"/>
    <p:sldId id="277" r:id="rId32"/>
    <p:sldId id="330" r:id="rId33"/>
    <p:sldId id="328" r:id="rId34"/>
    <p:sldId id="329" r:id="rId35"/>
    <p:sldId id="297" r:id="rId36"/>
    <p:sldId id="303" r:id="rId37"/>
    <p:sldId id="349" r:id="rId38"/>
    <p:sldId id="348" r:id="rId39"/>
    <p:sldId id="350" r:id="rId40"/>
    <p:sldId id="299" r:id="rId41"/>
    <p:sldId id="308" r:id="rId42"/>
    <p:sldId id="290" r:id="rId43"/>
    <p:sldId id="298" r:id="rId44"/>
    <p:sldId id="301" r:id="rId45"/>
    <p:sldId id="302" r:id="rId46"/>
    <p:sldId id="317" r:id="rId47"/>
    <p:sldId id="311" r:id="rId48"/>
    <p:sldId id="312" r:id="rId49"/>
    <p:sldId id="313" r:id="rId50"/>
    <p:sldId id="315" r:id="rId51"/>
    <p:sldId id="334" r:id="rId52"/>
    <p:sldId id="31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ECEC"/>
    <a:srgbClr val="E7E7E7"/>
    <a:srgbClr val="FFFC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4333" autoAdjust="0"/>
    <p:restoredTop sz="99639" autoAdjust="0"/>
  </p:normalViewPr>
  <p:slideViewPr>
    <p:cSldViewPr>
      <p:cViewPr>
        <p:scale>
          <a:sx n="100" d="100"/>
          <a:sy n="100" d="100"/>
        </p:scale>
        <p:origin x="-376" y="-200"/>
      </p:cViewPr>
      <p:guideLst>
        <p:guide orient="horz" pos="19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autoTitleDeleted val="1"/>
    <c:plotArea>
      <c:layout/>
      <c:barChart>
        <c:barDir val="bar"/>
        <c:grouping val="stacked"/>
        <c:ser>
          <c:idx val="0"/>
          <c:order val="0"/>
          <c:cat>
            <c:strRef>
              <c:f>Sheet1!$A$3:$A$7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Prototyping</c:v>
                </c:pt>
                <c:pt idx="3">
                  <c:v>Design</c:v>
                </c:pt>
                <c:pt idx="4">
                  <c:v>Research 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0.55</c:v>
                </c:pt>
                <c:pt idx="1">
                  <c:v>0.2</c:v>
                </c:pt>
                <c:pt idx="2">
                  <c:v>0.45</c:v>
                </c:pt>
                <c:pt idx="3">
                  <c:v>0.6</c:v>
                </c:pt>
                <c:pt idx="4">
                  <c:v>0.95</c:v>
                </c:pt>
              </c:numCache>
            </c:numRef>
          </c:val>
        </c:ser>
        <c:overlap val="100"/>
        <c:axId val="798092184"/>
        <c:axId val="798339992"/>
      </c:barChart>
      <c:catAx>
        <c:axId val="798092184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98339992"/>
        <c:crosses val="autoZero"/>
        <c:auto val="1"/>
        <c:lblAlgn val="ctr"/>
        <c:lblOffset val="100"/>
      </c:catAx>
      <c:valAx>
        <c:axId val="798339992"/>
        <c:scaling>
          <c:orientation val="minMax"/>
        </c:scaling>
        <c:axPos val="b"/>
        <c:majorGridlines/>
        <c:numFmt formatCode="0%" sourceLinked="1"/>
        <c:tickLblPos val="nextTo"/>
        <c:crossAx val="79809218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10E3-FDEB-4F34-911F-C1FD2F1F8627}" type="datetimeFigureOut">
              <a:rPr lang="en-US" smtClean="0"/>
              <a:pPr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FBD3E-CD63-499F-A368-BC3A712C9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36576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Group 11</a:t>
            </a:r>
          </a:p>
          <a:p>
            <a:r>
              <a:rPr lang="en-US" sz="1600" dirty="0" err="1" smtClean="0"/>
              <a:t>Cristovian</a:t>
            </a:r>
            <a:r>
              <a:rPr lang="en-US" sz="1600" dirty="0" smtClean="0"/>
              <a:t> </a:t>
            </a:r>
            <a:r>
              <a:rPr lang="en-US" sz="1600" dirty="0" err="1" smtClean="0"/>
              <a:t>Basden</a:t>
            </a:r>
            <a:endParaRPr lang="en-US" sz="1600" dirty="0" smtClean="0"/>
          </a:p>
          <a:p>
            <a:r>
              <a:rPr lang="en-US" sz="1600" dirty="0" smtClean="0"/>
              <a:t>Andrew </a:t>
            </a:r>
            <a:r>
              <a:rPr lang="en-US" sz="1600" dirty="0" err="1" smtClean="0"/>
              <a:t>Pagliari</a:t>
            </a:r>
            <a:endParaRPr lang="en-US" sz="1600" dirty="0" smtClean="0"/>
          </a:p>
          <a:p>
            <a:r>
              <a:rPr lang="en-US" sz="1600" dirty="0" smtClean="0"/>
              <a:t>Rebecca </a:t>
            </a:r>
            <a:r>
              <a:rPr lang="en-US" sz="1600" dirty="0" err="1" smtClean="0"/>
              <a:t>Rashkin</a:t>
            </a:r>
            <a:endParaRPr lang="en-US" sz="1600" dirty="0" smtClean="0"/>
          </a:p>
          <a:p>
            <a:r>
              <a:rPr lang="en-US" sz="1600" dirty="0" smtClean="0"/>
              <a:t>Javier Vazquez</a:t>
            </a:r>
            <a:endParaRPr lang="en-US" sz="1600" dirty="0"/>
          </a:p>
        </p:txBody>
      </p:sp>
      <p:pic>
        <p:nvPicPr>
          <p:cNvPr id="8" name="Picture 7" descr="titl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808720" cy="493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633984"/>
            <a:ext cx="8985504" cy="530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Mobile Wireless Link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Wireless Technology Selection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7854457" cy="308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914400"/>
            <a:ext cx="799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Wireless Link between Android and LiteBike systems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Modern smart phones natively include Wi-Fi and Bluetooth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Wi-Fi is harder to implement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Bluetooth consumes less power, and is easier to implement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luetooth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4495800" cy="17553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600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Parallax Easy Bluetooth Module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762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Purpose:</a:t>
            </a:r>
          </a:p>
          <a:p>
            <a:r>
              <a:rPr lang="en-US" sz="2000" dirty="0" smtClean="0"/>
              <a:t>Interface Bluetooth enabled smart phone with microcontroller.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8200" y="3962400"/>
          <a:ext cx="3900753" cy="2057397"/>
        </p:xfrm>
        <a:graphic>
          <a:graphicData uri="http://schemas.openxmlformats.org/drawingml/2006/table">
            <a:tbl>
              <a:tblPr/>
              <a:tblGrid>
                <a:gridCol w="824103"/>
                <a:gridCol w="1593265"/>
                <a:gridCol w="1483385"/>
              </a:tblGrid>
              <a:tr h="196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FFFF"/>
                          </a:solidFill>
                          <a:latin typeface="Candara"/>
                          <a:cs typeface="Arial"/>
                        </a:rPr>
                        <a:t>Opcode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FFFF"/>
                          </a:solidFill>
                          <a:latin typeface="Candara"/>
                          <a:cs typeface="Arial"/>
                        </a:rPr>
                        <a:t>Function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FFFFFF"/>
                          </a:solidFill>
                          <a:latin typeface="Candara"/>
                          <a:cs typeface="Arial"/>
                        </a:rPr>
                        <a:t>Data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1598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0x01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Turn Lights On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ndara"/>
                          <a:cs typeface="Arial"/>
                        </a:rPr>
                        <a:t>Light Pattern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0556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0x02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Turn Lights Off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ndara"/>
                          <a:cs typeface="Arial"/>
                        </a:rPr>
                        <a:t>None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56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0x03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Lock Bike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ndara"/>
                          <a:cs typeface="Arial"/>
                        </a:rPr>
                        <a:t>None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0556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0x04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Unlock Bike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ndara"/>
                          <a:cs typeface="Arial"/>
                        </a:rPr>
                        <a:t>None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56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0x05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Request GPS Data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ndara"/>
                          <a:cs typeface="Arial"/>
                        </a:rPr>
                        <a:t>Data Type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0556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0x06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Request Battery Charge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ndara"/>
                          <a:cs typeface="Arial"/>
                        </a:rPr>
                        <a:t>None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56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0x07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Request Battery Voltage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ndara"/>
                          <a:cs typeface="Arial"/>
                        </a:rPr>
                        <a:t>None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0556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0x08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Arm Alarm System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Candara"/>
                          <a:cs typeface="Arial"/>
                        </a:rPr>
                        <a:t>None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5566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Candara"/>
                          <a:cs typeface="Arial"/>
                        </a:rPr>
                        <a:t>0x09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Candara"/>
                          <a:cs typeface="Arial"/>
                        </a:rPr>
                        <a:t>Disarm Alarm System</a:t>
                      </a:r>
                      <a:endParaRPr lang="en-US" sz="80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ndara"/>
                          <a:cs typeface="Arial"/>
                        </a:rPr>
                        <a:t>None</a:t>
                      </a:r>
                      <a:endParaRPr lang="en-US" sz="800" dirty="0">
                        <a:latin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23310" y="4019408"/>
          <a:ext cx="2939690" cy="1600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9683"/>
                <a:gridCol w="1570007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Manufacturer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Parallax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30085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$69.99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</a:t>
                      </a:r>
                      <a:r>
                        <a:rPr lang="en-US" sz="1200" baseline="0" dirty="0" smtClean="0"/>
                        <a:t> Lines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4  (TX, RX, VCC, GND)</a:t>
                      </a:r>
                      <a:endParaRPr lang="en-US" sz="1200" i="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Supply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 V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929634" y="3426023"/>
            <a:ext cx="1499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(Custom Protocol)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667000" y="3124200"/>
            <a:ext cx="5791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BLUETOOTH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533400"/>
            <a:ext cx="2285999" cy="243722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172200" y="31242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29600" y="685800"/>
            <a:ext cx="0" cy="2057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13722" y="3124200"/>
            <a:ext cx="1258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1.4 in (34.41mm)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7775687" y="1673113"/>
            <a:ext cx="1337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1.79 in(45.65 mm)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702585" y="3471446"/>
            <a:ext cx="2984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Bluetooth Serial Port Profile (SPP)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609600"/>
            <a:ext cx="8985504" cy="530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Security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827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Security System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057400"/>
          <a:ext cx="7696200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4522"/>
                <a:gridCol w="2234878"/>
                <a:gridCol w="3505200"/>
                <a:gridCol w="1371600"/>
              </a:tblGrid>
              <a:tr h="30479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CF2"/>
                          </a:solidFill>
                        </a:rPr>
                        <a:t>Tier</a:t>
                      </a:r>
                      <a:endParaRPr lang="en-US" sz="14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CF2"/>
                          </a:solidFill>
                        </a:rPr>
                        <a:t>Feature</a:t>
                      </a:r>
                      <a:endParaRPr lang="en-US" sz="14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CF2"/>
                          </a:solidFill>
                        </a:rPr>
                        <a:t>Description</a:t>
                      </a:r>
                      <a:endParaRPr lang="en-US" sz="14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FCF2"/>
                          </a:solidFill>
                        </a:rPr>
                        <a:t>Sub-Systems</a:t>
                      </a:r>
                      <a:endParaRPr lang="en-US" sz="14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Lock-Tampering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 Detection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Detects if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 chain lock is compromised or removed and triggers alarm. 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Tripwire 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Theft Detection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Detects if bike moves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 more than 20 feet by unauthorized user and triggers alarm. 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GPS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</a:rPr>
                        <a:t>Recovery Assistance</a:t>
                      </a:r>
                      <a:endParaRPr lang="en-US" sz="1400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</a:rPr>
                        <a:t>Relays position coordinates to user to assist in recovery</a:t>
                      </a:r>
                      <a:r>
                        <a:rPr lang="en-US" sz="1400" b="0" i="0" baseline="0" dirty="0" smtClean="0">
                          <a:solidFill>
                            <a:schemeClr val="bg1"/>
                          </a:solidFill>
                        </a:rPr>
                        <a:t> bike. </a:t>
                      </a:r>
                      <a:endParaRPr lang="en-US" sz="1400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bg1"/>
                          </a:solidFill>
                        </a:rPr>
                        <a:t>GPS, GSM</a:t>
                      </a:r>
                      <a:endParaRPr lang="en-US" sz="1400" b="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RFID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Purpose:</a:t>
            </a:r>
          </a:p>
          <a:p>
            <a:r>
              <a:rPr lang="en-US" sz="2000" dirty="0" smtClean="0"/>
              <a:t>User Authentication; allows user to enable and disable the LiteBike’s alarm system.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47110" y="3406933"/>
          <a:ext cx="2939690" cy="1600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9683"/>
                <a:gridCol w="1570007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Manufacturer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Parallax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28440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$49.99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</a:t>
                      </a:r>
                      <a:r>
                        <a:rPr lang="en-US" sz="1200" baseline="0" dirty="0" smtClean="0"/>
                        <a:t> Lines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4  (TX, RX, VCC, GND)</a:t>
                      </a:r>
                      <a:endParaRPr lang="en-US" sz="1200" i="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Supply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 V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129068" y="2786332"/>
            <a:ext cx="2311879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86600" y="2804388"/>
            <a:ext cx="4122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 in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3974684">
            <a:off x="3223985" y="2621474"/>
            <a:ext cx="67945" cy="1498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86123" y="3267462"/>
            <a:ext cx="1001720" cy="928105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302200" y="3370125"/>
            <a:ext cx="758699" cy="723701"/>
          </a:xfrm>
          <a:prstGeom prst="ellipse">
            <a:avLst/>
          </a:prstGeom>
          <a:solidFill>
            <a:srgbClr val="FFFCF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1524000" y="3262398"/>
            <a:ext cx="1001720" cy="928105"/>
            <a:chOff x="579689" y="2545221"/>
            <a:chExt cx="2888479" cy="2871387"/>
          </a:xfrm>
          <a:solidFill>
            <a:schemeClr val="tx1"/>
          </a:solidFill>
        </p:grpSpPr>
        <p:sp>
          <p:nvSpPr>
            <p:cNvPr id="53" name="Oval 52"/>
            <p:cNvSpPr/>
            <p:nvPr/>
          </p:nvSpPr>
          <p:spPr>
            <a:xfrm>
              <a:off x="579689" y="2545221"/>
              <a:ext cx="2888479" cy="2871387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914400" y="2862841"/>
              <a:ext cx="2187723" cy="2238998"/>
            </a:xfrm>
            <a:prstGeom prst="ellipse">
              <a:avLst/>
            </a:prstGeom>
            <a:solidFill>
              <a:srgbClr val="FFFCF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3302200" y="3370125"/>
            <a:ext cx="758699" cy="724162"/>
            <a:chOff x="5707169" y="2878508"/>
            <a:chExt cx="2187721" cy="2240422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6819547" y="3238857"/>
              <a:ext cx="803304" cy="717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56" idx="6"/>
            </p:cNvCxnSpPr>
            <p:nvPr/>
          </p:nvCxnSpPr>
          <p:spPr>
            <a:xfrm flipV="1">
              <a:off x="6853729" y="3998006"/>
              <a:ext cx="1041161" cy="1851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56" idx="5"/>
            </p:cNvCxnSpPr>
            <p:nvPr/>
          </p:nvCxnSpPr>
          <p:spPr>
            <a:xfrm rot="16200000" flipH="1">
              <a:off x="6823303" y="4038409"/>
              <a:ext cx="781634" cy="7207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6" idx="0"/>
            </p:cNvCxnSpPr>
            <p:nvPr/>
          </p:nvCxnSpPr>
          <p:spPr>
            <a:xfrm rot="16200000" flipV="1">
              <a:off x="6262646" y="3416894"/>
              <a:ext cx="1129472" cy="5269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56" idx="1"/>
            </p:cNvCxnSpPr>
            <p:nvPr/>
          </p:nvCxnSpPr>
          <p:spPr>
            <a:xfrm rot="10800000">
              <a:off x="6027554" y="3206403"/>
              <a:ext cx="877453" cy="81012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56" idx="2"/>
            </p:cNvCxnSpPr>
            <p:nvPr/>
          </p:nvCxnSpPr>
          <p:spPr>
            <a:xfrm rot="10800000" flipV="1">
              <a:off x="5707169" y="3990887"/>
              <a:ext cx="1146563" cy="711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56" idx="3"/>
            </p:cNvCxnSpPr>
            <p:nvPr/>
          </p:nvCxnSpPr>
          <p:spPr>
            <a:xfrm rot="10800000" flipV="1">
              <a:off x="6027551" y="4016519"/>
              <a:ext cx="826178" cy="77308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293977" y="4559182"/>
              <a:ext cx="1076769" cy="4272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rot="5400000" flipH="1" flipV="1">
            <a:off x="2028401" y="3472152"/>
            <a:ext cx="259648" cy="2489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30787" y="3725989"/>
            <a:ext cx="361073" cy="598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029447" y="3730553"/>
            <a:ext cx="252644" cy="2499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1839112" y="3537538"/>
            <a:ext cx="365074" cy="182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744270" y="3470123"/>
            <a:ext cx="304299" cy="2618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1633161" y="3723688"/>
            <a:ext cx="397626" cy="23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 flipV="1">
            <a:off x="1744270" y="3731974"/>
            <a:ext cx="286517" cy="24988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849358" y="3906872"/>
            <a:ext cx="348039" cy="148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23"/>
          <p:cNvGrpSpPr/>
          <p:nvPr/>
        </p:nvGrpSpPr>
        <p:grpSpPr>
          <a:xfrm>
            <a:off x="1907207" y="2673126"/>
            <a:ext cx="1878566" cy="1161837"/>
            <a:chOff x="1684674" y="722120"/>
            <a:chExt cx="5416882" cy="3594509"/>
          </a:xfrm>
        </p:grpSpPr>
        <p:sp>
          <p:nvSpPr>
            <p:cNvPr id="23" name="Rounded Rectangle 22"/>
            <p:cNvSpPr/>
            <p:nvPr/>
          </p:nvSpPr>
          <p:spPr>
            <a:xfrm rot="20143996">
              <a:off x="6088893" y="768527"/>
              <a:ext cx="233249" cy="354810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 rot="3861509">
              <a:off x="4493196" y="841027"/>
              <a:ext cx="166712" cy="246854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19919447">
              <a:off x="3317908" y="1787905"/>
              <a:ext cx="233792" cy="121520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16308" y="722120"/>
              <a:ext cx="380289" cy="34610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 rot="5211650">
              <a:off x="2946108" y="1219602"/>
              <a:ext cx="310273" cy="108142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 rot="18702237">
              <a:off x="3873917" y="2649334"/>
              <a:ext cx="203720" cy="86300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 rot="20851869">
              <a:off x="3569215" y="2852684"/>
              <a:ext cx="196075" cy="84458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16200000">
              <a:off x="2747691" y="3115156"/>
              <a:ext cx="201392" cy="17722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17294" y="3777242"/>
              <a:ext cx="484262" cy="47001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2298596">
              <a:off x="4743551" y="1076039"/>
              <a:ext cx="290696" cy="295684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2901185">
              <a:off x="2706029" y="2200236"/>
              <a:ext cx="290696" cy="233340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518018" y="3594931"/>
              <a:ext cx="669421" cy="68651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727675" y="3733089"/>
              <a:ext cx="571144" cy="56544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8875" y="3791487"/>
              <a:ext cx="299102" cy="29340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74"/>
          <p:cNvGrpSpPr/>
          <p:nvPr/>
        </p:nvGrpSpPr>
        <p:grpSpPr>
          <a:xfrm>
            <a:off x="533400" y="1905000"/>
            <a:ext cx="982577" cy="990600"/>
            <a:chOff x="533400" y="1905000"/>
            <a:chExt cx="982577" cy="990600"/>
          </a:xfrm>
        </p:grpSpPr>
        <p:pic>
          <p:nvPicPr>
            <p:cNvPr id="74" name="Picture 73" descr="RFID_TAG cop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151956"/>
              <a:ext cx="743644" cy="74364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533400" y="1905000"/>
              <a:ext cx="982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RFID Tag</a:t>
              </a:r>
              <a:endParaRPr lang="en-US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5867400" y="5181600"/>
            <a:ext cx="3049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Serial communication allowed for easy interfacing with MCU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600" dirty="0" smtClean="0"/>
              <a:t>Built-in Antenna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11539" y="4334769"/>
            <a:ext cx="14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ALARM: 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639683" y="4343400"/>
            <a:ext cx="193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DISARMED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4427" y="4892596"/>
            <a:ext cx="50550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DISARMED</a:t>
            </a:r>
            <a:r>
              <a:rPr lang="en-US" sz="1600" dirty="0" smtClean="0"/>
              <a:t> – Bike can be moved without triggering alarm</a:t>
            </a:r>
          </a:p>
          <a:p>
            <a:endParaRPr lang="en-US" sz="5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ARMED</a:t>
            </a:r>
            <a:r>
              <a:rPr lang="en-US" sz="1600" dirty="0" smtClean="0"/>
              <a:t> – Bike will trigger alarm if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Bike moved more than 20 feet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Tripwire is severed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2835214" y="4340527"/>
            <a:ext cx="193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ARMED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5400000">
            <a:off x="2667000" y="3124200"/>
            <a:ext cx="5791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RFID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531" y="685798"/>
            <a:ext cx="2778069" cy="2023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8688E-6 L 0.11302 0.094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0.09444 L 0.00469 0.00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1302 0.09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0.09438 L 8.33333E-7 2.88688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4" grpId="0"/>
      <p:bldP spid="6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ike ala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114800"/>
            <a:ext cx="6400800" cy="1900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Tripwire </a:t>
            </a:r>
            <a:r>
              <a:rPr lang="en-US" sz="3600" dirty="0" smtClean="0"/>
              <a:t>(Lock Tampering Detection)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Purpose:</a:t>
            </a:r>
          </a:p>
          <a:p>
            <a:r>
              <a:rPr lang="en-US" sz="2000" dirty="0" smtClean="0"/>
              <a:t>Detects attempts to sever bike chain lock. If the alarm is ARMED, severing the tripwire triggers the alarm.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996" y="2318772"/>
            <a:ext cx="58142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 signal is continuously sent out on MCU pin into tripwire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As long as tripwire is uninterrupted, loop continues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If tripwire is severed, signal is interrupted, triggering alarm</a:t>
            </a:r>
          </a:p>
        </p:txBody>
      </p:sp>
      <p:pic>
        <p:nvPicPr>
          <p:cNvPr id="13" name="Picture 12" descr="TRIPWIRE_DIAGRAM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2500833" cy="219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09" y="2514600"/>
            <a:ext cx="5332391" cy="33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05" descr="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795849"/>
            <a:ext cx="873760" cy="1005840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4615132" y="4515929"/>
            <a:ext cx="603849" cy="57797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8000"/>
                </a:schemeClr>
              </a:gs>
              <a:gs pos="80000">
                <a:schemeClr val="accent1">
                  <a:shade val="93000"/>
                  <a:satMod val="130000"/>
                  <a:alpha val="36000"/>
                </a:schemeClr>
              </a:gs>
              <a:gs pos="100000">
                <a:schemeClr val="accent1">
                  <a:shade val="94000"/>
                  <a:satMod val="135000"/>
                  <a:alpha val="17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GPS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Purpose: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Determine if LiteBike has left security radius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Provide user with LiteBike’s location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99510" y="3200400"/>
          <a:ext cx="2939690" cy="1600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9683"/>
                <a:gridCol w="1570007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Manufacturer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Parallax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28146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Already Owned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</a:t>
                      </a:r>
                      <a:r>
                        <a:rPr lang="en-US" sz="1200" baseline="0" dirty="0" smtClean="0"/>
                        <a:t> Lines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4  (TX, RX, VCC, GND)</a:t>
                      </a:r>
                      <a:endParaRPr lang="en-US" sz="1200" i="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Supply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 V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7332453" y="2113473"/>
            <a:ext cx="1121434" cy="4830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52829" y="2398946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1.17 in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4789382" y="4705723"/>
            <a:ext cx="282952" cy="163888"/>
            <a:chOff x="579689" y="689039"/>
            <a:chExt cx="7681244" cy="4743235"/>
          </a:xfrm>
        </p:grpSpPr>
        <p:sp>
          <p:nvSpPr>
            <p:cNvPr id="60" name="Rectangle 59"/>
            <p:cNvSpPr/>
            <p:nvPr/>
          </p:nvSpPr>
          <p:spPr>
            <a:xfrm rot="3974684">
              <a:off x="5474484" y="578078"/>
              <a:ext cx="210208" cy="4321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5372454" y="2560887"/>
              <a:ext cx="2888479" cy="2871387"/>
              <a:chOff x="579689" y="2545221"/>
              <a:chExt cx="2888479" cy="2871387"/>
            </a:xfrm>
            <a:solidFill>
              <a:schemeClr val="tx1"/>
            </a:solidFill>
          </p:grpSpPr>
          <p:sp>
            <p:nvSpPr>
              <p:cNvPr id="98" name="Oval 97"/>
              <p:cNvSpPr/>
              <p:nvPr/>
            </p:nvSpPr>
            <p:spPr>
              <a:xfrm>
                <a:off x="579689" y="2545221"/>
                <a:ext cx="2888479" cy="28713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14400" y="2862841"/>
                <a:ext cx="2187723" cy="223899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579689" y="2545221"/>
              <a:ext cx="2888479" cy="2871387"/>
              <a:chOff x="579689" y="2545221"/>
              <a:chExt cx="2888479" cy="2871387"/>
            </a:xfrm>
            <a:solidFill>
              <a:schemeClr val="tx1"/>
            </a:solidFill>
          </p:grpSpPr>
          <p:sp>
            <p:nvSpPr>
              <p:cNvPr id="96" name="Oval 95"/>
              <p:cNvSpPr/>
              <p:nvPr/>
            </p:nvSpPr>
            <p:spPr>
              <a:xfrm>
                <a:off x="579689" y="2545221"/>
                <a:ext cx="2888479" cy="2871387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914400" y="2862841"/>
                <a:ext cx="2187723" cy="223899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42"/>
            <p:cNvGrpSpPr/>
            <p:nvPr/>
          </p:nvGrpSpPr>
          <p:grpSpPr>
            <a:xfrm>
              <a:off x="5707165" y="2878507"/>
              <a:ext cx="2187723" cy="2240425"/>
              <a:chOff x="5707165" y="2878507"/>
              <a:chExt cx="2187723" cy="2240425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6819544" y="3238857"/>
                <a:ext cx="803305" cy="7178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99" idx="6"/>
              </p:cNvCxnSpPr>
              <p:nvPr/>
            </p:nvCxnSpPr>
            <p:spPr>
              <a:xfrm flipV="1">
                <a:off x="6853727" y="3998006"/>
                <a:ext cx="1041161" cy="1851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endCxn id="99" idx="5"/>
              </p:cNvCxnSpPr>
              <p:nvPr/>
            </p:nvCxnSpPr>
            <p:spPr>
              <a:xfrm rot="16200000" flipH="1">
                <a:off x="6823298" y="4038407"/>
                <a:ext cx="781634" cy="72077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endCxn id="99" idx="0"/>
              </p:cNvCxnSpPr>
              <p:nvPr/>
            </p:nvCxnSpPr>
            <p:spPr>
              <a:xfrm rot="16200000" flipV="1">
                <a:off x="6262642" y="3416893"/>
                <a:ext cx="1129471" cy="527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endCxn id="99" idx="1"/>
              </p:cNvCxnSpPr>
              <p:nvPr/>
            </p:nvCxnSpPr>
            <p:spPr>
              <a:xfrm rot="10800000">
                <a:off x="6027550" y="3206401"/>
                <a:ext cx="877452" cy="81012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endCxn id="99" idx="2"/>
              </p:cNvCxnSpPr>
              <p:nvPr/>
            </p:nvCxnSpPr>
            <p:spPr>
              <a:xfrm rot="10800000" flipV="1">
                <a:off x="5707165" y="3990886"/>
                <a:ext cx="1146562" cy="712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99" idx="3"/>
              </p:cNvCxnSpPr>
              <p:nvPr/>
            </p:nvCxnSpPr>
            <p:spPr>
              <a:xfrm rot="10800000" flipV="1">
                <a:off x="6027551" y="4016522"/>
                <a:ext cx="826177" cy="77308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6293978" y="4559182"/>
                <a:ext cx="1076770" cy="4272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43"/>
            <p:cNvGrpSpPr/>
            <p:nvPr/>
          </p:nvGrpSpPr>
          <p:grpSpPr>
            <a:xfrm>
              <a:off x="894458" y="2859990"/>
              <a:ext cx="2187723" cy="2240425"/>
              <a:chOff x="5707165" y="2878507"/>
              <a:chExt cx="2187723" cy="2240425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6819544" y="3238857"/>
                <a:ext cx="803305" cy="7178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6853727" y="3998006"/>
                <a:ext cx="1041161" cy="1851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 flipH="1">
                <a:off x="6823298" y="4038407"/>
                <a:ext cx="781634" cy="72077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V="1">
                <a:off x="6262642" y="3416893"/>
                <a:ext cx="1129471" cy="527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6027550" y="3206401"/>
                <a:ext cx="877452" cy="81012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 flipV="1">
                <a:off x="5707165" y="3990886"/>
                <a:ext cx="1146562" cy="712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 flipV="1">
                <a:off x="6027551" y="4016522"/>
                <a:ext cx="826177" cy="77308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6293978" y="4559182"/>
                <a:ext cx="1076770" cy="4272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3"/>
            <p:cNvGrpSpPr/>
            <p:nvPr/>
          </p:nvGrpSpPr>
          <p:grpSpPr>
            <a:xfrm>
              <a:off x="1684674" y="722120"/>
              <a:ext cx="5416882" cy="3594509"/>
              <a:chOff x="1684674" y="722120"/>
              <a:chExt cx="5416882" cy="3594509"/>
            </a:xfrm>
          </p:grpSpPr>
          <p:sp>
            <p:nvSpPr>
              <p:cNvPr id="66" name="Rounded Rectangle 65"/>
              <p:cNvSpPr/>
              <p:nvPr/>
            </p:nvSpPr>
            <p:spPr>
              <a:xfrm rot="20143996">
                <a:off x="6088893" y="768527"/>
                <a:ext cx="233249" cy="354810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 rot="3861509">
                <a:off x="4493196" y="841027"/>
                <a:ext cx="166712" cy="246854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 rot="19919447">
                <a:off x="3317908" y="1787905"/>
                <a:ext cx="233792" cy="121520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16308" y="722120"/>
                <a:ext cx="380289" cy="346104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 rot="5211650">
                <a:off x="2946108" y="1219602"/>
                <a:ext cx="310273" cy="1081423"/>
              </a:xfrm>
              <a:prstGeom prst="roundRect">
                <a:avLst>
                  <a:gd name="adj" fmla="val 50000"/>
                </a:avLst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 rot="18702237">
                <a:off x="3873917" y="2649334"/>
                <a:ext cx="203720" cy="86300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 rot="20851869">
                <a:off x="3569215" y="2852684"/>
                <a:ext cx="196075" cy="844589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16200000">
                <a:off x="2747691" y="3115156"/>
                <a:ext cx="201392" cy="17722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617294" y="3777242"/>
                <a:ext cx="484262" cy="470019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2298596">
                <a:off x="4743551" y="1076039"/>
                <a:ext cx="290696" cy="295684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 rot="2901185">
                <a:off x="2706029" y="2200236"/>
                <a:ext cx="290696" cy="233340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518018" y="3594931"/>
                <a:ext cx="669421" cy="68651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727675" y="3733089"/>
                <a:ext cx="571144" cy="56544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708875" y="3791487"/>
                <a:ext cx="299102" cy="293404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2133600" y="5557849"/>
            <a:ext cx="24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20’ security radius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101" idx="3"/>
          </p:cNvCxnSpPr>
          <p:nvPr/>
        </p:nvCxnSpPr>
        <p:spPr>
          <a:xfrm flipV="1">
            <a:off x="4592128" y="5100649"/>
            <a:ext cx="208472" cy="64186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4612256" y="4504426"/>
            <a:ext cx="603849" cy="57797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chemeClr val="accent1">
                  <a:shade val="93000"/>
                  <a:satMod val="130000"/>
                  <a:alpha val="36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46"/>
          <p:cNvGrpSpPr/>
          <p:nvPr/>
        </p:nvGrpSpPr>
        <p:grpSpPr>
          <a:xfrm rot="12047339">
            <a:off x="4203378" y="4313281"/>
            <a:ext cx="614913" cy="620259"/>
            <a:chOff x="3348039" y="1062037"/>
            <a:chExt cx="485775" cy="500062"/>
          </a:xfrm>
        </p:grpSpPr>
        <p:sp>
          <p:nvSpPr>
            <p:cNvPr id="148" name="Arc 147"/>
            <p:cNvSpPr/>
            <p:nvPr/>
          </p:nvSpPr>
          <p:spPr>
            <a:xfrm>
              <a:off x="3348039" y="1062037"/>
              <a:ext cx="485775" cy="500062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>
            <a:xfrm>
              <a:off x="3376613" y="1123950"/>
              <a:ext cx="395287" cy="371475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/>
            <p:cNvSpPr/>
            <p:nvPr/>
          </p:nvSpPr>
          <p:spPr>
            <a:xfrm>
              <a:off x="3395660" y="1181101"/>
              <a:ext cx="319088" cy="271463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0"/>
          <p:cNvGrpSpPr/>
          <p:nvPr/>
        </p:nvGrpSpPr>
        <p:grpSpPr>
          <a:xfrm rot="11622023">
            <a:off x="3053190" y="4086119"/>
            <a:ext cx="614913" cy="620259"/>
            <a:chOff x="3348039" y="1062037"/>
            <a:chExt cx="485775" cy="500062"/>
          </a:xfrm>
        </p:grpSpPr>
        <p:sp>
          <p:nvSpPr>
            <p:cNvPr id="152" name="Arc 151"/>
            <p:cNvSpPr/>
            <p:nvPr/>
          </p:nvSpPr>
          <p:spPr>
            <a:xfrm>
              <a:off x="3348039" y="1062037"/>
              <a:ext cx="485775" cy="500062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Arc 152"/>
            <p:cNvSpPr/>
            <p:nvPr/>
          </p:nvSpPr>
          <p:spPr>
            <a:xfrm>
              <a:off x="3376613" y="1123950"/>
              <a:ext cx="395287" cy="371475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rc 153"/>
            <p:cNvSpPr/>
            <p:nvPr/>
          </p:nvSpPr>
          <p:spPr>
            <a:xfrm>
              <a:off x="3395660" y="1181101"/>
              <a:ext cx="319088" cy="271463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54"/>
          <p:cNvGrpSpPr/>
          <p:nvPr/>
        </p:nvGrpSpPr>
        <p:grpSpPr>
          <a:xfrm rot="11433267">
            <a:off x="2216427" y="4819364"/>
            <a:ext cx="614913" cy="620259"/>
            <a:chOff x="3348039" y="1062037"/>
            <a:chExt cx="485775" cy="500062"/>
          </a:xfrm>
        </p:grpSpPr>
        <p:sp>
          <p:nvSpPr>
            <p:cNvPr id="156" name="Arc 155"/>
            <p:cNvSpPr/>
            <p:nvPr/>
          </p:nvSpPr>
          <p:spPr>
            <a:xfrm>
              <a:off x="3348039" y="1062037"/>
              <a:ext cx="485775" cy="500062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c 156"/>
            <p:cNvSpPr/>
            <p:nvPr/>
          </p:nvSpPr>
          <p:spPr>
            <a:xfrm>
              <a:off x="3376613" y="1123950"/>
              <a:ext cx="395287" cy="371475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Arc 157"/>
            <p:cNvSpPr/>
            <p:nvPr/>
          </p:nvSpPr>
          <p:spPr>
            <a:xfrm>
              <a:off x="3395660" y="1181101"/>
              <a:ext cx="319088" cy="271463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2" name="Straight Connector 101"/>
          <p:cNvCxnSpPr/>
          <p:nvPr/>
        </p:nvCxnSpPr>
        <p:spPr>
          <a:xfrm rot="5400000">
            <a:off x="2896394" y="3124200"/>
            <a:ext cx="5791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GPS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9912" y="381000"/>
            <a:ext cx="2008288" cy="2156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04705 -0.0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4525E-6 L -0.40052 0.10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4 -0.02523 L -0.19218 -0.043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0.01295 L -0.28802 0.148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2 -0.04283 L -0.28299 0.066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1665 L -0.17916 0.034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SM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04800"/>
            <a:ext cx="2512576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GSM</a:t>
            </a:r>
            <a:r>
              <a:rPr lang="en-US" sz="2800" b="1" dirty="0" smtClean="0"/>
              <a:t> </a:t>
            </a:r>
            <a:r>
              <a:rPr lang="en-US" sz="3600" b="1" dirty="0" smtClean="0"/>
              <a:t>- </a:t>
            </a:r>
            <a:r>
              <a:rPr lang="en-US" sz="2800" b="1" dirty="0" smtClean="0"/>
              <a:t>GE865 Development Board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Purpose:</a:t>
            </a:r>
          </a:p>
          <a:p>
            <a:r>
              <a:rPr lang="en-US" sz="2000" dirty="0" smtClean="0"/>
              <a:t>Send user SMS alerts with GPS coordinates in the</a:t>
            </a:r>
          </a:p>
          <a:p>
            <a:r>
              <a:rPr lang="en-US" sz="2000" dirty="0" smtClean="0"/>
              <a:t>event the LiteBike is stolen.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67400" y="3429000"/>
          <a:ext cx="2939690" cy="1600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9683"/>
                <a:gridCol w="1570007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Manufacturer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SparkFun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28146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$149.99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</a:t>
                      </a:r>
                      <a:r>
                        <a:rPr lang="en-US" sz="1200" baseline="0" dirty="0" smtClean="0"/>
                        <a:t> Lines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4  (TX, RX, VCC, GND)</a:t>
                      </a:r>
                      <a:endParaRPr lang="en-US" sz="1200" i="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Supply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 V</a:t>
                      </a:r>
                      <a:endParaRPr lang="en-US" sz="1200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392173" y="1350390"/>
            <a:ext cx="1043797" cy="94423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98482" y="1881361"/>
            <a:ext cx="5293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2.4 in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9718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2000" dirty="0" smtClean="0"/>
              <a:t>GSM uses national cell phone networks</a:t>
            </a:r>
          </a:p>
          <a:p>
            <a:pPr marL="115888" indent="-115888">
              <a:buFont typeface="Arial"/>
              <a:buChar char="•"/>
            </a:pPr>
            <a:r>
              <a:rPr lang="en-US" sz="2000" dirty="0" smtClean="0"/>
              <a:t>Sending SMS every few minutes to save money</a:t>
            </a:r>
          </a:p>
          <a:p>
            <a:pPr marL="115888" indent="-115888">
              <a:buFont typeface="Arial"/>
              <a:buChar char="•"/>
            </a:pPr>
            <a:r>
              <a:rPr lang="en-US" sz="2000" dirty="0" smtClean="0"/>
              <a:t>Development board cheaper than custom PCB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743994" y="3124200"/>
            <a:ext cx="5791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C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609600"/>
            <a:ext cx="8985504" cy="530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Microcontrollers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Motivation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Extremely dangerous to ride at night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Surrounding motorists have trouble seeing bikers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Motorists are already distracted with smart phones, etc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In 2009, 630 bicyclists were killed and 51,000 injured in traffic*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Lighting system allows for greater visibility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Shows the riders intentions - turning and braking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715000"/>
            <a:ext cx="8645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*Statistics are taken from U.S. Department of Transportation 2009 Traffic Safety Facts released 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Parallax Propeller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7226" y="1076863"/>
            <a:ext cx="49127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Selection Criteria: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Ease of interfacing with peripheral devices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Large number of I/O lines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Multi-Core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Easy to mount on PCB (ideally DIP package)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867400" y="3459480"/>
          <a:ext cx="2939690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9845"/>
                <a:gridCol w="1469845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Manufacturer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FFFCF2"/>
                          </a:solidFill>
                        </a:rPr>
                        <a:t>Parallax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P8X32A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$7.99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</a:t>
                      </a:r>
                      <a:r>
                        <a:rPr lang="en-US" sz="1200" baseline="0" dirty="0" smtClean="0"/>
                        <a:t> Lines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32 CMOS Lines</a:t>
                      </a:r>
                      <a:endParaRPr lang="en-US" sz="1200" i="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Clock Speed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80 MHz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 Memory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 KB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Memory</a:t>
                      </a:r>
                      <a:r>
                        <a:rPr lang="en-US" sz="1200" baseline="0" dirty="0" smtClean="0"/>
                        <a:t> per Core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KB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9400" y="3045023"/>
            <a:ext cx="125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DIP-40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820194" y="3124200"/>
            <a:ext cx="5791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PROPELLER_DIP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457200"/>
            <a:ext cx="762000" cy="2545580"/>
          </a:xfrm>
          <a:prstGeom prst="rect">
            <a:avLst/>
          </a:prstGeom>
        </p:spPr>
      </p:pic>
      <p:pic>
        <p:nvPicPr>
          <p:cNvPr id="27" name="Picture 26" descr="RFID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038600"/>
            <a:ext cx="990600" cy="721548"/>
          </a:xfrm>
          <a:prstGeom prst="rect">
            <a:avLst/>
          </a:prstGeom>
        </p:spPr>
      </p:pic>
      <p:pic>
        <p:nvPicPr>
          <p:cNvPr id="28" name="Picture 27" descr="GPS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876800"/>
            <a:ext cx="780444" cy="838200"/>
          </a:xfrm>
          <a:prstGeom prst="rect">
            <a:avLst/>
          </a:prstGeom>
        </p:spPr>
      </p:pic>
      <p:pic>
        <p:nvPicPr>
          <p:cNvPr id="21" name="Picture 20" descr="BLUETOOTH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276600"/>
            <a:ext cx="929135" cy="990600"/>
          </a:xfrm>
          <a:prstGeom prst="rect">
            <a:avLst/>
          </a:prstGeom>
        </p:spPr>
      </p:pic>
      <p:pic>
        <p:nvPicPr>
          <p:cNvPr id="25" name="Picture 24" descr="PROPELLER_DIP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733800"/>
            <a:ext cx="410578" cy="13716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2286000" y="3886200"/>
            <a:ext cx="533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362200" y="4724400"/>
            <a:ext cx="4572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505200" y="44196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43400" y="4724400"/>
            <a:ext cx="771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Parallax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1295400" y="4191000"/>
            <a:ext cx="771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Parallax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1828800" y="5638800"/>
            <a:ext cx="771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Parallax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MCU A </a:t>
            </a:r>
            <a:r>
              <a:rPr lang="en-US" sz="3600" dirty="0" smtClean="0"/>
              <a:t>- Software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096000" y="3352800"/>
            <a:ext cx="1535501" cy="127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CF2"/>
                </a:solidFill>
              </a:rPr>
              <a:t>Main</a:t>
            </a:r>
            <a:endParaRPr lang="en-US" sz="1400" b="1" dirty="0" smtClean="0">
              <a:solidFill>
                <a:srgbClr val="FFFCF2"/>
              </a:solidFill>
            </a:endParaRPr>
          </a:p>
          <a:p>
            <a:pPr algn="ctr"/>
            <a:r>
              <a:rPr lang="en-US" sz="1100" dirty="0" smtClean="0">
                <a:solidFill>
                  <a:srgbClr val="FFFCF2"/>
                </a:solidFill>
              </a:rPr>
              <a:t>(Core 1)</a:t>
            </a:r>
            <a:endParaRPr lang="en-US" sz="1100" dirty="0">
              <a:solidFill>
                <a:srgbClr val="FFFCF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2942" y="2528976"/>
            <a:ext cx="969035" cy="7361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GPS</a:t>
            </a:r>
          </a:p>
          <a:p>
            <a:pPr algn="ctr"/>
            <a:r>
              <a:rPr lang="en-US" sz="1100" dirty="0" smtClean="0">
                <a:solidFill>
                  <a:srgbClr val="FFFCF2"/>
                </a:solidFill>
              </a:rPr>
              <a:t>(Core 2)</a:t>
            </a:r>
            <a:endParaRPr lang="en-US" sz="1100" dirty="0">
              <a:solidFill>
                <a:srgbClr val="FFFCF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7064" y="3512392"/>
            <a:ext cx="994913" cy="761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RFID</a:t>
            </a:r>
          </a:p>
          <a:p>
            <a:pPr algn="ctr"/>
            <a:r>
              <a:rPr lang="en-US" sz="1100" dirty="0" smtClean="0">
                <a:solidFill>
                  <a:srgbClr val="FFFCF2"/>
                </a:solidFill>
              </a:rPr>
              <a:t>(Core 3)</a:t>
            </a:r>
            <a:endParaRPr lang="en-US" sz="1100" dirty="0">
              <a:solidFill>
                <a:srgbClr val="FFFCF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36932" y="4561944"/>
            <a:ext cx="1015043" cy="7476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TRIPWIRE</a:t>
            </a:r>
          </a:p>
          <a:p>
            <a:pPr algn="ctr"/>
            <a:r>
              <a:rPr lang="en-US" sz="1100" dirty="0" smtClean="0">
                <a:solidFill>
                  <a:srgbClr val="FFFCF2"/>
                </a:solidFill>
              </a:rPr>
              <a:t>(Core 4)</a:t>
            </a:r>
            <a:endParaRPr lang="en-US" sz="1100" dirty="0">
              <a:solidFill>
                <a:srgbClr val="FFFCF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87241" y="2209800"/>
            <a:ext cx="966159" cy="7850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GSM</a:t>
            </a:r>
          </a:p>
          <a:p>
            <a:pPr algn="ctr"/>
            <a:r>
              <a:rPr lang="en-US" sz="1100" dirty="0" smtClean="0">
                <a:solidFill>
                  <a:srgbClr val="FFFCF2"/>
                </a:solidFill>
              </a:rPr>
              <a:t>(Core 5)</a:t>
            </a:r>
            <a:endParaRPr lang="en-US" sz="1100" dirty="0">
              <a:solidFill>
                <a:srgbClr val="FFFCF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00800" y="457200"/>
            <a:ext cx="958973" cy="520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CF2"/>
                </a:solidFill>
              </a:rPr>
              <a:t>Android</a:t>
            </a:r>
            <a:endParaRPr lang="en-US" sz="1600" dirty="0">
              <a:solidFill>
                <a:srgbClr val="FFFCF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800" y="1371600"/>
            <a:ext cx="914400" cy="5290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Bluetooth</a:t>
            </a:r>
            <a:endParaRPr lang="en-US" sz="1200" dirty="0">
              <a:solidFill>
                <a:srgbClr val="FFFCF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0" y="1371600"/>
            <a:ext cx="914400" cy="5290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GSM</a:t>
            </a:r>
            <a:endParaRPr lang="en-US" sz="1200" dirty="0">
              <a:solidFill>
                <a:srgbClr val="FFFCF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48601" y="5247737"/>
            <a:ext cx="966158" cy="5779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Hardware</a:t>
            </a:r>
          </a:p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Peripherals</a:t>
            </a:r>
            <a:endParaRPr lang="en-US" sz="1200" dirty="0">
              <a:solidFill>
                <a:srgbClr val="FFFCF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2533" y="5262114"/>
            <a:ext cx="966158" cy="5779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Software</a:t>
            </a:r>
          </a:p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Component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96465" y="5267865"/>
            <a:ext cx="966158" cy="5779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Mobile</a:t>
            </a:r>
          </a:p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Device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7064" y="2681375"/>
            <a:ext cx="566466" cy="4284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GPS</a:t>
            </a:r>
            <a:endParaRPr lang="en-US" sz="1200" dirty="0">
              <a:solidFill>
                <a:srgbClr val="FFFCF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561" y="3679170"/>
            <a:ext cx="566466" cy="4284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RFID</a:t>
            </a:r>
            <a:endParaRPr lang="en-US" sz="1200" dirty="0">
              <a:solidFill>
                <a:srgbClr val="FFFCF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2815" y="4722970"/>
            <a:ext cx="566466" cy="4284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CF2"/>
                </a:solidFill>
              </a:rPr>
              <a:t> WIRE</a:t>
            </a:r>
            <a:endParaRPr lang="en-US" sz="1200" dirty="0">
              <a:solidFill>
                <a:srgbClr val="FFFCF2"/>
              </a:solidFill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3371499" y="2057400"/>
            <a:ext cx="1457865" cy="3467818"/>
            <a:chOff x="2794978" y="1923692"/>
            <a:chExt cx="1457865" cy="3467818"/>
          </a:xfrm>
        </p:grpSpPr>
        <p:sp>
          <p:nvSpPr>
            <p:cNvPr id="25" name="Rectangle 24"/>
            <p:cNvSpPr/>
            <p:nvPr/>
          </p:nvSpPr>
          <p:spPr>
            <a:xfrm>
              <a:off x="2806460" y="1923692"/>
              <a:ext cx="1437736" cy="34678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dirty="0" smtClean="0">
                  <a:solidFill>
                    <a:srgbClr val="FFFCF2"/>
                  </a:solidFill>
                </a:rPr>
                <a:t>Main Memory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94978" y="2502460"/>
              <a:ext cx="14406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CF2"/>
                  </a:solidFill>
                </a:rPr>
                <a:t>Position</a:t>
              </a:r>
            </a:p>
            <a:p>
              <a:pPr algn="ctr"/>
              <a:r>
                <a:rPr lang="en-US" sz="1400" dirty="0" smtClean="0">
                  <a:solidFill>
                    <a:srgbClr val="FFFCF2"/>
                  </a:solidFill>
                </a:rPr>
                <a:t>Coordinates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12231" y="3500249"/>
              <a:ext cx="14147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CF2"/>
                  </a:solidFill>
                </a:rPr>
                <a:t>Alarm</a:t>
              </a:r>
            </a:p>
            <a:p>
              <a:pPr algn="ctr"/>
              <a:r>
                <a:rPr lang="en-US" sz="1400" dirty="0" smtClean="0">
                  <a:solidFill>
                    <a:srgbClr val="FFFCF2"/>
                  </a:solidFill>
                </a:rPr>
                <a:t>Status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94978" y="4544048"/>
              <a:ext cx="14578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CF2"/>
                  </a:solidFill>
                </a:rPr>
                <a:t>Wire</a:t>
              </a:r>
            </a:p>
            <a:p>
              <a:pPr algn="ctr"/>
              <a:r>
                <a:rPr lang="en-US" sz="1400" dirty="0" smtClean="0">
                  <a:solidFill>
                    <a:srgbClr val="FFFCF2"/>
                  </a:solidFill>
                </a:rPr>
                <a:t>Status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803585" y="2346385"/>
              <a:ext cx="14319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00709" y="3301042"/>
              <a:ext cx="14319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800710" y="4301706"/>
              <a:ext cx="14319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>
            <a:endCxn id="21" idx="1"/>
          </p:cNvCxnSpPr>
          <p:nvPr/>
        </p:nvCxnSpPr>
        <p:spPr>
          <a:xfrm>
            <a:off x="1007853" y="2895597"/>
            <a:ext cx="575089" cy="1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2" idx="1"/>
          </p:cNvCxnSpPr>
          <p:nvPr/>
        </p:nvCxnSpPr>
        <p:spPr>
          <a:xfrm>
            <a:off x="996350" y="3893392"/>
            <a:ext cx="56071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3" idx="1"/>
          </p:cNvCxnSpPr>
          <p:nvPr/>
        </p:nvCxnSpPr>
        <p:spPr>
          <a:xfrm flipV="1">
            <a:off x="1013604" y="4935755"/>
            <a:ext cx="523328" cy="143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1" idx="3"/>
          </p:cNvCxnSpPr>
          <p:nvPr/>
        </p:nvCxnSpPr>
        <p:spPr>
          <a:xfrm>
            <a:off x="2551977" y="2897036"/>
            <a:ext cx="819522" cy="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2" idx="3"/>
          </p:cNvCxnSpPr>
          <p:nvPr/>
        </p:nvCxnSpPr>
        <p:spPr>
          <a:xfrm>
            <a:off x="2551977" y="3893392"/>
            <a:ext cx="836775" cy="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3" idx="3"/>
          </p:cNvCxnSpPr>
          <p:nvPr/>
        </p:nvCxnSpPr>
        <p:spPr>
          <a:xfrm>
            <a:off x="2551975" y="4935755"/>
            <a:ext cx="819524" cy="3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096000" y="1905000"/>
            <a:ext cx="1" cy="304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7" idx="0"/>
          </p:cNvCxnSpPr>
          <p:nvPr/>
        </p:nvCxnSpPr>
        <p:spPr>
          <a:xfrm flipV="1">
            <a:off x="6096000" y="990600"/>
            <a:ext cx="381000" cy="3810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7315200" y="990600"/>
            <a:ext cx="265981" cy="34936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5" idx="3"/>
          </p:cNvCxnSpPr>
          <p:nvPr/>
        </p:nvCxnSpPr>
        <p:spPr>
          <a:xfrm>
            <a:off x="4812111" y="2897778"/>
            <a:ext cx="1283889" cy="75982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0" idx="1"/>
          </p:cNvCxnSpPr>
          <p:nvPr/>
        </p:nvCxnSpPr>
        <p:spPr>
          <a:xfrm>
            <a:off x="4876800" y="3962400"/>
            <a:ext cx="1219200" cy="2875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37" idx="3"/>
          </p:cNvCxnSpPr>
          <p:nvPr/>
        </p:nvCxnSpPr>
        <p:spPr>
          <a:xfrm flipV="1">
            <a:off x="4829364" y="4267200"/>
            <a:ext cx="1266636" cy="67216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38800" y="2209800"/>
            <a:ext cx="966159" cy="7850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CF2"/>
                </a:solidFill>
              </a:rPr>
              <a:t>Bluetooth</a:t>
            </a:r>
          </a:p>
          <a:p>
            <a:pPr algn="ctr"/>
            <a:r>
              <a:rPr lang="en-US" sz="1100" dirty="0" smtClean="0">
                <a:solidFill>
                  <a:srgbClr val="FFFCF2"/>
                </a:solidFill>
              </a:rPr>
              <a:t>(Core 6)</a:t>
            </a:r>
            <a:endParaRPr lang="en-US" sz="1100" dirty="0">
              <a:solidFill>
                <a:srgbClr val="FFFCF2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620000" y="1905000"/>
            <a:ext cx="1" cy="304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40" idx="2"/>
          </p:cNvCxnSpPr>
          <p:nvPr/>
        </p:nvCxnSpPr>
        <p:spPr>
          <a:xfrm flipH="1" flipV="1">
            <a:off x="6121880" y="2994802"/>
            <a:ext cx="355120" cy="3579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24" idx="2"/>
          </p:cNvCxnSpPr>
          <p:nvPr/>
        </p:nvCxnSpPr>
        <p:spPr>
          <a:xfrm flipV="1">
            <a:off x="7162800" y="2994802"/>
            <a:ext cx="507521" cy="3579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PCB Schematic</a:t>
            </a:r>
            <a:endParaRPr lang="en-US" sz="2800" b="1" dirty="0"/>
          </a:p>
        </p:txBody>
      </p:sp>
      <p:pic>
        <p:nvPicPr>
          <p:cNvPr id="5" name="Picture 4" descr="PCB_Schematic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7086599" cy="5401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PCB Schematic</a:t>
            </a:r>
            <a:endParaRPr lang="en-US" sz="2800" b="1" dirty="0"/>
          </a:p>
        </p:txBody>
      </p:sp>
      <p:pic>
        <p:nvPicPr>
          <p:cNvPr id="5" name="Picture 4" descr="PCB_Schematic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7086599" cy="540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1905000"/>
            <a:ext cx="1676400" cy="3657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556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MCU 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638800"/>
            <a:ext cx="87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MCU B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981200"/>
            <a:ext cx="1676400" cy="3657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PCB Schematic</a:t>
            </a:r>
            <a:endParaRPr lang="en-US" sz="2800" b="1" dirty="0"/>
          </a:p>
        </p:txBody>
      </p:sp>
      <p:pic>
        <p:nvPicPr>
          <p:cNvPr id="5" name="Picture 4" descr="PCB_Schematic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7086599" cy="540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609600"/>
            <a:ext cx="2895600" cy="1219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Power Regulation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PCB Schematic</a:t>
            </a:r>
            <a:endParaRPr lang="en-US" sz="2800" b="1" dirty="0"/>
          </a:p>
        </p:txBody>
      </p:sp>
      <p:pic>
        <p:nvPicPr>
          <p:cNvPr id="5" name="Picture 4" descr="PCB_Schematic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7086599" cy="540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457200"/>
            <a:ext cx="2133600" cy="152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0" y="877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Battery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Monitor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PCB Schematic</a:t>
            </a:r>
            <a:endParaRPr lang="en-US" sz="2800" b="1" dirty="0"/>
          </a:p>
        </p:txBody>
      </p:sp>
      <p:pic>
        <p:nvPicPr>
          <p:cNvPr id="5" name="Picture 4" descr="PCB_Schematic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7086599" cy="540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3581400"/>
            <a:ext cx="1752600" cy="2438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886200" y="3200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EL Wire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PCB Schematic</a:t>
            </a:r>
            <a:endParaRPr lang="en-US" sz="2800" b="1" dirty="0"/>
          </a:p>
        </p:txBody>
      </p:sp>
      <p:pic>
        <p:nvPicPr>
          <p:cNvPr id="5" name="Picture 4" descr="PCB_Schematic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7086599" cy="540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2971800"/>
            <a:ext cx="1219200" cy="2819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286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Security System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I/O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RFID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897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BT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278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464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02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Alarm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PCB Schematic</a:t>
            </a:r>
            <a:endParaRPr lang="en-US" sz="2800" b="1" dirty="0"/>
          </a:p>
        </p:txBody>
      </p:sp>
      <p:pic>
        <p:nvPicPr>
          <p:cNvPr id="5" name="Picture 4" descr="PCB_Schematic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609600"/>
            <a:ext cx="7086599" cy="5401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0" y="3505200"/>
            <a:ext cx="1143000" cy="1981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2514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Lighting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System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I/O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3581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Head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4277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Tail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PCB Layout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75020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Goals and Objectives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Four part lighting system to increase visibility to other motorists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Headlight, taillight, front and rear turn signals, frame lights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Three tiered security system to protect bike from being stolen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RFID user authentication, tripwire alarm, GPS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All systems energized by human power – generator on wheel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Mobile application interfaces with all other systems</a:t>
            </a:r>
          </a:p>
        </p:txBody>
      </p:sp>
      <p:pic>
        <p:nvPicPr>
          <p:cNvPr id="7" name="Picture 6" descr="bi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9164" y="3313086"/>
            <a:ext cx="5745672" cy="270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PCB Layout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791200" cy="47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Prototyping</a:t>
            </a:r>
            <a:endParaRPr lang="en-US" sz="3600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578376" cy="280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4459858"/>
            <a:ext cx="376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 Components (MCU A &amp; MCU B)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82883" y="4491488"/>
            <a:ext cx="376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Electronics Bay (peripherals)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732019" cy="280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rapezoid 6"/>
          <p:cNvSpPr/>
          <p:nvPr/>
        </p:nvSpPr>
        <p:spPr>
          <a:xfrm>
            <a:off x="6452558" y="2156604"/>
            <a:ext cx="1509623" cy="569343"/>
          </a:xfrm>
          <a:prstGeom prst="trapezoid">
            <a:avLst>
              <a:gd name="adj" fmla="val 984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70408" y="917277"/>
            <a:ext cx="376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 Goes Here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40414" y="1130061"/>
            <a:ext cx="836763" cy="1302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609600"/>
            <a:ext cx="8985504" cy="530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Power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Generator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3-wire bicycle generator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Outputs AC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12 VAC terminal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3.6 VAC terminal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6 Watts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Low friction against</a:t>
            </a:r>
            <a:r>
              <a:rPr lang="en-US" sz="2400" dirty="0" smtClean="0"/>
              <a:t> </a:t>
            </a:r>
            <a:r>
              <a:rPr lang="en-US" sz="2400" dirty="0" smtClean="0"/>
              <a:t>motion</a:t>
            </a:r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63600"/>
            <a:ext cx="38227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Lithium-Ion Battery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High energy density (</a:t>
            </a:r>
            <a:r>
              <a:rPr lang="en-US" sz="2400" dirty="0" err="1" smtClean="0"/>
              <a:t>Wh</a:t>
            </a:r>
            <a:r>
              <a:rPr lang="en-US" sz="2400" dirty="0" smtClean="0"/>
              <a:t>/kg)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High energy/dollar (</a:t>
            </a:r>
            <a:r>
              <a:rPr lang="en-US" sz="2400" dirty="0" err="1" smtClean="0"/>
              <a:t>Wh</a:t>
            </a:r>
            <a:r>
              <a:rPr lang="en-US" sz="2400" dirty="0" smtClean="0"/>
              <a:t>/$)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High charge efficiency  (80-90%)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Low self-discharge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Durable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12.6 V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6800 </a:t>
            </a:r>
            <a:r>
              <a:rPr lang="en-US" sz="2400" dirty="0" err="1" smtClean="0"/>
              <a:t>mAh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85 </a:t>
            </a:r>
            <a:r>
              <a:rPr lang="en-US" sz="2400" dirty="0" err="1" smtClean="0"/>
              <a:t>Wh</a:t>
            </a:r>
            <a:endParaRPr lang="en-US" sz="2400" dirty="0" smtClean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Battery Charging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295400"/>
            <a:ext cx="4404360" cy="3484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838200"/>
            <a:ext cx="864510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  <a:tabLst>
                <a:tab pos="1368425" algn="l"/>
              </a:tabLst>
            </a:pPr>
            <a:endParaRPr lang="en-US" sz="2400" dirty="0" smtClean="0"/>
          </a:p>
          <a:p>
            <a:pPr>
              <a:buFont typeface="Arial"/>
              <a:buChar char="•"/>
              <a:tabLst>
                <a:tab pos="1368425" algn="l"/>
              </a:tabLst>
            </a:pPr>
            <a:r>
              <a:rPr lang="en-US" sz="2400" dirty="0" smtClean="0"/>
              <a:t>Stage 1:	Voltage rises at </a:t>
            </a:r>
          </a:p>
          <a:p>
            <a:pPr lvl="1">
              <a:tabLst>
                <a:tab pos="1368425" algn="l"/>
              </a:tabLst>
            </a:pPr>
            <a:r>
              <a:rPr lang="en-US" sz="2400" dirty="0" smtClean="0"/>
              <a:t>	constant current</a:t>
            </a:r>
          </a:p>
          <a:p>
            <a:pPr>
              <a:buFont typeface="Arial"/>
              <a:buChar char="•"/>
              <a:tabLst>
                <a:tab pos="1368425" algn="l"/>
              </a:tabLst>
            </a:pPr>
            <a:endParaRPr lang="en-US" sz="2400" dirty="0" smtClean="0"/>
          </a:p>
          <a:p>
            <a:pPr>
              <a:buFont typeface="Arial"/>
              <a:buChar char="•"/>
              <a:tabLst>
                <a:tab pos="1368425" algn="l"/>
              </a:tabLst>
            </a:pPr>
            <a:r>
              <a:rPr lang="en-US" sz="2400" dirty="0" smtClean="0"/>
              <a:t>Stage 2:	Voltage peaks, </a:t>
            </a:r>
          </a:p>
          <a:p>
            <a:pPr>
              <a:tabLst>
                <a:tab pos="1368425" algn="l"/>
              </a:tabLst>
            </a:pPr>
            <a:r>
              <a:rPr lang="en-US" sz="2400" dirty="0" smtClean="0"/>
              <a:t>	current decreases</a:t>
            </a:r>
          </a:p>
          <a:p>
            <a:pPr>
              <a:buFont typeface="Arial"/>
              <a:buChar char="•"/>
              <a:tabLst>
                <a:tab pos="1368425" algn="l"/>
              </a:tabLst>
            </a:pPr>
            <a:endParaRPr lang="en-US" sz="2400" dirty="0" smtClean="0"/>
          </a:p>
          <a:p>
            <a:pPr>
              <a:buFont typeface="Arial"/>
              <a:buChar char="•"/>
              <a:tabLst>
                <a:tab pos="1368425" algn="l"/>
              </a:tabLst>
            </a:pPr>
            <a:r>
              <a:rPr lang="en-US" sz="2400" dirty="0" smtClean="0"/>
              <a:t>Stage 3:	Charge terminates</a:t>
            </a:r>
          </a:p>
          <a:p>
            <a:pPr>
              <a:buFont typeface="Arial"/>
              <a:buChar char="•"/>
              <a:tabLst>
                <a:tab pos="1368425" algn="l"/>
              </a:tabLst>
            </a:pPr>
            <a:endParaRPr lang="en-US" sz="2400" dirty="0" smtClean="0"/>
          </a:p>
          <a:p>
            <a:pPr>
              <a:buFont typeface="Arial"/>
              <a:buChar char="•"/>
              <a:tabLst>
                <a:tab pos="1368425" algn="l"/>
              </a:tabLst>
            </a:pPr>
            <a:r>
              <a:rPr lang="en-US" sz="2400" dirty="0" smtClean="0"/>
              <a:t>Stage 4:	Occasional topping </a:t>
            </a:r>
          </a:p>
          <a:p>
            <a:pPr>
              <a:tabLst>
                <a:tab pos="1368425" algn="l"/>
              </a:tabLst>
            </a:pPr>
            <a:r>
              <a:rPr lang="en-US" sz="2400" dirty="0" smtClean="0"/>
              <a:t>	charge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4191000"/>
            <a:ext cx="3124200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q24172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92" y="1274207"/>
            <a:ext cx="6479616" cy="4309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Battery Charging – BQ24172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tterySwitcherNoBa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35" y="994410"/>
            <a:ext cx="7103110" cy="4720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Battery Switching</a:t>
            </a:r>
            <a:endParaRPr lang="en-US" sz="28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2797835" y="2057400"/>
            <a:ext cx="318229" cy="838200"/>
            <a:chOff x="2743200" y="2133600"/>
            <a:chExt cx="318229" cy="838200"/>
          </a:xfrm>
        </p:grpSpPr>
        <p:sp>
          <p:nvSpPr>
            <p:cNvPr id="30" name="Rectangle 29"/>
            <p:cNvSpPr/>
            <p:nvPr/>
          </p:nvSpPr>
          <p:spPr>
            <a:xfrm>
              <a:off x="2819400" y="2133600"/>
              <a:ext cx="15240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43200" y="2209800"/>
              <a:ext cx="304800" cy="7620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0" tIns="45716" rIns="91430" bIns="45716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648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3200" y="2373868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CF2"/>
                  </a:solidFill>
                </a:rPr>
                <a:t>A</a:t>
              </a:r>
              <a:endParaRPr lang="en-US" dirty="0">
                <a:solidFill>
                  <a:srgbClr val="FFFCF2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84406" y="4495800"/>
            <a:ext cx="318229" cy="838200"/>
            <a:chOff x="2743200" y="4724400"/>
            <a:chExt cx="318229" cy="838200"/>
          </a:xfrm>
        </p:grpSpPr>
        <p:sp>
          <p:nvSpPr>
            <p:cNvPr id="33" name="Rectangle 32"/>
            <p:cNvSpPr/>
            <p:nvPr/>
          </p:nvSpPr>
          <p:spPr>
            <a:xfrm>
              <a:off x="2819400" y="4724400"/>
              <a:ext cx="152400" cy="7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743200" y="4800600"/>
              <a:ext cx="304800" cy="76200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0" tIns="45716" rIns="91430" bIns="45716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83648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43200" y="495300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CF2"/>
                  </a:solidFill>
                </a:rPr>
                <a:t>B</a:t>
              </a:r>
              <a:endParaRPr lang="en-US" dirty="0">
                <a:solidFill>
                  <a:srgbClr val="FFFCF2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57200" y="2971800"/>
            <a:ext cx="969035" cy="7361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74635" y="2590800"/>
            <a:ext cx="969035" cy="73611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Battery Charger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609600"/>
            <a:ext cx="8985504" cy="530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Power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633984"/>
            <a:ext cx="8985504" cy="530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Mobile Application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Specifications</a:t>
            </a:r>
            <a:endParaRPr lang="en-US" sz="28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1943100"/>
          <a:ext cx="7239000" cy="2628900"/>
        </p:xfrm>
        <a:graphic>
          <a:graphicData uri="http://schemas.openxmlformats.org/drawingml/2006/table">
            <a:tbl>
              <a:tblPr/>
              <a:tblGrid>
                <a:gridCol w="2209800"/>
                <a:gridCol w="2649398"/>
                <a:gridCol w="2379802"/>
              </a:tblGrid>
              <a:tr h="21590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Component</a:t>
                      </a:r>
                      <a:endParaRPr lang="en-US" sz="1800" b="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Parameter</a:t>
                      </a:r>
                      <a:endParaRPr lang="en-US" sz="1800" b="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Design Specification</a:t>
                      </a:r>
                      <a:endParaRPr lang="en-US" sz="1800" b="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800">
                          <a:latin typeface="Candara"/>
                          <a:cs typeface="Candara"/>
                        </a:rPr>
                        <a:t>Battery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Charge time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6</a:t>
                      </a:r>
                      <a:r>
                        <a:rPr lang="en-US" sz="180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1800" dirty="0">
                          <a:latin typeface="Candara"/>
                          <a:cs typeface="Candara"/>
                        </a:rPr>
                        <a:t>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>
                          <a:latin typeface="Candara"/>
                          <a:cs typeface="Candara"/>
                        </a:rPr>
                        <a:t>Battery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Discharge time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2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/>
                          <a:cs typeface="Candara"/>
                        </a:rPr>
                        <a:t>Mobile wireless link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/>
                          <a:cs typeface="Candara"/>
                        </a:rPr>
                        <a:t>Minimum</a:t>
                      </a:r>
                      <a:r>
                        <a:rPr lang="en-US" sz="1800" baseline="0" dirty="0" smtClean="0">
                          <a:latin typeface="Candara"/>
                          <a:cs typeface="Candara"/>
                        </a:rPr>
                        <a:t> range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3 meters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>
                          <a:latin typeface="Candara"/>
                          <a:cs typeface="Candara"/>
                        </a:rPr>
                        <a:t>GPS receiver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ndara"/>
                          <a:cs typeface="Candara"/>
                        </a:rPr>
                        <a:t>10 meters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Compass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One cardinal direction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Speed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2 miles per 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>
                          <a:latin typeface="Candara"/>
                          <a:cs typeface="Candara"/>
                        </a:rPr>
                        <a:t>GPS (Android)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Accuracy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30 feet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>
                          <a:latin typeface="Candara"/>
                          <a:cs typeface="Candara"/>
                        </a:rPr>
                        <a:t>GPS (Android)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Update time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ndara"/>
                          <a:cs typeface="Candara"/>
                        </a:rPr>
                        <a:t>5 seconds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Android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iPhone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1600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Programmable on any OS 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Java with Eclipse plug-in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Concise and fluent layout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Offline guide and API reference</a:t>
            </a:r>
          </a:p>
          <a:p>
            <a:pPr marL="109538" indent="-109538">
              <a:buFont typeface="Arial"/>
              <a:buChar char="•"/>
            </a:pPr>
            <a:r>
              <a:rPr lang="en-US" sz="2400" dirty="0" smtClean="0"/>
              <a:t>Open source: in depth explanations</a:t>
            </a:r>
          </a:p>
          <a:p>
            <a:pPr marL="4763">
              <a:buFont typeface="Arial"/>
              <a:buChar char="•"/>
            </a:pPr>
            <a:r>
              <a:rPr lang="en-US" sz="2400" dirty="0" err="1" smtClean="0"/>
              <a:t>Javadoc</a:t>
            </a:r>
            <a:r>
              <a:rPr lang="en-US" sz="2400" dirty="0" smtClean="0"/>
              <a:t> and commenting</a:t>
            </a:r>
          </a:p>
          <a:p>
            <a:pPr marL="4763">
              <a:buFont typeface="Arial"/>
              <a:buChar char="•"/>
            </a:pPr>
            <a:r>
              <a:rPr lang="en-US" sz="2400" dirty="0" smtClean="0"/>
              <a:t>Easy debugging</a:t>
            </a:r>
          </a:p>
        </p:txBody>
      </p:sp>
      <p:pic>
        <p:nvPicPr>
          <p:cNvPr id="11" name="Picture 10" descr="andro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406140"/>
            <a:ext cx="2084070" cy="246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3733800"/>
            <a:ext cx="99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&gt;</a:t>
            </a:r>
            <a:endParaRPr lang="en-US" sz="10000" dirty="0"/>
          </a:p>
        </p:txBody>
      </p:sp>
      <p:pic>
        <p:nvPicPr>
          <p:cNvPr id="14" name="Picture 13" descr="ap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5005" y="3505200"/>
            <a:ext cx="1773995" cy="211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Mobile Application Features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Displays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Compass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GPS coordinates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Speed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Battery charging rate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Battery levels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Controls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Lighting effects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Security system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Routes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Allows user to create, edit and</a:t>
            </a:r>
          </a:p>
          <a:p>
            <a:pPr lvl="1"/>
            <a:r>
              <a:rPr lang="en-US" sz="2400" dirty="0" smtClean="0"/>
              <a:t> view bike routes</a:t>
            </a:r>
          </a:p>
        </p:txBody>
      </p:sp>
      <p:pic>
        <p:nvPicPr>
          <p:cNvPr id="5" name="Picture 4" descr="m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822960"/>
            <a:ext cx="316992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Use Case Diagram</a:t>
            </a:r>
            <a:endParaRPr lang="en-US" sz="3600" b="1" dirty="0"/>
          </a:p>
        </p:txBody>
      </p:sp>
      <p:pic>
        <p:nvPicPr>
          <p:cNvPr id="11" name="Picture 10" descr="ca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400050"/>
            <a:ext cx="501015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Class Diagram</a:t>
            </a:r>
            <a:endParaRPr lang="en-US" sz="3600" b="1" dirty="0"/>
          </a:p>
        </p:txBody>
      </p:sp>
      <p:pic>
        <p:nvPicPr>
          <p:cNvPr id="5" name="Picture 4" descr="clas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29635"/>
            <a:ext cx="5458406" cy="493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Login GUI</a:t>
            </a:r>
            <a:endParaRPr lang="en-US" sz="3600" b="1" dirty="0"/>
          </a:p>
        </p:txBody>
      </p:sp>
      <p:pic>
        <p:nvPicPr>
          <p:cNvPr id="5" name="Picture 4" descr="log 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46760"/>
            <a:ext cx="316992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i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80" y="838200"/>
            <a:ext cx="3169920" cy="512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Route GUIs</a:t>
            </a:r>
            <a:endParaRPr lang="en-US" sz="3600" b="1" dirty="0"/>
          </a:p>
        </p:txBody>
      </p:sp>
      <p:pic>
        <p:nvPicPr>
          <p:cNvPr id="6" name="Picture 5" descr="rou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316992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43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Administrative Content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Work Distribution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5200" y="2133600"/>
          <a:ext cx="7112000" cy="1734820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2159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Name</a:t>
                      </a:r>
                      <a:endParaRPr lang="en-US" sz="1800" b="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Power</a:t>
                      </a:r>
                      <a:endParaRPr lang="en-US" sz="1800" b="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FFFCF2"/>
                          </a:solidFill>
                          <a:latin typeface="Candara"/>
                          <a:cs typeface="Candara"/>
                        </a:rPr>
                        <a:t>Security</a:t>
                      </a:r>
                      <a:endParaRPr lang="en-US" sz="1800" b="0" dirty="0">
                        <a:solidFill>
                          <a:srgbClr val="FFFCF2"/>
                        </a:solidFill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FFFCF2"/>
                          </a:solidFill>
                          <a:latin typeface="Candara"/>
                          <a:cs typeface="Candara"/>
                        </a:rPr>
                        <a:t>Mobile Application</a:t>
                      </a:r>
                      <a:endParaRPr lang="en-US" sz="1800" b="0" dirty="0">
                        <a:solidFill>
                          <a:srgbClr val="FFFCF2"/>
                        </a:solidFill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FFFCF2"/>
                          </a:solidFill>
                          <a:latin typeface="Candara"/>
                          <a:cs typeface="Candara"/>
                        </a:rPr>
                        <a:t>Lighting</a:t>
                      </a:r>
                      <a:endParaRPr lang="en-US" sz="1800" b="0" dirty="0">
                        <a:solidFill>
                          <a:srgbClr val="FFFCF2"/>
                        </a:solidFill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36855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ndara"/>
                          <a:cs typeface="Candara"/>
                        </a:rPr>
                        <a:t>Cristovian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/>
                          <a:cs typeface="Candara"/>
                        </a:rPr>
                        <a:t>Andrew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ndara"/>
                          <a:cs typeface="Candara"/>
                        </a:rPr>
                        <a:t>X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/>
                          <a:cs typeface="Candara"/>
                        </a:rPr>
                        <a:t>Rebecca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ndara"/>
                          <a:cs typeface="Candara"/>
                        </a:rPr>
                        <a:t>X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dara"/>
                          <a:cs typeface="Candara"/>
                        </a:rPr>
                        <a:t>Javier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ndara"/>
                          <a:cs typeface="Candara"/>
                        </a:rPr>
                        <a:t>X</a:t>
                      </a:r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ndara"/>
                        <a:cs typeface="Candar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Budget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253335"/>
            <a:ext cx="864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Total: 1,163.21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8200" y="870161"/>
          <a:ext cx="7311980" cy="4138459"/>
        </p:xfrm>
        <a:graphic>
          <a:graphicData uri="http://schemas.openxmlformats.org/drawingml/2006/table">
            <a:tbl>
              <a:tblPr/>
              <a:tblGrid>
                <a:gridCol w="1330158"/>
                <a:gridCol w="754534"/>
                <a:gridCol w="606739"/>
                <a:gridCol w="435607"/>
                <a:gridCol w="606739"/>
                <a:gridCol w="1353494"/>
                <a:gridCol w="560067"/>
                <a:gridCol w="622296"/>
                <a:gridCol w="435607"/>
                <a:gridCol w="606739"/>
              </a:tblGrid>
              <a:tr h="171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7779" marR="7779" marT="777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Supplier</a:t>
                      </a:r>
                    </a:p>
                  </a:txBody>
                  <a:tcPr marL="7779" marR="7779" marT="777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Price/Unit</a:t>
                      </a:r>
                    </a:p>
                  </a:txBody>
                  <a:tcPr marL="7779" marR="7779" marT="777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 Units</a:t>
                      </a:r>
                    </a:p>
                  </a:txBody>
                  <a:tcPr marL="7779" marR="7779" marT="777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Cost</a:t>
                      </a:r>
                    </a:p>
                  </a:txBody>
                  <a:tcPr marL="7779" marR="7779" marT="777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7779" marR="7779" marT="77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Supplier</a:t>
                      </a:r>
                    </a:p>
                  </a:txBody>
                  <a:tcPr marL="7779" marR="7779" marT="777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Price/Unit</a:t>
                      </a:r>
                    </a:p>
                  </a:txBody>
                  <a:tcPr marL="7779" marR="7779" marT="777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 Units</a:t>
                      </a:r>
                    </a:p>
                  </a:txBody>
                  <a:tcPr marL="7779" marR="7779" marT="7779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Cost</a:t>
                      </a:r>
                    </a:p>
                  </a:txBody>
                  <a:tcPr marL="7779" marR="7779" marT="7779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Calibri"/>
                        </a:rPr>
                        <a:t>Power Generation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Calibri"/>
                        </a:rPr>
                        <a:t>Security System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Bottle Generator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Amazon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$16.95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$16.95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RFID Serial Module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Parallax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$39.99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$39.99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Schottky Diodes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DigiKey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$0.51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$3.06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RFID Tag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Parallax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$0.99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$0.99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LTC1921-Power Sensor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DigiKey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GPS Receiver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Parallax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$59.99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$59.99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LM 317-Regulator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DigiKey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$1.06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$6.36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Bluetooth Module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Parallax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$69.99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$69.99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LTC4007-Battery Charger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DigiKey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$7.63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$7.63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GSM Module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SparkFun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$99.99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$99.99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MAX921-Comparator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DigiKey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Propeller Microcontroller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Parallax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$7.99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$15.98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ADS7953-A/D Converter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DigiKey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$11.93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$11.93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Propeller DIP Kit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Parallax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$24.99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$24.99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12 V Li-Ion Battery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BatteryWorld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$100.00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Calibri"/>
                        </a:rPr>
                        <a:t>Other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Calibri"/>
                        </a:rPr>
                        <a:t>Lighting System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Bicycle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Wal-Mart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$150.00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$150.00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8 x 8 LED Matrix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Futurelec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$3.90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$23.40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Rack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Wal-Mart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EL Wire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Coolight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$1.40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72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$100.80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Wire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Skycraft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$0.09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20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$1.80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Zip ties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SkyCraft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$12.50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$12.50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PCB Manufacturing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4PCB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$150.00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Inverter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Coolight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$18.52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$18.52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Resistor Pack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Tri-State Buffers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DigiKey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$0.52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10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$5.20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Capacitor Pack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Headlight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Target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$15.99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$15.99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Acrylic Enclosure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LEDs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SparkFun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$19.95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$19.95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Shipping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$100.00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$100.00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Rocker Switches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SkyCraft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$3.50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$17.50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Reed Switches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DigiKey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$0.44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$2.20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Magnets</a:t>
                      </a:r>
                    </a:p>
                  </a:txBody>
                  <a:tcPr marL="7779" marR="7779" marT="77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SkyCraft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$0.50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Calibri"/>
                        </a:rPr>
                        <a:t>$2.50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Calibri"/>
                        </a:rPr>
                        <a:t>Total</a:t>
                      </a:r>
                    </a:p>
                  </a:txBody>
                  <a:tcPr marL="7779" marR="7779" marT="7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Calibri"/>
                        </a:rPr>
                        <a:t>$1,163.21 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7779" marR="7779" marT="7779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Financing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Seeking sponsorship for specific components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EL wire supplier – 30% discount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UCF police department for bike – unable to donate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Bike shops for work, other bicycle components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Website for potential sponsors to visit: http://</a:t>
            </a:r>
            <a:r>
              <a:rPr lang="en-US" sz="2400" dirty="0" err="1" smtClean="0"/>
              <a:t>litebike.info</a:t>
            </a:r>
            <a:endParaRPr lang="en-US" sz="2400" dirty="0" smtClean="0"/>
          </a:p>
          <a:p>
            <a:pPr lvl="1"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6" name="Picture 5" descr="Screen shot 2011-09-25 at 8.27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34" y="2819400"/>
            <a:ext cx="5023866" cy="318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Overall Block Diagram</a:t>
            </a:r>
            <a:endParaRPr lang="en-US" sz="2800" b="1" dirty="0"/>
          </a:p>
        </p:txBody>
      </p:sp>
      <p:pic>
        <p:nvPicPr>
          <p:cNvPr id="4" name="Picture 3" descr="BL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8985504" cy="530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Progress</a:t>
            </a:r>
            <a:endParaRPr lang="en-US" sz="2800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38150" y="948690"/>
          <a:ext cx="8267700" cy="496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Issues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Communication between battery and MCU about battery stats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Analog to digital converter?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Power consumption – lighting system is most power intensive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Testing will provide insight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43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Questions?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33984"/>
            <a:ext cx="8985504" cy="5309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Lighting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Taillight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3 LED matrices of 64 LEDS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Each can be red or green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Can show both brake light and turn signals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Lit when headlight is 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Each LED requires 20 </a:t>
            </a:r>
            <a:r>
              <a:rPr lang="en-US" sz="2400" dirty="0" err="1" smtClean="0"/>
              <a:t>mA</a:t>
            </a:r>
            <a:r>
              <a:rPr lang="en-US" sz="2400" dirty="0" smtClean="0"/>
              <a:t> current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1.8 – 2.4 V for red, 2.2 – 2.8 V for green</a:t>
            </a:r>
          </a:p>
          <a:p>
            <a:pPr lvl="1"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5" name="Picture 4" descr="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762000"/>
            <a:ext cx="1737245" cy="17463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858000" y="2666678"/>
            <a:ext cx="1676400" cy="20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0" y="2667000"/>
            <a:ext cx="167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2.4 in (60 mm)</a:t>
            </a:r>
            <a:endParaRPr lang="en-US" sz="1200" dirty="0"/>
          </a:p>
        </p:txBody>
      </p:sp>
      <p:pic>
        <p:nvPicPr>
          <p:cNvPr id="15" name="Picture 14" descr="turnSignalBrak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81400"/>
            <a:ext cx="4145280" cy="1394460"/>
          </a:xfrm>
          <a:prstGeom prst="rect">
            <a:avLst/>
          </a:prstGeom>
        </p:spPr>
      </p:pic>
      <p:pic>
        <p:nvPicPr>
          <p:cNvPr id="16" name="Picture 15" descr="turnSignalNoBrak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" y="3581400"/>
            <a:ext cx="4145280" cy="13944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4953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signal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4953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signal with brake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Handlebar View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Magnetic reed switch on handlebars, magnet on brake lever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Magnetic field closes switches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Rocker switches for turn signals and headlight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Pre-made headlight wired to </a:t>
            </a:r>
            <a:r>
              <a:rPr lang="en-US" sz="2400" dirty="0" err="1" smtClean="0"/>
              <a:t>LiteBike’s</a:t>
            </a:r>
            <a:r>
              <a:rPr lang="en-US" sz="2400" dirty="0" smtClean="0"/>
              <a:t> power system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Separate front turn signals</a:t>
            </a:r>
          </a:p>
          <a:p>
            <a:pPr lvl="1"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5" name="Picture 4" descr="handleb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12521"/>
            <a:ext cx="8078994" cy="212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Frame Lighting – </a:t>
            </a:r>
            <a:r>
              <a:rPr lang="en-US" sz="2800" b="1" dirty="0" smtClean="0"/>
              <a:t>RGB </a:t>
            </a:r>
            <a:r>
              <a:rPr lang="en-US" sz="2800" b="1" dirty="0" err="1" smtClean="0"/>
              <a:t>LEDs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EL Wire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645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RGB </a:t>
            </a:r>
            <a:r>
              <a:rPr lang="en-US" sz="2400" dirty="0" err="1" smtClean="0"/>
              <a:t>LEDs</a:t>
            </a:r>
            <a:r>
              <a:rPr lang="en-US" sz="2400" dirty="0" smtClean="0"/>
              <a:t> can light up in any color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EL wire is cheaper, easier to assemble, and is more stylish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Requires AC current, so inverter must be used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Frequencies usually between 2000 Hz and 6000 Hz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Higher frequencies = brighter, shorter life for EL wire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 lvl="1"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524250"/>
            <a:ext cx="3333750" cy="2571750"/>
          </a:xfrm>
          <a:prstGeom prst="rect">
            <a:avLst/>
          </a:prstGeom>
        </p:spPr>
      </p:pic>
      <p:pic>
        <p:nvPicPr>
          <p:cNvPr id="9" name="Picture 8" descr="bik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24200"/>
            <a:ext cx="5684710" cy="260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1647</Words>
  <Application>Microsoft Office PowerPoint</Application>
  <PresentationFormat>On-screen Show (4:3)</PresentationFormat>
  <Paragraphs>605</Paragraphs>
  <Slides>52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</dc:creator>
  <cp:lastModifiedBy>Rebecca Rashkin</cp:lastModifiedBy>
  <cp:revision>255</cp:revision>
  <dcterms:created xsi:type="dcterms:W3CDTF">2011-09-27T20:21:32Z</dcterms:created>
  <dcterms:modified xsi:type="dcterms:W3CDTF">2011-09-27T20:22:35Z</dcterms:modified>
</cp:coreProperties>
</file>