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83" r:id="rId2"/>
    <p:sldId id="288" r:id="rId3"/>
    <p:sldId id="289" r:id="rId4"/>
    <p:sldId id="305" r:id="rId5"/>
    <p:sldId id="335" r:id="rId6"/>
    <p:sldId id="284" r:id="rId7"/>
    <p:sldId id="307" r:id="rId8"/>
    <p:sldId id="318" r:id="rId9"/>
    <p:sldId id="327" r:id="rId10"/>
    <p:sldId id="333" r:id="rId11"/>
    <p:sldId id="336" r:id="rId12"/>
    <p:sldId id="337" r:id="rId13"/>
    <p:sldId id="332" r:id="rId14"/>
    <p:sldId id="338" r:id="rId15"/>
    <p:sldId id="351" r:id="rId16"/>
    <p:sldId id="340" r:id="rId17"/>
    <p:sldId id="341" r:id="rId18"/>
    <p:sldId id="342" r:id="rId19"/>
    <p:sldId id="331" r:id="rId20"/>
    <p:sldId id="343" r:id="rId21"/>
    <p:sldId id="344" r:id="rId22"/>
    <p:sldId id="352" r:id="rId23"/>
    <p:sldId id="330" r:id="rId24"/>
    <p:sldId id="354" r:id="rId25"/>
    <p:sldId id="355" r:id="rId26"/>
    <p:sldId id="356" r:id="rId27"/>
    <p:sldId id="379" r:id="rId28"/>
    <p:sldId id="360" r:id="rId29"/>
    <p:sldId id="350" r:id="rId30"/>
    <p:sldId id="299" r:id="rId31"/>
    <p:sldId id="308" r:id="rId32"/>
    <p:sldId id="290" r:id="rId33"/>
    <p:sldId id="298" r:id="rId34"/>
    <p:sldId id="301" r:id="rId35"/>
    <p:sldId id="302" r:id="rId36"/>
    <p:sldId id="317" r:id="rId37"/>
    <p:sldId id="367" r:id="rId38"/>
    <p:sldId id="353" r:id="rId39"/>
    <p:sldId id="368" r:id="rId40"/>
    <p:sldId id="381" r:id="rId41"/>
    <p:sldId id="378" r:id="rId42"/>
    <p:sldId id="369" r:id="rId43"/>
    <p:sldId id="370" r:id="rId44"/>
    <p:sldId id="371" r:id="rId45"/>
    <p:sldId id="372" r:id="rId46"/>
    <p:sldId id="361" r:id="rId47"/>
    <p:sldId id="362" r:id="rId48"/>
    <p:sldId id="380" r:id="rId49"/>
    <p:sldId id="365" r:id="rId50"/>
    <p:sldId id="359" r:id="rId51"/>
    <p:sldId id="364" r:id="rId52"/>
    <p:sldId id="373" r:id="rId53"/>
    <p:sldId id="374" r:id="rId54"/>
    <p:sldId id="375" r:id="rId55"/>
    <p:sldId id="376" r:id="rId56"/>
    <p:sldId id="377" r:id="rId57"/>
    <p:sldId id="366" r:id="rId58"/>
    <p:sldId id="382" r:id="rId59"/>
    <p:sldId id="363" r:id="rId60"/>
    <p:sldId id="311" r:id="rId61"/>
    <p:sldId id="312" r:id="rId62"/>
    <p:sldId id="316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E7E7E7"/>
    <a:srgbClr val="FFF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3" autoAdjust="0"/>
    <p:restoredTop sz="99639" autoAdjust="0"/>
  </p:normalViewPr>
  <p:slideViewPr>
    <p:cSldViewPr snapToGrid="0" snapToObjects="1">
      <p:cViewPr>
        <p:scale>
          <a:sx n="100" d="100"/>
          <a:sy n="100" d="100"/>
        </p:scale>
        <p:origin x="864" y="528"/>
      </p:cViewPr>
      <p:guideLst>
        <p:guide orient="horz" pos="19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Testing Time</a:t>
            </a:r>
          </a:p>
        </c:rich>
      </c:tx>
      <c:layout>
        <c:manualLayout>
          <c:xMode val="edge"/>
          <c:yMode val="edge"/>
          <c:x val="0.25384186351706001"/>
          <c:y val="0.12215909090909099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191780821917804E-2"/>
          <c:y val="9.6727034120734898E-2"/>
          <c:w val="0.631287707187286"/>
          <c:h val="0.8275153901216889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Bluetooth</c:v>
                </c:pt>
                <c:pt idx="1">
                  <c:v>GPS</c:v>
                </c:pt>
                <c:pt idx="2">
                  <c:v>Routing</c:v>
                </c:pt>
                <c:pt idx="3">
                  <c:v>Overall System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</c:v>
                </c:pt>
                <c:pt idx="1">
                  <c:v>0.3</c:v>
                </c:pt>
                <c:pt idx="2">
                  <c:v>0.3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442904397224303"/>
          <c:y val="0.58569926628489599"/>
          <c:w val="0.30478535217344399"/>
          <c:h val="0.3363073252207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8C09F-9C53-0547-8FAA-6C70465210CF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86AFC-C6CA-BC4B-8D3E-40A64244ED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E2DDA3-7155-CE40-8A82-596100445675}" type="slidenum">
              <a:rPr lang="en-US"/>
              <a:pPr/>
              <a:t>49</a:t>
            </a:fld>
            <a:endParaRPr lang="en-US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3CAC36-D434-584C-9EEE-C55EE78DD105}" type="slidenum">
              <a:rPr lang="en-US"/>
              <a:pPr/>
              <a:t>57</a:t>
            </a:fld>
            <a:endParaRPr lang="en-US"/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10E3-FDEB-4F34-911F-C1FD2F1F8627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FBD3E-CD63-499F-A368-BC3A712C9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43000" y="3657600"/>
            <a:ext cx="190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Group 11</a:t>
            </a:r>
          </a:p>
          <a:p>
            <a:r>
              <a:rPr lang="en-US" sz="1600" dirty="0" err="1" smtClean="0"/>
              <a:t>Cristovian</a:t>
            </a:r>
            <a:r>
              <a:rPr lang="en-US" sz="1600" dirty="0" smtClean="0"/>
              <a:t> </a:t>
            </a:r>
            <a:r>
              <a:rPr lang="en-US" sz="1600" dirty="0" err="1" smtClean="0"/>
              <a:t>Basden</a:t>
            </a:r>
            <a:endParaRPr lang="en-US" sz="1600" dirty="0" smtClean="0"/>
          </a:p>
          <a:p>
            <a:r>
              <a:rPr lang="en-US" sz="1600" dirty="0" smtClean="0"/>
              <a:t>Andrew </a:t>
            </a:r>
            <a:r>
              <a:rPr lang="en-US" sz="1600" dirty="0" err="1" smtClean="0"/>
              <a:t>Pagliari</a:t>
            </a:r>
            <a:endParaRPr lang="en-US" sz="1600" dirty="0" smtClean="0"/>
          </a:p>
          <a:p>
            <a:r>
              <a:rPr lang="en-US" sz="1600" dirty="0" smtClean="0"/>
              <a:t>Rebecca </a:t>
            </a:r>
            <a:r>
              <a:rPr lang="en-US" sz="1600" dirty="0" err="1" smtClean="0"/>
              <a:t>Rashkin</a:t>
            </a:r>
            <a:endParaRPr lang="en-US" sz="1600" dirty="0" smtClean="0"/>
          </a:p>
          <a:p>
            <a:r>
              <a:rPr lang="en-US" sz="1600" dirty="0" smtClean="0"/>
              <a:t>Javier Vazquez</a:t>
            </a:r>
            <a:endParaRPr lang="en-US" sz="1600" dirty="0"/>
          </a:p>
        </p:txBody>
      </p:sp>
      <p:pic>
        <p:nvPicPr>
          <p:cNvPr id="8" name="Picture 7" descr="tit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8808720" cy="4937760"/>
          </a:xfrm>
          <a:prstGeom prst="rect">
            <a:avLst/>
          </a:prstGeom>
        </p:spPr>
      </p:pic>
    </p:spTree>
  </p:cSld>
  <p:clrMapOvr>
    <a:masterClrMapping/>
  </p:clrMapOvr>
  <p:transition advTm="987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Mobile Wireless Link</a:t>
            </a:r>
            <a:endParaRPr lang="en-US" sz="3600" b="1" dirty="0"/>
          </a:p>
        </p:txBody>
      </p:sp>
      <p:pic>
        <p:nvPicPr>
          <p:cNvPr id="4" name="Picture 3" descr="WIREL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1917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Wireless Technology Selection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67000"/>
            <a:ext cx="7854457" cy="308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914400"/>
            <a:ext cx="7995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Wireless Link between Android and LiteBike systems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Modern smart phones natively include Wi-Fi and Bluetooth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Wi-Fi is harder to implement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Bluetooth consumes less power, and is easier to implement</a:t>
            </a:r>
            <a:endParaRPr lang="en-US" sz="2400" dirty="0"/>
          </a:p>
        </p:txBody>
      </p:sp>
    </p:spTree>
  </p:cSld>
  <p:clrMapOvr>
    <a:masterClrMapping/>
  </p:clrMapOvr>
  <p:transition advTm="2405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luetooth 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4495800" cy="17553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600" y="1524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Parallax Easy Bluetooth Module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" y="7620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Purpose:</a:t>
            </a:r>
          </a:p>
          <a:p>
            <a:r>
              <a:rPr lang="en-US" sz="2000" dirty="0" smtClean="0"/>
              <a:t>Interface Bluetooth enabled smart phone with microcontroller. 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838200" y="3962400"/>
          <a:ext cx="3900753" cy="2057397"/>
        </p:xfrm>
        <a:graphic>
          <a:graphicData uri="http://schemas.openxmlformats.org/drawingml/2006/table">
            <a:tbl>
              <a:tblPr/>
              <a:tblGrid>
                <a:gridCol w="824103"/>
                <a:gridCol w="1593265"/>
                <a:gridCol w="1483385"/>
              </a:tblGrid>
              <a:tr h="196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  <a:latin typeface="Candara"/>
                          <a:cs typeface="Arial"/>
                        </a:rPr>
                        <a:t>Opcode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  <a:latin typeface="Candara"/>
                          <a:cs typeface="Arial"/>
                        </a:rPr>
                        <a:t>Function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rgbClr val="FFFFFF"/>
                          </a:solidFill>
                          <a:latin typeface="Candara"/>
                          <a:cs typeface="Arial"/>
                        </a:rPr>
                        <a:t>Data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1598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0x01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Turn Lights On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Light Pattern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0x02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Turn Lights Off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None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0x03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Lock Bike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None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0x04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Unlock Bike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None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0x05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Request GPS Data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Data Type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0x06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Request Battery Charge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None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0x07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Request Battery Voltage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None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0x08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Arm Alarm System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ndara"/>
                          <a:cs typeface="Arial"/>
                        </a:rPr>
                        <a:t>None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56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Candara"/>
                          <a:cs typeface="Arial"/>
                        </a:rPr>
                        <a:t>0x09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Candara"/>
                          <a:cs typeface="Arial"/>
                        </a:rPr>
                        <a:t>Disarm Alarm System</a:t>
                      </a:r>
                      <a:endParaRPr lang="en-US" sz="80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ndara"/>
                          <a:cs typeface="Arial"/>
                        </a:rPr>
                        <a:t>None</a:t>
                      </a:r>
                      <a:endParaRPr lang="en-US" sz="800" dirty="0">
                        <a:latin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823310" y="4019408"/>
          <a:ext cx="2939690" cy="1600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683"/>
                <a:gridCol w="1570007"/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Manufacturer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Parallax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Part No.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30085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Price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$69.99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I/O</a:t>
                      </a:r>
                      <a:r>
                        <a:rPr lang="en-US" sz="1200" baseline="0" dirty="0" smtClean="0"/>
                        <a:t> Lines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/>
                        <a:t>4  (TX, RX, VCC, GND)</a:t>
                      </a:r>
                      <a:endParaRPr lang="en-US" sz="1200" i="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Supply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V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1929634" y="3426023"/>
            <a:ext cx="14993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(Custom Protocol)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667000" y="3124200"/>
            <a:ext cx="579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BLUETOOTH_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533400"/>
            <a:ext cx="2285999" cy="243722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72200" y="3124200"/>
            <a:ext cx="1828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29600" y="685800"/>
            <a:ext cx="0" cy="2057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13722" y="3124200"/>
            <a:ext cx="1258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1.4 in (34.41mm)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7775687" y="1673113"/>
            <a:ext cx="1337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1.79 in(45.65 mm)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5702585" y="3471446"/>
            <a:ext cx="2984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Bluetooth Serial Port Profile (SPP)</a:t>
            </a:r>
            <a:endParaRPr lang="en-US" sz="1600" dirty="0"/>
          </a:p>
        </p:txBody>
      </p:sp>
    </p:spTree>
  </p:cSld>
  <p:clrMapOvr>
    <a:masterClrMapping/>
  </p:clrMapOvr>
  <p:transition advTm="5479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Security</a:t>
            </a:r>
            <a:endParaRPr lang="en-US" sz="3600" b="1" dirty="0"/>
          </a:p>
        </p:txBody>
      </p:sp>
      <p:pic>
        <p:nvPicPr>
          <p:cNvPr id="4" name="Picture 3" descr="SECUR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1322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2057400"/>
          <a:ext cx="7696200" cy="1859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4522"/>
                <a:gridCol w="2234878"/>
                <a:gridCol w="3505200"/>
                <a:gridCol w="1371600"/>
              </a:tblGrid>
              <a:tr h="3047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FCF2"/>
                          </a:solidFill>
                        </a:rPr>
                        <a:t>Tier</a:t>
                      </a:r>
                      <a:endParaRPr lang="en-US" sz="14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FCF2"/>
                          </a:solidFill>
                        </a:rPr>
                        <a:t>Feature</a:t>
                      </a:r>
                      <a:endParaRPr lang="en-US" sz="14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FCF2"/>
                          </a:solidFill>
                        </a:rPr>
                        <a:t>Description</a:t>
                      </a:r>
                      <a:endParaRPr lang="en-US" sz="14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FCF2"/>
                          </a:solidFill>
                        </a:rPr>
                        <a:t>Sub-Systems</a:t>
                      </a:r>
                      <a:endParaRPr lang="en-US" sz="14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Lock-Tampering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Detection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Detects if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chain lock is compromised or removed and triggers alarm. 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Tripwire 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Theft Detection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Detects if bike moves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</a:rPr>
                        <a:t> more than 30 feet by unauthorized user and triggers alarm. 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GPS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bg1"/>
                          </a:solidFill>
                        </a:rPr>
                        <a:t>Recovery Assistance</a:t>
                      </a:r>
                      <a:endParaRPr lang="en-US" sz="14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bg1"/>
                          </a:solidFill>
                        </a:rPr>
                        <a:t>Relays position coordinates to user to assist in recovery</a:t>
                      </a:r>
                      <a:r>
                        <a:rPr lang="en-US" sz="1400" b="0" i="0" baseline="0" dirty="0" smtClean="0">
                          <a:solidFill>
                            <a:schemeClr val="bg1"/>
                          </a:solidFill>
                        </a:rPr>
                        <a:t> bike. </a:t>
                      </a:r>
                      <a:endParaRPr lang="en-US" sz="14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bg1"/>
                          </a:solidFill>
                        </a:rPr>
                        <a:t>GPS, GSM</a:t>
                      </a:r>
                      <a:endParaRPr lang="en-US" sz="1400" b="0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Security System</a:t>
            </a:r>
            <a:endParaRPr lang="en-US" sz="2800" b="1" dirty="0"/>
          </a:p>
        </p:txBody>
      </p:sp>
    </p:spTree>
  </p:cSld>
  <p:clrMapOvr>
    <a:masterClrMapping/>
  </p:clrMapOvr>
  <p:transition advTm="4335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RFID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Purpose:</a:t>
            </a:r>
          </a:p>
          <a:p>
            <a:r>
              <a:rPr lang="en-US" sz="2000" dirty="0" smtClean="0"/>
              <a:t>User Authentication; allows user to enable and disable the LiteBike’s alarm system.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747110" y="3406933"/>
          <a:ext cx="2939690" cy="1600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683"/>
                <a:gridCol w="1570007"/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Manufacturer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Parallax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Part No.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28440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$49.99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I/O</a:t>
                      </a:r>
                      <a:r>
                        <a:rPr lang="en-US" sz="1200" baseline="0" dirty="0" smtClean="0"/>
                        <a:t> Lines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/>
                        <a:t>4  (TX, RX, VCC, GND)</a:t>
                      </a:r>
                      <a:endParaRPr lang="en-US" sz="1200" i="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Supply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V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6129068" y="2786332"/>
            <a:ext cx="231187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086600" y="2804388"/>
            <a:ext cx="4122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3 in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3974684">
            <a:off x="3223985" y="2621474"/>
            <a:ext cx="67945" cy="1498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6123" y="3267462"/>
            <a:ext cx="1001720" cy="92810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02200" y="3370125"/>
            <a:ext cx="758699" cy="723701"/>
          </a:xfrm>
          <a:prstGeom prst="ellipse">
            <a:avLst/>
          </a:prstGeom>
          <a:solidFill>
            <a:srgbClr val="FFFCF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8"/>
          <p:cNvGrpSpPr/>
          <p:nvPr/>
        </p:nvGrpSpPr>
        <p:grpSpPr>
          <a:xfrm>
            <a:off x="1524000" y="3262398"/>
            <a:ext cx="1001720" cy="928105"/>
            <a:chOff x="579689" y="2545221"/>
            <a:chExt cx="2888479" cy="2871387"/>
          </a:xfrm>
          <a:solidFill>
            <a:schemeClr val="tx1"/>
          </a:solidFill>
        </p:grpSpPr>
        <p:sp>
          <p:nvSpPr>
            <p:cNvPr id="53" name="Oval 52"/>
            <p:cNvSpPr/>
            <p:nvPr/>
          </p:nvSpPr>
          <p:spPr>
            <a:xfrm>
              <a:off x="579689" y="2545221"/>
              <a:ext cx="2888479" cy="287138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914400" y="2862841"/>
              <a:ext cx="2187723" cy="2238998"/>
            </a:xfrm>
            <a:prstGeom prst="ellipse">
              <a:avLst/>
            </a:prstGeom>
            <a:solidFill>
              <a:srgbClr val="FFFCF2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42"/>
          <p:cNvGrpSpPr/>
          <p:nvPr/>
        </p:nvGrpSpPr>
        <p:grpSpPr>
          <a:xfrm>
            <a:off x="3302200" y="3370125"/>
            <a:ext cx="758699" cy="724162"/>
            <a:chOff x="5707169" y="2878508"/>
            <a:chExt cx="2187721" cy="2240422"/>
          </a:xfrm>
        </p:grpSpPr>
        <p:cxnSp>
          <p:nvCxnSpPr>
            <p:cNvPr id="45" name="Straight Connector 44"/>
            <p:cNvCxnSpPr/>
            <p:nvPr/>
          </p:nvCxnSpPr>
          <p:spPr>
            <a:xfrm rot="5400000" flipH="1" flipV="1">
              <a:off x="6819547" y="3238857"/>
              <a:ext cx="803304" cy="717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56" idx="6"/>
            </p:cNvCxnSpPr>
            <p:nvPr/>
          </p:nvCxnSpPr>
          <p:spPr>
            <a:xfrm flipV="1">
              <a:off x="6853729" y="3998006"/>
              <a:ext cx="1041161" cy="185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endCxn id="56" idx="5"/>
            </p:cNvCxnSpPr>
            <p:nvPr/>
          </p:nvCxnSpPr>
          <p:spPr>
            <a:xfrm rot="16200000" flipH="1">
              <a:off x="6823303" y="4038409"/>
              <a:ext cx="781634" cy="7207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56" idx="0"/>
            </p:cNvCxnSpPr>
            <p:nvPr/>
          </p:nvCxnSpPr>
          <p:spPr>
            <a:xfrm rot="16200000" flipV="1">
              <a:off x="6262646" y="3416894"/>
              <a:ext cx="1129472" cy="5269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6" idx="1"/>
            </p:cNvCxnSpPr>
            <p:nvPr/>
          </p:nvCxnSpPr>
          <p:spPr>
            <a:xfrm rot="10800000">
              <a:off x="6027554" y="3206403"/>
              <a:ext cx="877453" cy="81012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6" idx="2"/>
            </p:cNvCxnSpPr>
            <p:nvPr/>
          </p:nvCxnSpPr>
          <p:spPr>
            <a:xfrm rot="10800000" flipV="1">
              <a:off x="5707169" y="3990887"/>
              <a:ext cx="1146563" cy="711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56" idx="3"/>
            </p:cNvCxnSpPr>
            <p:nvPr/>
          </p:nvCxnSpPr>
          <p:spPr>
            <a:xfrm rot="10800000" flipV="1">
              <a:off x="6027551" y="4016519"/>
              <a:ext cx="826178" cy="7730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6293977" y="4559182"/>
              <a:ext cx="1076769" cy="427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rot="5400000" flipH="1" flipV="1">
            <a:off x="2028401" y="3472152"/>
            <a:ext cx="259648" cy="2489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030787" y="3725989"/>
            <a:ext cx="361073" cy="59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2029447" y="3730553"/>
            <a:ext cx="252644" cy="2499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V="1">
            <a:off x="1839112" y="3537538"/>
            <a:ext cx="365074" cy="182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>
            <a:off x="1744270" y="3470123"/>
            <a:ext cx="304299" cy="2618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 flipV="1">
            <a:off x="1633161" y="3723688"/>
            <a:ext cx="397626" cy="23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1744270" y="3731974"/>
            <a:ext cx="286517" cy="2498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1849358" y="3906872"/>
            <a:ext cx="348039" cy="1481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23"/>
          <p:cNvGrpSpPr/>
          <p:nvPr/>
        </p:nvGrpSpPr>
        <p:grpSpPr>
          <a:xfrm>
            <a:off x="1907207" y="2673126"/>
            <a:ext cx="1878566" cy="1161837"/>
            <a:chOff x="1684674" y="722120"/>
            <a:chExt cx="5416882" cy="3594509"/>
          </a:xfrm>
        </p:grpSpPr>
        <p:sp>
          <p:nvSpPr>
            <p:cNvPr id="23" name="Rounded Rectangle 22"/>
            <p:cNvSpPr/>
            <p:nvPr/>
          </p:nvSpPr>
          <p:spPr>
            <a:xfrm rot="20143996">
              <a:off x="6088893" y="768527"/>
              <a:ext cx="233249" cy="354810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 rot="3861509">
              <a:off x="4493196" y="841027"/>
              <a:ext cx="166712" cy="246854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 rot="19919447">
              <a:off x="3317908" y="1787905"/>
              <a:ext cx="233792" cy="121520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516308" y="722120"/>
              <a:ext cx="380289" cy="34610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 rot="5211650">
              <a:off x="2946108" y="1219602"/>
              <a:ext cx="310273" cy="1081423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 rot="18702237">
              <a:off x="3873917" y="2649334"/>
              <a:ext cx="203720" cy="86300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 rot="20851869">
              <a:off x="3569215" y="2852684"/>
              <a:ext cx="196075" cy="844589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16200000">
              <a:off x="2747691" y="3115156"/>
              <a:ext cx="201392" cy="1772256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617294" y="3777242"/>
              <a:ext cx="484262" cy="47001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 rot="2298596">
              <a:off x="4743551" y="1076039"/>
              <a:ext cx="290696" cy="295684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 rot="2901185">
              <a:off x="2706029" y="2200236"/>
              <a:ext cx="290696" cy="233340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518018" y="3594931"/>
              <a:ext cx="669421" cy="68651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727675" y="3733089"/>
              <a:ext cx="571144" cy="565445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708875" y="3791487"/>
              <a:ext cx="299102" cy="29340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74"/>
          <p:cNvGrpSpPr/>
          <p:nvPr/>
        </p:nvGrpSpPr>
        <p:grpSpPr>
          <a:xfrm>
            <a:off x="533400" y="1905000"/>
            <a:ext cx="982577" cy="990600"/>
            <a:chOff x="533400" y="1905000"/>
            <a:chExt cx="982577" cy="990600"/>
          </a:xfrm>
        </p:grpSpPr>
        <p:pic>
          <p:nvPicPr>
            <p:cNvPr id="74" name="Picture 73" descr="RFID_TAG copy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" y="2151956"/>
              <a:ext cx="743644" cy="743644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533400" y="1905000"/>
              <a:ext cx="9825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RFID Tag</a:t>
              </a:r>
              <a:endParaRPr lang="en-US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867400" y="5181600"/>
            <a:ext cx="3049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600" dirty="0" smtClean="0"/>
              <a:t>Serial communication allowed for easy interfacing with MCU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600" dirty="0" smtClean="0"/>
              <a:t>Built-in Antenna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11539" y="4334769"/>
            <a:ext cx="14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ALARM: 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639683" y="4343400"/>
            <a:ext cx="193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DISARMED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427" y="4892596"/>
            <a:ext cx="505508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DISARMED</a:t>
            </a:r>
            <a:r>
              <a:rPr lang="en-US" sz="1600" dirty="0" smtClean="0"/>
              <a:t> – Bike can be moved without triggering alarm</a:t>
            </a:r>
          </a:p>
          <a:p>
            <a:endParaRPr lang="en-US" sz="500" dirty="0" smtClean="0"/>
          </a:p>
          <a:p>
            <a:r>
              <a:rPr lang="en-US" sz="1600" b="1" dirty="0" smtClean="0">
                <a:solidFill>
                  <a:srgbClr val="C00000"/>
                </a:solidFill>
              </a:rPr>
              <a:t>ARMED</a:t>
            </a:r>
            <a:r>
              <a:rPr lang="en-US" sz="1600" dirty="0" smtClean="0"/>
              <a:t> – Bike will trigger alarm if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Bike moved more than 30 feet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Tripwire is severed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2835214" y="4340527"/>
            <a:ext cx="193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ARMED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rot="5400000">
            <a:off x="2667000" y="3124200"/>
            <a:ext cx="579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 descr="RFID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2531" y="685798"/>
            <a:ext cx="2778069" cy="20235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88688E-6 L 0.11302 0.094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02 0.09444 L 0.00469 0.005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1302 0.09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02 0.09438 L 8.33333E-7 2.8868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4" grpId="0"/>
      <p:bldP spid="6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ike alar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4114800"/>
            <a:ext cx="6400800" cy="1900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Tripwire </a:t>
            </a:r>
            <a:r>
              <a:rPr lang="en-US" sz="3600" dirty="0" smtClean="0"/>
              <a:t>(Lock Tampering Detection)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Purpose:</a:t>
            </a:r>
          </a:p>
          <a:p>
            <a:r>
              <a:rPr lang="en-US" sz="2000" dirty="0" smtClean="0"/>
              <a:t>Detects attempts to sever bike chain lock. If the alarm is ARMED, severing the tripwire triggers the alarm.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4996" y="2318772"/>
            <a:ext cx="58142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A signal is continuously sent out on MCU pin into tripwire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As long as tripwire is uninterrupted, loop continues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If tripwire is severed, signal is interrupted, triggering alarm</a:t>
            </a:r>
          </a:p>
        </p:txBody>
      </p:sp>
      <p:pic>
        <p:nvPicPr>
          <p:cNvPr id="13" name="Picture 12" descr="TRIPWIRE_DIAGRAM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057400"/>
            <a:ext cx="2500833" cy="2192159"/>
          </a:xfrm>
          <a:prstGeom prst="rect">
            <a:avLst/>
          </a:prstGeom>
        </p:spPr>
      </p:pic>
    </p:spTree>
  </p:cSld>
  <p:clrMapOvr>
    <a:masterClrMapping/>
  </p:clrMapOvr>
  <p:transition advTm="4016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609" y="2514600"/>
            <a:ext cx="5332391" cy="339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05" descr="ph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795849"/>
            <a:ext cx="873760" cy="1005840"/>
          </a:xfrm>
          <a:prstGeom prst="rect">
            <a:avLst/>
          </a:prstGeom>
        </p:spPr>
      </p:pic>
      <p:sp>
        <p:nvSpPr>
          <p:cNvPr id="100" name="Oval 99"/>
          <p:cNvSpPr/>
          <p:nvPr/>
        </p:nvSpPr>
        <p:spPr>
          <a:xfrm>
            <a:off x="4615132" y="4515929"/>
            <a:ext cx="603849" cy="57797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18000"/>
                </a:schemeClr>
              </a:gs>
              <a:gs pos="80000">
                <a:schemeClr val="accent1">
                  <a:shade val="93000"/>
                  <a:satMod val="130000"/>
                  <a:alpha val="36000"/>
                </a:schemeClr>
              </a:gs>
              <a:gs pos="100000">
                <a:schemeClr val="accent1">
                  <a:shade val="94000"/>
                  <a:satMod val="135000"/>
                  <a:alpha val="17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GPS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Purpose: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Determine if LiteBike has left security radius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Provide user with LiteBike’s location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899510" y="3200400"/>
          <a:ext cx="2939690" cy="1600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683"/>
                <a:gridCol w="1570007"/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Manufacturer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Parallax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Part No.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28146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C00000"/>
                          </a:solidFill>
                        </a:rPr>
                        <a:t>Already Owned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I/O</a:t>
                      </a:r>
                      <a:r>
                        <a:rPr lang="en-US" sz="1200" baseline="0" dirty="0" smtClean="0"/>
                        <a:t> Lines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/>
                        <a:t>4  (TX, RX, VCC, GND)</a:t>
                      </a:r>
                      <a:endParaRPr lang="en-US" sz="1200" i="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Supply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V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7332453" y="2113473"/>
            <a:ext cx="1121434" cy="48307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752829" y="2398946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1.17 in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58"/>
          <p:cNvGrpSpPr/>
          <p:nvPr/>
        </p:nvGrpSpPr>
        <p:grpSpPr>
          <a:xfrm>
            <a:off x="4789382" y="4705723"/>
            <a:ext cx="282952" cy="163888"/>
            <a:chOff x="579689" y="689039"/>
            <a:chExt cx="7681244" cy="4743235"/>
          </a:xfrm>
        </p:grpSpPr>
        <p:sp>
          <p:nvSpPr>
            <p:cNvPr id="60" name="Rectangle 59"/>
            <p:cNvSpPr/>
            <p:nvPr/>
          </p:nvSpPr>
          <p:spPr>
            <a:xfrm rot="3974684">
              <a:off x="5474484" y="578078"/>
              <a:ext cx="210208" cy="43213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0"/>
            <p:cNvGrpSpPr/>
            <p:nvPr/>
          </p:nvGrpSpPr>
          <p:grpSpPr>
            <a:xfrm>
              <a:off x="5372454" y="2560887"/>
              <a:ext cx="2888479" cy="2871387"/>
              <a:chOff x="579689" y="2545221"/>
              <a:chExt cx="2888479" cy="2871387"/>
            </a:xfrm>
            <a:solidFill>
              <a:schemeClr val="tx1"/>
            </a:solidFill>
          </p:grpSpPr>
          <p:sp>
            <p:nvSpPr>
              <p:cNvPr id="98" name="Oval 97"/>
              <p:cNvSpPr/>
              <p:nvPr/>
            </p:nvSpPr>
            <p:spPr>
              <a:xfrm>
                <a:off x="579689" y="2545221"/>
                <a:ext cx="2888479" cy="2871387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914400" y="2862841"/>
                <a:ext cx="2187723" cy="22389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18"/>
            <p:cNvGrpSpPr/>
            <p:nvPr/>
          </p:nvGrpSpPr>
          <p:grpSpPr>
            <a:xfrm>
              <a:off x="579689" y="2545221"/>
              <a:ext cx="2888479" cy="2871387"/>
              <a:chOff x="579689" y="2545221"/>
              <a:chExt cx="2888479" cy="2871387"/>
            </a:xfrm>
            <a:solidFill>
              <a:schemeClr val="tx1"/>
            </a:solidFill>
          </p:grpSpPr>
          <p:sp>
            <p:nvSpPr>
              <p:cNvPr id="96" name="Oval 95"/>
              <p:cNvSpPr/>
              <p:nvPr/>
            </p:nvSpPr>
            <p:spPr>
              <a:xfrm>
                <a:off x="579689" y="2545221"/>
                <a:ext cx="2888479" cy="2871387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914400" y="2862841"/>
                <a:ext cx="2187723" cy="22389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42"/>
            <p:cNvGrpSpPr/>
            <p:nvPr/>
          </p:nvGrpSpPr>
          <p:grpSpPr>
            <a:xfrm>
              <a:off x="5707165" y="2878507"/>
              <a:ext cx="2187723" cy="2240425"/>
              <a:chOff x="5707165" y="2878507"/>
              <a:chExt cx="2187723" cy="2240425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rot="5400000" flipH="1" flipV="1">
                <a:off x="6819544" y="3238857"/>
                <a:ext cx="803305" cy="7178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endCxn id="99" idx="6"/>
              </p:cNvCxnSpPr>
              <p:nvPr/>
            </p:nvCxnSpPr>
            <p:spPr>
              <a:xfrm flipV="1">
                <a:off x="6853727" y="3998006"/>
                <a:ext cx="1041161" cy="1851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endCxn id="99" idx="5"/>
              </p:cNvCxnSpPr>
              <p:nvPr/>
            </p:nvCxnSpPr>
            <p:spPr>
              <a:xfrm rot="16200000" flipH="1">
                <a:off x="6823298" y="4038407"/>
                <a:ext cx="781634" cy="72077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endCxn id="99" idx="0"/>
              </p:cNvCxnSpPr>
              <p:nvPr/>
            </p:nvCxnSpPr>
            <p:spPr>
              <a:xfrm rot="16200000" flipV="1">
                <a:off x="6262642" y="3416893"/>
                <a:ext cx="1129471" cy="527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endCxn id="99" idx="1"/>
              </p:cNvCxnSpPr>
              <p:nvPr/>
            </p:nvCxnSpPr>
            <p:spPr>
              <a:xfrm rot="10800000">
                <a:off x="6027550" y="3206401"/>
                <a:ext cx="877452" cy="81012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endCxn id="99" idx="2"/>
              </p:cNvCxnSpPr>
              <p:nvPr/>
            </p:nvCxnSpPr>
            <p:spPr>
              <a:xfrm rot="10800000" flipV="1">
                <a:off x="5707165" y="3990886"/>
                <a:ext cx="1146562" cy="712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endCxn id="99" idx="3"/>
              </p:cNvCxnSpPr>
              <p:nvPr/>
            </p:nvCxnSpPr>
            <p:spPr>
              <a:xfrm rot="10800000" flipV="1">
                <a:off x="6027551" y="4016522"/>
                <a:ext cx="826177" cy="77308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6293978" y="4559182"/>
                <a:ext cx="1076770" cy="427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43"/>
            <p:cNvGrpSpPr/>
            <p:nvPr/>
          </p:nvGrpSpPr>
          <p:grpSpPr>
            <a:xfrm>
              <a:off x="894458" y="2859990"/>
              <a:ext cx="2187723" cy="2240425"/>
              <a:chOff x="5707165" y="2878507"/>
              <a:chExt cx="2187723" cy="2240425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rot="5400000" flipH="1" flipV="1">
                <a:off x="6819544" y="3238857"/>
                <a:ext cx="803305" cy="7178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6853727" y="3998006"/>
                <a:ext cx="1041161" cy="1851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16200000" flipH="1">
                <a:off x="6823298" y="4038407"/>
                <a:ext cx="781634" cy="72077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6200000" flipV="1">
                <a:off x="6262642" y="3416893"/>
                <a:ext cx="1129471" cy="527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0800000">
                <a:off x="6027550" y="3206401"/>
                <a:ext cx="877452" cy="81012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5707165" y="3990886"/>
                <a:ext cx="1146562" cy="712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 flipV="1">
                <a:off x="6027551" y="4016522"/>
                <a:ext cx="826177" cy="77308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6293978" y="4559182"/>
                <a:ext cx="1076770" cy="427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3"/>
            <p:cNvGrpSpPr/>
            <p:nvPr/>
          </p:nvGrpSpPr>
          <p:grpSpPr>
            <a:xfrm>
              <a:off x="1684674" y="722120"/>
              <a:ext cx="5416882" cy="3594509"/>
              <a:chOff x="1684674" y="722120"/>
              <a:chExt cx="5416882" cy="3594509"/>
            </a:xfrm>
          </p:grpSpPr>
          <p:sp>
            <p:nvSpPr>
              <p:cNvPr id="66" name="Rounded Rectangle 65"/>
              <p:cNvSpPr/>
              <p:nvPr/>
            </p:nvSpPr>
            <p:spPr>
              <a:xfrm rot="20143996">
                <a:off x="6088893" y="768527"/>
                <a:ext cx="233249" cy="354810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 rot="3861509">
                <a:off x="4493196" y="841027"/>
                <a:ext cx="166712" cy="2468547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 rot="19919447">
                <a:off x="3317908" y="1787905"/>
                <a:ext cx="233792" cy="121520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16308" y="722120"/>
                <a:ext cx="380289" cy="34610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 rot="5211650">
                <a:off x="2946108" y="1219602"/>
                <a:ext cx="310273" cy="1081423"/>
              </a:xfrm>
              <a:prstGeom prst="roundRect">
                <a:avLst>
                  <a:gd name="adj" fmla="val 500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 rot="18702237">
                <a:off x="3873917" y="2649334"/>
                <a:ext cx="203720" cy="86300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 rot="20851869">
                <a:off x="3569215" y="2852684"/>
                <a:ext cx="196075" cy="844589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 rot="16200000">
                <a:off x="2747691" y="3115156"/>
                <a:ext cx="201392" cy="177225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617294" y="3777242"/>
                <a:ext cx="484262" cy="47001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 rot="2298596">
                <a:off x="4743551" y="1076039"/>
                <a:ext cx="290696" cy="2956845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 rot="2901185">
                <a:off x="2706029" y="2200236"/>
                <a:ext cx="290696" cy="2333405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518018" y="3594931"/>
                <a:ext cx="669421" cy="686512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727675" y="3733089"/>
                <a:ext cx="571144" cy="565445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708875" y="3791487"/>
                <a:ext cx="299102" cy="29340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1" name="TextBox 100"/>
          <p:cNvSpPr txBox="1"/>
          <p:nvPr/>
        </p:nvSpPr>
        <p:spPr>
          <a:xfrm>
            <a:off x="2133600" y="5557849"/>
            <a:ext cx="245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20’ security radius</a:t>
            </a:r>
            <a:endParaRPr lang="en-US" dirty="0"/>
          </a:p>
        </p:txBody>
      </p:sp>
      <p:cxnSp>
        <p:nvCxnSpPr>
          <p:cNvPr id="103" name="Straight Arrow Connector 102"/>
          <p:cNvCxnSpPr>
            <a:stCxn id="101" idx="3"/>
          </p:cNvCxnSpPr>
          <p:nvPr/>
        </p:nvCxnSpPr>
        <p:spPr>
          <a:xfrm flipV="1">
            <a:off x="4592128" y="5100649"/>
            <a:ext cx="208472" cy="64186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>
            <a:off x="4612256" y="4504426"/>
            <a:ext cx="603849" cy="577970"/>
          </a:xfrm>
          <a:prstGeom prst="ellipse">
            <a:avLst/>
          </a:prstGeom>
          <a:gradFill>
            <a:gsLst>
              <a:gs pos="0">
                <a:srgbClr val="C00000"/>
              </a:gs>
              <a:gs pos="80000">
                <a:schemeClr val="accent1">
                  <a:shade val="93000"/>
                  <a:satMod val="130000"/>
                  <a:alpha val="36000"/>
                </a:schemeClr>
              </a:gs>
              <a:gs pos="100000">
                <a:srgbClr val="FF000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46"/>
          <p:cNvGrpSpPr/>
          <p:nvPr/>
        </p:nvGrpSpPr>
        <p:grpSpPr>
          <a:xfrm rot="12047339">
            <a:off x="4203378" y="4313281"/>
            <a:ext cx="614913" cy="620259"/>
            <a:chOff x="3348039" y="1062037"/>
            <a:chExt cx="485775" cy="500062"/>
          </a:xfrm>
        </p:grpSpPr>
        <p:sp>
          <p:nvSpPr>
            <p:cNvPr id="148" name="Arc 147"/>
            <p:cNvSpPr/>
            <p:nvPr/>
          </p:nvSpPr>
          <p:spPr>
            <a:xfrm>
              <a:off x="3348039" y="1062037"/>
              <a:ext cx="485775" cy="500062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3376613" y="1123950"/>
              <a:ext cx="395287" cy="371475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Arc 149"/>
            <p:cNvSpPr/>
            <p:nvPr/>
          </p:nvSpPr>
          <p:spPr>
            <a:xfrm>
              <a:off x="3395660" y="1181101"/>
              <a:ext cx="319088" cy="271463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0"/>
          <p:cNvGrpSpPr/>
          <p:nvPr/>
        </p:nvGrpSpPr>
        <p:grpSpPr>
          <a:xfrm rot="11622023">
            <a:off x="3053190" y="4086119"/>
            <a:ext cx="614913" cy="620259"/>
            <a:chOff x="3348039" y="1062037"/>
            <a:chExt cx="485775" cy="500062"/>
          </a:xfrm>
        </p:grpSpPr>
        <p:sp>
          <p:nvSpPr>
            <p:cNvPr id="152" name="Arc 151"/>
            <p:cNvSpPr/>
            <p:nvPr/>
          </p:nvSpPr>
          <p:spPr>
            <a:xfrm>
              <a:off x="3348039" y="1062037"/>
              <a:ext cx="485775" cy="500062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Arc 152"/>
            <p:cNvSpPr/>
            <p:nvPr/>
          </p:nvSpPr>
          <p:spPr>
            <a:xfrm>
              <a:off x="3376613" y="1123950"/>
              <a:ext cx="395287" cy="371475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Arc 153"/>
            <p:cNvSpPr/>
            <p:nvPr/>
          </p:nvSpPr>
          <p:spPr>
            <a:xfrm>
              <a:off x="3395660" y="1181101"/>
              <a:ext cx="319088" cy="271463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54"/>
          <p:cNvGrpSpPr/>
          <p:nvPr/>
        </p:nvGrpSpPr>
        <p:grpSpPr>
          <a:xfrm rot="11433267">
            <a:off x="2216427" y="4819364"/>
            <a:ext cx="614913" cy="620259"/>
            <a:chOff x="3348039" y="1062037"/>
            <a:chExt cx="485775" cy="500062"/>
          </a:xfrm>
        </p:grpSpPr>
        <p:sp>
          <p:nvSpPr>
            <p:cNvPr id="156" name="Arc 155"/>
            <p:cNvSpPr/>
            <p:nvPr/>
          </p:nvSpPr>
          <p:spPr>
            <a:xfrm>
              <a:off x="3348039" y="1062037"/>
              <a:ext cx="485775" cy="500062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Arc 156"/>
            <p:cNvSpPr/>
            <p:nvPr/>
          </p:nvSpPr>
          <p:spPr>
            <a:xfrm>
              <a:off x="3376613" y="1123950"/>
              <a:ext cx="395287" cy="371475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Arc 157"/>
            <p:cNvSpPr/>
            <p:nvPr/>
          </p:nvSpPr>
          <p:spPr>
            <a:xfrm>
              <a:off x="3395660" y="1181101"/>
              <a:ext cx="319088" cy="271463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2" name="Straight Connector 101"/>
          <p:cNvCxnSpPr/>
          <p:nvPr/>
        </p:nvCxnSpPr>
        <p:spPr>
          <a:xfrm rot="5400000">
            <a:off x="2896394" y="3124200"/>
            <a:ext cx="579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Picture 104" descr="GPS_Blu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912" y="381000"/>
            <a:ext cx="2008288" cy="21569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0.04705 -0.0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4525E-6 L -0.40052 0.1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4 -0.02523 L -0.19218 -0.043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9 0.01295 L -0.28802 0.148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32 -0.04283 L -0.28299 0.066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1665 L -0.17916 0.034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SM_Bl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304800"/>
            <a:ext cx="2512576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GSM</a:t>
            </a:r>
            <a:r>
              <a:rPr lang="en-US" sz="2800" b="1" dirty="0" smtClean="0"/>
              <a:t> </a:t>
            </a:r>
            <a:r>
              <a:rPr lang="en-US" sz="3600" b="1" dirty="0" smtClean="0"/>
              <a:t>- </a:t>
            </a:r>
            <a:r>
              <a:rPr lang="en-US" sz="2800" b="1" dirty="0" smtClean="0"/>
              <a:t>GE865 Development Board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Purpose:</a:t>
            </a:r>
          </a:p>
          <a:p>
            <a:r>
              <a:rPr lang="en-US" sz="2000" dirty="0" smtClean="0"/>
              <a:t>Send user SMS alerts with GPS coordinates in the</a:t>
            </a:r>
          </a:p>
          <a:p>
            <a:r>
              <a:rPr lang="en-US" sz="2000" dirty="0" smtClean="0"/>
              <a:t>event the LiteBike is stolen.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867400" y="3429000"/>
          <a:ext cx="2939690" cy="1600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683"/>
                <a:gridCol w="1570007"/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Manufacturer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SparkFun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Part No.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28146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Price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$149.99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7E7E7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I/O</a:t>
                      </a:r>
                      <a:r>
                        <a:rPr lang="en-US" sz="1200" baseline="0" dirty="0" smtClean="0"/>
                        <a:t> Lines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/>
                        <a:t>4  (TX, RX, VCC, GND)</a:t>
                      </a:r>
                      <a:endParaRPr lang="en-US" sz="1200" i="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Supply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V</a:t>
                      </a:r>
                      <a:endParaRPr lang="en-US" sz="12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6392173" y="1350390"/>
            <a:ext cx="1043797" cy="94423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482" y="1881361"/>
            <a:ext cx="5293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2.4 in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29718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/>
              <a:buChar char="•"/>
            </a:pPr>
            <a:r>
              <a:rPr lang="en-US" sz="2000" dirty="0" smtClean="0"/>
              <a:t>GSM uses national cell phone networks</a:t>
            </a:r>
          </a:p>
          <a:p>
            <a:pPr marL="115888" indent="-115888">
              <a:buFont typeface="Arial"/>
              <a:buChar char="•"/>
            </a:pPr>
            <a:r>
              <a:rPr lang="en-US" sz="2000" dirty="0" smtClean="0"/>
              <a:t>Sending SMS every few minutes to save money</a:t>
            </a:r>
          </a:p>
          <a:p>
            <a:pPr marL="115888" indent="-115888">
              <a:buFont typeface="Arial"/>
              <a:buChar char="•"/>
            </a:pPr>
            <a:r>
              <a:rPr lang="en-US" sz="2000" dirty="0" smtClean="0"/>
              <a:t>Development board cheaper than custom PCB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2743994" y="3124200"/>
            <a:ext cx="579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133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Microcontrollers</a:t>
            </a:r>
            <a:endParaRPr lang="en-US" sz="3600" b="1" dirty="0"/>
          </a:p>
        </p:txBody>
      </p:sp>
      <p:pic>
        <p:nvPicPr>
          <p:cNvPr id="4" name="Picture 3" descr="MC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684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Motivation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Extremely dangerous to ride at night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Surrounding motorists have trouble seeing bikers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Motorists are already distracted with smart phones, etc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In 2009, 630 bicyclists were killed and 51,000 injured in traffic*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Lighting system allows for greater visibility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Shows the riders intentions - turning and braking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5715000"/>
            <a:ext cx="864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*Statistics are taken from U.S. Department of Transportation 2009 Traffic Safety Facts released in 2010</a:t>
            </a:r>
          </a:p>
        </p:txBody>
      </p:sp>
    </p:spTree>
  </p:cSld>
  <p:clrMapOvr>
    <a:masterClrMapping/>
  </p:clrMapOvr>
  <p:transition advTm="1625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Parallax Propeller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226" y="1076863"/>
            <a:ext cx="49127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Selection Criteria: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Ease of interfacing with peripheral devices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Large number of I/O lines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Multi-Core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Easy to mount on PCB (ideally DIP package)</a:t>
            </a:r>
            <a:endParaRPr lang="en-US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867400" y="3459480"/>
          <a:ext cx="2939690" cy="2560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9845"/>
                <a:gridCol w="1469845"/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Manufacturer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FFFCF2"/>
                          </a:solidFill>
                        </a:rPr>
                        <a:t>Parallax</a:t>
                      </a:r>
                      <a:endParaRPr lang="en-US" sz="1200" b="0" dirty="0">
                        <a:solidFill>
                          <a:srgbClr val="FFFCF2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Part No.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P8X32A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$7.99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I/O</a:t>
                      </a:r>
                      <a:r>
                        <a:rPr lang="en-US" sz="1200" baseline="0" dirty="0" smtClean="0"/>
                        <a:t> Lines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/>
                        <a:t>32 CMOS Lines</a:t>
                      </a:r>
                      <a:endParaRPr lang="en-US" sz="1200" i="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Cores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Clock Speed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 to 80 MHz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Main Memory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64 KB</a:t>
                      </a:r>
                      <a:endParaRPr 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Memory</a:t>
                      </a:r>
                      <a:r>
                        <a:rPr lang="en-US" sz="1200" baseline="0" dirty="0" smtClean="0"/>
                        <a:t> per Core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KB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29400" y="3045023"/>
            <a:ext cx="1250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DIP-40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820194" y="3124200"/>
            <a:ext cx="579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PROPELLER_DIP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457200"/>
            <a:ext cx="762000" cy="2545580"/>
          </a:xfrm>
          <a:prstGeom prst="rect">
            <a:avLst/>
          </a:prstGeom>
        </p:spPr>
      </p:pic>
      <p:pic>
        <p:nvPicPr>
          <p:cNvPr id="27" name="Picture 26" descr="RFID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4038600"/>
            <a:ext cx="990600" cy="721548"/>
          </a:xfrm>
          <a:prstGeom prst="rect">
            <a:avLst/>
          </a:prstGeom>
        </p:spPr>
      </p:pic>
      <p:pic>
        <p:nvPicPr>
          <p:cNvPr id="28" name="Picture 27" descr="GPS_Blu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4876800"/>
            <a:ext cx="780444" cy="838200"/>
          </a:xfrm>
          <a:prstGeom prst="rect">
            <a:avLst/>
          </a:prstGeom>
        </p:spPr>
      </p:pic>
      <p:pic>
        <p:nvPicPr>
          <p:cNvPr id="21" name="Picture 20" descr="BLUETOOTH_Blu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3276600"/>
            <a:ext cx="929135" cy="990600"/>
          </a:xfrm>
          <a:prstGeom prst="rect">
            <a:avLst/>
          </a:prstGeom>
        </p:spPr>
      </p:pic>
      <p:pic>
        <p:nvPicPr>
          <p:cNvPr id="25" name="Picture 24" descr="PROPELLER_DIP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733800"/>
            <a:ext cx="410578" cy="13716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2286000" y="3886200"/>
            <a:ext cx="5334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362200" y="4724400"/>
            <a:ext cx="4572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505200" y="4419600"/>
            <a:ext cx="609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343400" y="4724400"/>
            <a:ext cx="771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Parallax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1295400" y="4191000"/>
            <a:ext cx="771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Parallax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1828800" y="5638800"/>
            <a:ext cx="771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Parallax</a:t>
            </a:r>
            <a:endParaRPr lang="en-US" sz="1400" dirty="0"/>
          </a:p>
        </p:txBody>
      </p:sp>
    </p:spTree>
  </p:cSld>
  <p:clrMapOvr>
    <a:masterClrMapping/>
  </p:clrMapOvr>
  <p:transition advTm="4578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MCU A </a:t>
            </a:r>
            <a:r>
              <a:rPr lang="en-US" sz="3600" dirty="0" smtClean="0"/>
              <a:t>- Software</a:t>
            </a:r>
            <a:endParaRPr lang="en-US" sz="3600" dirty="0"/>
          </a:p>
        </p:txBody>
      </p:sp>
      <p:sp>
        <p:nvSpPr>
          <p:cNvPr id="20" name="Rectangle 19"/>
          <p:cNvSpPr/>
          <p:nvPr/>
        </p:nvSpPr>
        <p:spPr>
          <a:xfrm>
            <a:off x="6096000" y="3352800"/>
            <a:ext cx="1535501" cy="12767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CF2"/>
                </a:solidFill>
              </a:rPr>
              <a:t>Main</a:t>
            </a:r>
            <a:endParaRPr lang="en-US" sz="1400" b="1" dirty="0" smtClean="0">
              <a:solidFill>
                <a:srgbClr val="FFFCF2"/>
              </a:solidFill>
            </a:endParaRPr>
          </a:p>
          <a:p>
            <a:pPr algn="ctr"/>
            <a:r>
              <a:rPr lang="en-US" sz="1100" dirty="0" smtClean="0">
                <a:solidFill>
                  <a:srgbClr val="FFFCF2"/>
                </a:solidFill>
              </a:rPr>
              <a:t>(Core 1)</a:t>
            </a:r>
            <a:endParaRPr lang="en-US" sz="1100" dirty="0">
              <a:solidFill>
                <a:srgbClr val="FFFCF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82942" y="2528976"/>
            <a:ext cx="969035" cy="7361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GPS</a:t>
            </a:r>
          </a:p>
          <a:p>
            <a:pPr algn="ctr"/>
            <a:r>
              <a:rPr lang="en-US" sz="1100" dirty="0" smtClean="0">
                <a:solidFill>
                  <a:srgbClr val="FFFCF2"/>
                </a:solidFill>
              </a:rPr>
              <a:t>(Core 2)</a:t>
            </a:r>
            <a:endParaRPr lang="en-US" sz="1100" dirty="0">
              <a:solidFill>
                <a:srgbClr val="FFFCF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57064" y="3512392"/>
            <a:ext cx="994913" cy="761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RFID</a:t>
            </a:r>
          </a:p>
          <a:p>
            <a:pPr algn="ctr"/>
            <a:r>
              <a:rPr lang="en-US" sz="1100" dirty="0" smtClean="0">
                <a:solidFill>
                  <a:srgbClr val="FFFCF2"/>
                </a:solidFill>
              </a:rPr>
              <a:t>(Core 3)</a:t>
            </a:r>
            <a:endParaRPr lang="en-US" sz="1100" dirty="0">
              <a:solidFill>
                <a:srgbClr val="FFFCF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6932" y="4561944"/>
            <a:ext cx="1015043" cy="7476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TRIPWIRE</a:t>
            </a:r>
          </a:p>
          <a:p>
            <a:pPr algn="ctr"/>
            <a:r>
              <a:rPr lang="en-US" sz="1100" dirty="0" smtClean="0">
                <a:solidFill>
                  <a:srgbClr val="FFFCF2"/>
                </a:solidFill>
              </a:rPr>
              <a:t>(Core 4)</a:t>
            </a:r>
            <a:endParaRPr lang="en-US" sz="1100" dirty="0">
              <a:solidFill>
                <a:srgbClr val="FFFCF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87241" y="2209800"/>
            <a:ext cx="966159" cy="78500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GSM</a:t>
            </a:r>
          </a:p>
          <a:p>
            <a:pPr algn="ctr"/>
            <a:r>
              <a:rPr lang="en-US" sz="1100" dirty="0" smtClean="0">
                <a:solidFill>
                  <a:srgbClr val="FFFCF2"/>
                </a:solidFill>
              </a:rPr>
              <a:t>(Core 5)</a:t>
            </a:r>
            <a:endParaRPr lang="en-US" sz="1100" dirty="0">
              <a:solidFill>
                <a:srgbClr val="FFFCF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0800" y="457200"/>
            <a:ext cx="958973" cy="520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CF2"/>
                </a:solidFill>
              </a:rPr>
              <a:t>Android</a:t>
            </a:r>
            <a:endParaRPr lang="en-US" sz="1600" dirty="0">
              <a:solidFill>
                <a:srgbClr val="FFFCF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38800" y="1371600"/>
            <a:ext cx="914400" cy="52908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Bluetooth</a:t>
            </a:r>
            <a:endParaRPr lang="en-US" sz="1200" dirty="0">
              <a:solidFill>
                <a:srgbClr val="FFFCF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0" y="1371600"/>
            <a:ext cx="914400" cy="52908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GSM</a:t>
            </a:r>
            <a:endParaRPr lang="en-US" sz="1200" dirty="0">
              <a:solidFill>
                <a:srgbClr val="FFFCF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848601" y="5247737"/>
            <a:ext cx="966158" cy="5779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Hardware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Peripherals</a:t>
            </a:r>
            <a:endParaRPr lang="en-US" sz="1200" dirty="0">
              <a:solidFill>
                <a:srgbClr val="FFFCF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72533" y="5262114"/>
            <a:ext cx="966158" cy="5779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Software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Component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96465" y="5267865"/>
            <a:ext cx="966158" cy="57796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Mobile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Device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7064" y="2681375"/>
            <a:ext cx="566466" cy="4284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GPS</a:t>
            </a:r>
            <a:endParaRPr lang="en-US" sz="1200" dirty="0">
              <a:solidFill>
                <a:srgbClr val="FFFCF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561" y="3679170"/>
            <a:ext cx="566466" cy="4284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RFID</a:t>
            </a:r>
            <a:endParaRPr lang="en-US" sz="1200" dirty="0">
              <a:solidFill>
                <a:srgbClr val="FFFCF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2815" y="4722970"/>
            <a:ext cx="566466" cy="4284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 WIRE</a:t>
            </a:r>
            <a:endParaRPr lang="en-US" sz="1200" dirty="0">
              <a:solidFill>
                <a:srgbClr val="FFFCF2"/>
              </a:solidFill>
            </a:endParaRPr>
          </a:p>
        </p:txBody>
      </p:sp>
      <p:grpSp>
        <p:nvGrpSpPr>
          <p:cNvPr id="2" name="Group 43"/>
          <p:cNvGrpSpPr/>
          <p:nvPr/>
        </p:nvGrpSpPr>
        <p:grpSpPr>
          <a:xfrm>
            <a:off x="3371499" y="2057400"/>
            <a:ext cx="1457865" cy="3467818"/>
            <a:chOff x="2794978" y="1923692"/>
            <a:chExt cx="1457865" cy="3467818"/>
          </a:xfrm>
        </p:grpSpPr>
        <p:sp>
          <p:nvSpPr>
            <p:cNvPr id="25" name="Rectangle 24"/>
            <p:cNvSpPr/>
            <p:nvPr/>
          </p:nvSpPr>
          <p:spPr>
            <a:xfrm>
              <a:off x="2806460" y="1923692"/>
              <a:ext cx="1437736" cy="346781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 smtClean="0">
                  <a:solidFill>
                    <a:srgbClr val="FFFCF2"/>
                  </a:solidFill>
                </a:rPr>
                <a:t>Main Memory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94978" y="2502460"/>
              <a:ext cx="14406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CF2"/>
                  </a:solidFill>
                </a:rPr>
                <a:t>Position</a:t>
              </a:r>
            </a:p>
            <a:p>
              <a:pPr algn="ctr"/>
              <a:r>
                <a:rPr lang="en-US" sz="1400" dirty="0" smtClean="0">
                  <a:solidFill>
                    <a:srgbClr val="FFFCF2"/>
                  </a:solidFill>
                </a:rPr>
                <a:t>Coordinates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12231" y="3500249"/>
              <a:ext cx="14147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CF2"/>
                  </a:solidFill>
                </a:rPr>
                <a:t>Alarm</a:t>
              </a:r>
            </a:p>
            <a:p>
              <a:pPr algn="ctr"/>
              <a:r>
                <a:rPr lang="en-US" sz="1400" dirty="0" smtClean="0">
                  <a:solidFill>
                    <a:srgbClr val="FFFCF2"/>
                  </a:solidFill>
                </a:rPr>
                <a:t>Status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94978" y="4544048"/>
              <a:ext cx="14578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CF2"/>
                  </a:solidFill>
                </a:rPr>
                <a:t>Wire</a:t>
              </a:r>
            </a:p>
            <a:p>
              <a:pPr algn="ctr"/>
              <a:r>
                <a:rPr lang="en-US" sz="1400" dirty="0" smtClean="0">
                  <a:solidFill>
                    <a:srgbClr val="FFFCF2"/>
                  </a:solidFill>
                </a:rPr>
                <a:t>Status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803585" y="2346385"/>
              <a:ext cx="14319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00709" y="3301042"/>
              <a:ext cx="14319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800710" y="4301706"/>
              <a:ext cx="14319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/>
          <p:cNvCxnSpPr>
            <a:endCxn id="21" idx="1"/>
          </p:cNvCxnSpPr>
          <p:nvPr/>
        </p:nvCxnSpPr>
        <p:spPr>
          <a:xfrm>
            <a:off x="1007853" y="2895597"/>
            <a:ext cx="575089" cy="14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2" idx="1"/>
          </p:cNvCxnSpPr>
          <p:nvPr/>
        </p:nvCxnSpPr>
        <p:spPr>
          <a:xfrm>
            <a:off x="996350" y="3893392"/>
            <a:ext cx="56071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3" idx="1"/>
          </p:cNvCxnSpPr>
          <p:nvPr/>
        </p:nvCxnSpPr>
        <p:spPr>
          <a:xfrm flipV="1">
            <a:off x="1013604" y="4935755"/>
            <a:ext cx="523328" cy="143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3"/>
          </p:cNvCxnSpPr>
          <p:nvPr/>
        </p:nvCxnSpPr>
        <p:spPr>
          <a:xfrm>
            <a:off x="2551977" y="2897036"/>
            <a:ext cx="819522" cy="7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2" idx="3"/>
          </p:cNvCxnSpPr>
          <p:nvPr/>
        </p:nvCxnSpPr>
        <p:spPr>
          <a:xfrm>
            <a:off x="2551977" y="3893392"/>
            <a:ext cx="836775" cy="2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3" idx="3"/>
          </p:cNvCxnSpPr>
          <p:nvPr/>
        </p:nvCxnSpPr>
        <p:spPr>
          <a:xfrm>
            <a:off x="2551975" y="4935755"/>
            <a:ext cx="819524" cy="3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096000" y="1905000"/>
            <a:ext cx="1" cy="304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7" idx="0"/>
          </p:cNvCxnSpPr>
          <p:nvPr/>
        </p:nvCxnSpPr>
        <p:spPr>
          <a:xfrm flipV="1">
            <a:off x="6096000" y="990600"/>
            <a:ext cx="381000" cy="381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7315200" y="990600"/>
            <a:ext cx="265981" cy="34936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35" idx="3"/>
          </p:cNvCxnSpPr>
          <p:nvPr/>
        </p:nvCxnSpPr>
        <p:spPr>
          <a:xfrm>
            <a:off x="4812111" y="2897778"/>
            <a:ext cx="1283889" cy="75982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0" idx="1"/>
          </p:cNvCxnSpPr>
          <p:nvPr/>
        </p:nvCxnSpPr>
        <p:spPr>
          <a:xfrm>
            <a:off x="4876800" y="3962400"/>
            <a:ext cx="1219200" cy="2875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37" idx="3"/>
          </p:cNvCxnSpPr>
          <p:nvPr/>
        </p:nvCxnSpPr>
        <p:spPr>
          <a:xfrm flipV="1">
            <a:off x="4829364" y="4267200"/>
            <a:ext cx="1266636" cy="67216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638800" y="2209800"/>
            <a:ext cx="966159" cy="78500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Bluetooth</a:t>
            </a:r>
          </a:p>
          <a:p>
            <a:pPr algn="ctr"/>
            <a:r>
              <a:rPr lang="en-US" sz="1100" dirty="0" smtClean="0">
                <a:solidFill>
                  <a:srgbClr val="FFFCF2"/>
                </a:solidFill>
              </a:rPr>
              <a:t>(Core 6)</a:t>
            </a:r>
            <a:endParaRPr lang="en-US" sz="1100" dirty="0">
              <a:solidFill>
                <a:srgbClr val="FFFCF2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620000" y="1905000"/>
            <a:ext cx="1" cy="304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40" idx="2"/>
          </p:cNvCxnSpPr>
          <p:nvPr/>
        </p:nvCxnSpPr>
        <p:spPr>
          <a:xfrm flipH="1" flipV="1">
            <a:off x="6121880" y="2994802"/>
            <a:ext cx="355120" cy="35799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24" idx="2"/>
          </p:cNvCxnSpPr>
          <p:nvPr/>
        </p:nvCxnSpPr>
        <p:spPr>
          <a:xfrm flipV="1">
            <a:off x="7162800" y="2994802"/>
            <a:ext cx="507521" cy="35799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4999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4953000" y="1868488"/>
            <a:ext cx="11430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3:8</a:t>
            </a:r>
          </a:p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Decoder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53000" y="2705100"/>
            <a:ext cx="11430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4:16 Decoder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953000" y="1028700"/>
            <a:ext cx="11430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4:16 Decoder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953000" y="3543300"/>
            <a:ext cx="11430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3:8</a:t>
            </a:r>
          </a:p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Decoder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953000" y="4381500"/>
            <a:ext cx="11430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3:8</a:t>
            </a:r>
          </a:p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Decoder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953000" y="5219700"/>
            <a:ext cx="11430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Tri-state</a:t>
            </a:r>
          </a:p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Buffer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MCU B </a:t>
            </a:r>
            <a:r>
              <a:rPr lang="en-US" sz="3600" dirty="0" smtClean="0"/>
              <a:t>- Software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7848601" y="5247737"/>
            <a:ext cx="966158" cy="5779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Hardware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Peripherals</a:t>
            </a:r>
            <a:endParaRPr lang="en-US" sz="1200" dirty="0">
              <a:solidFill>
                <a:srgbClr val="FFFC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2533" y="5262114"/>
            <a:ext cx="966158" cy="5779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Software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Component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4200" y="9144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Taillight Segment 1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2)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24200" y="17526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Taillight Segment 2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3)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24200" y="25908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Taillight Segment 3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4)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24200" y="34290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Front Right Turn Signal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5)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124200" y="42672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Front Left Turn Signal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6)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124200" y="51054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Headlight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7)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38200" y="2971800"/>
            <a:ext cx="1143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Switches</a:t>
            </a:r>
          </a:p>
          <a:p>
            <a:pPr algn="ctr"/>
            <a:r>
              <a:rPr lang="en-US" sz="1200" dirty="0" smtClean="0">
                <a:solidFill>
                  <a:srgbClr val="FFFCF2"/>
                </a:solidFill>
              </a:rPr>
              <a:t>(Core 1)</a:t>
            </a:r>
          </a:p>
        </p:txBody>
      </p:sp>
      <p:cxnSp>
        <p:nvCxnSpPr>
          <p:cNvPr id="57" name="Straight Arrow Connector 56"/>
          <p:cNvCxnSpPr>
            <a:stCxn id="40" idx="3"/>
          </p:cNvCxnSpPr>
          <p:nvPr/>
        </p:nvCxnSpPr>
        <p:spPr>
          <a:xfrm>
            <a:off x="4267200" y="2133600"/>
            <a:ext cx="68580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8" idx="3"/>
          </p:cNvCxnSpPr>
          <p:nvPr/>
        </p:nvCxnSpPr>
        <p:spPr>
          <a:xfrm>
            <a:off x="4267200" y="1295400"/>
            <a:ext cx="68580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2" idx="3"/>
            <a:endCxn id="50" idx="1"/>
          </p:cNvCxnSpPr>
          <p:nvPr/>
        </p:nvCxnSpPr>
        <p:spPr>
          <a:xfrm>
            <a:off x="4267200" y="2971800"/>
            <a:ext cx="68580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43" idx="3"/>
          </p:cNvCxnSpPr>
          <p:nvPr/>
        </p:nvCxnSpPr>
        <p:spPr>
          <a:xfrm>
            <a:off x="4267200" y="3810000"/>
            <a:ext cx="68580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44" idx="3"/>
          </p:cNvCxnSpPr>
          <p:nvPr/>
        </p:nvCxnSpPr>
        <p:spPr>
          <a:xfrm>
            <a:off x="4267200" y="4648200"/>
            <a:ext cx="68580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45" idx="3"/>
          </p:cNvCxnSpPr>
          <p:nvPr/>
        </p:nvCxnSpPr>
        <p:spPr>
          <a:xfrm>
            <a:off x="4267200" y="5486400"/>
            <a:ext cx="685800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46" idx="3"/>
          </p:cNvCxnSpPr>
          <p:nvPr/>
        </p:nvCxnSpPr>
        <p:spPr>
          <a:xfrm flipV="1">
            <a:off x="1981200" y="1296988"/>
            <a:ext cx="1143000" cy="205581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6" idx="3"/>
            <a:endCxn id="40" idx="1"/>
          </p:cNvCxnSpPr>
          <p:nvPr/>
        </p:nvCxnSpPr>
        <p:spPr>
          <a:xfrm flipV="1">
            <a:off x="1981200" y="2133600"/>
            <a:ext cx="1143000" cy="12192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46" idx="3"/>
            <a:endCxn id="42" idx="1"/>
          </p:cNvCxnSpPr>
          <p:nvPr/>
        </p:nvCxnSpPr>
        <p:spPr>
          <a:xfrm flipV="1">
            <a:off x="1981200" y="2971800"/>
            <a:ext cx="1143000" cy="3810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46" idx="3"/>
            <a:endCxn id="43" idx="1"/>
          </p:cNvCxnSpPr>
          <p:nvPr/>
        </p:nvCxnSpPr>
        <p:spPr>
          <a:xfrm>
            <a:off x="1981200" y="3352800"/>
            <a:ext cx="1143000" cy="4572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46" idx="3"/>
            <a:endCxn id="44" idx="1"/>
          </p:cNvCxnSpPr>
          <p:nvPr/>
        </p:nvCxnSpPr>
        <p:spPr>
          <a:xfrm>
            <a:off x="1981200" y="3352800"/>
            <a:ext cx="1143000" cy="1295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46" idx="3"/>
          </p:cNvCxnSpPr>
          <p:nvPr/>
        </p:nvCxnSpPr>
        <p:spPr>
          <a:xfrm>
            <a:off x="1981200" y="3352800"/>
            <a:ext cx="1143000" cy="21351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9424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Power</a:t>
            </a:r>
            <a:endParaRPr lang="en-US" sz="3600" b="1" dirty="0"/>
          </a:p>
        </p:txBody>
      </p:sp>
      <p:pic>
        <p:nvPicPr>
          <p:cNvPr id="4" name="Picture 3" descr="POW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96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624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Calibri" pitchFamily="34" charset="0"/>
              </a:rPr>
              <a:t>Generator</a:t>
            </a:r>
            <a:endParaRPr lang="en-US" sz="2800" b="1">
              <a:latin typeface="Calibri" pitchFamily="34" charset="0"/>
            </a:endParaRPr>
          </a:p>
        </p:txBody>
      </p:sp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304800" y="838200"/>
            <a:ext cx="86455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3-wire bicycle generator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Outputs AC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12 VAC terminal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3.6 VAC terminal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6 Watts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Low friction against motion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100" y="609600"/>
            <a:ext cx="3822700" cy="5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7245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624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Calibri" pitchFamily="34" charset="0"/>
              </a:rPr>
              <a:t>Lithium-Ion Battery</a:t>
            </a:r>
            <a:endParaRPr lang="en-US" sz="2800" b="1">
              <a:latin typeface="Calibri" pitchFamily="34" charset="0"/>
            </a:endParaRPr>
          </a:p>
        </p:txBody>
      </p:sp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304800" y="838200"/>
            <a:ext cx="86455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High energy density (Wh/kg)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High energy/dollar (Wh/$)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High charge efficiency  (80-90%)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Low self-discharge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Durable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12.6 V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6800 mAh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85 Wh</a:t>
            </a:r>
          </a:p>
        </p:txBody>
      </p:sp>
      <p:pic>
        <p:nvPicPr>
          <p:cNvPr id="16387" name="Picture 6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24000"/>
            <a:ext cx="3810000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6031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548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Calibri" pitchFamily="34" charset="0"/>
              </a:rPr>
              <a:t>Battery Charging</a:t>
            </a:r>
            <a:endParaRPr lang="en-US" sz="2800" b="1">
              <a:latin typeface="Calibri" pitchFamily="34" charset="0"/>
            </a:endParaRPr>
          </a:p>
        </p:txBody>
      </p:sp>
      <p:pic>
        <p:nvPicPr>
          <p:cNvPr id="17410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4403725" cy="348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304800" y="838200"/>
            <a:ext cx="864552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tabLst>
                <a:tab pos="1368425" algn="l"/>
              </a:tabLst>
            </a:pPr>
            <a:endParaRPr lang="en-US" sz="240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Stage 1:	Voltage rises at </a:t>
            </a:r>
          </a:p>
          <a:p>
            <a:pPr lvl="1"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	constant current</a:t>
            </a: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endParaRPr lang="en-US" sz="240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Stage 2:	Voltage peaks, </a:t>
            </a:r>
          </a:p>
          <a:p>
            <a:pPr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	current decreases</a:t>
            </a: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endParaRPr lang="en-US" sz="240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Stage 3:	Charge terminates</a:t>
            </a: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endParaRPr lang="en-US" sz="240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Stage 4:	Occasional topping </a:t>
            </a:r>
          </a:p>
          <a:p>
            <a:pPr>
              <a:tabLst>
                <a:tab pos="1368425" algn="l"/>
              </a:tabLst>
            </a:pPr>
            <a:r>
              <a:rPr lang="en-US" sz="2400">
                <a:latin typeface="Calibri" pitchFamily="34" charset="0"/>
              </a:rPr>
              <a:t>	charge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29200" y="4191000"/>
            <a:ext cx="31242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30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70596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670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Calibri" pitchFamily="34" charset="0"/>
              </a:rPr>
              <a:t>Battery Charging</a:t>
            </a:r>
            <a:endParaRPr lang="en-US" sz="2800" b="1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" y="2857500"/>
            <a:ext cx="8382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System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67600" y="2857500"/>
            <a:ext cx="838200" cy="533400"/>
          </a:xfrm>
          <a:prstGeom prst="rect">
            <a:avLst/>
          </a:prstGeom>
          <a:solidFill>
            <a:srgbClr val="C0504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Battery</a:t>
            </a:r>
            <a:endParaRPr lang="en-US" sz="1200" dirty="0" smtClean="0">
              <a:solidFill>
                <a:srgbClr val="FFFCF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958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Power</a:t>
            </a:r>
            <a:endParaRPr lang="en-US" sz="3600" b="1" dirty="0"/>
          </a:p>
        </p:txBody>
      </p:sp>
      <p:pic>
        <p:nvPicPr>
          <p:cNvPr id="4" name="Picture 3" descr="POW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3133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Mobile Application</a:t>
            </a:r>
            <a:endParaRPr lang="en-US" sz="3600" b="1" dirty="0"/>
          </a:p>
        </p:txBody>
      </p:sp>
      <p:pic>
        <p:nvPicPr>
          <p:cNvPr id="4" name="Picture 3" descr="WIREL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923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Goals and Objectives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Four part lighting system to increase visibility to other motorists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Headlight, taillight, front and rear turn signals, frame lights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Three tiered security system to protect bike from being stolen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Lock-Tampering Detection, Theft Detection, Recovery Assistance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All systems energized by human power – generator on wheel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Mobile application interfaces lighting and security systems</a:t>
            </a:r>
          </a:p>
        </p:txBody>
      </p:sp>
      <p:pic>
        <p:nvPicPr>
          <p:cNvPr id="7" name="Picture 6" descr="bi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9164" y="3313086"/>
            <a:ext cx="5745672" cy="2706714"/>
          </a:xfrm>
          <a:prstGeom prst="rect">
            <a:avLst/>
          </a:prstGeom>
        </p:spPr>
      </p:pic>
    </p:spTree>
  </p:cSld>
  <p:clrMapOvr>
    <a:masterClrMapping/>
  </p:clrMapOvr>
  <p:transition advTm="2942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Android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iPhone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16002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Programmable on any OS 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Java with Eclipse plug-in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Concise and fluent layout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Offline guide and API reference</a:t>
            </a:r>
          </a:p>
          <a:p>
            <a:pPr marL="109538" indent="-109538">
              <a:buFont typeface="Arial"/>
              <a:buChar char="•"/>
            </a:pPr>
            <a:r>
              <a:rPr lang="en-US" sz="2400" dirty="0" smtClean="0"/>
              <a:t>Open source: in depth explanations</a:t>
            </a:r>
          </a:p>
          <a:p>
            <a:pPr marL="4763">
              <a:buFont typeface="Arial"/>
              <a:buChar char="•"/>
            </a:pPr>
            <a:r>
              <a:rPr lang="en-US" sz="2400" dirty="0" err="1" smtClean="0"/>
              <a:t>Javadoc</a:t>
            </a:r>
            <a:r>
              <a:rPr lang="en-US" sz="2400" dirty="0" smtClean="0"/>
              <a:t> and commenting</a:t>
            </a:r>
          </a:p>
          <a:p>
            <a:pPr marL="4763">
              <a:buFont typeface="Arial"/>
              <a:buChar char="•"/>
            </a:pPr>
            <a:r>
              <a:rPr lang="en-US" sz="2400" dirty="0" smtClean="0"/>
              <a:t>Easy debugging</a:t>
            </a:r>
          </a:p>
        </p:txBody>
      </p:sp>
      <p:pic>
        <p:nvPicPr>
          <p:cNvPr id="11" name="Picture 10" descr="andro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406140"/>
            <a:ext cx="2084070" cy="2461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1000" y="3733800"/>
            <a:ext cx="99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/>
              <a:t>&gt;</a:t>
            </a:r>
            <a:endParaRPr lang="en-US" sz="10000" dirty="0"/>
          </a:p>
        </p:txBody>
      </p:sp>
      <p:pic>
        <p:nvPicPr>
          <p:cNvPr id="14" name="Picture 13" descr="ap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5005" y="3505200"/>
            <a:ext cx="1773995" cy="2115383"/>
          </a:xfrm>
          <a:prstGeom prst="rect">
            <a:avLst/>
          </a:prstGeom>
        </p:spPr>
      </p:pic>
    </p:spTree>
  </p:cSld>
  <p:clrMapOvr>
    <a:masterClrMapping/>
  </p:clrMapOvr>
  <p:transition advTm="347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480" y="838200"/>
            <a:ext cx="3169920" cy="5120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Mobile Application Features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Displays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Compass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GPS coordinates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Speed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Controls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Lighting effects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Security system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Routes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Allows user to create, edit and</a:t>
            </a:r>
          </a:p>
          <a:p>
            <a:pPr lvl="1"/>
            <a:r>
              <a:rPr lang="en-US" sz="2400" dirty="0" smtClean="0"/>
              <a:t> view bike routes</a:t>
            </a:r>
          </a:p>
        </p:txBody>
      </p:sp>
    </p:spTree>
  </p:cSld>
  <p:clrMapOvr>
    <a:masterClrMapping/>
  </p:clrMapOvr>
  <p:transition advTm="4023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Use Case Diagram</a:t>
            </a:r>
            <a:endParaRPr lang="en-US" sz="3600" b="1" dirty="0"/>
          </a:p>
        </p:txBody>
      </p:sp>
      <p:pic>
        <p:nvPicPr>
          <p:cNvPr id="11" name="Picture 10" descr="ca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400050"/>
            <a:ext cx="5010150" cy="5314950"/>
          </a:xfrm>
          <a:prstGeom prst="rect">
            <a:avLst/>
          </a:prstGeom>
        </p:spPr>
      </p:pic>
    </p:spTree>
  </p:cSld>
  <p:clrMapOvr>
    <a:masterClrMapping/>
  </p:clrMapOvr>
  <p:transition advTm="2128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Class Diagram</a:t>
            </a:r>
            <a:endParaRPr lang="en-US" sz="3600" b="1" dirty="0"/>
          </a:p>
        </p:txBody>
      </p:sp>
      <p:pic>
        <p:nvPicPr>
          <p:cNvPr id="5" name="Picture 4" descr="clas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929635"/>
            <a:ext cx="5458406" cy="4937765"/>
          </a:xfrm>
          <a:prstGeom prst="rect">
            <a:avLst/>
          </a:prstGeom>
        </p:spPr>
      </p:pic>
    </p:spTree>
  </p:cSld>
  <p:clrMapOvr>
    <a:masterClrMapping/>
  </p:clrMapOvr>
  <p:transition advTm="56258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Login, Lighting Effects GUIs</a:t>
            </a:r>
            <a:endParaRPr lang="en-US" sz="3600" b="1" dirty="0"/>
          </a:p>
        </p:txBody>
      </p:sp>
      <p:pic>
        <p:nvPicPr>
          <p:cNvPr id="5" name="Picture 4" descr="log 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22960"/>
            <a:ext cx="3169920" cy="512064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7280" y="822960"/>
            <a:ext cx="3169920" cy="5120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23407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di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838200"/>
            <a:ext cx="3169920" cy="512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Route GUIs</a:t>
            </a:r>
            <a:endParaRPr lang="en-US" sz="3600" b="1" dirty="0"/>
          </a:p>
        </p:txBody>
      </p:sp>
      <p:pic>
        <p:nvPicPr>
          <p:cNvPr id="6" name="Picture 5" descr="rou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38200"/>
            <a:ext cx="3169920" cy="5120640"/>
          </a:xfrm>
          <a:prstGeom prst="rect">
            <a:avLst/>
          </a:prstGeom>
        </p:spPr>
      </p:pic>
    </p:spTree>
  </p:cSld>
  <p:clrMapOvr>
    <a:masterClrMapping/>
  </p:clrMapOvr>
  <p:transition advTm="2613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743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Printed Circuit Board Design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42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PCB A - Schematic</a:t>
            </a:r>
            <a:endParaRPr lang="en-US" sz="2800" b="1" dirty="0"/>
          </a:p>
        </p:txBody>
      </p:sp>
      <p:pic>
        <p:nvPicPr>
          <p:cNvPr id="7" name="Picture 6" descr="PCBA Schematic Present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18066"/>
            <a:ext cx="6294955" cy="5201734"/>
          </a:xfrm>
          <a:prstGeom prst="rect">
            <a:avLst/>
          </a:prstGeom>
        </p:spPr>
      </p:pic>
    </p:spTree>
  </p:cSld>
  <p:clrMapOvr>
    <a:masterClrMapping/>
  </p:clrMapOvr>
  <p:transition advTm="30401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PCB B - Schematic</a:t>
            </a:r>
            <a:endParaRPr lang="en-US" sz="2800" b="1" dirty="0"/>
          </a:p>
        </p:txBody>
      </p:sp>
      <p:pic>
        <p:nvPicPr>
          <p:cNvPr id="5" name="Picture 4" descr="PCBB-BOX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609600"/>
            <a:ext cx="7406640" cy="5562600"/>
          </a:xfrm>
          <a:prstGeom prst="rect">
            <a:avLst/>
          </a:prstGeom>
        </p:spPr>
      </p:pic>
    </p:spTree>
  </p:cSld>
  <p:clrMapOvr>
    <a:masterClrMapping/>
  </p:clrMapOvr>
  <p:transition advTm="23264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vanced Circuits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60604"/>
            <a:ext cx="3879850" cy="62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PCB Layout – PCB 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347" y="1369848"/>
            <a:ext cx="3079803" cy="246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000" y="1343026"/>
            <a:ext cx="314242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95675" y="771525"/>
            <a:ext cx="5183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Board were manufactured by Advanced Electronics (www.4pcb.com)</a:t>
            </a:r>
            <a:endParaRPr lang="en-US" sz="1400" dirty="0"/>
          </a:p>
        </p:txBody>
      </p:sp>
      <p:pic>
        <p:nvPicPr>
          <p:cNvPr id="11" name="Picture 10" descr="IMG_20111130_081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5875" y="3971342"/>
            <a:ext cx="2604276" cy="1953208"/>
          </a:xfrm>
          <a:prstGeom prst="rect">
            <a:avLst/>
          </a:prstGeom>
        </p:spPr>
      </p:pic>
      <p:pic>
        <p:nvPicPr>
          <p:cNvPr id="12" name="Picture 11" descr="IMG_20111130_0811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2601" y="3990975"/>
            <a:ext cx="2562199" cy="1921650"/>
          </a:xfrm>
          <a:prstGeom prst="rect">
            <a:avLst/>
          </a:prstGeom>
        </p:spPr>
      </p:pic>
    </p:spTree>
  </p:cSld>
  <p:clrMapOvr>
    <a:masterClrMapping/>
  </p:clrMapOvr>
  <p:transition advTm="1869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Specifications</a:t>
            </a:r>
            <a:endParaRPr lang="en-US" sz="28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90600" y="1943100"/>
          <a:ext cx="7239000" cy="2468880"/>
        </p:xfrm>
        <a:graphic>
          <a:graphicData uri="http://schemas.openxmlformats.org/drawingml/2006/table">
            <a:tbl>
              <a:tblPr/>
              <a:tblGrid>
                <a:gridCol w="2209800"/>
                <a:gridCol w="2649398"/>
                <a:gridCol w="2379802"/>
              </a:tblGrid>
              <a:tr h="21590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ndara"/>
                          <a:cs typeface="Candara"/>
                        </a:rPr>
                        <a:t>Component</a:t>
                      </a:r>
                      <a:endParaRPr lang="en-US" sz="1800" b="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ndara"/>
                          <a:cs typeface="Candara"/>
                        </a:rPr>
                        <a:t>Parameter</a:t>
                      </a:r>
                      <a:endParaRPr lang="en-US" sz="1800" b="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FFFFFF"/>
                          </a:solidFill>
                          <a:latin typeface="Candara"/>
                          <a:cs typeface="Candara"/>
                        </a:rPr>
                        <a:t>Design Specification</a:t>
                      </a:r>
                      <a:endParaRPr lang="en-US" sz="1800" b="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36855">
                <a:tc>
                  <a:txBody>
                    <a:bodyPr/>
                    <a:lstStyle/>
                    <a:p>
                      <a:r>
                        <a:rPr lang="en-US" sz="1800">
                          <a:latin typeface="Candara"/>
                          <a:cs typeface="Candara"/>
                        </a:rPr>
                        <a:t>Battery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Charge 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6</a:t>
                      </a:r>
                      <a:r>
                        <a:rPr lang="en-US" sz="1800" dirty="0" smtClean="0">
                          <a:latin typeface="Candara"/>
                          <a:cs typeface="Candara"/>
                        </a:rPr>
                        <a:t> </a:t>
                      </a:r>
                      <a:r>
                        <a:rPr lang="en-US" sz="1800" dirty="0">
                          <a:latin typeface="Candara"/>
                          <a:cs typeface="Candara"/>
                        </a:rPr>
                        <a:t>hours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>
                          <a:latin typeface="Candara"/>
                          <a:cs typeface="Candara"/>
                        </a:rPr>
                        <a:t>Battery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Discharge 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2 hours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ndara"/>
                          <a:cs typeface="Candara"/>
                        </a:rPr>
                        <a:t>Mobile wireless link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ndara"/>
                          <a:cs typeface="Candara"/>
                        </a:rPr>
                        <a:t>Minimum</a:t>
                      </a:r>
                      <a:r>
                        <a:rPr lang="en-US" sz="1800" baseline="0" dirty="0" smtClean="0">
                          <a:latin typeface="Candara"/>
                          <a:cs typeface="Candara"/>
                        </a:rPr>
                        <a:t> range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3 meters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>
                          <a:latin typeface="Candara"/>
                          <a:cs typeface="Candara"/>
                        </a:rPr>
                        <a:t>GPS receiver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ndara"/>
                          <a:cs typeface="Candara"/>
                        </a:rPr>
                        <a:t>10 meters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Compass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One cardinal direction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Speed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2 miles per hour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>
                          <a:latin typeface="Candara"/>
                          <a:cs typeface="Candara"/>
                        </a:rPr>
                        <a:t>GPS (Android)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30 feet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>
                          <a:latin typeface="Candara"/>
                          <a:cs typeface="Candara"/>
                        </a:rPr>
                        <a:t>GPS (Android)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Update time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ndara"/>
                          <a:cs typeface="Candara"/>
                        </a:rPr>
                        <a:t>5 seconds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3565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SC_0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936" y="3876676"/>
            <a:ext cx="2950464" cy="1975104"/>
          </a:xfrm>
          <a:prstGeom prst="rect">
            <a:avLst/>
          </a:prstGeom>
        </p:spPr>
      </p:pic>
      <p:pic>
        <p:nvPicPr>
          <p:cNvPr id="14" name="Picture 13" descr="PCB B bott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530" y="1365250"/>
            <a:ext cx="2693670" cy="2152650"/>
          </a:xfrm>
          <a:prstGeom prst="rect">
            <a:avLst/>
          </a:prstGeom>
        </p:spPr>
      </p:pic>
      <p:pic>
        <p:nvPicPr>
          <p:cNvPr id="9" name="Picture 8" descr="Advanced Circuits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60604"/>
            <a:ext cx="3879850" cy="62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PCB Layout – PCB B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495675" y="771525"/>
            <a:ext cx="5183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Board were manufactured by Advanced Electronics (www.4pcb.com)</a:t>
            </a:r>
            <a:endParaRPr lang="en-US" sz="1400" dirty="0"/>
          </a:p>
        </p:txBody>
      </p:sp>
      <p:pic>
        <p:nvPicPr>
          <p:cNvPr id="10" name="Picture 9" descr="PCB B to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369848"/>
            <a:ext cx="2705100" cy="2152650"/>
          </a:xfrm>
          <a:prstGeom prst="rect">
            <a:avLst/>
          </a:prstGeom>
        </p:spPr>
      </p:pic>
      <p:pic>
        <p:nvPicPr>
          <p:cNvPr id="16" name="Picture 15" descr="DSC_007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876676"/>
            <a:ext cx="2950464" cy="1975104"/>
          </a:xfrm>
          <a:prstGeom prst="rect">
            <a:avLst/>
          </a:prstGeom>
        </p:spPr>
      </p:pic>
    </p:spTree>
  </p:cSld>
  <p:clrMapOvr>
    <a:masterClrMapping/>
  </p:clrMapOvr>
  <p:transition advTm="935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43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Prototyping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721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peller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041" y="1853946"/>
            <a:ext cx="1672209" cy="1346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599" y="152400"/>
            <a:ext cx="863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Development Environment – </a:t>
            </a:r>
            <a:r>
              <a:rPr lang="en-US" sz="3200" b="1" dirty="0" smtClean="0"/>
              <a:t>Propeller (MCU)</a:t>
            </a:r>
            <a:endParaRPr lang="en-US" sz="3600" b="1" dirty="0"/>
          </a:p>
        </p:txBody>
      </p:sp>
      <p:pic>
        <p:nvPicPr>
          <p:cNvPr id="5" name="Picture 4" descr="propto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1" y="1238251"/>
            <a:ext cx="5657849" cy="3703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175" y="5295900"/>
            <a:ext cx="783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SPIN</a:t>
            </a:r>
            <a:r>
              <a:rPr lang="en-US" b="1" dirty="0" smtClean="0"/>
              <a:t>– simple object-oriented programming language. Both simple and powerful. 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7700" y="771525"/>
            <a:ext cx="296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Propeller Tool v1.2</a:t>
            </a:r>
            <a:endParaRPr lang="en-US" sz="2000" b="1" dirty="0"/>
          </a:p>
        </p:txBody>
      </p:sp>
    </p:spTree>
  </p:cSld>
  <p:clrMapOvr>
    <a:masterClrMapping/>
  </p:clrMapOvr>
  <p:transition advTm="18563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152400"/>
            <a:ext cx="863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Development Environment – </a:t>
            </a:r>
            <a:r>
              <a:rPr lang="en-US" sz="3200" b="1" dirty="0" smtClean="0"/>
              <a:t>PCB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3800475"/>
            <a:ext cx="288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• Flexible</a:t>
            </a:r>
          </a:p>
          <a:p>
            <a:endParaRPr lang="en-US" b="1" i="1" dirty="0" smtClean="0"/>
          </a:p>
          <a:p>
            <a:r>
              <a:rPr lang="en-US" b="1" i="1" dirty="0" smtClean="0"/>
              <a:t>• Large number of existing parts libraries</a:t>
            </a:r>
            <a:endParaRPr lang="en-US" sz="14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238249"/>
            <a:ext cx="5063339" cy="429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6750" y="819150"/>
            <a:ext cx="296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EAGLE 5.11.0</a:t>
            </a:r>
            <a:endParaRPr lang="en-US" sz="2000" b="1" dirty="0"/>
          </a:p>
        </p:txBody>
      </p:sp>
      <p:pic>
        <p:nvPicPr>
          <p:cNvPr id="7" name="Picture 6" descr="eagle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238249"/>
            <a:ext cx="1960245" cy="2297430"/>
          </a:xfrm>
          <a:prstGeom prst="rect">
            <a:avLst/>
          </a:prstGeom>
        </p:spPr>
      </p:pic>
    </p:spTree>
  </p:cSld>
  <p:clrMapOvr>
    <a:masterClrMapping/>
  </p:clrMapOvr>
  <p:transition advTm="22818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152400"/>
            <a:ext cx="863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Development Environment – </a:t>
            </a:r>
            <a:r>
              <a:rPr lang="en-US" sz="3200" b="1" dirty="0" smtClean="0"/>
              <a:t>Mobile App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6749" y="819150"/>
            <a:ext cx="5267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Eclipse &amp; Google Android Development Kit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646" y="1209674"/>
            <a:ext cx="7006754" cy="38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77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10902_023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14450"/>
            <a:ext cx="2514600" cy="18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prelim PC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483614"/>
            <a:ext cx="2057400" cy="1545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IMG_20111129_165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25" y="3724275"/>
            <a:ext cx="2433756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59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Prototyping – Electronics Bay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81050" y="971550"/>
            <a:ext cx="2053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Solderless</a:t>
            </a:r>
            <a:r>
              <a:rPr lang="en-US" sz="1600" dirty="0" smtClean="0"/>
              <a:t> Breadboard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989062" y="1104900"/>
            <a:ext cx="1164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Breadboard</a:t>
            </a:r>
            <a:endParaRPr lang="en-US" sz="1600" dirty="0"/>
          </a:p>
        </p:txBody>
      </p:sp>
      <p:cxnSp>
        <p:nvCxnSpPr>
          <p:cNvPr id="13" name="Straight Arrow Connector 12"/>
          <p:cNvCxnSpPr>
            <a:stCxn id="3" idx="3"/>
            <a:endCxn id="6" idx="1"/>
          </p:cNvCxnSpPr>
          <p:nvPr/>
        </p:nvCxnSpPr>
        <p:spPr>
          <a:xfrm flipV="1">
            <a:off x="2971800" y="2256282"/>
            <a:ext cx="533400" cy="11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051" y="1400176"/>
            <a:ext cx="2314574" cy="17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stCxn id="6" idx="3"/>
            <a:endCxn id="2051" idx="1"/>
          </p:cNvCxnSpPr>
          <p:nvPr/>
        </p:nvCxnSpPr>
        <p:spPr>
          <a:xfrm flipV="1">
            <a:off x="5562600" y="2251514"/>
            <a:ext cx="552451" cy="4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03687" y="1028700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PCB Design </a:t>
            </a:r>
            <a:endParaRPr lang="en-US" sz="1600" dirty="0"/>
          </a:p>
        </p:txBody>
      </p:sp>
      <p:pic>
        <p:nvPicPr>
          <p:cNvPr id="14" name="Picture 13" descr="IMG_20111130_0811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9375" y="3695118"/>
            <a:ext cx="1997850" cy="1498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Straight Arrow Connector 14"/>
          <p:cNvCxnSpPr>
            <a:stCxn id="2051" idx="2"/>
            <a:endCxn id="14" idx="0"/>
          </p:cNvCxnSpPr>
          <p:nvPr/>
        </p:nvCxnSpPr>
        <p:spPr>
          <a:xfrm>
            <a:off x="7272338" y="3102851"/>
            <a:ext cx="5962" cy="59226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  <a:endCxn id="7" idx="3"/>
          </p:cNvCxnSpPr>
          <p:nvPr/>
        </p:nvCxnSpPr>
        <p:spPr>
          <a:xfrm flipH="1">
            <a:off x="5719881" y="4444312"/>
            <a:ext cx="559494" cy="386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54061" y="5393263"/>
            <a:ext cx="1913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Printed Circuit Board</a:t>
            </a:r>
            <a:endParaRPr lang="en-US" sz="1600" dirty="0"/>
          </a:p>
        </p:txBody>
      </p:sp>
    </p:spTree>
  </p:cSld>
  <p:clrMapOvr>
    <a:masterClrMapping/>
  </p:clrMapOvr>
  <p:transition advTm="33105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SC_0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87496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 descr="DSC_0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36" y="3587496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DSC_0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914400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 descr="DSC_00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336" y="914400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Taillight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057400" y="2889504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LED Matrix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62600" y="1951482"/>
            <a:ext cx="476250" cy="11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791200" y="2889504"/>
            <a:ext cx="128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Breadboard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85526" y="556260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Taillight Segment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765346" y="556260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Finished Taillight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3" idx="3"/>
            <a:endCxn id="26" idx="1"/>
          </p:cNvCxnSpPr>
          <p:nvPr/>
        </p:nvCxnSpPr>
        <p:spPr>
          <a:xfrm>
            <a:off x="4169664" y="1901952"/>
            <a:ext cx="804672" cy="158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1"/>
            <a:endCxn id="25" idx="3"/>
          </p:cNvCxnSpPr>
          <p:nvPr/>
        </p:nvCxnSpPr>
        <p:spPr>
          <a:xfrm rot="10800000">
            <a:off x="4169664" y="4575048"/>
            <a:ext cx="804672" cy="158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6771132" y="3238500"/>
            <a:ext cx="697992" cy="158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13405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SC_0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87496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 descr="DSC_00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36" y="3587496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 descr="DSC_00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336" y="914400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DSC_00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06880" y="426720"/>
            <a:ext cx="1975104" cy="2950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Turn Signal / Headlight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817651" y="2889504"/>
            <a:ext cx="1763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Front Turn Signal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00358" y="2889504"/>
            <a:ext cx="1086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Headlight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5562600"/>
            <a:ext cx="1753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Headlight Switch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765346" y="5562600"/>
            <a:ext cx="187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Turn Signal Switch</a:t>
            </a:r>
            <a:endParaRPr lang="en-US" dirty="0"/>
          </a:p>
        </p:txBody>
      </p:sp>
    </p:spTree>
  </p:cSld>
  <p:clrMapOvr>
    <a:masterClrMapping/>
  </p:clrMapOvr>
  <p:transition advTm="2372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524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Prototyping – Battery Charger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66800" y="1080671"/>
            <a:ext cx="1025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Attempt 1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14625" y="2237232"/>
            <a:ext cx="533400" cy="11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57850" y="2241989"/>
            <a:ext cx="552451" cy="4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86600" y="1080671"/>
            <a:ext cx="1025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Attempt 3</a:t>
            </a:r>
            <a:endParaRPr lang="en-US" sz="1600" dirty="0"/>
          </a:p>
        </p:txBody>
      </p:sp>
      <p:pic>
        <p:nvPicPr>
          <p:cNvPr id="19" name="Picture 6" descr="C:\Users\Cristovian\Dropbox\Cris\DSC01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19225"/>
            <a:ext cx="21336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3988771" y="1080671"/>
            <a:ext cx="1025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Attempt 2</a:t>
            </a:r>
            <a:endParaRPr lang="en-US" sz="1600" dirty="0"/>
          </a:p>
        </p:txBody>
      </p:sp>
      <p:pic>
        <p:nvPicPr>
          <p:cNvPr id="1032" name="Picture 8" descr="C:\Users\Cristovian\Dropbox\Cris\DSC01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025" y="1419225"/>
            <a:ext cx="239395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C:\Users\Cristovian\Dropbox\Cris\DSC01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662779"/>
            <a:ext cx="426720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5" name="Picture 11" descr="C:\Users\Cristovian\Dropbox\Cris\DSC01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305175" y="1419225"/>
            <a:ext cx="2371725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ctangle 25"/>
          <p:cNvSpPr/>
          <p:nvPr/>
        </p:nvSpPr>
        <p:spPr>
          <a:xfrm>
            <a:off x="4114800" y="3324225"/>
            <a:ext cx="889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Success!</a:t>
            </a:r>
            <a:endParaRPr lang="en-US" sz="1600" dirty="0"/>
          </a:p>
        </p:txBody>
      </p:sp>
    </p:spTree>
  </p:cSld>
  <p:clrMapOvr>
    <a:masterClrMapping/>
  </p:clrMapOvr>
  <p:transition advTm="71755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28600" y="184150"/>
            <a:ext cx="7315200" cy="644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Mobile </a:t>
            </a:r>
            <a:r>
              <a:rPr lang="en-US" sz="3600" b="1" dirty="0" smtClean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Application</a:t>
            </a:r>
            <a:endParaRPr lang="en-US" sz="3600" b="1" dirty="0">
              <a:solidFill>
                <a:srgbClr val="000000"/>
              </a:solidFill>
              <a:latin typeface="Calibri" charset="0"/>
              <a:ea typeface="Microsoft YaHei" charset="0"/>
              <a:cs typeface="Microsoft YaHei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838" y="1143000"/>
            <a:ext cx="13716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1513" y="1143000"/>
            <a:ext cx="13716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1143000"/>
            <a:ext cx="13716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09600" y="1143000"/>
            <a:ext cx="3276600" cy="15682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Early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Development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Main module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Map Module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Lighting Effects Module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09600" y="3886200"/>
            <a:ext cx="3276600" cy="15682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Final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Product</a:t>
            </a:r>
          </a:p>
          <a:p>
            <a:pPr hangingPunct="1">
              <a:lnSpc>
                <a:spcPct val="100000"/>
              </a:lnSpc>
              <a:buSzPct val="4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Main module</a:t>
            </a:r>
          </a:p>
          <a:p>
            <a:pPr hangingPunct="1">
              <a:lnSpc>
                <a:spcPct val="100000"/>
              </a:lnSpc>
              <a:buSzPct val="4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Map Module</a:t>
            </a:r>
          </a:p>
          <a:p>
            <a:pPr hangingPunct="1">
              <a:lnSpc>
                <a:spcPct val="100000"/>
              </a:lnSpc>
              <a:buSzPct val="4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Lighting Effects Module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3657600"/>
            <a:ext cx="1371600" cy="221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1513" y="3657600"/>
            <a:ext cx="1371600" cy="221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56075" y="3657600"/>
            <a:ext cx="1414463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 advTm="28955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Overall Block Diagram</a:t>
            </a:r>
            <a:endParaRPr lang="en-US" sz="2800" b="1" dirty="0"/>
          </a:p>
        </p:txBody>
      </p:sp>
      <p:pic>
        <p:nvPicPr>
          <p:cNvPr id="7" name="Picture 6" descr="M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2416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43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Testing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33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SC_00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87496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 descr="DSC_00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36" y="3587496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DSC_00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336" y="914399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DSC_004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914399"/>
            <a:ext cx="2950464" cy="197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Turn Signal / Headlight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52600" y="2907268"/>
            <a:ext cx="1825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Brake Light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638800" y="2889504"/>
            <a:ext cx="168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Rear Turn Signal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24158" y="5562600"/>
            <a:ext cx="1086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Headlight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17651" y="5562600"/>
            <a:ext cx="1763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Front Turn Signal</a:t>
            </a:r>
            <a:endParaRPr lang="en-US" dirty="0"/>
          </a:p>
        </p:txBody>
      </p:sp>
    </p:spTree>
  </p:cSld>
  <p:clrMapOvr>
    <a:masterClrMapping/>
  </p:clrMapOvr>
  <p:transition advTm="13331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Testing – </a:t>
            </a:r>
            <a:r>
              <a:rPr lang="en-US" sz="3200" b="1" dirty="0" smtClean="0"/>
              <a:t>Mobile Wireless Link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09575" y="1076325"/>
            <a:ext cx="2971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Bluetooth Link Range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85775" y="179070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Specification: </a:t>
            </a:r>
            <a:r>
              <a:rPr lang="en-US" sz="2000" dirty="0" smtClean="0"/>
              <a:t>wireless link should have a range of at least 30 feet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85775" y="2667000"/>
            <a:ext cx="81724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Testing Procedure: 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Initiate Mobile Application connection to LiteBike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commands are received (ARMING/DISARMING)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Move away 10 feet and repeat Step 2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Repeat Step 3 for increasing increments until commands no longer work</a:t>
            </a:r>
          </a:p>
        </p:txBody>
      </p:sp>
      <p:pic>
        <p:nvPicPr>
          <p:cNvPr id="9" name="Picture 8" descr="BLUETOOTH_Bl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2850" y="819152"/>
            <a:ext cx="1171080" cy="1248552"/>
          </a:xfrm>
          <a:prstGeom prst="rect">
            <a:avLst/>
          </a:prstGeom>
        </p:spPr>
      </p:pic>
      <p:pic>
        <p:nvPicPr>
          <p:cNvPr id="10" name="Picture 9" descr="ph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475" y="957274"/>
            <a:ext cx="685800" cy="789467"/>
          </a:xfrm>
          <a:prstGeom prst="rect">
            <a:avLst/>
          </a:prstGeom>
        </p:spPr>
      </p:pic>
      <p:grpSp>
        <p:nvGrpSpPr>
          <p:cNvPr id="2" name="Group 154"/>
          <p:cNvGrpSpPr/>
          <p:nvPr/>
        </p:nvGrpSpPr>
        <p:grpSpPr>
          <a:xfrm rot="13110786">
            <a:off x="7310415" y="1024973"/>
            <a:ext cx="504798" cy="511830"/>
            <a:chOff x="3348039" y="1062037"/>
            <a:chExt cx="485775" cy="500062"/>
          </a:xfrm>
        </p:grpSpPr>
        <p:sp>
          <p:nvSpPr>
            <p:cNvPr id="12" name="Arc 11"/>
            <p:cNvSpPr/>
            <p:nvPr/>
          </p:nvSpPr>
          <p:spPr>
            <a:xfrm>
              <a:off x="3348039" y="1062037"/>
              <a:ext cx="485775" cy="500062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>
              <a:off x="3376613" y="1123950"/>
              <a:ext cx="395287" cy="371475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3395660" y="1181101"/>
              <a:ext cx="319088" cy="271463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54"/>
          <p:cNvGrpSpPr/>
          <p:nvPr/>
        </p:nvGrpSpPr>
        <p:grpSpPr>
          <a:xfrm rot="3036757">
            <a:off x="6083578" y="971264"/>
            <a:ext cx="614913" cy="620259"/>
            <a:chOff x="3348039" y="1062037"/>
            <a:chExt cx="485775" cy="500062"/>
          </a:xfrm>
        </p:grpSpPr>
        <p:sp>
          <p:nvSpPr>
            <p:cNvPr id="16" name="Arc 15"/>
            <p:cNvSpPr/>
            <p:nvPr/>
          </p:nvSpPr>
          <p:spPr>
            <a:xfrm>
              <a:off x="3348039" y="1062037"/>
              <a:ext cx="485775" cy="500062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>
              <a:off x="3376613" y="1123950"/>
              <a:ext cx="395287" cy="371475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>
              <a:off x="3395660" y="1181101"/>
              <a:ext cx="319088" cy="271463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50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Testing – Security System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09575" y="1076325"/>
            <a:ext cx="3738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User Authentication System</a:t>
            </a:r>
            <a:endParaRPr lang="en-US" sz="2400" b="1" dirty="0"/>
          </a:p>
        </p:txBody>
      </p:sp>
      <p:pic>
        <p:nvPicPr>
          <p:cNvPr id="5" name="Picture 4" descr="RFID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3006" y="1009648"/>
            <a:ext cx="2778069" cy="2023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775" y="1790700"/>
            <a:ext cx="48543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Component Purpose: </a:t>
            </a:r>
            <a:r>
              <a:rPr lang="en-US" sz="2000" dirty="0" smtClean="0"/>
              <a:t>toggle security system</a:t>
            </a:r>
          </a:p>
          <a:p>
            <a:r>
              <a:rPr lang="en-US" sz="2000" dirty="0" smtClean="0"/>
              <a:t>state between armed and disarmed. 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85775" y="2667000"/>
            <a:ext cx="683809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Testing Procedure: 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Power on PCB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“SAFE” LED is on (indicating LiteBike is disarmed)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Present RFID Tag to reader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“SAFE” LED turns off, and “ARMED” LED turns on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Again, present RFID Tag to reader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“ARMED” LED turns off, and “SAFE” LED turns on</a:t>
            </a:r>
            <a:endParaRPr lang="en-US" sz="2000" dirty="0"/>
          </a:p>
        </p:txBody>
      </p:sp>
    </p:spTree>
  </p:cSld>
  <p:clrMapOvr>
    <a:masterClrMapping/>
  </p:clrMapOvr>
  <p:transition advTm="10899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Testing – Security System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09575" y="1076325"/>
            <a:ext cx="3832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Tampering Detection System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85775" y="1790700"/>
            <a:ext cx="5381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Component Purpose: </a:t>
            </a:r>
            <a:r>
              <a:rPr lang="en-US" sz="2000" dirty="0" smtClean="0"/>
              <a:t>detect if the tripwire has been severed or removed when the LiteBike is in the “ARMED” state.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85775" y="2819400"/>
            <a:ext cx="768800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Testing Procedure: 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Verify the LiteBike is in the “SAFE” state (visual inspection of LED)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‘Trigger’ the tripwire by disconnecting it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the alarm is not triggered (visual inspection of LED)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ARM the LiteBike (using the RFID User Authentication System)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the LiteBike is in the “ARMED” state (visual inspection of LED)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‘Trigger’ the tripwire by disconnecting it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the alarm is triggered (visual inspection of LED)</a:t>
            </a:r>
            <a:endParaRPr lang="en-US" sz="2000" dirty="0"/>
          </a:p>
        </p:txBody>
      </p:sp>
      <p:pic>
        <p:nvPicPr>
          <p:cNvPr id="3074" name="Picture 2" descr="C:\Users\javi\Dropbox\Senior Design\End of Semester\Conference Paper\diagrams\Javi\Prototyping\IMG_20111130_075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275" y="742949"/>
            <a:ext cx="2552702" cy="1914526"/>
          </a:xfrm>
          <a:prstGeom prst="rect">
            <a:avLst/>
          </a:prstGeom>
          <a:noFill/>
        </p:spPr>
      </p:pic>
    </p:spTree>
  </p:cSld>
  <p:clrMapOvr>
    <a:masterClrMapping/>
  </p:clrMapOvr>
  <p:transition advTm="16894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7124700" y="1256401"/>
            <a:ext cx="1181100" cy="1229624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Testing – Security System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09575" y="1076325"/>
            <a:ext cx="3160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Theft Detection System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85775" y="1790700"/>
            <a:ext cx="5381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Component Purpose: </a:t>
            </a:r>
            <a:r>
              <a:rPr lang="en-US" sz="2000" dirty="0" smtClean="0"/>
              <a:t>detect if the LiteBike has been moved from its “LOCKED POSITON” while in the “ARMED” state.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85775" y="3038475"/>
            <a:ext cx="8343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Testing Procedure: 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ARM the LiteBike (using the RFID User Authentication System)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the Theft Detection System has obtained calibration (visual inspection of the blinking ARMED LED)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Move the </a:t>
            </a:r>
            <a:r>
              <a:rPr lang="en-US" sz="2000" dirty="0" err="1" smtClean="0"/>
              <a:t>LiteBike</a:t>
            </a:r>
            <a:r>
              <a:rPr lang="en-US" sz="2000" dirty="0" smtClean="0"/>
              <a:t> 30 feet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the alarm is triggered (visual inspection of LED)</a:t>
            </a:r>
            <a:endParaRPr lang="en-US" sz="2000" dirty="0"/>
          </a:p>
        </p:txBody>
      </p:sp>
      <p:grpSp>
        <p:nvGrpSpPr>
          <p:cNvPr id="2" name="Group 58"/>
          <p:cNvGrpSpPr/>
          <p:nvPr/>
        </p:nvGrpSpPr>
        <p:grpSpPr>
          <a:xfrm>
            <a:off x="7505700" y="1667248"/>
            <a:ext cx="495300" cy="304427"/>
            <a:chOff x="579689" y="689039"/>
            <a:chExt cx="7681244" cy="4743235"/>
          </a:xfrm>
        </p:grpSpPr>
        <p:sp>
          <p:nvSpPr>
            <p:cNvPr id="11" name="Rectangle 10"/>
            <p:cNvSpPr/>
            <p:nvPr/>
          </p:nvSpPr>
          <p:spPr>
            <a:xfrm rot="3974684">
              <a:off x="5474484" y="578078"/>
              <a:ext cx="210208" cy="43213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0"/>
            <p:cNvGrpSpPr/>
            <p:nvPr/>
          </p:nvGrpSpPr>
          <p:grpSpPr>
            <a:xfrm>
              <a:off x="5372454" y="2560887"/>
              <a:ext cx="2888479" cy="2871387"/>
              <a:chOff x="579689" y="2545221"/>
              <a:chExt cx="2888479" cy="2871387"/>
            </a:xfrm>
            <a:solidFill>
              <a:schemeClr val="tx1"/>
            </a:solidFill>
          </p:grpSpPr>
          <p:sp>
            <p:nvSpPr>
              <p:cNvPr id="49" name="Oval 48"/>
              <p:cNvSpPr/>
              <p:nvPr/>
            </p:nvSpPr>
            <p:spPr>
              <a:xfrm>
                <a:off x="579689" y="2545221"/>
                <a:ext cx="2888479" cy="2871387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914400" y="2862841"/>
                <a:ext cx="2187723" cy="22389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18"/>
            <p:cNvGrpSpPr/>
            <p:nvPr/>
          </p:nvGrpSpPr>
          <p:grpSpPr>
            <a:xfrm>
              <a:off x="579689" y="2545221"/>
              <a:ext cx="2888479" cy="2871387"/>
              <a:chOff x="579689" y="2545221"/>
              <a:chExt cx="2888479" cy="2871387"/>
            </a:xfrm>
            <a:solidFill>
              <a:schemeClr val="tx1"/>
            </a:solidFill>
          </p:grpSpPr>
          <p:sp>
            <p:nvSpPr>
              <p:cNvPr id="47" name="Oval 46"/>
              <p:cNvSpPr/>
              <p:nvPr/>
            </p:nvSpPr>
            <p:spPr>
              <a:xfrm>
                <a:off x="579689" y="2545221"/>
                <a:ext cx="2888479" cy="2871387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14400" y="2862841"/>
                <a:ext cx="2187723" cy="22389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42"/>
            <p:cNvGrpSpPr/>
            <p:nvPr/>
          </p:nvGrpSpPr>
          <p:grpSpPr>
            <a:xfrm>
              <a:off x="5707165" y="2878507"/>
              <a:ext cx="2187723" cy="2240425"/>
              <a:chOff x="5707165" y="2878507"/>
              <a:chExt cx="2187723" cy="224042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6819544" y="3238857"/>
                <a:ext cx="803305" cy="7178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50" idx="6"/>
              </p:cNvCxnSpPr>
              <p:nvPr/>
            </p:nvCxnSpPr>
            <p:spPr>
              <a:xfrm flipV="1">
                <a:off x="6853727" y="3998006"/>
                <a:ext cx="1041161" cy="1851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endCxn id="50" idx="5"/>
              </p:cNvCxnSpPr>
              <p:nvPr/>
            </p:nvCxnSpPr>
            <p:spPr>
              <a:xfrm rot="16200000" flipH="1">
                <a:off x="6823298" y="4038407"/>
                <a:ext cx="781634" cy="72077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50" idx="0"/>
              </p:cNvCxnSpPr>
              <p:nvPr/>
            </p:nvCxnSpPr>
            <p:spPr>
              <a:xfrm rot="16200000" flipV="1">
                <a:off x="6262642" y="3416893"/>
                <a:ext cx="1129471" cy="527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50" idx="1"/>
              </p:cNvCxnSpPr>
              <p:nvPr/>
            </p:nvCxnSpPr>
            <p:spPr>
              <a:xfrm rot="10800000">
                <a:off x="6027550" y="3206401"/>
                <a:ext cx="877452" cy="81012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endCxn id="50" idx="2"/>
              </p:cNvCxnSpPr>
              <p:nvPr/>
            </p:nvCxnSpPr>
            <p:spPr>
              <a:xfrm rot="10800000" flipV="1">
                <a:off x="5707165" y="3990886"/>
                <a:ext cx="1146562" cy="712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endCxn id="50" idx="3"/>
              </p:cNvCxnSpPr>
              <p:nvPr/>
            </p:nvCxnSpPr>
            <p:spPr>
              <a:xfrm rot="10800000" flipV="1">
                <a:off x="6027551" y="4016522"/>
                <a:ext cx="826177" cy="77308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6293978" y="4559182"/>
                <a:ext cx="1076770" cy="427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43"/>
            <p:cNvGrpSpPr/>
            <p:nvPr/>
          </p:nvGrpSpPr>
          <p:grpSpPr>
            <a:xfrm>
              <a:off x="894458" y="2859990"/>
              <a:ext cx="2187723" cy="2240425"/>
              <a:chOff x="5707165" y="2878507"/>
              <a:chExt cx="2187723" cy="224042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rot="5400000" flipH="1" flipV="1">
                <a:off x="6819544" y="3238857"/>
                <a:ext cx="803305" cy="7178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6853727" y="3998006"/>
                <a:ext cx="1041161" cy="1851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6823298" y="4038407"/>
                <a:ext cx="781634" cy="72077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6200000" flipV="1">
                <a:off x="6262642" y="3416893"/>
                <a:ext cx="1129471" cy="527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10800000">
                <a:off x="6027550" y="3206401"/>
                <a:ext cx="877452" cy="81012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0800000" flipV="1">
                <a:off x="5707165" y="3990886"/>
                <a:ext cx="1146562" cy="712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10800000" flipV="1">
                <a:off x="6027551" y="4016522"/>
                <a:ext cx="826177" cy="77308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6293978" y="4559182"/>
                <a:ext cx="1076770" cy="427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3"/>
            <p:cNvGrpSpPr/>
            <p:nvPr/>
          </p:nvGrpSpPr>
          <p:grpSpPr>
            <a:xfrm>
              <a:off x="1684674" y="722120"/>
              <a:ext cx="5416882" cy="3594509"/>
              <a:chOff x="1684674" y="722120"/>
              <a:chExt cx="5416882" cy="3594509"/>
            </a:xfrm>
          </p:grpSpPr>
          <p:sp>
            <p:nvSpPr>
              <p:cNvPr id="17" name="Rounded Rectangle 16"/>
              <p:cNvSpPr/>
              <p:nvPr/>
            </p:nvSpPr>
            <p:spPr>
              <a:xfrm rot="20143996">
                <a:off x="6088893" y="768527"/>
                <a:ext cx="233249" cy="354810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 rot="3861509">
                <a:off x="4493196" y="841027"/>
                <a:ext cx="166712" cy="2468547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19919447">
                <a:off x="3317908" y="1787905"/>
                <a:ext cx="233792" cy="121520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516308" y="722120"/>
                <a:ext cx="380289" cy="34610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 rot="5211650">
                <a:off x="2946108" y="1219602"/>
                <a:ext cx="310273" cy="1081423"/>
              </a:xfrm>
              <a:prstGeom prst="roundRect">
                <a:avLst>
                  <a:gd name="adj" fmla="val 500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18702237">
                <a:off x="3873917" y="2649334"/>
                <a:ext cx="203720" cy="86300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20851869">
                <a:off x="3569215" y="2852684"/>
                <a:ext cx="196075" cy="844589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 rot="16200000">
                <a:off x="2747691" y="3115156"/>
                <a:ext cx="201392" cy="177225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617294" y="3777242"/>
                <a:ext cx="484262" cy="47001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2298596">
                <a:off x="4743551" y="1076039"/>
                <a:ext cx="290696" cy="2956845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 rot="2901185">
                <a:off x="2706029" y="2200236"/>
                <a:ext cx="290696" cy="2333405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518018" y="3594931"/>
                <a:ext cx="669421" cy="686512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727675" y="3733089"/>
                <a:ext cx="571144" cy="565445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08875" y="3791487"/>
                <a:ext cx="299102" cy="29340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58"/>
          <p:cNvGrpSpPr/>
          <p:nvPr/>
        </p:nvGrpSpPr>
        <p:grpSpPr>
          <a:xfrm>
            <a:off x="6153150" y="971923"/>
            <a:ext cx="495300" cy="304427"/>
            <a:chOff x="579689" y="689039"/>
            <a:chExt cx="7681244" cy="4743235"/>
          </a:xfrm>
        </p:grpSpPr>
        <p:sp>
          <p:nvSpPr>
            <p:cNvPr id="58" name="Rectangle 57"/>
            <p:cNvSpPr/>
            <p:nvPr/>
          </p:nvSpPr>
          <p:spPr>
            <a:xfrm rot="3974684">
              <a:off x="5474484" y="578078"/>
              <a:ext cx="210208" cy="43213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20"/>
            <p:cNvGrpSpPr/>
            <p:nvPr/>
          </p:nvGrpSpPr>
          <p:grpSpPr>
            <a:xfrm>
              <a:off x="5372454" y="2560887"/>
              <a:ext cx="2888479" cy="2871387"/>
              <a:chOff x="579689" y="2545221"/>
              <a:chExt cx="2888479" cy="2871387"/>
            </a:xfrm>
            <a:solidFill>
              <a:schemeClr val="tx1"/>
            </a:solidFill>
          </p:grpSpPr>
          <p:sp>
            <p:nvSpPr>
              <p:cNvPr id="96" name="Oval 95"/>
              <p:cNvSpPr/>
              <p:nvPr/>
            </p:nvSpPr>
            <p:spPr>
              <a:xfrm>
                <a:off x="579689" y="2545221"/>
                <a:ext cx="2888479" cy="2871387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914400" y="2862841"/>
                <a:ext cx="2187723" cy="22389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8"/>
            <p:cNvGrpSpPr/>
            <p:nvPr/>
          </p:nvGrpSpPr>
          <p:grpSpPr>
            <a:xfrm>
              <a:off x="579689" y="2545221"/>
              <a:ext cx="2888479" cy="2871387"/>
              <a:chOff x="579689" y="2545221"/>
              <a:chExt cx="2888479" cy="2871387"/>
            </a:xfrm>
            <a:solidFill>
              <a:schemeClr val="tx1"/>
            </a:solidFill>
          </p:grpSpPr>
          <p:sp>
            <p:nvSpPr>
              <p:cNvPr id="94" name="Oval 93"/>
              <p:cNvSpPr/>
              <p:nvPr/>
            </p:nvSpPr>
            <p:spPr>
              <a:xfrm>
                <a:off x="579689" y="2545221"/>
                <a:ext cx="2888479" cy="2871387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914400" y="2862841"/>
                <a:ext cx="2187723" cy="223899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42"/>
            <p:cNvGrpSpPr/>
            <p:nvPr/>
          </p:nvGrpSpPr>
          <p:grpSpPr>
            <a:xfrm>
              <a:off x="5707165" y="2878507"/>
              <a:ext cx="2187723" cy="2240425"/>
              <a:chOff x="5707165" y="2878507"/>
              <a:chExt cx="2187723" cy="2240425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5400000" flipH="1" flipV="1">
                <a:off x="6819544" y="3238857"/>
                <a:ext cx="803305" cy="7178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endCxn id="97" idx="6"/>
              </p:cNvCxnSpPr>
              <p:nvPr/>
            </p:nvCxnSpPr>
            <p:spPr>
              <a:xfrm flipV="1">
                <a:off x="6853727" y="3998006"/>
                <a:ext cx="1041161" cy="1851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endCxn id="97" idx="5"/>
              </p:cNvCxnSpPr>
              <p:nvPr/>
            </p:nvCxnSpPr>
            <p:spPr>
              <a:xfrm rot="16200000" flipH="1">
                <a:off x="6823298" y="4038407"/>
                <a:ext cx="781634" cy="72077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endCxn id="97" idx="0"/>
              </p:cNvCxnSpPr>
              <p:nvPr/>
            </p:nvCxnSpPr>
            <p:spPr>
              <a:xfrm rot="16200000" flipV="1">
                <a:off x="6262642" y="3416893"/>
                <a:ext cx="1129471" cy="527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endCxn id="97" idx="1"/>
              </p:cNvCxnSpPr>
              <p:nvPr/>
            </p:nvCxnSpPr>
            <p:spPr>
              <a:xfrm rot="10800000">
                <a:off x="6027550" y="3206401"/>
                <a:ext cx="877452" cy="81012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endCxn id="97" idx="2"/>
              </p:cNvCxnSpPr>
              <p:nvPr/>
            </p:nvCxnSpPr>
            <p:spPr>
              <a:xfrm rot="10800000" flipV="1">
                <a:off x="5707165" y="3990886"/>
                <a:ext cx="1146562" cy="712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endCxn id="97" idx="3"/>
              </p:cNvCxnSpPr>
              <p:nvPr/>
            </p:nvCxnSpPr>
            <p:spPr>
              <a:xfrm rot="10800000" flipV="1">
                <a:off x="6027551" y="4016522"/>
                <a:ext cx="826177" cy="77308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6293978" y="4559182"/>
                <a:ext cx="1076770" cy="427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43"/>
            <p:cNvGrpSpPr/>
            <p:nvPr/>
          </p:nvGrpSpPr>
          <p:grpSpPr>
            <a:xfrm>
              <a:off x="894458" y="2859990"/>
              <a:ext cx="2187723" cy="2240425"/>
              <a:chOff x="5707165" y="2878507"/>
              <a:chExt cx="2187723" cy="2240425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rot="5400000" flipH="1" flipV="1">
                <a:off x="6819544" y="3238857"/>
                <a:ext cx="803305" cy="7178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6853727" y="3998006"/>
                <a:ext cx="1041161" cy="1851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16200000" flipH="1">
                <a:off x="6823298" y="4038407"/>
                <a:ext cx="781634" cy="72077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16200000" flipV="1">
                <a:off x="6262642" y="3416893"/>
                <a:ext cx="1129471" cy="527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10800000">
                <a:off x="6027550" y="3206401"/>
                <a:ext cx="877452" cy="81012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0800000" flipV="1">
                <a:off x="5707165" y="3990886"/>
                <a:ext cx="1146562" cy="712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0800000" flipV="1">
                <a:off x="6027551" y="4016522"/>
                <a:ext cx="826177" cy="77308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6293978" y="4559182"/>
                <a:ext cx="1076770" cy="427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23"/>
            <p:cNvGrpSpPr/>
            <p:nvPr/>
          </p:nvGrpSpPr>
          <p:grpSpPr>
            <a:xfrm>
              <a:off x="1684674" y="722120"/>
              <a:ext cx="5416882" cy="3594509"/>
              <a:chOff x="1684674" y="722120"/>
              <a:chExt cx="5416882" cy="3594509"/>
            </a:xfrm>
          </p:grpSpPr>
          <p:sp>
            <p:nvSpPr>
              <p:cNvPr id="64" name="Rounded Rectangle 63"/>
              <p:cNvSpPr/>
              <p:nvPr/>
            </p:nvSpPr>
            <p:spPr>
              <a:xfrm rot="20143996">
                <a:off x="6088893" y="768527"/>
                <a:ext cx="233249" cy="354810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 rot="3861509">
                <a:off x="4493196" y="841027"/>
                <a:ext cx="166712" cy="2468547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 rot="19919447">
                <a:off x="3317908" y="1787905"/>
                <a:ext cx="233792" cy="121520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516308" y="722120"/>
                <a:ext cx="380289" cy="34610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 rot="5211650">
                <a:off x="2946108" y="1219602"/>
                <a:ext cx="310273" cy="1081423"/>
              </a:xfrm>
              <a:prstGeom prst="roundRect">
                <a:avLst>
                  <a:gd name="adj" fmla="val 500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 rot="18702237">
                <a:off x="3873917" y="2649334"/>
                <a:ext cx="203720" cy="86300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 rot="20851869">
                <a:off x="3569215" y="2852684"/>
                <a:ext cx="196075" cy="844589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 rot="16200000">
                <a:off x="2747691" y="3115156"/>
                <a:ext cx="201392" cy="1772256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17294" y="3777242"/>
                <a:ext cx="484262" cy="47001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 rot="2298596">
                <a:off x="4743551" y="1076039"/>
                <a:ext cx="290696" cy="2956845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 rot="2901185">
                <a:off x="2706029" y="2200236"/>
                <a:ext cx="290696" cy="2333405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518018" y="3594931"/>
                <a:ext cx="669421" cy="686512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727675" y="3733089"/>
                <a:ext cx="571144" cy="565445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708875" y="3791487"/>
                <a:ext cx="299102" cy="29340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9" name="Straight Arrow Connector 98"/>
          <p:cNvCxnSpPr/>
          <p:nvPr/>
        </p:nvCxnSpPr>
        <p:spPr>
          <a:xfrm flipH="1" flipV="1">
            <a:off x="6696075" y="1295400"/>
            <a:ext cx="790575" cy="390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798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Testing – Security System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09575" y="1076325"/>
            <a:ext cx="3740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Recovery Assistance System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85775" y="1790700"/>
            <a:ext cx="5381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Component Purpose: </a:t>
            </a:r>
            <a:r>
              <a:rPr lang="en-US" sz="2000" dirty="0" smtClean="0"/>
              <a:t>send user SMS messages with GPS coordinates of the LiteBike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42925" y="3019425"/>
            <a:ext cx="8343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Testing Procedure: </a:t>
            </a:r>
          </a:p>
          <a:p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ARM the LiteBike (using the RFID User Authentication System)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‘Trigger’ the alarm using both methods (Tripwire &amp; Theft)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Verify that SMS message is received with GPS coordinates</a:t>
            </a:r>
          </a:p>
        </p:txBody>
      </p:sp>
      <p:pic>
        <p:nvPicPr>
          <p:cNvPr id="98" name="Picture 97" descr="GSM_Bl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9474" y="476250"/>
            <a:ext cx="1593625" cy="1304925"/>
          </a:xfrm>
          <a:prstGeom prst="rect">
            <a:avLst/>
          </a:prstGeom>
        </p:spPr>
      </p:pic>
      <p:pic>
        <p:nvPicPr>
          <p:cNvPr id="100" name="Picture 99" descr="ph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900" y="757249"/>
            <a:ext cx="685800" cy="789467"/>
          </a:xfrm>
          <a:prstGeom prst="rect">
            <a:avLst/>
          </a:prstGeom>
        </p:spPr>
      </p:pic>
      <p:grpSp>
        <p:nvGrpSpPr>
          <p:cNvPr id="2" name="Group 154"/>
          <p:cNvGrpSpPr/>
          <p:nvPr/>
        </p:nvGrpSpPr>
        <p:grpSpPr>
          <a:xfrm rot="13110786">
            <a:off x="6712228" y="771239"/>
            <a:ext cx="614913" cy="620259"/>
            <a:chOff x="3348039" y="1062037"/>
            <a:chExt cx="485775" cy="500062"/>
          </a:xfrm>
        </p:grpSpPr>
        <p:sp>
          <p:nvSpPr>
            <p:cNvPr id="102" name="Arc 101"/>
            <p:cNvSpPr/>
            <p:nvPr/>
          </p:nvSpPr>
          <p:spPr>
            <a:xfrm>
              <a:off x="3348039" y="1062037"/>
              <a:ext cx="485775" cy="500062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/>
            <p:cNvSpPr/>
            <p:nvPr/>
          </p:nvSpPr>
          <p:spPr>
            <a:xfrm>
              <a:off x="3376613" y="1123950"/>
              <a:ext cx="395287" cy="371475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/>
            <p:cNvSpPr/>
            <p:nvPr/>
          </p:nvSpPr>
          <p:spPr>
            <a:xfrm>
              <a:off x="3395660" y="1181101"/>
              <a:ext cx="319088" cy="271463"/>
            </a:xfrm>
            <a:prstGeom prst="arc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1516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600" y="184150"/>
            <a:ext cx="7315200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600" b="1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Mobile Application Testing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9600" y="1066800"/>
            <a:ext cx="2514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 algn="ctr" hangingPunct="1">
              <a:lnSpc>
                <a:spcPct val="100000"/>
              </a:lnSpc>
              <a:buSzPct val="45000"/>
              <a:buFont typeface="Aria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icrosoft YaHei" charset="0"/>
                <a:cs typeface="Microsoft YaHei" charset="0"/>
              </a:rPr>
              <a:t>Testing Outline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1828800"/>
            <a:ext cx="1905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GPS</a:t>
            </a:r>
          </a:p>
          <a:p>
            <a:pPr algn="ctr"/>
            <a:r>
              <a:rPr lang="en-US" sz="1400" dirty="0" smtClean="0">
                <a:solidFill>
                  <a:srgbClr val="FFFCF2"/>
                </a:solidFill>
              </a:rPr>
              <a:t>(speed, latitude, </a:t>
            </a:r>
          </a:p>
          <a:p>
            <a:pPr algn="ctr"/>
            <a:r>
              <a:rPr lang="en-US" sz="1400" dirty="0" smtClean="0">
                <a:solidFill>
                  <a:srgbClr val="FFFCF2"/>
                </a:solidFill>
              </a:rPr>
              <a:t>longitude, compass)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2743200"/>
            <a:ext cx="1905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Bluetooth</a:t>
            </a:r>
          </a:p>
          <a:p>
            <a:pPr algn="ctr"/>
            <a:r>
              <a:rPr lang="en-US" sz="1400" dirty="0" smtClean="0">
                <a:solidFill>
                  <a:srgbClr val="FFFCF2"/>
                </a:solidFill>
              </a:rPr>
              <a:t>(lighting effects,</a:t>
            </a:r>
          </a:p>
          <a:p>
            <a:pPr algn="ctr"/>
            <a:r>
              <a:rPr lang="en-US" sz="1400" dirty="0" smtClean="0">
                <a:solidFill>
                  <a:srgbClr val="FFFCF2"/>
                </a:solidFill>
              </a:rPr>
              <a:t>security system)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3657600"/>
            <a:ext cx="1905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Route</a:t>
            </a:r>
          </a:p>
          <a:p>
            <a:pPr algn="ctr"/>
            <a:r>
              <a:rPr lang="en-US" sz="1400" dirty="0" smtClean="0">
                <a:solidFill>
                  <a:srgbClr val="FFFCF2"/>
                </a:solidFill>
              </a:rPr>
              <a:t>(tracking, plotting,</a:t>
            </a:r>
          </a:p>
          <a:p>
            <a:pPr algn="ctr"/>
            <a:r>
              <a:rPr lang="en-US" sz="1400" dirty="0" smtClean="0">
                <a:solidFill>
                  <a:srgbClr val="FFFCF2"/>
                </a:solidFill>
              </a:rPr>
              <a:t>saving, editing)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572000"/>
            <a:ext cx="19050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CF2"/>
                </a:solidFill>
              </a:rPr>
              <a:t>Overall System</a:t>
            </a:r>
            <a:endParaRPr lang="en-US" sz="1400" dirty="0" smtClean="0">
              <a:solidFill>
                <a:srgbClr val="FFFCF2"/>
              </a:solidFill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3276600" y="1371600"/>
          <a:ext cx="5562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 advTm="36293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Testing – Power System</a:t>
            </a:r>
            <a:endParaRPr lang="en-US" sz="28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304800" y="838200"/>
            <a:ext cx="86451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Verified voltages and current produced by current were accurate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Battery charging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Tested circuit in lab with DC power supply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Tested circuit with generator power supply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Extrapolated data to verify target charging time was attained 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lvl="1"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</p:spTree>
    <p:custDataLst>
      <p:tags r:id="rId1"/>
    </p:custDataLst>
  </p:cSld>
  <p:clrMapOvr>
    <a:masterClrMapping/>
  </p:clrMapOvr>
  <p:transition advTm="17982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43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Administrative Content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Lighting</a:t>
            </a:r>
            <a:endParaRPr lang="en-US" sz="3600" b="1" dirty="0"/>
          </a:p>
        </p:txBody>
      </p:sp>
      <p:pic>
        <p:nvPicPr>
          <p:cNvPr id="4" name="Picture 3" descr="LIGH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3577"/>
            <a:ext cx="8585200" cy="5530850"/>
          </a:xfrm>
          <a:prstGeom prst="rect">
            <a:avLst/>
          </a:prstGeom>
        </p:spPr>
      </p:pic>
    </p:spTree>
  </p:cSld>
  <p:clrMapOvr>
    <a:masterClrMapping/>
  </p:clrMapOvr>
  <p:transition advTm="10529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Work Distribution</a:t>
            </a:r>
            <a:endParaRPr lang="en-US" sz="2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65200" y="2133600"/>
          <a:ext cx="7112000" cy="1645920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</a:tblGrid>
              <a:tr h="21590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FFFF"/>
                          </a:solidFill>
                          <a:latin typeface="Candara"/>
                          <a:cs typeface="Candara"/>
                        </a:rPr>
                        <a:t>Name</a:t>
                      </a:r>
                      <a:endParaRPr lang="en-US" sz="1800" b="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FFFF"/>
                          </a:solidFill>
                          <a:latin typeface="Candara"/>
                          <a:cs typeface="Candara"/>
                        </a:rPr>
                        <a:t>Power</a:t>
                      </a:r>
                      <a:endParaRPr lang="en-US" sz="1800" b="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FCF2"/>
                          </a:solidFill>
                          <a:latin typeface="Candara"/>
                          <a:cs typeface="Candara"/>
                        </a:rPr>
                        <a:t>Security</a:t>
                      </a:r>
                      <a:endParaRPr lang="en-US" sz="1800" b="0" dirty="0">
                        <a:solidFill>
                          <a:srgbClr val="FFFCF2"/>
                        </a:solidFill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FCF2"/>
                          </a:solidFill>
                          <a:latin typeface="Candara"/>
                          <a:cs typeface="Candara"/>
                        </a:rPr>
                        <a:t>Mobile Application</a:t>
                      </a:r>
                      <a:endParaRPr lang="en-US" sz="1800" b="0" dirty="0">
                        <a:solidFill>
                          <a:srgbClr val="FFFCF2"/>
                        </a:solidFill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FCF2"/>
                          </a:solidFill>
                          <a:latin typeface="Candara"/>
                          <a:cs typeface="Candara"/>
                        </a:rPr>
                        <a:t>Lighting</a:t>
                      </a:r>
                      <a:endParaRPr lang="en-US" sz="1800" b="0" dirty="0">
                        <a:solidFill>
                          <a:srgbClr val="FFFCF2"/>
                        </a:solidFill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36855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Candara"/>
                          <a:cs typeface="Candara"/>
                        </a:rPr>
                        <a:t>Cristovian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ndara"/>
                          <a:cs typeface="Candara"/>
                        </a:rPr>
                        <a:t>Andrew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ndara"/>
                          <a:cs typeface="Candara"/>
                        </a:rPr>
                        <a:t>X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ndara"/>
                          <a:cs typeface="Candara"/>
                        </a:rPr>
                        <a:t>Rebecca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ndara"/>
                          <a:cs typeface="Candara"/>
                        </a:rPr>
                        <a:t>X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ndara"/>
                          <a:cs typeface="Candara"/>
                        </a:rPr>
                        <a:t>Javier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ndara"/>
                          <a:cs typeface="Candara"/>
                        </a:rPr>
                        <a:t>X</a:t>
                      </a:r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ndara"/>
                        <a:cs typeface="Candar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2221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Budget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253335"/>
            <a:ext cx="86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Total: 1,163.21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838200" y="870161"/>
          <a:ext cx="7311980" cy="3789411"/>
        </p:xfrm>
        <a:graphic>
          <a:graphicData uri="http://schemas.openxmlformats.org/drawingml/2006/table">
            <a:tbl>
              <a:tblPr/>
              <a:tblGrid>
                <a:gridCol w="1330158"/>
                <a:gridCol w="754534"/>
                <a:gridCol w="606739"/>
                <a:gridCol w="435607"/>
                <a:gridCol w="606739"/>
                <a:gridCol w="1353494"/>
                <a:gridCol w="560067"/>
                <a:gridCol w="622296"/>
                <a:gridCol w="435607"/>
                <a:gridCol w="606739"/>
              </a:tblGrid>
              <a:tr h="171131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Item</a:t>
                      </a:r>
                    </a:p>
                  </a:txBody>
                  <a:tcPr marL="7779" marR="7779" marT="777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Supplier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Price/Unit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# Units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  Cost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Item</a:t>
                      </a:r>
                    </a:p>
                  </a:txBody>
                  <a:tcPr marL="7779" marR="7779" marT="77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Supplier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Price/Unit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# Units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Total  Cost</a:t>
                      </a:r>
                    </a:p>
                  </a:txBody>
                  <a:tcPr marL="7779" marR="7779" marT="7779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Power Generation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Security System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Bottle Generator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Amazon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$16.95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$16.95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RFID Serial Module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Parallax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Schottky Diodes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$0.51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6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$3.06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RFID Tag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Parallax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LTC1921-Power Sensor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GPS Receiver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Parallax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LM 317-Regulator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$1.06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6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$6.36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Bluetooth Module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Parallax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$69.99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$69.99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LTC4007-Battery Charger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$7.63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$7.63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GSM Module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SparkFun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$99.99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$99.99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MAX921-Comparator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Propeller Microcontroller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Parallax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$7.99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2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$15.98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ADS7953-A/D Converter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$11.93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$11.93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Propeller DIP Kit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Parallax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$24.99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$24.99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12 V Li-Ion Battery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BatteryWorld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2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$100.00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Other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Lighting System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Bicycle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Wal-Mart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$150.00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$150.00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8 x 8 LED Matrix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Futurelec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$3.90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6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$23.40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Rack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Wal-Mart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EL Wire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Coolight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$1.40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72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$100.80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Wire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Skycraft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$0.09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20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$1.80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Zip ties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SkyCraft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$12.50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$12.50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PCB Manufacturing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4PCB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3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$150.00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Inverter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Coolight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$18.52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$18.52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Resistor Pack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Tri-State Buffers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$0.52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10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$5.20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Capacitor Pack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Headlight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Target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$15.99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$15.99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Acrylic Enclosure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LEDs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SparkFun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$19.95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$19.95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Shipping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$100.00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1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$100.00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Rocker Switches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SkyCraft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$3.50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5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$17.50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Reed Switches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DigiKey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$0.44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5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$2.20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Magnets</a:t>
                      </a:r>
                    </a:p>
                  </a:txBody>
                  <a:tcPr marL="7779" marR="7779" marT="777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SkyCraft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$0.50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5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Calibri"/>
                        </a:rPr>
                        <a:t>$2.50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Calibri"/>
                        </a:rPr>
                        <a:t>Total</a:t>
                      </a:r>
                    </a:p>
                  </a:txBody>
                  <a:tcPr marL="7779" marR="7779" marT="7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latin typeface="Calibri"/>
                        </a:rPr>
                        <a:t>$1,163.21 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779" marR="7779" marT="7779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2361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43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Questions?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60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Taillight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3 LED matrices of 64 red/green LEDS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Can show both brake light and turn signals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Lit when headlight is 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Each LED requires 20 </a:t>
            </a:r>
            <a:r>
              <a:rPr lang="en-US" sz="2400" dirty="0" err="1" smtClean="0"/>
              <a:t>mA</a:t>
            </a:r>
            <a:r>
              <a:rPr lang="en-US" sz="2400" dirty="0" smtClean="0"/>
              <a:t> current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1.8 – 2.4 V for red, 2.2 – 2.8 V for green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Decoder used to control lights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One column on at a time to conserve power</a:t>
            </a:r>
          </a:p>
          <a:p>
            <a:pPr lvl="1"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15" name="Picture 14" descr="turnSignalBrak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050268"/>
            <a:ext cx="4145280" cy="1394460"/>
          </a:xfrm>
          <a:prstGeom prst="rect">
            <a:avLst/>
          </a:prstGeom>
        </p:spPr>
      </p:pic>
      <p:pic>
        <p:nvPicPr>
          <p:cNvPr id="16" name="Picture 15" descr="turnSignalNoBrak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4050268"/>
            <a:ext cx="4145280" cy="1394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54218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Turn signal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54218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Turn signal with brake</a:t>
            </a:r>
            <a:endParaRPr lang="en-US" dirty="0"/>
          </a:p>
        </p:txBody>
      </p:sp>
      <p:pic>
        <p:nvPicPr>
          <p:cNvPr id="9" name="Picture 8" descr="taillight decod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70447"/>
            <a:ext cx="3449631" cy="2087153"/>
          </a:xfrm>
          <a:prstGeom prst="rect">
            <a:avLst/>
          </a:prstGeom>
        </p:spPr>
      </p:pic>
    </p:spTree>
  </p:cSld>
  <p:clrMapOvr>
    <a:masterClrMapping/>
  </p:clrMapOvr>
  <p:transition advTm="5880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leba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352800"/>
            <a:ext cx="5288368" cy="1920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Handlebar View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Conductive magnets on brake lever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Normally closed - when lever is pulled, circuit is broken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Rocker switches for turn signals and headlight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Pre-made headlight wired to </a:t>
            </a:r>
            <a:r>
              <a:rPr lang="en-US" sz="2400" dirty="0" err="1" smtClean="0"/>
              <a:t>LiteBike’s</a:t>
            </a:r>
            <a:r>
              <a:rPr lang="en-US" sz="2400" dirty="0" smtClean="0"/>
              <a:t> power system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Separate front turn signals</a:t>
            </a:r>
          </a:p>
          <a:p>
            <a:pPr lvl="1"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7" name="Picture 6" descr="front turn sig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92" y="3658612"/>
            <a:ext cx="2411008" cy="1015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5193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Front Turn Signal Control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5193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Rider’s View</a:t>
            </a:r>
            <a:endParaRPr lang="en-US" dirty="0"/>
          </a:p>
        </p:txBody>
      </p:sp>
    </p:spTree>
  </p:cSld>
  <p:clrMapOvr>
    <a:masterClrMapping/>
  </p:clrMapOvr>
  <p:transition advTm="3364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Frame Lighting – </a:t>
            </a:r>
            <a:r>
              <a:rPr lang="en-US" sz="2800" b="1" dirty="0" smtClean="0"/>
              <a:t>EL Wire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838200"/>
            <a:ext cx="86451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Cheap, easy to assemble, stylish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Requires AC current, so inverter must be used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Frequencies usually between 2000 Hz and 6000 Hz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Higher frequencies = brighter, shorter life for EL wire</a:t>
            </a:r>
          </a:p>
          <a:p>
            <a:pPr>
              <a:buFont typeface="Arial"/>
              <a:buChar char="•"/>
            </a:pPr>
            <a:r>
              <a:rPr lang="en-US" sz="2400" dirty="0" err="1" smtClean="0"/>
              <a:t>Optocoupler</a:t>
            </a:r>
            <a:r>
              <a:rPr lang="en-US" sz="2400" dirty="0" smtClean="0"/>
              <a:t> to switch on and off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 lvl="1"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9" name="Picture 8" descr="bik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32" y="3251537"/>
            <a:ext cx="4547768" cy="2082463"/>
          </a:xfrm>
          <a:prstGeom prst="rect">
            <a:avLst/>
          </a:prstGeom>
        </p:spPr>
      </p:pic>
      <p:pic>
        <p:nvPicPr>
          <p:cNvPr id="10" name="Picture 9" descr="EL swit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505200"/>
            <a:ext cx="4381500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4953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Optocoupler</a:t>
            </a:r>
            <a:endParaRPr lang="en-US" dirty="0"/>
          </a:p>
        </p:txBody>
      </p:sp>
    </p:spTree>
  </p:cSld>
  <p:clrMapOvr>
    <a:masterClrMapping/>
  </p:clrMapOvr>
  <p:transition advTm="5315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7.2|1.2|12.1|0.6|10.4|0.8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.2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.2|3.2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0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6852</TotalTime>
  <Words>2043</Words>
  <Application>Microsoft Office PowerPoint</Application>
  <PresentationFormat>On-screen Show (4:3)</PresentationFormat>
  <Paragraphs>712</Paragraphs>
  <Slides>62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javi</dc:creator>
  <cp:lastModifiedBy>HEC-450</cp:lastModifiedBy>
  <cp:revision>418</cp:revision>
  <dcterms:created xsi:type="dcterms:W3CDTF">2011-11-30T19:36:44Z</dcterms:created>
  <dcterms:modified xsi:type="dcterms:W3CDTF">2011-12-01T18:44:59Z</dcterms:modified>
</cp:coreProperties>
</file>