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</p:sldMasterIdLst>
  <p:notesMasterIdLst>
    <p:notesMasterId r:id="rId48"/>
  </p:notesMasterIdLst>
  <p:handoutMasterIdLst>
    <p:handoutMasterId r:id="rId49"/>
  </p:handoutMasterIdLst>
  <p:sldIdLst>
    <p:sldId id="256" r:id="rId2"/>
    <p:sldId id="257" r:id="rId3"/>
    <p:sldId id="311" r:id="rId4"/>
    <p:sldId id="259" r:id="rId5"/>
    <p:sldId id="293" r:id="rId6"/>
    <p:sldId id="260" r:id="rId7"/>
    <p:sldId id="269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6" r:id="rId16"/>
    <p:sldId id="302" r:id="rId17"/>
    <p:sldId id="309" r:id="rId18"/>
    <p:sldId id="303" r:id="rId19"/>
    <p:sldId id="304" r:id="rId20"/>
    <p:sldId id="310" r:id="rId21"/>
    <p:sldId id="308" r:id="rId22"/>
    <p:sldId id="307" r:id="rId23"/>
    <p:sldId id="273" r:id="rId24"/>
    <p:sldId id="291" r:id="rId25"/>
    <p:sldId id="292" r:id="rId26"/>
    <p:sldId id="267" r:id="rId27"/>
    <p:sldId id="276" r:id="rId28"/>
    <p:sldId id="312" r:id="rId29"/>
    <p:sldId id="277" r:id="rId30"/>
    <p:sldId id="278" r:id="rId31"/>
    <p:sldId id="275" r:id="rId32"/>
    <p:sldId id="263" r:id="rId33"/>
    <p:sldId id="287" r:id="rId34"/>
    <p:sldId id="282" r:id="rId35"/>
    <p:sldId id="283" r:id="rId36"/>
    <p:sldId id="284" r:id="rId37"/>
    <p:sldId id="285" r:id="rId38"/>
    <p:sldId id="286" r:id="rId39"/>
    <p:sldId id="288" r:id="rId40"/>
    <p:sldId id="279" r:id="rId41"/>
    <p:sldId id="265" r:id="rId42"/>
    <p:sldId id="271" r:id="rId43"/>
    <p:sldId id="266" r:id="rId44"/>
    <p:sldId id="313" r:id="rId45"/>
    <p:sldId id="294" r:id="rId46"/>
    <p:sldId id="270" r:id="rId47"/>
  </p:sldIdLst>
  <p:sldSz cx="9144000" cy="6858000" type="screen4x3"/>
  <p:notesSz cx="6858000" cy="9239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661"/>
    <a:srgbClr val="8C9335"/>
    <a:srgbClr val="FFA3A3"/>
    <a:srgbClr val="FF8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71" autoAdjust="0"/>
  </p:normalViewPr>
  <p:slideViewPr>
    <p:cSldViewPr>
      <p:cViewPr>
        <p:scale>
          <a:sx n="60" d="100"/>
          <a:sy n="60" d="100"/>
        </p:scale>
        <p:origin x="-780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508" y="-90"/>
      </p:cViewPr>
      <p:guideLst>
        <p:guide orient="horz" pos="291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3"/>
    </mc:Choice>
    <mc:Fallback>
      <c:style val="43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Completed</c:v>
                </c:pt>
              </c:strCache>
            </c:strRef>
          </c:tx>
          <c:invertIfNegative val="0"/>
          <c:cat>
            <c:strRef>
              <c:f>Sheet1!$A$2:$A$8</c:f>
              <c:strCache>
                <c:ptCount val="7"/>
                <c:pt idx="0">
                  <c:v>Hall Effect</c:v>
                </c:pt>
                <c:pt idx="1">
                  <c:v>LED Grid</c:v>
                </c:pt>
                <c:pt idx="2">
                  <c:v>Mechanical Assmbly</c:v>
                </c:pt>
                <c:pt idx="3">
                  <c:v>Motor Control</c:v>
                </c:pt>
                <c:pt idx="4">
                  <c:v>MCU Design</c:v>
                </c:pt>
                <c:pt idx="5">
                  <c:v>Software</c:v>
                </c:pt>
                <c:pt idx="6">
                  <c:v>HMI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0.89</c:v>
                </c:pt>
                <c:pt idx="1">
                  <c:v>0.15</c:v>
                </c:pt>
                <c:pt idx="2">
                  <c:v>0.6</c:v>
                </c:pt>
                <c:pt idx="3">
                  <c:v>0.5</c:v>
                </c:pt>
                <c:pt idx="4">
                  <c:v>0.1</c:v>
                </c:pt>
                <c:pt idx="5">
                  <c:v>0.4</c:v>
                </c:pt>
                <c:pt idx="6">
                  <c:v>0.5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 Progress</c:v>
                </c:pt>
              </c:strCache>
            </c:strRef>
          </c:tx>
          <c:invertIfNegative val="0"/>
          <c:cat>
            <c:strRef>
              <c:f>Sheet1!$A$2:$A$8</c:f>
              <c:strCache>
                <c:ptCount val="7"/>
                <c:pt idx="0">
                  <c:v>Hall Effect</c:v>
                </c:pt>
                <c:pt idx="1">
                  <c:v>LED Grid</c:v>
                </c:pt>
                <c:pt idx="2">
                  <c:v>Mechanical Assmbly</c:v>
                </c:pt>
                <c:pt idx="3">
                  <c:v>Motor Control</c:v>
                </c:pt>
                <c:pt idx="4">
                  <c:v>MCU Design</c:v>
                </c:pt>
                <c:pt idx="5">
                  <c:v>Software</c:v>
                </c:pt>
                <c:pt idx="6">
                  <c:v>HMI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0.10999999999999999</c:v>
                </c:pt>
                <c:pt idx="1">
                  <c:v>0.85</c:v>
                </c:pt>
                <c:pt idx="2">
                  <c:v>0.4</c:v>
                </c:pt>
                <c:pt idx="3">
                  <c:v>0.5</c:v>
                </c:pt>
                <c:pt idx="4">
                  <c:v>0.9</c:v>
                </c:pt>
                <c:pt idx="5">
                  <c:v>0.6</c:v>
                </c:pt>
                <c:pt idx="6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404352"/>
        <c:axId val="40844608"/>
        <c:axId val="0"/>
      </c:bar3DChart>
      <c:catAx>
        <c:axId val="42404352"/>
        <c:scaling>
          <c:orientation val="minMax"/>
        </c:scaling>
        <c:delete val="0"/>
        <c:axPos val="l"/>
        <c:majorTickMark val="out"/>
        <c:minorTickMark val="none"/>
        <c:tickLblPos val="nextTo"/>
        <c:crossAx val="40844608"/>
        <c:crosses val="autoZero"/>
        <c:auto val="1"/>
        <c:lblAlgn val="ctr"/>
        <c:lblOffset val="100"/>
        <c:noMultiLvlLbl val="0"/>
      </c:catAx>
      <c:valAx>
        <c:axId val="40844608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424043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44989-417B-4156-8971-F21D45EBE910}" type="datetimeFigureOut">
              <a:rPr lang="en-US" smtClean="0"/>
              <a:pPr/>
              <a:t>9/5/2012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5684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775684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0D737-C0C6-4D7A-AAB6-5F6DA02E2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98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20775" y="693738"/>
            <a:ext cx="4616450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88644"/>
            <a:ext cx="5486400" cy="415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5684"/>
            <a:ext cx="2971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775684"/>
            <a:ext cx="2971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52A3444-5DB1-4889-B496-F19869BE60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312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5DF918B-6E35-4F06-B5CA-BC967E3517FE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5DF918B-6E35-4F06-B5CA-BC967E3517FE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charset="0"/>
              <a:buNone/>
              <a:defRPr sz="28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EC2927E8-FC67-4497-8522-028C4123C6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0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222EFC-660A-4B22-B556-A6DD31E52B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02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CFDF2E-4234-4C61-BE7B-1F58B5D1BD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2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B8F74F-7147-480F-ACDB-94C25E6349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91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0E1C4A4-AFAF-4015-A7CD-32DA299382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939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EECA2F-7ED2-4F13-98D6-F2E44F78B1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042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AA7178-3793-465A-9F89-5567C3D374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5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E4105A-0EF8-4619-B13A-ED89E30851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81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9E8BFF-3AC7-443D-A358-80F9B7100D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72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23A083-91B8-4E29-89AC-1F636BF295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32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3337E8-3DD2-44B8-AE4D-CD9B51C64F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02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BD2D46-9AFC-49EE-978D-9CAFDF23E9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33013D-C03E-49DC-8237-BA4E6EC679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79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FD9A7BBB-20B0-44A3-9B47-8202DDCD85C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3716121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20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  <a:ea typeface="+mn-ea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  <a:ea typeface="+mn-ea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  <a:ea typeface="+mn-ea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ctr" eaLnBrk="1" hangingPunct="1">
              <a:defRPr/>
            </a:pPr>
            <a:r>
              <a:rPr lang="en-US" sz="6000" dirty="0" smtClean="0">
                <a:solidFill>
                  <a:schemeClr val="tx1"/>
                </a:solidFill>
                <a:latin typeface="+mn-lt"/>
                <a:cs typeface="+mj-cs"/>
              </a:rPr>
              <a:t>Interactive Automated Chess Set</a:t>
            </a:r>
            <a:r>
              <a:rPr lang="en-US" sz="2800" dirty="0" smtClean="0">
                <a:solidFill>
                  <a:schemeClr val="tx1"/>
                </a:solidFill>
                <a:latin typeface="Constantia" charset="0"/>
                <a:cs typeface="+mj-cs"/>
              </a:rPr>
              <a:t/>
            </a:r>
            <a:br>
              <a:rPr lang="en-US" sz="2800" dirty="0" smtClean="0">
                <a:solidFill>
                  <a:schemeClr val="tx1"/>
                </a:solidFill>
                <a:latin typeface="Constantia" charset="0"/>
                <a:cs typeface="+mj-cs"/>
              </a:rPr>
            </a:br>
            <a:r>
              <a:rPr lang="en-US" sz="2800" dirty="0" smtClean="0">
                <a:solidFill>
                  <a:schemeClr val="tx1"/>
                </a:solidFill>
                <a:latin typeface="Constantia" charset="0"/>
                <a:cs typeface="+mj-cs"/>
              </a:rPr>
              <a:t/>
            </a:r>
            <a:br>
              <a:rPr lang="en-US" sz="2800" dirty="0" smtClean="0">
                <a:solidFill>
                  <a:schemeClr val="tx1"/>
                </a:solidFill>
                <a:latin typeface="Constantia" charset="0"/>
                <a:cs typeface="+mj-cs"/>
              </a:rPr>
            </a:br>
            <a:endParaRPr lang="en-US" sz="2800" dirty="0" smtClean="0">
              <a:solidFill>
                <a:schemeClr val="tx1"/>
              </a:solidFill>
              <a:latin typeface="Constantia" charset="0"/>
              <a:cs typeface="+mj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16000" y="4178300"/>
            <a:ext cx="6553200" cy="17526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>
                <a:cs typeface="+mn-cs"/>
              </a:rPr>
              <a:t>Group </a:t>
            </a:r>
            <a:r>
              <a:rPr lang="en-US" sz="2000" dirty="0">
                <a:cs typeface="+mn-cs"/>
              </a:rPr>
              <a:t>4</a:t>
            </a:r>
            <a:r>
              <a:rPr lang="en-US" sz="2000" dirty="0" smtClean="0">
                <a:cs typeface="+mn-cs"/>
              </a:rPr>
              <a:t>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>
                <a:cs typeface="+mn-cs"/>
              </a:rPr>
              <a:t>	Brett Rankin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>
                <a:cs typeface="+mn-cs"/>
              </a:rPr>
              <a:t>	</a:t>
            </a:r>
            <a:r>
              <a:rPr lang="en-US" sz="2000" dirty="0" smtClean="0">
                <a:cs typeface="+mn-cs"/>
              </a:rPr>
              <a:t>Paul </a:t>
            </a:r>
            <a:r>
              <a:rPr lang="en-US" sz="2000" dirty="0" err="1" smtClean="0">
                <a:cs typeface="+mn-cs"/>
              </a:rPr>
              <a:t>Conboy</a:t>
            </a:r>
            <a:endParaRPr lang="en-US" sz="2000" dirty="0" smtClean="0"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>
                <a:cs typeface="+mn-cs"/>
              </a:rPr>
              <a:t>	</a:t>
            </a:r>
            <a:r>
              <a:rPr lang="en-US" sz="2000" dirty="0" smtClean="0">
                <a:cs typeface="+mn-cs"/>
              </a:rPr>
              <a:t>Samantha Lickteig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>
                <a:cs typeface="+mn-cs"/>
              </a:rPr>
              <a:t>	</a:t>
            </a:r>
            <a:r>
              <a:rPr lang="en-US" sz="2000" dirty="0" smtClean="0">
                <a:cs typeface="+mn-cs"/>
              </a:rPr>
              <a:t>Stephen Bryant</a:t>
            </a:r>
          </a:p>
        </p:txBody>
      </p:sp>
      <p:pic>
        <p:nvPicPr>
          <p:cNvPr id="15363" name="Picture 4" descr="UCF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91000"/>
            <a:ext cx="3124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153400" cy="7937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6000" b="0" dirty="0" smtClean="0"/>
              <a:t>Stepper Motors</a:t>
            </a:r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9900" y="1011182"/>
            <a:ext cx="3008313" cy="46910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buSzPct val="100000"/>
              <a:buFont typeface="Wingdings" pitchFamily="2" charset="2"/>
              <a:buChar char="§"/>
            </a:pPr>
            <a:r>
              <a:rPr lang="en-US" sz="2400" dirty="0" smtClean="0"/>
              <a:t>Two Motor Types both 12 Volt Bi-polar Stepper Motors.</a:t>
            </a:r>
          </a:p>
          <a:p>
            <a:pPr marL="342900" indent="-342900">
              <a:buSzPct val="100000"/>
              <a:buFont typeface="Wingdings" pitchFamily="2" charset="2"/>
              <a:buChar char="§"/>
            </a:pPr>
            <a:r>
              <a:rPr lang="en-US" sz="2400" dirty="0" smtClean="0"/>
              <a:t>Torque Value for X &amp; Y Axes rated at</a:t>
            </a:r>
            <a:r>
              <a:rPr lang="en-US" sz="2400" dirty="0"/>
              <a:t> </a:t>
            </a:r>
            <a:r>
              <a:rPr lang="en-US" sz="2400" dirty="0" smtClean="0"/>
              <a:t>2.4Kg*cm</a:t>
            </a:r>
          </a:p>
          <a:p>
            <a:pPr marL="342900" indent="-342900">
              <a:buSzPct val="100000"/>
              <a:buFont typeface="Wingdings" pitchFamily="2" charset="2"/>
              <a:buChar char="§"/>
            </a:pPr>
            <a:r>
              <a:rPr lang="en-US" sz="2400" dirty="0" smtClean="0"/>
              <a:t>Plan to Measure Force, Coefficient of Static and Dynamic Friction of our system </a:t>
            </a:r>
          </a:p>
        </p:txBody>
      </p:sp>
      <p:pic>
        <p:nvPicPr>
          <p:cNvPr id="5" name="Picture 5" descr="UCF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Trinity\Desktop\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19200"/>
            <a:ext cx="4995863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98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6000" dirty="0" smtClean="0"/>
              <a:t>Motor Control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body" sz="half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2000" dirty="0" smtClean="0"/>
              <a:t>Design Goals 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2000" dirty="0" smtClean="0"/>
              <a:t>Single Modular Design for all Three Axes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2000" dirty="0" smtClean="0"/>
              <a:t>Easy to bread board Avoid surface mount technology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2000" dirty="0" smtClean="0"/>
              <a:t>Must be practical to install heat sink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2000" dirty="0" smtClean="0"/>
              <a:t>Minimize micro controller I/O count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2000" dirty="0" smtClean="0"/>
              <a:t>Based on proven reference design</a:t>
            </a:r>
          </a:p>
          <a:p>
            <a:pPr lvl="1"/>
            <a:endParaRPr lang="en-US" sz="2200" dirty="0" smtClean="0"/>
          </a:p>
          <a:p>
            <a:pPr lvl="1"/>
            <a:endParaRPr lang="en-US" sz="2200" dirty="0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88386"/>
            <a:ext cx="4038600" cy="3954352"/>
          </a:xfrm>
        </p:spPr>
      </p:pic>
      <p:pic>
        <p:nvPicPr>
          <p:cNvPr id="6" name="Picture 5" descr="UCF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86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5400" dirty="0" smtClean="0"/>
              <a:t>Motor Control Schematic</a:t>
            </a:r>
            <a:br>
              <a:rPr lang="en-US" sz="5400" dirty="0" smtClean="0"/>
            </a:br>
            <a:r>
              <a:rPr lang="en-US" sz="2400" dirty="0" smtClean="0"/>
              <a:t>		</a:t>
            </a:r>
          </a:p>
        </p:txBody>
      </p:sp>
      <p:pic>
        <p:nvPicPr>
          <p:cNvPr id="2050" name="Picture 2" descr="C:\Users\Trinity\Desktop\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" y="1600200"/>
            <a:ext cx="8232775" cy="453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31571" y="1180681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L297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724401" y="1216352"/>
            <a:ext cx="1099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L298</a:t>
            </a:r>
          </a:p>
        </p:txBody>
      </p:sp>
    </p:spTree>
    <p:extLst>
      <p:ext uri="{BB962C8B-B14F-4D97-AF65-F5344CB8AC3E}">
        <p14:creationId xmlns:p14="http://schemas.microsoft.com/office/powerpoint/2010/main" val="403993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6000" dirty="0" smtClean="0"/>
              <a:t>Stepper Resolution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117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Each step equals 1.8 degrees of angular displacement.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200 steps per revolution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No feedback needed with stepper motors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X and Y axes have the same size gears and motors, so the scaling is the same</a:t>
            </a:r>
          </a:p>
          <a:p>
            <a:pPr>
              <a:lnSpc>
                <a:spcPct val="90000"/>
              </a:lnSpc>
            </a:pPr>
            <a:r>
              <a:rPr lang="en-US" dirty="0"/>
              <a:t>Z</a:t>
            </a:r>
            <a:r>
              <a:rPr lang="en-US" dirty="0" smtClean="0"/>
              <a:t> axis needs one half revolution of the large gear.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dirty="0" smtClean="0"/>
              <a:t>1REV = 1.978in		1Step ≈ .</a:t>
            </a:r>
            <a:r>
              <a:rPr lang="en-US" dirty="0" smtClean="0"/>
              <a:t>01in</a:t>
            </a:r>
            <a:endParaRPr lang="en-US" dirty="0" smtClean="0"/>
          </a:p>
        </p:txBody>
      </p:sp>
      <p:pic>
        <p:nvPicPr>
          <p:cNvPr id="5" name="Picture 5" descr="UCF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24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5400" dirty="0" smtClean="0"/>
              <a:t>Motion Control Circuits</a:t>
            </a:r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8153400" cy="48355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3200" dirty="0" smtClean="0"/>
              <a:t>X and Y Axes Over travel switches</a:t>
            </a:r>
          </a:p>
          <a:p>
            <a:r>
              <a:rPr lang="en-US" sz="3200" dirty="0" smtClean="0"/>
              <a:t>E-Stop Switch</a:t>
            </a:r>
          </a:p>
          <a:p>
            <a:r>
              <a:rPr lang="en-US" sz="3200" dirty="0" smtClean="0"/>
              <a:t>X,Y and Z Axes Home Sensors to provide the micro controller with a starting reference.</a:t>
            </a:r>
          </a:p>
          <a:p>
            <a:r>
              <a:rPr lang="en-US" sz="3200" dirty="0" smtClean="0"/>
              <a:t>Gripper Open and or Closed sensor</a:t>
            </a:r>
          </a:p>
          <a:p>
            <a:r>
              <a:rPr lang="en-US" sz="3200" dirty="0" smtClean="0"/>
              <a:t>Home and Gripper position sensors Digital Discrete Inputs</a:t>
            </a:r>
          </a:p>
        </p:txBody>
      </p:sp>
      <p:pic>
        <p:nvPicPr>
          <p:cNvPr id="5" name="Picture 5" descr="UCF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47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LED Grid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8458200" cy="4724400"/>
          </a:xfrm>
        </p:spPr>
        <p:txBody>
          <a:bodyPr/>
          <a:lstStyle/>
          <a:p>
            <a:pPr>
              <a:buSzPct val="100000"/>
              <a:buFont typeface="Wingdings" pitchFamily="2" charset="2"/>
              <a:buChar char="§"/>
            </a:pPr>
            <a:r>
              <a:rPr lang="en-US" dirty="0" smtClean="0"/>
              <a:t>Purpose:</a:t>
            </a:r>
          </a:p>
          <a:p>
            <a:pPr lvl="2">
              <a:buSzPct val="100000"/>
              <a:buFont typeface="Wingdings" pitchFamily="2" charset="2"/>
              <a:buChar char="§"/>
            </a:pPr>
            <a:r>
              <a:rPr lang="en-US" dirty="0" smtClean="0"/>
              <a:t>The grid of LEDs have a dual function, to add a lighting aesthetic to the board and visual cues for the player based on what is happening in the game.</a:t>
            </a:r>
          </a:p>
          <a:p>
            <a:pPr lvl="2">
              <a:buSzPct val="100000"/>
              <a:buFont typeface="Wingdings" pitchFamily="2" charset="2"/>
              <a:buChar char="§"/>
            </a:pPr>
            <a:r>
              <a:rPr lang="en-US" dirty="0" smtClean="0"/>
              <a:t> The board itself does not have painted on black and white squares, like most chess boards, but rather it has the LEDs under the board turn on or off in a checkerboard pattern to make the distinction between squares.</a:t>
            </a:r>
          </a:p>
          <a:p>
            <a:pPr lvl="2">
              <a:buSzPct val="100000"/>
              <a:buFont typeface="Wingdings" pitchFamily="2" charset="2"/>
              <a:buChar char="§"/>
            </a:pPr>
            <a:r>
              <a:rPr lang="en-US" dirty="0" smtClean="0"/>
              <a:t>The visual cues the LEDs give the player is to change color based on whether or not a piece is in danger of being taken, if one of the players are in check, or if a pawn has changed into another piece via the opponent’s side of the board.</a:t>
            </a:r>
          </a:p>
        </p:txBody>
      </p:sp>
    </p:spTree>
    <p:extLst>
      <p:ext uri="{BB962C8B-B14F-4D97-AF65-F5344CB8AC3E}">
        <p14:creationId xmlns:p14="http://schemas.microsoft.com/office/powerpoint/2010/main" val="275370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LED Grid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05800" cy="4530725"/>
          </a:xfrm>
        </p:spPr>
        <p:txBody>
          <a:bodyPr/>
          <a:lstStyle/>
          <a:p>
            <a:r>
              <a:rPr lang="en-US" dirty="0" smtClean="0"/>
              <a:t>Parts to use:</a:t>
            </a:r>
          </a:p>
          <a:p>
            <a:pPr lvl="2">
              <a:buSzPct val="100000"/>
              <a:buFont typeface="Wingdings" pitchFamily="2" charset="2"/>
              <a:buChar char="§"/>
            </a:pPr>
            <a:r>
              <a:rPr lang="en-US" dirty="0" smtClean="0"/>
              <a:t>MAX7219 8X8 grid LED Driver</a:t>
            </a:r>
          </a:p>
          <a:p>
            <a:pPr lvl="2">
              <a:buSzPct val="100000"/>
              <a:buFont typeface="Wingdings" pitchFamily="2" charset="2"/>
              <a:buChar char="§"/>
            </a:pPr>
            <a:r>
              <a:rPr lang="en-US" dirty="0" smtClean="0"/>
              <a:t> Plcc6 3 in 1 SMD LED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66667" t="44190" r="10476" b="23810"/>
          <a:stretch>
            <a:fillRect/>
          </a:stretch>
        </p:blipFill>
        <p:spPr bwMode="auto">
          <a:xfrm>
            <a:off x="5105400" y="2743200"/>
            <a:ext cx="3657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28302" t="22642" r="30660" b="24528"/>
          <a:stretch>
            <a:fillRect/>
          </a:stretch>
        </p:blipFill>
        <p:spPr bwMode="auto">
          <a:xfrm>
            <a:off x="1371599" y="3505200"/>
            <a:ext cx="2378529" cy="2296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5274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LED Grid</a:t>
            </a:r>
            <a:endParaRPr lang="en-US" sz="6000" dirty="0"/>
          </a:p>
        </p:txBody>
      </p:sp>
      <p:pic>
        <p:nvPicPr>
          <p:cNvPr id="2050" name="Picture 2" descr="C:\Users\Trinity\Desktop\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295400"/>
            <a:ext cx="8650287" cy="543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19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Hall Effect Sensor Grid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696200" cy="4530725"/>
          </a:xfrm>
        </p:spPr>
        <p:txBody>
          <a:bodyPr/>
          <a:lstStyle/>
          <a:p>
            <a:pPr>
              <a:buSzPct val="100000"/>
            </a:pPr>
            <a:r>
              <a:rPr lang="en-US" dirty="0" smtClean="0"/>
              <a:t>Purpose:</a:t>
            </a:r>
          </a:p>
          <a:p>
            <a:pPr lvl="2">
              <a:buSzPct val="100000"/>
            </a:pPr>
            <a:r>
              <a:rPr lang="en-US" dirty="0" smtClean="0"/>
              <a:t>For the microcontroller to understand where the chess pieces are Hall Effect sensors are put under the board and grave yard.</a:t>
            </a:r>
          </a:p>
          <a:p>
            <a:pPr lvl="2">
              <a:buSzPct val="100000"/>
            </a:pPr>
            <a:r>
              <a:rPr lang="en-US" dirty="0" smtClean="0"/>
              <a:t>The sensors will read whether or not the chess piece, which has a magnet embedded into it, is on particular squares.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41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Hall Effect Sensor Grid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638800" cy="4530725"/>
          </a:xfrm>
        </p:spPr>
        <p:txBody>
          <a:bodyPr/>
          <a:lstStyle/>
          <a:p>
            <a:pPr>
              <a:buSzPct val="100000"/>
              <a:buFont typeface="Wingdings" pitchFamily="2" charset="2"/>
              <a:buChar char="§"/>
            </a:pPr>
            <a:r>
              <a:rPr lang="en-US" dirty="0" smtClean="0"/>
              <a:t>Parts to use:</a:t>
            </a:r>
          </a:p>
          <a:p>
            <a:pPr lvl="2">
              <a:buSzPct val="100000"/>
              <a:buFont typeface="Wingdings" pitchFamily="2" charset="2"/>
              <a:buChar char="§"/>
            </a:pPr>
            <a:r>
              <a:rPr lang="en-US" dirty="0" smtClean="0"/>
              <a:t>4 to 16 Demultiplexer</a:t>
            </a:r>
          </a:p>
          <a:p>
            <a:pPr lvl="2">
              <a:buSzPct val="100000"/>
              <a:buFont typeface="Wingdings" pitchFamily="2" charset="2"/>
              <a:buChar char="§"/>
            </a:pPr>
            <a:r>
              <a:rPr lang="en-US" dirty="0" smtClean="0"/>
              <a:t>8 to 1 Multiplexer</a:t>
            </a:r>
          </a:p>
          <a:p>
            <a:pPr lvl="2">
              <a:buSzPct val="100000"/>
              <a:buFont typeface="Wingdings" pitchFamily="2" charset="2"/>
              <a:buChar char="§"/>
            </a:pPr>
            <a:r>
              <a:rPr lang="en-US" dirty="0" err="1" smtClean="0"/>
              <a:t>Uni</a:t>
            </a:r>
            <a:r>
              <a:rPr lang="en-US" dirty="0" smtClean="0"/>
              <a:t>-polar linear Hall Effect sensors</a:t>
            </a:r>
          </a:p>
          <a:p>
            <a:pPr lvl="2">
              <a:buSzPct val="100000"/>
              <a:buFont typeface="Wingdings" pitchFamily="2" charset="2"/>
              <a:buChar char="§"/>
            </a:pPr>
            <a:r>
              <a:rPr lang="en-US" dirty="0" smtClean="0"/>
              <a:t>4 way Discrete Wire-to-Board surface mounted terminal blocks</a:t>
            </a:r>
          </a:p>
          <a:p>
            <a:pPr lvl="2">
              <a:buSzPct val="100000"/>
              <a:buFont typeface="Wingdings" pitchFamily="2" charset="2"/>
              <a:buChar char="§"/>
            </a:pPr>
            <a:r>
              <a:rPr lang="en-US" dirty="0" smtClean="0"/>
              <a:t>1k</a:t>
            </a:r>
            <a:r>
              <a:rPr lang="en-US" dirty="0" smtClean="0">
                <a:sym typeface="Symbol"/>
              </a:rPr>
              <a:t> resistors</a:t>
            </a:r>
          </a:p>
          <a:p>
            <a:pPr lvl="2">
              <a:buSzPct val="100000"/>
              <a:buFont typeface="Wingdings" pitchFamily="2" charset="2"/>
              <a:buChar char="§"/>
            </a:pPr>
            <a:r>
              <a:rPr lang="en-US" dirty="0" err="1" smtClean="0"/>
              <a:t>Schottky</a:t>
            </a:r>
            <a:r>
              <a:rPr lang="en-US" dirty="0" smtClean="0"/>
              <a:t> Diode</a:t>
            </a:r>
          </a:p>
          <a:p>
            <a:pPr lvl="2">
              <a:buSzPct val="100000"/>
              <a:buNone/>
            </a:pPr>
            <a:endParaRPr lang="en-US" dirty="0" smtClean="0"/>
          </a:p>
        </p:txBody>
      </p:sp>
      <p:pic>
        <p:nvPicPr>
          <p:cNvPr id="1026" name="Picture 2" descr="C:\Users\Vennex\Documents\My Dropbox\Senior Design\SD II\CDR\Pictures\Photo Sep 02, 12 08 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3352800"/>
            <a:ext cx="2975845" cy="2588227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10476" t="30476" r="59048" b="33714"/>
          <a:stretch>
            <a:fillRect/>
          </a:stretch>
        </p:blipFill>
        <p:spPr bwMode="auto">
          <a:xfrm>
            <a:off x="6019800" y="1219200"/>
            <a:ext cx="2667000" cy="1958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141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hesshouse.com/v/vspfiles/images/dgt_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9"/>
          <a:stretch/>
        </p:blipFill>
        <p:spPr bwMode="auto">
          <a:xfrm>
            <a:off x="4240270" y="4267200"/>
            <a:ext cx="4770380" cy="257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5" descr="UCF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+mn-lt"/>
              </a:rPr>
              <a:t>Goals</a:t>
            </a:r>
            <a:endParaRPr lang="en-US" sz="6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8229600" cy="4759325"/>
          </a:xfrm>
        </p:spPr>
        <p:txBody>
          <a:bodyPr/>
          <a:lstStyle/>
          <a:p>
            <a:r>
              <a:rPr lang="en-US" dirty="0" smtClean="0"/>
              <a:t>To </a:t>
            </a:r>
            <a:r>
              <a:rPr lang="en-US" dirty="0"/>
              <a:t>create a portable interactive chess board where gameplay will be fully </a:t>
            </a:r>
            <a:r>
              <a:rPr lang="en-US" dirty="0" smtClean="0"/>
              <a:t>automated.</a:t>
            </a:r>
          </a:p>
          <a:p>
            <a:r>
              <a:rPr lang="en-US" dirty="0" smtClean="0"/>
              <a:t>Each piece will be moved by a claw suspended above the board</a:t>
            </a:r>
          </a:p>
          <a:p>
            <a:r>
              <a:rPr lang="en-US" dirty="0" smtClean="0"/>
              <a:t>Person vs. Computer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Hall Effect Sensor Grid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8382000" cy="4800600"/>
          </a:xfrm>
        </p:spPr>
        <p:txBody>
          <a:bodyPr/>
          <a:lstStyle/>
          <a:p>
            <a:r>
              <a:rPr lang="en-US" dirty="0" smtClean="0"/>
              <a:t>Specifications:</a:t>
            </a:r>
          </a:p>
          <a:p>
            <a:pPr lvl="2">
              <a:buSzPct val="100000"/>
              <a:buFont typeface="Wingdings" pitchFamily="2" charset="2"/>
              <a:buChar char="§"/>
            </a:pPr>
            <a:r>
              <a:rPr lang="en-US" dirty="0" smtClean="0"/>
              <a:t>4 to 16 Demultiplexer(HEF4514):</a:t>
            </a:r>
          </a:p>
          <a:p>
            <a:pPr lvl="3">
              <a:buNone/>
            </a:pPr>
            <a:r>
              <a:rPr lang="en-US" dirty="0" smtClean="0"/>
              <a:t>	V</a:t>
            </a:r>
            <a:r>
              <a:rPr lang="en-US" baseline="-25000" dirty="0" smtClean="0"/>
              <a:t>DD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 5VDC </a:t>
            </a:r>
            <a:endParaRPr lang="en-US" dirty="0" smtClean="0"/>
          </a:p>
          <a:p>
            <a:pPr lvl="3">
              <a:buFont typeface="Arial" pitchFamily="34" charset="0"/>
              <a:buChar char="•"/>
            </a:pPr>
            <a:r>
              <a:rPr lang="en-US" dirty="0" smtClean="0"/>
              <a:t>A</a:t>
            </a:r>
            <a:r>
              <a:rPr lang="en-US" baseline="-25000" dirty="0" smtClean="0"/>
              <a:t>0</a:t>
            </a:r>
            <a:r>
              <a:rPr lang="en-US" dirty="0" smtClean="0"/>
              <a:t>-A</a:t>
            </a:r>
            <a:r>
              <a:rPr lang="en-US" baseline="-25000" dirty="0" smtClean="0"/>
              <a:t>3</a:t>
            </a:r>
            <a:r>
              <a:rPr lang="en-US" dirty="0" smtClean="0"/>
              <a:t>, EL = 5VDC </a:t>
            </a:r>
          </a:p>
          <a:p>
            <a:pPr lvl="3">
              <a:buFont typeface="Arial" pitchFamily="34" charset="0"/>
              <a:buChar char="•"/>
            </a:pPr>
            <a:r>
              <a:rPr lang="en-US" dirty="0" smtClean="0"/>
              <a:t>O</a:t>
            </a:r>
            <a:r>
              <a:rPr lang="en-US" baseline="-25000" dirty="0" smtClean="0"/>
              <a:t>0</a:t>
            </a:r>
            <a:r>
              <a:rPr lang="en-US" dirty="0" smtClean="0"/>
              <a:t>-O</a:t>
            </a:r>
            <a:r>
              <a:rPr lang="en-US" baseline="-25000" dirty="0" smtClean="0"/>
              <a:t>15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 5VDC </a:t>
            </a:r>
          </a:p>
          <a:p>
            <a:pPr lvl="3">
              <a:buFont typeface="Arial" pitchFamily="34" charset="0"/>
              <a:buChar char="•"/>
            </a:pPr>
            <a:r>
              <a:rPr lang="en-US" dirty="0" smtClean="0">
                <a:sym typeface="Symbol"/>
              </a:rPr>
              <a:t>E(NOT), V</a:t>
            </a:r>
            <a:r>
              <a:rPr lang="en-US" baseline="-25000" dirty="0" smtClean="0">
                <a:sym typeface="Symbol"/>
              </a:rPr>
              <a:t>SS</a:t>
            </a:r>
            <a:r>
              <a:rPr lang="en-US" dirty="0" smtClean="0">
                <a:sym typeface="Symbol"/>
              </a:rPr>
              <a:t>= 0V</a:t>
            </a:r>
            <a:endParaRPr lang="en-US" dirty="0" smtClean="0"/>
          </a:p>
          <a:p>
            <a:pPr lvl="2">
              <a:buSzPct val="100000"/>
              <a:buFont typeface="Wingdings" pitchFamily="2" charset="2"/>
              <a:buChar char="§"/>
            </a:pPr>
            <a:r>
              <a:rPr lang="en-US" dirty="0" smtClean="0"/>
              <a:t>8 to 1 Multiplexer(74HC151N)</a:t>
            </a:r>
          </a:p>
          <a:p>
            <a:pPr lvl="3">
              <a:buFont typeface="Courier New" pitchFamily="49" charset="0"/>
              <a:buChar char="o"/>
            </a:pPr>
            <a:r>
              <a:rPr lang="en-US" dirty="0" smtClean="0"/>
              <a:t>2.0</a:t>
            </a:r>
            <a:r>
              <a:rPr lang="en-US" dirty="0" smtClean="0">
                <a:sym typeface="Symbol"/>
              </a:rPr>
              <a:t>  </a:t>
            </a:r>
            <a:r>
              <a:rPr lang="en-US" dirty="0" smtClean="0"/>
              <a:t>V</a:t>
            </a:r>
            <a:r>
              <a:rPr lang="en-US" baseline="-25000" dirty="0" smtClean="0"/>
              <a:t>CC</a:t>
            </a:r>
            <a:r>
              <a:rPr lang="en-US" dirty="0" smtClean="0">
                <a:sym typeface="Symbol"/>
              </a:rPr>
              <a:t>,S</a:t>
            </a:r>
            <a:r>
              <a:rPr lang="en-US" baseline="-25000" dirty="0" smtClean="0">
                <a:sym typeface="Symbol"/>
              </a:rPr>
              <a:t>2</a:t>
            </a:r>
            <a:r>
              <a:rPr lang="en-US" dirty="0" smtClean="0">
                <a:sym typeface="Symbol"/>
              </a:rPr>
              <a:t>-S</a:t>
            </a:r>
            <a:r>
              <a:rPr lang="en-US" baseline="-25000" dirty="0" smtClean="0">
                <a:sym typeface="Symbol"/>
              </a:rPr>
              <a:t>0 </a:t>
            </a:r>
            <a:r>
              <a:rPr lang="en-US" dirty="0" smtClean="0">
                <a:sym typeface="Symbol"/>
              </a:rPr>
              <a:t> </a:t>
            </a:r>
            <a:r>
              <a:rPr lang="en-US" dirty="0" smtClean="0"/>
              <a:t>6.0</a:t>
            </a:r>
          </a:p>
          <a:p>
            <a:pPr lvl="3">
              <a:buFont typeface="Courier New" pitchFamily="49" charset="0"/>
              <a:buChar char="o"/>
            </a:pPr>
            <a:r>
              <a:rPr lang="en-US" dirty="0" smtClean="0"/>
              <a:t>2.0</a:t>
            </a:r>
            <a:r>
              <a:rPr lang="en-US" dirty="0" smtClean="0">
                <a:sym typeface="Symbol"/>
              </a:rPr>
              <a:t>  </a:t>
            </a:r>
            <a:r>
              <a:rPr lang="en-US" dirty="0" smtClean="0"/>
              <a:t>I</a:t>
            </a:r>
            <a:r>
              <a:rPr lang="en-US" baseline="-25000" dirty="0" smtClean="0"/>
              <a:t>0</a:t>
            </a:r>
            <a:r>
              <a:rPr lang="en-US" dirty="0" smtClean="0"/>
              <a:t>-I</a:t>
            </a:r>
            <a:r>
              <a:rPr lang="en-US" baseline="-25000" dirty="0" smtClean="0"/>
              <a:t>7 </a:t>
            </a:r>
            <a:r>
              <a:rPr lang="en-US" dirty="0" smtClean="0">
                <a:sym typeface="Symbol"/>
              </a:rPr>
              <a:t> </a:t>
            </a:r>
            <a:r>
              <a:rPr lang="en-US" dirty="0" smtClean="0"/>
              <a:t>6.0</a:t>
            </a:r>
          </a:p>
          <a:p>
            <a:pPr lvl="3">
              <a:buFont typeface="Courier New" pitchFamily="49" charset="0"/>
              <a:buChar char="o"/>
            </a:pPr>
            <a:r>
              <a:rPr lang="en-US" dirty="0" smtClean="0"/>
              <a:t>E(NOT) = 0V</a:t>
            </a:r>
          </a:p>
          <a:p>
            <a:pPr lvl="2">
              <a:buSzPct val="100000"/>
              <a:buFont typeface="Wingdings" pitchFamily="2" charset="2"/>
              <a:buChar char="§"/>
            </a:pPr>
            <a:r>
              <a:rPr lang="en-US" dirty="0" err="1" smtClean="0"/>
              <a:t>Uni</a:t>
            </a:r>
            <a:r>
              <a:rPr lang="en-US" dirty="0" smtClean="0"/>
              <a:t>-polar linear Hall Effect sensors(OH090U):</a:t>
            </a:r>
          </a:p>
          <a:p>
            <a:pPr lvl="3">
              <a:buFont typeface="Courier New" pitchFamily="49" charset="0"/>
              <a:buChar char="o"/>
            </a:pPr>
            <a:r>
              <a:rPr lang="en-US" dirty="0" err="1" smtClean="0"/>
              <a:t>V</a:t>
            </a:r>
            <a:r>
              <a:rPr lang="en-US" baseline="-25000" dirty="0" err="1" smtClean="0"/>
              <a:t>cc</a:t>
            </a:r>
            <a:r>
              <a:rPr lang="en-US" dirty="0" smtClean="0"/>
              <a:t> ,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out</a:t>
            </a:r>
            <a:r>
              <a:rPr lang="en-US" dirty="0" smtClean="0"/>
              <a:t>= 5VDC</a:t>
            </a:r>
          </a:p>
          <a:p>
            <a:pPr lvl="3">
              <a:buFont typeface="Courier New" pitchFamily="49" charset="0"/>
              <a:buChar char="o"/>
            </a:pPr>
            <a:r>
              <a:rPr lang="en-US" dirty="0" smtClean="0"/>
              <a:t>Magnetic Hysteresis = 10 to 100 Gauss</a:t>
            </a:r>
          </a:p>
        </p:txBody>
      </p:sp>
      <p:pic>
        <p:nvPicPr>
          <p:cNvPr id="5" name="Picture 2" descr="C:\Users\Vennex\Documents\My Dropbox\Senior Design\SD II\CDR\Pictures\Photo Sep 02, 12 08 28.jpg"/>
          <p:cNvPicPr>
            <a:picLocks noChangeAspect="1" noChangeArrowheads="1"/>
          </p:cNvPicPr>
          <p:nvPr/>
        </p:nvPicPr>
        <p:blipFill>
          <a:blip r:embed="rId2"/>
          <a:srcRect l="57725" t="36830" r="16669" b="16064"/>
          <a:stretch>
            <a:fillRect/>
          </a:stretch>
        </p:blipFill>
        <p:spPr bwMode="auto">
          <a:xfrm rot="5400000">
            <a:off x="6619874" y="1228725"/>
            <a:ext cx="1238249" cy="1981200"/>
          </a:xfrm>
          <a:prstGeom prst="rect">
            <a:avLst/>
          </a:prstGeom>
          <a:noFill/>
        </p:spPr>
      </p:pic>
      <p:pic>
        <p:nvPicPr>
          <p:cNvPr id="6" name="Picture 2" descr="C:\Users\Vennex\Documents\My Dropbox\Senior Design\SD II\CDR\Pictures\Photo Sep 02, 12 08 28.jpg"/>
          <p:cNvPicPr>
            <a:picLocks noChangeAspect="1" noChangeArrowheads="1"/>
          </p:cNvPicPr>
          <p:nvPr/>
        </p:nvPicPr>
        <p:blipFill>
          <a:blip r:embed="rId2"/>
          <a:srcRect l="38403" t="42488" r="44202" b="24179"/>
          <a:stretch>
            <a:fillRect/>
          </a:stretch>
        </p:blipFill>
        <p:spPr bwMode="auto">
          <a:xfrm rot="5400000">
            <a:off x="6629400" y="2819400"/>
            <a:ext cx="1143000" cy="1905000"/>
          </a:xfrm>
          <a:prstGeom prst="rect">
            <a:avLst/>
          </a:prstGeom>
          <a:noFill/>
        </p:spPr>
      </p:pic>
      <p:pic>
        <p:nvPicPr>
          <p:cNvPr id="7" name="Picture 2" descr="C:\Users\Vennex\Documents\My Dropbox\Senior Design\SD II\CDR\Pictures\Photo Sep 02, 12 08 28.jpg"/>
          <p:cNvPicPr>
            <a:picLocks noChangeAspect="1" noChangeArrowheads="1"/>
          </p:cNvPicPr>
          <p:nvPr/>
        </p:nvPicPr>
        <p:blipFill>
          <a:blip r:embed="rId2"/>
          <a:srcRect l="17924" t="41217" r="69273" b="23454"/>
          <a:stretch>
            <a:fillRect/>
          </a:stretch>
        </p:blipFill>
        <p:spPr bwMode="auto">
          <a:xfrm>
            <a:off x="7391400" y="4495800"/>
            <a:ext cx="666750" cy="160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552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Hall Effect Sensor Grid</a:t>
            </a:r>
            <a:endParaRPr lang="en-US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39624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1600200"/>
            <a:ext cx="83820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lvl="0" indent="-4572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3200" dirty="0" smtClean="0"/>
              <a:t>Is an </a:t>
            </a:r>
            <a:r>
              <a:rPr lang="en-US" sz="3200" dirty="0" err="1" smtClean="0"/>
              <a:t>Optocoupler</a:t>
            </a:r>
            <a:r>
              <a:rPr lang="en-US" sz="3200" dirty="0" smtClean="0"/>
              <a:t>  Needed?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:</a:t>
            </a:r>
          </a:p>
          <a:p>
            <a:pPr marL="1022350" marR="0" lvl="2" indent="-3508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</a:rPr>
              <a:t>4 to 16 Demultiplexer(HEF4514):</a:t>
            </a:r>
          </a:p>
          <a:p>
            <a:pPr marL="1366837" marR="0" lvl="3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</a:rPr>
              <a:t>An </a:t>
            </a:r>
            <a:r>
              <a:rPr lang="en-US" sz="2000" kern="0" dirty="0" smtClean="0">
                <a:latin typeface="+mn-lt"/>
                <a:ea typeface="+mn-ea"/>
              </a:rPr>
              <a:t>o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</a:rPr>
              <a:t>ptocoupler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</a:rPr>
              <a:t> will be required to communicate with Microcontroller due to a voltage requirement of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</a:rPr>
              <a:t> the demultiplexer being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</a:rPr>
              <a:t> greater than 3.3VDC.</a:t>
            </a:r>
          </a:p>
          <a:p>
            <a:pPr marL="1022350" marR="0" lvl="2" indent="-3508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</a:rPr>
              <a:t>8 to 1 Multiplexer(74HC151N)</a:t>
            </a:r>
          </a:p>
          <a:p>
            <a:pPr marL="1366837" marR="0" lvl="3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</a:rPr>
              <a:t>Can directly communication with the Microcontroller due to 3.3VDC being within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</a:rPr>
              <a:t> the multiplexer’s operating range.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</a:endParaRPr>
          </a:p>
          <a:p>
            <a:pPr marL="1339850" marR="0" lvl="3" indent="-3159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Courier New" pitchFamily="49" charset="0"/>
              <a:buChar char="o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pic>
        <p:nvPicPr>
          <p:cNvPr id="2050" name="Picture 2" descr="http://www.embed4u.com/wp-content/uploads/2010/02/optocouple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4667018"/>
            <a:ext cx="2362200" cy="1505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099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Hall Effect Sensor Grid</a:t>
            </a:r>
            <a:endParaRPr lang="en-US" sz="6000" dirty="0"/>
          </a:p>
        </p:txBody>
      </p:sp>
      <p:pic>
        <p:nvPicPr>
          <p:cNvPr id="3" name="Picture 2" descr="C:\Users\Trinity\Desktop\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95" y="1219200"/>
            <a:ext cx="8645525" cy="541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99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Hall Effect Sensor Grid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391400" cy="4530725"/>
          </a:xfrm>
        </p:spPr>
        <p:txBody>
          <a:bodyPr/>
          <a:lstStyle/>
          <a:p>
            <a:r>
              <a:rPr lang="en-US" dirty="0" smtClean="0"/>
              <a:t>Hall Effect Sensor Modular Design</a:t>
            </a:r>
            <a:endParaRPr lang="en-US" dirty="0"/>
          </a:p>
        </p:txBody>
      </p:sp>
      <p:pic>
        <p:nvPicPr>
          <p:cNvPr id="3074" name="Picture 2" descr="C:\Users\Trinity\Desktop\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667000"/>
            <a:ext cx="3895724" cy="30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UCF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07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Hall Effect Sensor Grid</a:t>
            </a:r>
            <a:endParaRPr lang="en-US" sz="6000" dirty="0"/>
          </a:p>
        </p:txBody>
      </p:sp>
      <p:pic>
        <p:nvPicPr>
          <p:cNvPr id="2050" name="Picture 2" descr="C:\Users\Trinity\Desktop\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1219200"/>
            <a:ext cx="8081963" cy="487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UCF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3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Hall Effect Sensor Grid</a:t>
            </a:r>
            <a:endParaRPr lang="en-US" sz="6000" dirty="0"/>
          </a:p>
        </p:txBody>
      </p:sp>
      <p:pic>
        <p:nvPicPr>
          <p:cNvPr id="1026" name="Picture 2" descr="C:\Users\Trinity\Desktop\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4" y="1219200"/>
            <a:ext cx="7853363" cy="480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UCF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43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User Interface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911725"/>
          </a:xfrm>
        </p:spPr>
        <p:txBody>
          <a:bodyPr/>
          <a:lstStyle/>
          <a:p>
            <a:pPr>
              <a:buSzPct val="100000"/>
              <a:buFont typeface="Wingdings" pitchFamily="2" charset="2"/>
              <a:buChar char="§"/>
            </a:pPr>
            <a:r>
              <a:rPr lang="en-US" sz="3200" dirty="0" smtClean="0"/>
              <a:t>Displays messages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3200" dirty="0" smtClean="0"/>
              <a:t>Prompts the user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3200" dirty="0" smtClean="0"/>
              <a:t>Informs the user</a:t>
            </a:r>
          </a:p>
          <a:p>
            <a:pPr>
              <a:buSzPct val="100000"/>
              <a:buFont typeface="Wingdings" pitchFamily="2" charset="2"/>
              <a:buChar char="§"/>
            </a:pPr>
            <a:r>
              <a:rPr lang="en-US" sz="3200" dirty="0" smtClean="0"/>
              <a:t>Will have buttons for input selections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024" y="1295400"/>
            <a:ext cx="4108449" cy="308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UCF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55025" y="4394880"/>
            <a:ext cx="4108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Serial LCD Module 20x4 Blue with White Backlight for </a:t>
            </a:r>
            <a:r>
              <a:rPr lang="en-US" dirty="0" err="1"/>
              <a:t>Arduino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60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Microcontroller Requirements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62200"/>
            <a:ext cx="8153400" cy="3768725"/>
          </a:xfrm>
        </p:spPr>
        <p:txBody>
          <a:bodyPr/>
          <a:lstStyle/>
          <a:p>
            <a:pPr lvl="0">
              <a:buSzPct val="100000"/>
              <a:buFont typeface="Wingdings" pitchFamily="2" charset="2"/>
              <a:buChar char="§"/>
            </a:pPr>
            <a:r>
              <a:rPr lang="en-US" sz="2800" dirty="0" smtClean="0"/>
              <a:t>Must run an </a:t>
            </a:r>
            <a:r>
              <a:rPr lang="en-US" sz="2800" dirty="0"/>
              <a:t>onboard minimalist chess </a:t>
            </a:r>
            <a:r>
              <a:rPr lang="en-US" sz="2800" dirty="0" smtClean="0"/>
              <a:t>engine</a:t>
            </a:r>
          </a:p>
          <a:p>
            <a:pPr lvl="0">
              <a:buSzPct val="100000"/>
              <a:buFont typeface="Wingdings" pitchFamily="2" charset="2"/>
              <a:buChar char="§"/>
            </a:pPr>
            <a:r>
              <a:rPr lang="en-US" sz="2800" dirty="0" smtClean="0"/>
              <a:t>Large </a:t>
            </a:r>
            <a:r>
              <a:rPr lang="en-US" sz="2800" dirty="0"/>
              <a:t>development community</a:t>
            </a:r>
          </a:p>
          <a:p>
            <a:pPr lvl="0">
              <a:buSzPct val="100000"/>
              <a:buFont typeface="Wingdings" pitchFamily="2" charset="2"/>
              <a:buChar char="§"/>
            </a:pPr>
            <a:r>
              <a:rPr lang="en-US" sz="2800" dirty="0"/>
              <a:t>Easy access to </a:t>
            </a:r>
            <a:r>
              <a:rPr lang="en-US" sz="2800" dirty="0" err="1" smtClean="0"/>
              <a:t>dev</a:t>
            </a:r>
            <a:r>
              <a:rPr lang="en-US" sz="2800" dirty="0" smtClean="0"/>
              <a:t> tools.</a:t>
            </a:r>
          </a:p>
          <a:p>
            <a:pPr lvl="0">
              <a:buSzPct val="100000"/>
              <a:buFont typeface="Wingdings" pitchFamily="2" charset="2"/>
              <a:buChar char="§"/>
            </a:pPr>
            <a:endParaRPr lang="en-US" sz="2800" dirty="0"/>
          </a:p>
        </p:txBody>
      </p:sp>
      <p:pic>
        <p:nvPicPr>
          <p:cNvPr id="4" name="Picture 5" descr="UCF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7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Microcontroller Specifications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8153400" cy="3921125"/>
          </a:xfrm>
        </p:spPr>
        <p:txBody>
          <a:bodyPr/>
          <a:lstStyle/>
          <a:p>
            <a:pPr>
              <a:buSzPct val="100000"/>
              <a:buFont typeface="Wingdings" pitchFamily="2" charset="2"/>
              <a:buChar char="§"/>
            </a:pPr>
            <a:r>
              <a:rPr lang="en-US" sz="3200" dirty="0" smtClean="0"/>
              <a:t>60 </a:t>
            </a:r>
            <a:r>
              <a:rPr lang="en-US" sz="3200" dirty="0"/>
              <a:t>I/O pins </a:t>
            </a:r>
            <a:endParaRPr lang="en-US" sz="3200" dirty="0" smtClean="0"/>
          </a:p>
          <a:p>
            <a:pPr>
              <a:buSzPct val="100000"/>
              <a:buFont typeface="Wingdings" pitchFamily="2" charset="2"/>
              <a:buChar char="§"/>
            </a:pPr>
            <a:r>
              <a:rPr lang="en-US" sz="3200" dirty="0" smtClean="0"/>
              <a:t>4 </a:t>
            </a:r>
            <a:r>
              <a:rPr lang="en-US" sz="3200" dirty="0"/>
              <a:t>hardware </a:t>
            </a:r>
            <a:r>
              <a:rPr lang="en-US" sz="3200" dirty="0" smtClean="0"/>
              <a:t>timers</a:t>
            </a:r>
          </a:p>
          <a:p>
            <a:pPr>
              <a:buSzPct val="100000"/>
              <a:buFont typeface="Wingdings" pitchFamily="2" charset="2"/>
              <a:buChar char="§"/>
            </a:pPr>
            <a:r>
              <a:rPr lang="en-US" sz="3200" dirty="0" smtClean="0"/>
              <a:t>4 USART</a:t>
            </a:r>
          </a:p>
          <a:p>
            <a:pPr>
              <a:buSzPct val="100000"/>
              <a:buFont typeface="Wingdings" pitchFamily="2" charset="2"/>
              <a:buChar char="§"/>
            </a:pPr>
            <a:r>
              <a:rPr lang="en-US" sz="3200" dirty="0" smtClean="0"/>
              <a:t>60 KB flash</a:t>
            </a:r>
          </a:p>
          <a:p>
            <a:pPr>
              <a:buSzPct val="100000"/>
              <a:buFont typeface="Wingdings" pitchFamily="2" charset="2"/>
              <a:buChar char="§"/>
            </a:pPr>
            <a:r>
              <a:rPr lang="en-US" sz="3200" dirty="0" smtClean="0"/>
              <a:t>4 KB SRAM</a:t>
            </a:r>
            <a:endParaRPr lang="en-US" sz="3200" dirty="0"/>
          </a:p>
        </p:txBody>
      </p:sp>
      <p:pic>
        <p:nvPicPr>
          <p:cNvPr id="4" name="Picture 5" descr="UCF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69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Xmega128A1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53400" cy="4530725"/>
          </a:xfrm>
        </p:spPr>
        <p:txBody>
          <a:bodyPr/>
          <a:lstStyle/>
          <a:p>
            <a:pPr lvl="0"/>
            <a:r>
              <a:rPr lang="en-US" sz="3200" dirty="0" smtClean="0"/>
              <a:t>8KB SRAM</a:t>
            </a:r>
          </a:p>
          <a:p>
            <a:pPr lvl="0"/>
            <a:r>
              <a:rPr lang="en-US" sz="3200" dirty="0" smtClean="0"/>
              <a:t>78 I/O pins</a:t>
            </a:r>
          </a:p>
          <a:p>
            <a:pPr lvl="0"/>
            <a:r>
              <a:rPr lang="en-US" sz="3200" dirty="0" smtClean="0"/>
              <a:t>8 UART for Serial</a:t>
            </a:r>
          </a:p>
          <a:p>
            <a:pPr lvl="0"/>
            <a:r>
              <a:rPr lang="en-US" sz="3200" dirty="0" smtClean="0"/>
              <a:t>8 Timers for PWM</a:t>
            </a:r>
          </a:p>
          <a:p>
            <a:pPr lvl="0"/>
            <a:r>
              <a:rPr lang="en-US" sz="3200" dirty="0" smtClean="0"/>
              <a:t>128KB Flash memory</a:t>
            </a:r>
          </a:p>
          <a:p>
            <a:pPr lvl="0"/>
            <a:r>
              <a:rPr lang="en-US" sz="3200" dirty="0" err="1" smtClean="0"/>
              <a:t>AVRFreaks</a:t>
            </a:r>
            <a:r>
              <a:rPr lang="en-US" sz="3200" dirty="0" smtClean="0"/>
              <a:t> support community</a:t>
            </a:r>
          </a:p>
          <a:p>
            <a:pPr lvl="0"/>
            <a:r>
              <a:rPr lang="en-US" sz="3200" dirty="0" smtClean="0"/>
              <a:t>Atmel Tutorials, Atmel software suite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914" y="1524000"/>
            <a:ext cx="35052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UCF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78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hesshouse.com/v/vspfiles/images/dgt_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9"/>
          <a:stretch/>
        </p:blipFill>
        <p:spPr bwMode="auto">
          <a:xfrm>
            <a:off x="4240270" y="4267200"/>
            <a:ext cx="4770380" cy="257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5" descr="UCF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+mn-lt"/>
              </a:rPr>
              <a:t>Specifications</a:t>
            </a:r>
            <a:endParaRPr lang="en-US" sz="6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8229600" cy="4759325"/>
          </a:xfrm>
        </p:spPr>
        <p:txBody>
          <a:bodyPr/>
          <a:lstStyle/>
          <a:p>
            <a:r>
              <a:rPr lang="en-US" dirty="0" smtClean="0"/>
              <a:t>90% </a:t>
            </a:r>
            <a:r>
              <a:rPr lang="en-US" dirty="0" smtClean="0"/>
              <a:t>chess piece </a:t>
            </a:r>
            <a:r>
              <a:rPr lang="en-US" dirty="0" smtClean="0"/>
              <a:t>movement accuracy</a:t>
            </a:r>
          </a:p>
          <a:p>
            <a:r>
              <a:rPr lang="en-US" dirty="0" smtClean="0"/>
              <a:t>Total weight &lt;100 </a:t>
            </a:r>
            <a:r>
              <a:rPr lang="en-US" dirty="0" err="1" smtClean="0"/>
              <a:t>lbs</a:t>
            </a:r>
            <a:endParaRPr lang="en-US" dirty="0" smtClean="0"/>
          </a:p>
          <a:p>
            <a:r>
              <a:rPr lang="en-US" dirty="0" smtClean="0"/>
              <a:t>12”x12” playing grid</a:t>
            </a:r>
          </a:p>
        </p:txBody>
      </p:sp>
    </p:spTree>
    <p:extLst>
      <p:ext uri="{BB962C8B-B14F-4D97-AF65-F5344CB8AC3E}">
        <p14:creationId xmlns:p14="http://schemas.microsoft.com/office/powerpoint/2010/main" val="110900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Development Tools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198120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A1Xplained Board</a:t>
            </a:r>
          </a:p>
          <a:p>
            <a:r>
              <a:rPr lang="en-US" dirty="0" smtClean="0"/>
              <a:t>For testing individual components</a:t>
            </a:r>
          </a:p>
          <a:p>
            <a:r>
              <a:rPr lang="en-US" dirty="0"/>
              <a:t>Atmel Studio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2286000"/>
          </a:xfrm>
        </p:spPr>
        <p:txBody>
          <a:bodyPr/>
          <a:lstStyle/>
          <a:p>
            <a:r>
              <a:rPr lang="en-US" dirty="0" smtClean="0"/>
              <a:t>USB </a:t>
            </a:r>
            <a:r>
              <a:rPr lang="en-US" dirty="0"/>
              <a:t>gateway</a:t>
            </a:r>
          </a:p>
          <a:p>
            <a:r>
              <a:rPr lang="en-US" dirty="0"/>
              <a:t>Had to program using Atmel FLIP</a:t>
            </a:r>
          </a:p>
          <a:p>
            <a:r>
              <a:rPr lang="en-US" dirty="0"/>
              <a:t>No debugging</a:t>
            </a:r>
          </a:p>
          <a:p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886200"/>
            <a:ext cx="297130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UCF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47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In System Programming</a:t>
            </a:r>
            <a:endParaRPr lang="en-US" sz="6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209800"/>
            <a:ext cx="4038600" cy="4114800"/>
          </a:xfrm>
        </p:spPr>
        <p:txBody>
          <a:bodyPr/>
          <a:lstStyle/>
          <a:p>
            <a:r>
              <a:rPr lang="en-US" dirty="0" smtClean="0"/>
              <a:t>Ordered an AVR-ISP-MK2</a:t>
            </a:r>
          </a:p>
          <a:p>
            <a:r>
              <a:rPr lang="en-US" dirty="0" smtClean="0"/>
              <a:t>Program in system with PDI</a:t>
            </a:r>
          </a:p>
          <a:p>
            <a:r>
              <a:rPr lang="en-US" dirty="0" smtClean="0"/>
              <a:t>Also has debugging capabilities</a:t>
            </a:r>
            <a:endParaRPr lang="en-US" dirty="0"/>
          </a:p>
        </p:txBody>
      </p:sp>
      <p:pic>
        <p:nvPicPr>
          <p:cNvPr id="1028" name="Picture 4" descr="https://www.olimex.com/dev/AVR/AVR-ISP-MK2/AVR-ISP-MK2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711328"/>
            <a:ext cx="2057895" cy="200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UCF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03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Software</a:t>
            </a:r>
            <a:endParaRPr lang="en-US" sz="6000" dirty="0"/>
          </a:p>
        </p:txBody>
      </p:sp>
      <p:pic>
        <p:nvPicPr>
          <p:cNvPr id="3074" name="Picture 2" descr="C:\Users\Trinity\Desktop\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219200"/>
            <a:ext cx="8389937" cy="527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0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Main Module</a:t>
            </a:r>
            <a:endParaRPr lang="en-US" sz="6000" dirty="0"/>
          </a:p>
        </p:txBody>
      </p:sp>
      <p:pic>
        <p:nvPicPr>
          <p:cNvPr id="9" name="Picture 2" descr="C:\Users\Trinity\Desktop\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219200"/>
            <a:ext cx="8389937" cy="527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3733800" y="3566360"/>
            <a:ext cx="1447800" cy="15424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04800" y="1752600"/>
            <a:ext cx="2286000" cy="15424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06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Main Module</a:t>
            </a:r>
            <a:endParaRPr lang="en-US" sz="6000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1104900"/>
            <a:ext cx="4171949" cy="5029200"/>
          </a:xfrm>
        </p:spPr>
        <p:txBody>
          <a:bodyPr/>
          <a:lstStyle/>
          <a:p>
            <a:pPr>
              <a:buSzPct val="100000"/>
              <a:buFont typeface="Wingdings" pitchFamily="2" charset="2"/>
              <a:buChar char="§"/>
            </a:pPr>
            <a:r>
              <a:rPr lang="en-US" sz="2800" dirty="0"/>
              <a:t>Use only high level method calls </a:t>
            </a:r>
          </a:p>
          <a:p>
            <a:pPr>
              <a:buSzPct val="100000"/>
              <a:buFont typeface="Wingdings" pitchFamily="2" charset="2"/>
              <a:buChar char="§"/>
            </a:pPr>
            <a:r>
              <a:rPr lang="en-US" sz="2800" dirty="0"/>
              <a:t>Describes high level gameplay process</a:t>
            </a:r>
          </a:p>
          <a:p>
            <a:pPr>
              <a:buSzPct val="100000"/>
              <a:buFont typeface="Wingdings" pitchFamily="2" charset="2"/>
              <a:buChar char="§"/>
            </a:pPr>
            <a:r>
              <a:rPr lang="en-US" sz="2800" dirty="0"/>
              <a:t>Orchestrates interaction between I/O and Engine</a:t>
            </a:r>
          </a:p>
          <a:p>
            <a:pPr>
              <a:buSzPct val="100000"/>
              <a:buFont typeface="Wingdings" pitchFamily="2" charset="2"/>
              <a:buChar char="§"/>
            </a:pPr>
            <a:r>
              <a:rPr lang="en-US" sz="2800" dirty="0"/>
              <a:t>Translates “moves” between chess engine and I/O module representations</a:t>
            </a:r>
          </a:p>
        </p:txBody>
      </p:sp>
      <p:pic>
        <p:nvPicPr>
          <p:cNvPr id="4098" name="Picture 2" descr="C:\Users\Trinity\Desktop\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4241800" cy="488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95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Chess Module</a:t>
            </a:r>
            <a:endParaRPr lang="en-US" sz="6000" dirty="0"/>
          </a:p>
        </p:txBody>
      </p:sp>
      <p:pic>
        <p:nvPicPr>
          <p:cNvPr id="8" name="Picture 2" descr="C:\Users\Trinity\Desktop\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219200"/>
            <a:ext cx="8389937" cy="527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376238" y="3376421"/>
            <a:ext cx="2286000" cy="31148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Chess Module</a:t>
            </a:r>
            <a:endParaRPr lang="en-US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1219200"/>
            <a:ext cx="4419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400" dirty="0" smtClean="0"/>
              <a:t>Contains internal state of chess game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400" dirty="0" smtClean="0"/>
              <a:t>Accepts player moves and creates AI moves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400" dirty="0" smtClean="0"/>
              <a:t>Should use &lt; 4 KB RAM 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400" dirty="0"/>
              <a:t>Micro-Max open source chess </a:t>
            </a:r>
            <a:r>
              <a:rPr lang="en-US" sz="2400" dirty="0" smtClean="0"/>
              <a:t>engine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400" dirty="0"/>
              <a:t>Smallest chess engine in the world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400" dirty="0" smtClean="0"/>
              <a:t>Our </a:t>
            </a:r>
            <a:r>
              <a:rPr lang="en-US" sz="2400" dirty="0"/>
              <a:t>goal was not to understand, but to interface.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endParaRPr lang="en-US" sz="2400" dirty="0" smtClean="0"/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endParaRPr lang="en-US" sz="2400" dirty="0" smtClean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47800"/>
            <a:ext cx="38862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00600" y="16002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7168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I/O Module</a:t>
            </a:r>
            <a:endParaRPr lang="en-US" sz="6000" dirty="0"/>
          </a:p>
        </p:txBody>
      </p:sp>
      <p:pic>
        <p:nvPicPr>
          <p:cNvPr id="9" name="Picture 2" descr="C:\Users\Trinity\Desktop\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219200"/>
            <a:ext cx="8389937" cy="527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3090861" y="1341664"/>
            <a:ext cx="2962275" cy="20200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053136" y="2133600"/>
            <a:ext cx="2704123" cy="27443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016140" y="4764475"/>
            <a:ext cx="1741119" cy="1483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0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I/O Module</a:t>
            </a:r>
            <a:endParaRPr lang="en-US" sz="6000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600200"/>
            <a:ext cx="8229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/>
              <a:t>Contains functions to interface with individual I/O devices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/>
              <a:t>Exposes high level interface to main module</a:t>
            </a:r>
          </a:p>
        </p:txBody>
      </p:sp>
      <p:pic>
        <p:nvPicPr>
          <p:cNvPr id="4" name="Picture 5" descr="UCF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54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Motor Controller</a:t>
            </a:r>
            <a:endParaRPr lang="en-US" sz="6000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600200"/>
            <a:ext cx="464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600" dirty="0" smtClean="0"/>
              <a:t>All motor I/O functions grouped together</a:t>
            </a:r>
          </a:p>
          <a:p>
            <a:pPr marL="571500" indent="-57150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600" dirty="0" smtClean="0"/>
              <a:t>High level interface including “move piece”</a:t>
            </a:r>
          </a:p>
        </p:txBody>
      </p:sp>
      <p:pic>
        <p:nvPicPr>
          <p:cNvPr id="7" name="Picture 5" descr="UCF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Trinity\Desktop\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19200"/>
            <a:ext cx="3822700" cy="472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96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Features and Functions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86200" cy="4530725"/>
          </a:xfrm>
        </p:spPr>
        <p:txBody>
          <a:bodyPr/>
          <a:lstStyle/>
          <a:p>
            <a:pPr>
              <a:buSzPct val="100000"/>
              <a:buFont typeface="Wingdings" pitchFamily="2" charset="2"/>
              <a:buChar char="§"/>
            </a:pPr>
            <a:r>
              <a:rPr lang="en-US" dirty="0" smtClean="0"/>
              <a:t>LED lights will be used to light up the squares on the board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dirty="0" smtClean="0"/>
              <a:t>RGB, individual squares, communication with the user(s)</a:t>
            </a:r>
          </a:p>
          <a:p>
            <a:pPr lvl="1">
              <a:buClr>
                <a:schemeClr val="accent1"/>
              </a:buClr>
              <a:buSzPct val="100000"/>
            </a:pPr>
            <a:endParaRPr lang="en-US" dirty="0"/>
          </a:p>
        </p:txBody>
      </p:sp>
      <p:pic>
        <p:nvPicPr>
          <p:cNvPr id="1026" name="Picture 2" descr="C:\Users\Trinity\Desktop\235px-RBG-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05000"/>
            <a:ext cx="36576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UCF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3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Software Progress</a:t>
            </a:r>
            <a:endParaRPr lang="en-US" sz="6000" dirty="0"/>
          </a:p>
        </p:txBody>
      </p:sp>
      <p:sp>
        <p:nvSpPr>
          <p:cNvPr id="3" name="Rectangle 2"/>
          <p:cNvSpPr/>
          <p:nvPr/>
        </p:nvSpPr>
        <p:spPr>
          <a:xfrm>
            <a:off x="409574" y="1223287"/>
            <a:ext cx="789622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/>
              <a:t>Programed A1Xplained over </a:t>
            </a:r>
            <a:r>
              <a:rPr lang="en-US" sz="3200" dirty="0" smtClean="0"/>
              <a:t>USB</a:t>
            </a:r>
          </a:p>
          <a:p>
            <a:pPr marL="342900" indent="-34290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/>
              <a:t>Created scaffolding for whole project</a:t>
            </a:r>
          </a:p>
          <a:p>
            <a:pPr marL="342900" indent="-34290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/>
              <a:t>Ported </a:t>
            </a:r>
            <a:r>
              <a:rPr lang="en-US" sz="3200" dirty="0"/>
              <a:t>and created interface to chess </a:t>
            </a:r>
            <a:r>
              <a:rPr lang="en-US" sz="3200" dirty="0" smtClean="0"/>
              <a:t>engine</a:t>
            </a:r>
            <a:endParaRPr lang="en-US" sz="3200" dirty="0"/>
          </a:p>
          <a:p>
            <a:pPr marL="342900" indent="-34290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/>
              <a:t>Have claw </a:t>
            </a:r>
            <a:r>
              <a:rPr lang="en-US" sz="3200" dirty="0"/>
              <a:t>servo </a:t>
            </a:r>
            <a:r>
              <a:rPr lang="en-US" sz="3200" dirty="0" smtClean="0"/>
              <a:t>working</a:t>
            </a:r>
            <a:endParaRPr lang="en-US" sz="3200" dirty="0"/>
          </a:p>
          <a:p>
            <a:pPr marL="342900" indent="-34290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smtClean="0"/>
              <a:t>We h</a:t>
            </a:r>
            <a:r>
              <a:rPr lang="en-US" sz="3200" smtClean="0"/>
              <a:t>ave single </a:t>
            </a:r>
            <a:r>
              <a:rPr lang="en-US" sz="3200" dirty="0" smtClean="0"/>
              <a:t>stepper </a:t>
            </a:r>
            <a:r>
              <a:rPr lang="en-US" sz="3200" dirty="0"/>
              <a:t>motor to </a:t>
            </a:r>
            <a:r>
              <a:rPr lang="en-US" sz="3200" dirty="0" smtClean="0"/>
              <a:t>move</a:t>
            </a:r>
          </a:p>
          <a:p>
            <a:pPr marL="342900" indent="-34290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/>
              <a:t>Created test suite for individual component testing</a:t>
            </a:r>
          </a:p>
          <a:p>
            <a:pPr marL="342900" indent="-34290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/>
              <a:t>Got LCDs working with </a:t>
            </a:r>
            <a:r>
              <a:rPr lang="en-US" sz="3200" dirty="0" err="1" smtClean="0"/>
              <a:t>Arduino</a:t>
            </a:r>
            <a:endParaRPr lang="en-US" sz="3200" dirty="0"/>
          </a:p>
        </p:txBody>
      </p:sp>
      <p:pic>
        <p:nvPicPr>
          <p:cNvPr id="4" name="Picture 5" descr="UCF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92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smtClean="0"/>
              <a:t>Anticipated </a:t>
            </a:r>
            <a:r>
              <a:rPr lang="en-US" sz="4800" dirty="0" smtClean="0"/>
              <a:t>Problems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229600" cy="4911725"/>
          </a:xfrm>
        </p:spPr>
        <p:txBody>
          <a:bodyPr/>
          <a:lstStyle/>
          <a:p>
            <a:pPr>
              <a:buSzPct val="100000"/>
              <a:buFont typeface="Wingdings" pitchFamily="2" charset="2"/>
              <a:buChar char="§"/>
            </a:pPr>
            <a:r>
              <a:rPr lang="en-US" sz="3200" dirty="0" smtClean="0"/>
              <a:t>Motor controller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3200" dirty="0" smtClean="0"/>
              <a:t>Currently runs with 1 of 4 wires disconnected</a:t>
            </a:r>
          </a:p>
          <a:p>
            <a:pPr>
              <a:buSzPct val="100000"/>
              <a:buFont typeface="Wingdings" pitchFamily="2" charset="2"/>
              <a:buChar char="§"/>
            </a:pPr>
            <a:r>
              <a:rPr lang="en-US" sz="3200" dirty="0" smtClean="0"/>
              <a:t>Changing I/O configurations as we go</a:t>
            </a:r>
          </a:p>
          <a:p>
            <a:pPr>
              <a:buSzPct val="100000"/>
              <a:buFont typeface="Wingdings" pitchFamily="2" charset="2"/>
              <a:buChar char="§"/>
            </a:pPr>
            <a:r>
              <a:rPr lang="en-US" sz="3200" dirty="0" smtClean="0"/>
              <a:t>Repeatability</a:t>
            </a:r>
          </a:p>
          <a:p>
            <a:pPr>
              <a:buSzPct val="100000"/>
              <a:buFont typeface="Wingdings" pitchFamily="2" charset="2"/>
              <a:buChar char="§"/>
            </a:pPr>
            <a:r>
              <a:rPr lang="en-US" sz="3200" dirty="0" smtClean="0"/>
              <a:t>Integration issues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3200" dirty="0" smtClean="0"/>
              <a:t>Actually putting everything on the board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§"/>
            </a:pPr>
            <a:endParaRPr lang="en-US" dirty="0"/>
          </a:p>
        </p:txBody>
      </p:sp>
      <p:pic>
        <p:nvPicPr>
          <p:cNvPr id="5" name="Picture 5" descr="UCF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95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Test Plan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22320"/>
            <a:ext cx="3505200" cy="4530725"/>
          </a:xfrm>
        </p:spPr>
        <p:txBody>
          <a:bodyPr/>
          <a:lstStyle/>
          <a:p>
            <a:r>
              <a:rPr lang="en-US" dirty="0" smtClean="0"/>
              <a:t>We have developed </a:t>
            </a:r>
            <a:r>
              <a:rPr lang="en-US" dirty="0"/>
              <a:t>a written test </a:t>
            </a:r>
            <a:r>
              <a:rPr lang="en-US" dirty="0" smtClean="0"/>
              <a:t>plan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dirty="0" smtClean="0"/>
              <a:t>Acceptance </a:t>
            </a:r>
            <a:r>
              <a:rPr lang="en-US" dirty="0"/>
              <a:t>Test Plan (</a:t>
            </a:r>
            <a:r>
              <a:rPr lang="en-US" dirty="0" smtClean="0"/>
              <a:t>ATP) where the Acceptance </a:t>
            </a:r>
            <a:r>
              <a:rPr lang="en-US" dirty="0"/>
              <a:t>Test Results (ATR) are the final test results</a:t>
            </a:r>
          </a:p>
        </p:txBody>
      </p:sp>
      <p:pic>
        <p:nvPicPr>
          <p:cNvPr id="5" name="Picture 5" descr="UCF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100137"/>
            <a:ext cx="4953001" cy="50518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30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Budget to Date</a:t>
            </a:r>
            <a:endParaRPr lang="en-US" sz="6000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153400" cy="487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9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22401"/>
            <a:ext cx="2667000" cy="2658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Sponsors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r>
              <a:rPr lang="en-US" sz="4400" dirty="0" err="1" smtClean="0"/>
              <a:t>Igus</a:t>
            </a:r>
            <a:r>
              <a:rPr lang="en-US" sz="4400" dirty="0" smtClean="0"/>
              <a:t> </a:t>
            </a:r>
          </a:p>
          <a:p>
            <a:r>
              <a:rPr lang="en-US" sz="4400" dirty="0" smtClean="0"/>
              <a:t>Allied Electronics</a:t>
            </a:r>
            <a:endParaRPr lang="en-US" sz="4400" dirty="0"/>
          </a:p>
        </p:txBody>
      </p:sp>
      <p:pic>
        <p:nvPicPr>
          <p:cNvPr id="1026" name="Picture 2" descr="http://risf.net/IGUS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688417"/>
            <a:ext cx="5943600" cy="212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5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1371600"/>
            <a:ext cx="8153400" cy="3810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dirty="0" smtClean="0"/>
              <a:t>$346.90</a:t>
            </a:r>
            <a:endParaRPr lang="en-US" sz="66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pPr marL="0" indent="0" algn="ctr"/>
            <a:r>
              <a:rPr lang="en-US" sz="6000" dirty="0"/>
              <a:t>Total Spent to </a:t>
            </a:r>
            <a:r>
              <a:rPr lang="en-US" sz="6000" dirty="0" smtClean="0"/>
              <a:t>Date </a:t>
            </a:r>
            <a:endParaRPr lang="en-US" sz="6000" dirty="0"/>
          </a:p>
        </p:txBody>
      </p:sp>
      <p:pic>
        <p:nvPicPr>
          <p:cNvPr id="2049" name="Picture 1" descr="C:\Users\Trinity\Desktop\mon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57947"/>
            <a:ext cx="5156200" cy="345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UCF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04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Total Progress</a:t>
            </a:r>
            <a:endParaRPr lang="en-US" sz="6000" dirty="0"/>
          </a:p>
        </p:txBody>
      </p:sp>
      <p:pic>
        <p:nvPicPr>
          <p:cNvPr id="5" name="Picture 5" descr="UCF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02831527"/>
              </p:ext>
            </p:extLst>
          </p:nvPr>
        </p:nvGraphicFramePr>
        <p:xfrm>
          <a:off x="457200" y="1219200"/>
          <a:ext cx="8229600" cy="4800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6677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/>
              <a:t>Features and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43400" cy="4530725"/>
          </a:xfrm>
        </p:spPr>
        <p:txBody>
          <a:bodyPr/>
          <a:lstStyle/>
          <a:p>
            <a:r>
              <a:rPr lang="en-US" sz="3200" dirty="0" smtClean="0"/>
              <a:t>Player modes:</a:t>
            </a:r>
          </a:p>
          <a:p>
            <a:pPr lvl="1"/>
            <a:r>
              <a:rPr lang="en-US" sz="3200" dirty="0" smtClean="0"/>
              <a:t>1.) Player vs. Computer</a:t>
            </a:r>
          </a:p>
          <a:p>
            <a:pPr lvl="1"/>
            <a:r>
              <a:rPr lang="en-US" sz="3200" dirty="0" smtClean="0"/>
              <a:t>2.) Player vs. Player</a:t>
            </a:r>
          </a:p>
          <a:p>
            <a:pPr lvl="1"/>
            <a:r>
              <a:rPr lang="en-US" sz="3200" dirty="0" smtClean="0"/>
              <a:t>3.) Computer vs. Computer</a:t>
            </a:r>
            <a:endParaRPr lang="en-US" sz="3200" dirty="0"/>
          </a:p>
        </p:txBody>
      </p:sp>
      <p:pic>
        <p:nvPicPr>
          <p:cNvPr id="1026" name="Picture 2" descr="C:\Users\Trinity\Desktop\man-vs-machine-board-game-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1505"/>
            <a:ext cx="3810000" cy="449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UCF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77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UCF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Trinity\Desktop\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838200"/>
            <a:ext cx="8839200" cy="585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/>
              <a:t>Block Diagram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60707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 algn="ctr"/>
            <a:r>
              <a:rPr lang="en-US" sz="6000" dirty="0" smtClean="0"/>
              <a:t>Physical Chess Table</a:t>
            </a:r>
            <a:endParaRPr lang="en-US" sz="6000" dirty="0"/>
          </a:p>
        </p:txBody>
      </p:sp>
      <p:pic>
        <p:nvPicPr>
          <p:cNvPr id="5" name="Picture 5" descr="UCF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Trinity\Desktop\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2"/>
            <a:ext cx="8229600" cy="434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88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6000" dirty="0" smtClean="0"/>
              <a:t>Mechanical</a:t>
            </a:r>
            <a:endParaRPr lang="en-US" sz="6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Three Motion Axis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One Gripper 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Sliding A Frame Structure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Overhead Gantry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Stability and Consistent Repeatable Motion Control Needed</a:t>
            </a:r>
          </a:p>
        </p:txBody>
      </p:sp>
      <p:pic>
        <p:nvPicPr>
          <p:cNvPr id="5" name="Picture 5" descr="UCF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Trinity\Desktop\0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71600"/>
            <a:ext cx="2535237" cy="453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68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6000" dirty="0" smtClean="0"/>
              <a:t>Gripper Claw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/>
              <a:t>Gripper with Servo Goals</a:t>
            </a:r>
          </a:p>
          <a:p>
            <a:r>
              <a:rPr lang="en-US" sz="2000" dirty="0" smtClean="0"/>
              <a:t>Purchase gripper and servo this was not a design item</a:t>
            </a:r>
          </a:p>
          <a:p>
            <a:r>
              <a:rPr lang="en-US" sz="2000" dirty="0" smtClean="0"/>
              <a:t>One Micro Controller I/O output to command gripper open and closed </a:t>
            </a:r>
          </a:p>
          <a:p>
            <a:r>
              <a:rPr lang="en-US" sz="2000" dirty="0" smtClean="0"/>
              <a:t>Pulse width command signal with a 20 </a:t>
            </a:r>
            <a:r>
              <a:rPr lang="en-US" sz="2000" dirty="0" err="1" smtClean="0"/>
              <a:t>ms</a:t>
            </a:r>
            <a:r>
              <a:rPr lang="en-US" sz="2000" dirty="0" smtClean="0"/>
              <a:t> period. The pulse on time will very to open and close the gripper.</a:t>
            </a:r>
          </a:p>
        </p:txBody>
      </p:sp>
      <p:pic>
        <p:nvPicPr>
          <p:cNvPr id="5" name="Picture 5" descr="UCF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Trinity\Desktop\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33610"/>
            <a:ext cx="4032250" cy="481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60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g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C990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996600"/>
      </a:hlink>
      <a:folHlink>
        <a:srgbClr val="AFBF39"/>
      </a:folHlink>
    </a:clrScheme>
    <a:fontScheme name="Custom 1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3948</TotalTime>
  <Words>1023</Words>
  <Application>Microsoft Office PowerPoint</Application>
  <PresentationFormat>On-screen Show (4:3)</PresentationFormat>
  <Paragraphs>194</Paragraphs>
  <Slides>46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Edge</vt:lpstr>
      <vt:lpstr>Interactive Automated Chess Set  </vt:lpstr>
      <vt:lpstr>Goals</vt:lpstr>
      <vt:lpstr>Specifications</vt:lpstr>
      <vt:lpstr>Features and Functions</vt:lpstr>
      <vt:lpstr>Features and Functions</vt:lpstr>
      <vt:lpstr>Block Diagram</vt:lpstr>
      <vt:lpstr>Physical Chess Table</vt:lpstr>
      <vt:lpstr>Mechanical</vt:lpstr>
      <vt:lpstr>Gripper Claw</vt:lpstr>
      <vt:lpstr>Stepper Motors</vt:lpstr>
      <vt:lpstr>Motor Control</vt:lpstr>
      <vt:lpstr>Motor Control Schematic   </vt:lpstr>
      <vt:lpstr>Stepper Resolution</vt:lpstr>
      <vt:lpstr>Motion Control Circuits</vt:lpstr>
      <vt:lpstr>LED Grid</vt:lpstr>
      <vt:lpstr>LED Grid</vt:lpstr>
      <vt:lpstr>LED Grid</vt:lpstr>
      <vt:lpstr>Hall Effect Sensor Grid</vt:lpstr>
      <vt:lpstr>Hall Effect Sensor Grid</vt:lpstr>
      <vt:lpstr>Hall Effect Sensor Grid</vt:lpstr>
      <vt:lpstr>Hall Effect Sensor Grid</vt:lpstr>
      <vt:lpstr>Hall Effect Sensor Grid</vt:lpstr>
      <vt:lpstr>Hall Effect Sensor Grid</vt:lpstr>
      <vt:lpstr>Hall Effect Sensor Grid</vt:lpstr>
      <vt:lpstr>Hall Effect Sensor Grid</vt:lpstr>
      <vt:lpstr>User Interface</vt:lpstr>
      <vt:lpstr>Microcontroller Requirements</vt:lpstr>
      <vt:lpstr>Microcontroller Specifications</vt:lpstr>
      <vt:lpstr>Xmega128A1</vt:lpstr>
      <vt:lpstr>Development Tools</vt:lpstr>
      <vt:lpstr>In System Programming</vt:lpstr>
      <vt:lpstr>Software</vt:lpstr>
      <vt:lpstr>Main Module</vt:lpstr>
      <vt:lpstr>Main Module</vt:lpstr>
      <vt:lpstr>Chess Module</vt:lpstr>
      <vt:lpstr>Chess Module</vt:lpstr>
      <vt:lpstr>I/O Module</vt:lpstr>
      <vt:lpstr>I/O Module</vt:lpstr>
      <vt:lpstr>Motor Controller</vt:lpstr>
      <vt:lpstr>Software Progress</vt:lpstr>
      <vt:lpstr>Anticipated Problems</vt:lpstr>
      <vt:lpstr>Test Plan</vt:lpstr>
      <vt:lpstr>Budget to Date</vt:lpstr>
      <vt:lpstr>Sponsors</vt:lpstr>
      <vt:lpstr>Total Spent to Date </vt:lpstr>
      <vt:lpstr>Total Progress</vt:lpstr>
    </vt:vector>
  </TitlesOfParts>
  <Company>Siemens 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UCF Stormwater Academy  Rain Simulator</dc:title>
  <dc:creator>garci01b</dc:creator>
  <cp:lastModifiedBy>Trinity</cp:lastModifiedBy>
  <cp:revision>244</cp:revision>
  <cp:lastPrinted>2012-09-05T03:20:32Z</cp:lastPrinted>
  <dcterms:created xsi:type="dcterms:W3CDTF">2011-09-01T20:43:52Z</dcterms:created>
  <dcterms:modified xsi:type="dcterms:W3CDTF">2012-09-06T00:59:27Z</dcterms:modified>
</cp:coreProperties>
</file>