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311" r:id="rId4"/>
    <p:sldId id="259" r:id="rId5"/>
    <p:sldId id="293" r:id="rId6"/>
    <p:sldId id="260" r:id="rId7"/>
    <p:sldId id="269" r:id="rId8"/>
    <p:sldId id="295" r:id="rId9"/>
    <p:sldId id="296" r:id="rId10"/>
    <p:sldId id="297" r:id="rId11"/>
    <p:sldId id="298" r:id="rId12"/>
    <p:sldId id="299" r:id="rId13"/>
    <p:sldId id="321" r:id="rId14"/>
    <p:sldId id="301" r:id="rId15"/>
    <p:sldId id="306" r:id="rId16"/>
    <p:sldId id="302" r:id="rId17"/>
    <p:sldId id="309" r:id="rId18"/>
    <p:sldId id="267" r:id="rId19"/>
    <p:sldId id="316" r:id="rId20"/>
    <p:sldId id="276" r:id="rId21"/>
    <p:sldId id="312" r:id="rId22"/>
    <p:sldId id="319" r:id="rId23"/>
    <p:sldId id="277" r:id="rId24"/>
    <p:sldId id="278" r:id="rId25"/>
    <p:sldId id="275" r:id="rId26"/>
    <p:sldId id="263" r:id="rId27"/>
    <p:sldId id="287" r:id="rId28"/>
    <p:sldId id="282" r:id="rId29"/>
    <p:sldId id="283" r:id="rId30"/>
    <p:sldId id="284" r:id="rId31"/>
    <p:sldId id="285" r:id="rId32"/>
    <p:sldId id="286" r:id="rId33"/>
    <p:sldId id="288" r:id="rId34"/>
    <p:sldId id="279" r:id="rId35"/>
    <p:sldId id="318" r:id="rId36"/>
    <p:sldId id="265" r:id="rId37"/>
    <p:sldId id="317" r:id="rId38"/>
    <p:sldId id="266" r:id="rId39"/>
    <p:sldId id="315" r:id="rId40"/>
    <p:sldId id="294" r:id="rId41"/>
    <p:sldId id="313" r:id="rId42"/>
    <p:sldId id="320" r:id="rId43"/>
  </p:sldIdLst>
  <p:sldSz cx="9144000" cy="6858000" type="screen4x3"/>
  <p:notesSz cx="6858000" cy="9239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61"/>
    <a:srgbClr val="8C9335"/>
    <a:srgbClr val="FFA3A3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91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Brett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Hall Effect</c:v>
                </c:pt>
                <c:pt idx="1">
                  <c:v>LED Grid</c:v>
                </c:pt>
                <c:pt idx="2">
                  <c:v>Mechanical Assmbly</c:v>
                </c:pt>
                <c:pt idx="3">
                  <c:v>Enclosure</c:v>
                </c:pt>
                <c:pt idx="4">
                  <c:v>Motor Control</c:v>
                </c:pt>
                <c:pt idx="5">
                  <c:v>MCU Design</c:v>
                </c:pt>
                <c:pt idx="6">
                  <c:v>Software</c:v>
                </c:pt>
                <c:pt idx="7">
                  <c:v>Integration</c:v>
                </c:pt>
                <c:pt idx="8">
                  <c:v>Administration</c:v>
                </c:pt>
                <c:pt idx="9">
                  <c:v>HMI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1</c:v>
                </c:pt>
                <c:pt idx="1">
                  <c:v>0.7</c:v>
                </c:pt>
                <c:pt idx="2">
                  <c:v>0</c:v>
                </c:pt>
                <c:pt idx="3">
                  <c:v>0.2</c:v>
                </c:pt>
                <c:pt idx="4">
                  <c:v>0</c:v>
                </c:pt>
                <c:pt idx="5">
                  <c:v>0.9</c:v>
                </c:pt>
                <c:pt idx="6">
                  <c:v>0</c:v>
                </c:pt>
                <c:pt idx="7">
                  <c:v>0.25</c:v>
                </c:pt>
                <c:pt idx="8">
                  <c:v>0.05</c:v>
                </c:pt>
                <c:pt idx="9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Paul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Hall Effect</c:v>
                </c:pt>
                <c:pt idx="1">
                  <c:v>LED Grid</c:v>
                </c:pt>
                <c:pt idx="2">
                  <c:v>Mechanical Assmbly</c:v>
                </c:pt>
                <c:pt idx="3">
                  <c:v>Enclosure</c:v>
                </c:pt>
                <c:pt idx="4">
                  <c:v>Motor Control</c:v>
                </c:pt>
                <c:pt idx="5">
                  <c:v>MCU Design</c:v>
                </c:pt>
                <c:pt idx="6">
                  <c:v>Software</c:v>
                </c:pt>
                <c:pt idx="7">
                  <c:v>Integration</c:v>
                </c:pt>
                <c:pt idx="8">
                  <c:v>Administration</c:v>
                </c:pt>
                <c:pt idx="9">
                  <c:v>HMI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0.8</c:v>
                </c:pt>
                <c:pt idx="4">
                  <c:v>0.7</c:v>
                </c:pt>
                <c:pt idx="5">
                  <c:v>0</c:v>
                </c:pt>
                <c:pt idx="6">
                  <c:v>0</c:v>
                </c:pt>
                <c:pt idx="7">
                  <c:v>0.25</c:v>
                </c:pt>
                <c:pt idx="8">
                  <c:v>0.05</c:v>
                </c:pt>
                <c:pt idx="9">
                  <c:v>0.2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Samantha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Hall Effect</c:v>
                </c:pt>
                <c:pt idx="1">
                  <c:v>LED Grid</c:v>
                </c:pt>
                <c:pt idx="2">
                  <c:v>Mechanical Assmbly</c:v>
                </c:pt>
                <c:pt idx="3">
                  <c:v>Enclosure</c:v>
                </c:pt>
                <c:pt idx="4">
                  <c:v>Motor Control</c:v>
                </c:pt>
                <c:pt idx="5">
                  <c:v>MCU Design</c:v>
                </c:pt>
                <c:pt idx="6">
                  <c:v>Software</c:v>
                </c:pt>
                <c:pt idx="7">
                  <c:v>Integration</c:v>
                </c:pt>
                <c:pt idx="8">
                  <c:v>Administration</c:v>
                </c:pt>
                <c:pt idx="9">
                  <c:v>HMI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</c:v>
                </c:pt>
                <c:pt idx="1">
                  <c:v>0.3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0.25</c:v>
                </c:pt>
                <c:pt idx="8">
                  <c:v>0.85</c:v>
                </c:pt>
                <c:pt idx="9">
                  <c:v>0.6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Stephen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Hall Effect</c:v>
                </c:pt>
                <c:pt idx="1">
                  <c:v>LED Grid</c:v>
                </c:pt>
                <c:pt idx="2">
                  <c:v>Mechanical Assmbly</c:v>
                </c:pt>
                <c:pt idx="3">
                  <c:v>Enclosure</c:v>
                </c:pt>
                <c:pt idx="4">
                  <c:v>Motor Control</c:v>
                </c:pt>
                <c:pt idx="5">
                  <c:v>MCU Design</c:v>
                </c:pt>
                <c:pt idx="6">
                  <c:v>Software</c:v>
                </c:pt>
                <c:pt idx="7">
                  <c:v>Integration</c:v>
                </c:pt>
                <c:pt idx="8">
                  <c:v>Administration</c:v>
                </c:pt>
                <c:pt idx="9">
                  <c:v>HMI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0.3</c:v>
                </c:pt>
                <c:pt idx="5">
                  <c:v>0.1</c:v>
                </c:pt>
                <c:pt idx="6">
                  <c:v>1</c:v>
                </c:pt>
                <c:pt idx="7">
                  <c:v>0.25</c:v>
                </c:pt>
                <c:pt idx="8">
                  <c:v>0.05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818880"/>
        <c:axId val="117514240"/>
        <c:axId val="0"/>
      </c:bar3DChart>
      <c:catAx>
        <c:axId val="117818880"/>
        <c:scaling>
          <c:orientation val="minMax"/>
        </c:scaling>
        <c:delete val="0"/>
        <c:axPos val="l"/>
        <c:majorTickMark val="out"/>
        <c:minorTickMark val="none"/>
        <c:tickLblPos val="nextTo"/>
        <c:crossAx val="117514240"/>
        <c:crosses val="autoZero"/>
        <c:auto val="1"/>
        <c:lblAlgn val="ctr"/>
        <c:lblOffset val="100"/>
        <c:noMultiLvlLbl val="0"/>
      </c:catAx>
      <c:valAx>
        <c:axId val="11751424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7818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44989-417B-4156-8971-F21D45EBE910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0D737-C0C6-4D7A-AAB6-5F6DA02E2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98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88644"/>
            <a:ext cx="548640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5684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75684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2A3444-5DB1-4889-B496-F19869BE6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1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2927E8-FC67-4497-8522-028C4123C6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22EFC-660A-4B22-B556-A6DD31E52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DF2E-4234-4C61-BE7B-1F58B5D1B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8F74F-7147-480F-ACDB-94C25E6349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1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E1C4A4-AFAF-4015-A7CD-32DA29938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3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ECA2F-7ED2-4F13-98D6-F2E44F78B1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A7178-3793-465A-9F89-5567C3D374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4105A-0EF8-4619-B13A-ED89E3085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E8BFF-3AC7-443D-A358-80F9B7100D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3A083-91B8-4E29-89AC-1F636BF295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37E8-3DD2-44B8-AE4D-CD9B51C64F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D2D46-9AFC-49EE-978D-9CAFDF23E9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3013D-C03E-49DC-8237-BA4E6EC679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FD9A7BBB-20B0-44A3-9B47-8202DDCD85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chemeClr val="tx1"/>
                </a:solidFill>
                <a:latin typeface="+mn-lt"/>
                <a:cs typeface="+mj-cs"/>
              </a:rPr>
              <a:t>Interactive Automated Chess Set</a:t>
            </a: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endParaRPr lang="en-US" sz="2800" dirty="0" smtClean="0">
              <a:solidFill>
                <a:schemeClr val="tx1"/>
              </a:solidFill>
              <a:latin typeface="Constantia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78300"/>
            <a:ext cx="6553200" cy="1752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Group </a:t>
            </a:r>
            <a:r>
              <a:rPr lang="en-US" sz="2000" dirty="0">
                <a:cs typeface="+mn-cs"/>
              </a:rPr>
              <a:t>4</a:t>
            </a:r>
            <a:r>
              <a:rPr lang="en-US" sz="2000" dirty="0" smtClean="0">
                <a:cs typeface="+mn-cs"/>
              </a:rPr>
              <a:t>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	Brett Rankin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cs typeface="+mn-cs"/>
              </a:rPr>
              <a:t>	</a:t>
            </a:r>
            <a:r>
              <a:rPr lang="en-US" sz="2000" dirty="0" smtClean="0">
                <a:cs typeface="+mn-cs"/>
              </a:rPr>
              <a:t>Paul </a:t>
            </a:r>
            <a:r>
              <a:rPr lang="en-US" sz="2000" dirty="0" err="1" smtClean="0">
                <a:cs typeface="+mn-cs"/>
              </a:rPr>
              <a:t>Conboy</a:t>
            </a:r>
            <a:endParaRPr lang="en-US" sz="20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cs typeface="+mn-cs"/>
              </a:rPr>
              <a:t>	</a:t>
            </a:r>
            <a:r>
              <a:rPr lang="en-US" sz="2000" dirty="0" smtClean="0">
                <a:cs typeface="+mn-cs"/>
              </a:rPr>
              <a:t>Samantha Lickteig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cs typeface="+mn-cs"/>
              </a:rPr>
              <a:t>	</a:t>
            </a:r>
            <a:r>
              <a:rPr lang="en-US" sz="2000" dirty="0" smtClean="0">
                <a:cs typeface="+mn-cs"/>
              </a:rPr>
              <a:t>Stephen Bryant</a:t>
            </a:r>
          </a:p>
        </p:txBody>
      </p:sp>
      <p:pic>
        <p:nvPicPr>
          <p:cNvPr id="15363" name="Picture 4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124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153400" cy="793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6000" b="0" dirty="0" smtClean="0"/>
              <a:t>Stepper Motors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6436" y="1039991"/>
            <a:ext cx="3343564" cy="46910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Three 12 Volt Bi-polar Stepper Motors.</a:t>
            </a:r>
          </a:p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Torque Value for X,Y,&amp; Z Axes rated at</a:t>
            </a:r>
            <a:r>
              <a:rPr lang="en-US" sz="2000" dirty="0"/>
              <a:t> </a:t>
            </a:r>
            <a:r>
              <a:rPr lang="en-US" sz="2000" dirty="0" smtClean="0"/>
              <a:t>2.4Kg*cm</a:t>
            </a:r>
          </a:p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The Y Axis (moves the A frame structure) needed more torque, so we set it the full step mode.</a:t>
            </a:r>
          </a:p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The X and Z axes are set for half step mode. This is a trade off for smother  quieter operation.  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Trinity\Desktop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499586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6000" dirty="0" smtClean="0"/>
              <a:t>Motor Control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911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 dirty="0" smtClean="0"/>
              <a:t>Design Goals 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Single Modular Design for all Three Axes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Easy to bread board Avoid surface mount technology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Must be practical to install heat sink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Minimize micro controller I/O count. Three outputs per controller.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Based on proven reference design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</p:txBody>
      </p:sp>
      <p:pic>
        <p:nvPicPr>
          <p:cNvPr id="6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Trinity\Dropbox\Senior Design Group 4\SD II\Final Documents\Final Document\Pictures\Paul\SAM_0236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16114"/>
            <a:ext cx="3657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5400" dirty="0" smtClean="0"/>
              <a:t>Motor Control Schematic</a:t>
            </a:r>
            <a:br>
              <a:rPr lang="en-US" sz="5400" dirty="0" smtClean="0"/>
            </a:br>
            <a:r>
              <a:rPr lang="en-US" sz="2400" dirty="0" smtClean="0"/>
              <a:t>		</a:t>
            </a:r>
          </a:p>
        </p:txBody>
      </p:sp>
      <p:pic>
        <p:nvPicPr>
          <p:cNvPr id="2050" name="Picture 2" descr="C:\Users\Trinity\Desktop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600200"/>
            <a:ext cx="8232775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571" y="118068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L297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724401" y="1216352"/>
            <a:ext cx="109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L298</a:t>
            </a:r>
          </a:p>
        </p:txBody>
      </p:sp>
    </p:spTree>
    <p:extLst>
      <p:ext uri="{BB962C8B-B14F-4D97-AF65-F5344CB8AC3E}">
        <p14:creationId xmlns:p14="http://schemas.microsoft.com/office/powerpoint/2010/main" val="40399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6000" dirty="0" smtClean="0"/>
              <a:t>Stepper Resolution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Each step equals 1.8 degrees of angular displacement.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200 steps per revolution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No feedback needed with stepper motors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X and Y axes have the same size spur and rack gears, so the scaling is the same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Z</a:t>
            </a:r>
            <a:r>
              <a:rPr lang="en-US" sz="2800" dirty="0" smtClean="0"/>
              <a:t> axis needs </a:t>
            </a:r>
            <a:r>
              <a:rPr lang="en-US" sz="2800" dirty="0" smtClean="0"/>
              <a:t>1½ revolution </a:t>
            </a:r>
            <a:r>
              <a:rPr lang="en-US" sz="2800" dirty="0" smtClean="0"/>
              <a:t>of the large gear.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Calculated 1REV = 1.978in		1Step ≈ .01in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Measured (Y axis) 124 steps = 1.5 inches 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3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5400" dirty="0" smtClean="0"/>
              <a:t>Motion Control Circuits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153400" cy="4835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 dirty="0" smtClean="0"/>
              <a:t>X and Y Axes Over travel switches in the E-Stop chain.</a:t>
            </a:r>
          </a:p>
          <a:p>
            <a:r>
              <a:rPr lang="en-US" sz="2800" dirty="0" smtClean="0"/>
              <a:t>E-Stop Switch</a:t>
            </a:r>
          </a:p>
          <a:p>
            <a:r>
              <a:rPr lang="en-US" sz="2800" dirty="0" smtClean="0"/>
              <a:t>X,Y and Z Axes Home limit switches to provide the micro controller with a starting reference.</a:t>
            </a:r>
          </a:p>
          <a:p>
            <a:r>
              <a:rPr lang="en-US" sz="2800" dirty="0" smtClean="0"/>
              <a:t>The gripper did not need position sensing due to mechanical design. No signal = Open position.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LED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458200" cy="4724400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Purpose: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The grid of LEDs have a dual function, to add a lighting aesthetic to the board and visual cues for the player based on what is happening in the game.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 The board itself does not have painted on black and white squares, like most chess boards, but rather it has the LEDs under the board turn on or off in a checkerboard pattern to make the distinction between squares.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The LEDs blink to indicate the position of where the piece is coming from and heading to.</a:t>
            </a:r>
          </a:p>
        </p:txBody>
      </p:sp>
    </p:spTree>
    <p:extLst>
      <p:ext uri="{BB962C8B-B14F-4D97-AF65-F5344CB8AC3E}">
        <p14:creationId xmlns:p14="http://schemas.microsoft.com/office/powerpoint/2010/main" val="27537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LED Grid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30725"/>
          </a:xfrm>
        </p:spPr>
        <p:txBody>
          <a:bodyPr/>
          <a:lstStyle/>
          <a:p>
            <a:r>
              <a:rPr lang="en-US" dirty="0" smtClean="0"/>
              <a:t>Parts to use: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MAX7219 24Pin DIP 8X8 grid LED Driver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/>
              <a:t> Standard 20mA LEDs</a:t>
            </a:r>
          </a:p>
        </p:txBody>
      </p:sp>
      <p:pic>
        <p:nvPicPr>
          <p:cNvPr id="1026" name="Picture 2" descr="C:\Users\Trinity\Dropbox\Senior Design Group 4\SD II\Final Documents\Final Document\Pictures\LED 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3048000" cy="29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96" y="3241343"/>
            <a:ext cx="2698451" cy="23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74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LED Grid</a:t>
            </a:r>
            <a:endParaRPr lang="en-US" sz="6000" dirty="0"/>
          </a:p>
        </p:txBody>
      </p:sp>
      <p:pic>
        <p:nvPicPr>
          <p:cNvPr id="2050" name="Picture 2" descr="C:\Users\Trinity\Desktop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95400"/>
            <a:ext cx="8650287" cy="54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User Interface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11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Displays messages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Prompts the user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Informs the user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85" y="1366889"/>
            <a:ext cx="3962399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3278" y="4462196"/>
            <a:ext cx="3280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Serial LCD Module 20x4 Blue with White Backlight for </a:t>
            </a:r>
            <a:r>
              <a:rPr lang="en-US" dirty="0" err="1"/>
              <a:t>Arduino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Trinity\Dropbox\Senior Design Group 4\SD II\Final Documents\Final Document\Pictures\HMI 1 Ck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2"/>
          <a:stretch/>
        </p:blipFill>
        <p:spPr bwMode="auto">
          <a:xfrm>
            <a:off x="435591" y="2971800"/>
            <a:ext cx="4524930" cy="27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6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User Interface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274568" cy="4911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Has buttons for input selections</a:t>
            </a:r>
            <a:endParaRPr lang="en-US" sz="3200" dirty="0"/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Trinity\Dropbox\Senior Design Group 4\SD II\Final Documents\Final Document\Pictures\HMI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828125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5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esshouse.com/v/vspfiles/images/dgt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>
            <a:off x="4240270" y="4267200"/>
            <a:ext cx="4770380" cy="25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5" descr="UCF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+mn-lt"/>
              </a:rPr>
              <a:t>Goals</a:t>
            </a:r>
            <a:endParaRPr lang="en-US" sz="6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create a portable interactive chess board where gameplay will be fully </a:t>
            </a:r>
            <a:r>
              <a:rPr lang="en-US" dirty="0" smtClean="0"/>
              <a:t>automated.</a:t>
            </a:r>
          </a:p>
          <a:p>
            <a:r>
              <a:rPr lang="en-US" dirty="0" smtClean="0"/>
              <a:t>Each piece will be moved by a claw suspended above the board</a:t>
            </a:r>
          </a:p>
          <a:p>
            <a:r>
              <a:rPr lang="en-US" dirty="0" smtClean="0"/>
              <a:t>Person vs. Computer game play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Microcontroller Requirements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114800" cy="4987925"/>
          </a:xfrm>
        </p:spPr>
        <p:txBody>
          <a:bodyPr/>
          <a:lstStyle/>
          <a:p>
            <a:pPr lvl="0"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Must run an </a:t>
            </a:r>
            <a:r>
              <a:rPr lang="en-US" sz="2800" dirty="0"/>
              <a:t>onboard minimalist chess </a:t>
            </a:r>
            <a:r>
              <a:rPr lang="en-US" sz="2800" dirty="0" smtClean="0"/>
              <a:t>engine</a:t>
            </a:r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Large </a:t>
            </a:r>
            <a:r>
              <a:rPr lang="en-US" sz="2800" dirty="0"/>
              <a:t>development community</a:t>
            </a:r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en-US" sz="2800" dirty="0"/>
              <a:t>Easy access to </a:t>
            </a:r>
            <a:r>
              <a:rPr lang="en-US" sz="2800" dirty="0" err="1" smtClean="0"/>
              <a:t>dev</a:t>
            </a:r>
            <a:r>
              <a:rPr lang="en-US" sz="2800" dirty="0" smtClean="0"/>
              <a:t> tools.</a:t>
            </a:r>
          </a:p>
          <a:p>
            <a:pPr lvl="0">
              <a:buSzPct val="100000"/>
              <a:buFont typeface="Wingdings" pitchFamily="2" charset="2"/>
              <a:buChar char="§"/>
            </a:pPr>
            <a:endParaRPr lang="en-US" sz="2800" dirty="0"/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Trinity\Dropbox\Senior Design Group 4\SD II\Final Documents\Final Document\Pictures\Paul\SAM_02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4457700" cy="470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Microcontroller Specifications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124200" cy="49879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60 </a:t>
            </a:r>
            <a:r>
              <a:rPr lang="en-US" sz="3200" dirty="0"/>
              <a:t>I/O pins </a:t>
            </a:r>
            <a:endParaRPr lang="en-US" sz="3200" dirty="0" smtClean="0"/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4 </a:t>
            </a:r>
            <a:r>
              <a:rPr lang="en-US" sz="3200" dirty="0"/>
              <a:t>hardware </a:t>
            </a:r>
            <a:r>
              <a:rPr lang="en-US" sz="3200" dirty="0" smtClean="0"/>
              <a:t>timers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4 USART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60 KB flash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3200" dirty="0" smtClean="0"/>
              <a:t>4 KB SRAM</a:t>
            </a:r>
            <a:endParaRPr lang="en-US" sz="3200" dirty="0"/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Trinity\Desktop\br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13" y="1219200"/>
            <a:ext cx="541397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Microcontroller </a:t>
            </a:r>
            <a:r>
              <a:rPr lang="en-US" sz="4400" dirty="0" smtClean="0"/>
              <a:t>Schematic</a:t>
            </a:r>
            <a:endParaRPr lang="en-US" dirty="0"/>
          </a:p>
        </p:txBody>
      </p:sp>
      <p:pic>
        <p:nvPicPr>
          <p:cNvPr id="4098" name="Picture 2" descr="C:\Users\Trinity\Desktop\sc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990600"/>
            <a:ext cx="7772400" cy="55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Xmega128A1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30725"/>
          </a:xfrm>
        </p:spPr>
        <p:txBody>
          <a:bodyPr/>
          <a:lstStyle/>
          <a:p>
            <a:pPr lvl="0"/>
            <a:r>
              <a:rPr lang="en-US" sz="3200" dirty="0" smtClean="0"/>
              <a:t>8KB SRAM</a:t>
            </a:r>
          </a:p>
          <a:p>
            <a:pPr lvl="0"/>
            <a:r>
              <a:rPr lang="en-US" sz="3200" dirty="0" smtClean="0"/>
              <a:t>78 I/O pins</a:t>
            </a:r>
          </a:p>
          <a:p>
            <a:pPr lvl="0"/>
            <a:r>
              <a:rPr lang="en-US" sz="3200" dirty="0" smtClean="0"/>
              <a:t>8 UART for Serial</a:t>
            </a:r>
          </a:p>
          <a:p>
            <a:pPr lvl="0"/>
            <a:r>
              <a:rPr lang="en-US" sz="3200" dirty="0" smtClean="0"/>
              <a:t>8 Timers for PWM</a:t>
            </a:r>
          </a:p>
          <a:p>
            <a:pPr lvl="0"/>
            <a:r>
              <a:rPr lang="en-US" sz="3200" dirty="0" smtClean="0"/>
              <a:t>128KB Flash memory</a:t>
            </a:r>
          </a:p>
          <a:p>
            <a:pPr lvl="0"/>
            <a:r>
              <a:rPr lang="en-US" sz="3200" dirty="0" err="1" smtClean="0"/>
              <a:t>AVRFreaks</a:t>
            </a:r>
            <a:r>
              <a:rPr lang="en-US" sz="3200" dirty="0" smtClean="0"/>
              <a:t> support community</a:t>
            </a:r>
          </a:p>
          <a:p>
            <a:pPr lvl="0"/>
            <a:r>
              <a:rPr lang="en-US" sz="3200" dirty="0" smtClean="0"/>
              <a:t>Atmel Tutorials, Atmel software suite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14" y="15240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78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Development Tools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98120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A1Xplained Board</a:t>
            </a:r>
          </a:p>
          <a:p>
            <a:r>
              <a:rPr lang="en-US" dirty="0" smtClean="0"/>
              <a:t>For testing individual components</a:t>
            </a:r>
          </a:p>
          <a:p>
            <a:r>
              <a:rPr lang="en-US" dirty="0"/>
              <a:t>Atmel Studio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2286000"/>
          </a:xfrm>
        </p:spPr>
        <p:txBody>
          <a:bodyPr/>
          <a:lstStyle/>
          <a:p>
            <a:r>
              <a:rPr lang="en-US" dirty="0" smtClean="0"/>
              <a:t>USB </a:t>
            </a:r>
            <a:r>
              <a:rPr lang="en-US" dirty="0"/>
              <a:t>gateway</a:t>
            </a:r>
          </a:p>
          <a:p>
            <a:r>
              <a:rPr lang="en-US" dirty="0"/>
              <a:t>Had to program using Atmel FLIP</a:t>
            </a:r>
          </a:p>
          <a:p>
            <a:r>
              <a:rPr lang="en-US" dirty="0"/>
              <a:t>No debugging</a:t>
            </a:r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29713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4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In System Programming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209800"/>
            <a:ext cx="4038600" cy="4114800"/>
          </a:xfrm>
        </p:spPr>
        <p:txBody>
          <a:bodyPr/>
          <a:lstStyle/>
          <a:p>
            <a:r>
              <a:rPr lang="en-US" dirty="0" smtClean="0"/>
              <a:t>Ordered an AVR-ISP-MK2</a:t>
            </a:r>
          </a:p>
          <a:p>
            <a:r>
              <a:rPr lang="en-US" dirty="0" smtClean="0"/>
              <a:t>Program in system with PDI</a:t>
            </a:r>
          </a:p>
        </p:txBody>
      </p:sp>
      <p:pic>
        <p:nvPicPr>
          <p:cNvPr id="1028" name="Picture 4" descr="https://www.olimex.com/dev/AVR/AVR-ISP-MK2/AVR-ISP-MK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37549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0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Software</a:t>
            </a:r>
            <a:endParaRPr lang="en-US" sz="6000" dirty="0"/>
          </a:p>
        </p:txBody>
      </p:sp>
      <p:pic>
        <p:nvPicPr>
          <p:cNvPr id="3074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Main Module</a:t>
            </a:r>
            <a:endParaRPr lang="en-US" sz="6000" dirty="0"/>
          </a:p>
        </p:txBody>
      </p:sp>
      <p:pic>
        <p:nvPicPr>
          <p:cNvPr id="9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733800" y="3566360"/>
            <a:ext cx="1447800" cy="1542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4800" y="1752600"/>
            <a:ext cx="2286000" cy="1542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Main Module</a:t>
            </a:r>
            <a:endParaRPr lang="en-US" sz="600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104900"/>
            <a:ext cx="4171949" cy="5029200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Use only high level method calls 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Describes high level gameplay process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Orchestrates interaction between I/O and Engine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Translates “moves” between chess engine and I/O module representations</a:t>
            </a:r>
          </a:p>
        </p:txBody>
      </p:sp>
      <p:pic>
        <p:nvPicPr>
          <p:cNvPr id="4098" name="Picture 2" descr="C:\Users\Trinity\Desktop\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241800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Chess Module</a:t>
            </a:r>
            <a:endParaRPr lang="en-US" sz="6000" dirty="0"/>
          </a:p>
        </p:txBody>
      </p:sp>
      <p:pic>
        <p:nvPicPr>
          <p:cNvPr id="8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6238" y="3376421"/>
            <a:ext cx="2286000" cy="3114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esshouse.com/v/vspfiles/images/dgt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>
            <a:off x="4240270" y="4267200"/>
            <a:ext cx="4770380" cy="25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5" descr="UCF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+mn-lt"/>
              </a:rPr>
              <a:t>Specifications</a:t>
            </a:r>
            <a:endParaRPr lang="en-US" sz="6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r>
              <a:rPr lang="en-US" dirty="0" smtClean="0"/>
              <a:t>90% chess piece movement accuracy</a:t>
            </a:r>
          </a:p>
          <a:p>
            <a:r>
              <a:rPr lang="en-US" dirty="0" smtClean="0"/>
              <a:t>Total weight &lt;100 </a:t>
            </a:r>
            <a:r>
              <a:rPr lang="en-US" dirty="0" err="1" smtClean="0"/>
              <a:t>lbs</a:t>
            </a:r>
            <a:endParaRPr lang="en-US" dirty="0" smtClean="0"/>
          </a:p>
          <a:p>
            <a:pPr lvl="1"/>
            <a:r>
              <a:rPr lang="en-US" dirty="0" smtClean="0"/>
              <a:t>Able to be lifted by two people</a:t>
            </a:r>
          </a:p>
          <a:p>
            <a:r>
              <a:rPr lang="en-US" dirty="0" smtClean="0"/>
              <a:t>12”x12” playing grid</a:t>
            </a:r>
          </a:p>
        </p:txBody>
      </p:sp>
    </p:spTree>
    <p:extLst>
      <p:ext uri="{BB962C8B-B14F-4D97-AF65-F5344CB8AC3E}">
        <p14:creationId xmlns:p14="http://schemas.microsoft.com/office/powerpoint/2010/main" val="11090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Chess Module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441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Contains internal state of chess game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Accepts player moves and creates AI moves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Should use &lt; 4 KB RAM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/>
              <a:t>Micro-Max open source chess </a:t>
            </a:r>
            <a:r>
              <a:rPr lang="en-US" sz="2400" dirty="0" smtClean="0"/>
              <a:t>engine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/>
              <a:t>Smallest chess engine in the world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Our </a:t>
            </a:r>
            <a:r>
              <a:rPr lang="en-US" sz="2400" dirty="0"/>
              <a:t>goal was not to understand, but to interface.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 smtClean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886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0600" y="1600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16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I/O Module</a:t>
            </a:r>
            <a:endParaRPr lang="en-US" sz="6000" dirty="0"/>
          </a:p>
        </p:txBody>
      </p:sp>
      <p:pic>
        <p:nvPicPr>
          <p:cNvPr id="9" name="Picture 2" descr="C:\Users\Trinity\Desktop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9200"/>
            <a:ext cx="838993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090861" y="1341664"/>
            <a:ext cx="2962275" cy="2020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53136" y="2133600"/>
            <a:ext cx="2704123" cy="2744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16140" y="4764475"/>
            <a:ext cx="1741119" cy="1483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I/O Module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6002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Contains functions to interface with individual I/O devices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Exposes high level interface to main module</a:t>
            </a:r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5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Motor Controller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600200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 smtClean="0"/>
              <a:t>All motor I/O functions grouped together</a:t>
            </a:r>
          </a:p>
          <a:p>
            <a:pPr marL="571500" indent="-5715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600" dirty="0" smtClean="0"/>
              <a:t>High level interface including “move piece”</a:t>
            </a:r>
          </a:p>
        </p:txBody>
      </p:sp>
      <p:pic>
        <p:nvPicPr>
          <p:cNvPr id="7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Trinity\Desktop\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822700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Test Framework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409574" y="1223287"/>
            <a:ext cx="78962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Created test suite 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Unit tests 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LCD test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LED grid test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Individual Motor tests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/>
              <a:t>I</a:t>
            </a:r>
            <a:r>
              <a:rPr lang="en-US" sz="3200" dirty="0" smtClean="0"/>
              <a:t>ntegration tests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HMI integration test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AI Integration test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Full play test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endParaRPr lang="en-US" sz="3200" dirty="0"/>
          </a:p>
        </p:txBody>
      </p:sp>
      <p:pic>
        <p:nvPicPr>
          <p:cNvPr id="4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9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Test Plan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22320"/>
            <a:ext cx="3810000" cy="4530725"/>
          </a:xfrm>
        </p:spPr>
        <p:txBody>
          <a:bodyPr/>
          <a:lstStyle/>
          <a:p>
            <a:r>
              <a:rPr lang="en-US" dirty="0" smtClean="0"/>
              <a:t>We developed </a:t>
            </a:r>
            <a:r>
              <a:rPr lang="en-US" dirty="0"/>
              <a:t>a written test </a:t>
            </a:r>
            <a:r>
              <a:rPr lang="en-US" dirty="0" smtClean="0"/>
              <a:t>plan to check everything against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Acceptance </a:t>
            </a:r>
            <a:r>
              <a:rPr lang="en-US" dirty="0"/>
              <a:t>Test Plan (</a:t>
            </a:r>
            <a:r>
              <a:rPr lang="en-US" dirty="0" smtClean="0"/>
              <a:t>ATP) where the Acceptance </a:t>
            </a:r>
            <a:r>
              <a:rPr lang="en-US" dirty="0"/>
              <a:t>Test Results (ATR) are the final test results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00137"/>
            <a:ext cx="4953001" cy="5051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0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Problems that Occurred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30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dirty="0"/>
              <a:t>Wiring the LED lighting grid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Eccentric </a:t>
            </a:r>
            <a:r>
              <a:rPr lang="en-US" dirty="0"/>
              <a:t>gear concept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/>
              <a:t>Replaced with a spool for Z axis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Vibration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LCD screen</a:t>
            </a:r>
            <a:endParaRPr lang="en-US" dirty="0"/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Repeatability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/>
              <a:t>B</a:t>
            </a:r>
            <a:r>
              <a:rPr lang="en-US" sz="2800" dirty="0" smtClean="0"/>
              <a:t>inding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Integration issues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2800" dirty="0" smtClean="0"/>
              <a:t>Actually putting everything on/beneath the board</a:t>
            </a:r>
          </a:p>
        </p:txBody>
      </p:sp>
    </p:spTree>
    <p:extLst>
      <p:ext uri="{BB962C8B-B14F-4D97-AF65-F5344CB8AC3E}">
        <p14:creationId xmlns:p14="http://schemas.microsoft.com/office/powerpoint/2010/main" val="3149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What Didn’t Make It: Hall Effect Sensor Grid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4149725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Original Purpose:</a:t>
            </a:r>
          </a:p>
          <a:p>
            <a:pPr lvl="2">
              <a:buSzPct val="100000"/>
            </a:pPr>
            <a:r>
              <a:rPr lang="en-US" sz="2400" dirty="0" smtClean="0"/>
              <a:t>For the microcontroller to understand where the chess pieces are Hall Effect sensors would have been placed under the board and grave yard.</a:t>
            </a:r>
          </a:p>
          <a:p>
            <a:pPr lvl="2">
              <a:buSzPct val="100000"/>
            </a:pPr>
            <a:r>
              <a:rPr lang="en-US" sz="2400" dirty="0" smtClean="0"/>
              <a:t>The sensors would read whether or not the chess piece, which originally had a magnet embedded into it, is on particular squares. 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28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15"/>
            <a:ext cx="9144000" cy="1139825"/>
          </a:xfrm>
        </p:spPr>
        <p:txBody>
          <a:bodyPr/>
          <a:lstStyle/>
          <a:p>
            <a:pPr algn="ctr"/>
            <a:r>
              <a:rPr lang="en-US" sz="6000" dirty="0" smtClean="0"/>
              <a:t>Budget</a:t>
            </a:r>
            <a:endParaRPr lang="en-US" sz="6000" dirty="0"/>
          </a:p>
        </p:txBody>
      </p:sp>
      <p:pic>
        <p:nvPicPr>
          <p:cNvPr id="1026" name="Picture 2" descr="C:\Users\Trinity\Desktop\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066800"/>
            <a:ext cx="822960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15"/>
            <a:ext cx="9144000" cy="1139825"/>
          </a:xfrm>
        </p:spPr>
        <p:txBody>
          <a:bodyPr/>
          <a:lstStyle/>
          <a:p>
            <a:pPr algn="ctr"/>
            <a:r>
              <a:rPr lang="en-US" sz="6000" dirty="0" smtClean="0"/>
              <a:t>Budget</a:t>
            </a:r>
            <a:endParaRPr lang="en-US" sz="6000" dirty="0"/>
          </a:p>
        </p:txBody>
      </p:sp>
      <p:pic>
        <p:nvPicPr>
          <p:cNvPr id="2050" name="Picture 2" descr="C:\Users\Trinity\Desktop\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610600" cy="5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3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Features and Functions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30725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US" dirty="0" smtClean="0"/>
              <a:t>LED lights will be used to light up the squares on the board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Individual squares, communication with the user(s)</a:t>
            </a:r>
          </a:p>
          <a:p>
            <a:pPr lvl="1">
              <a:buClr>
                <a:schemeClr val="accent1"/>
              </a:buClr>
              <a:buSzPct val="100000"/>
            </a:pPr>
            <a:endParaRPr lang="en-US" dirty="0"/>
          </a:p>
        </p:txBody>
      </p:sp>
      <p:pic>
        <p:nvPicPr>
          <p:cNvPr id="1026" name="Picture 2" descr="C:\Users\Trinity\Desktop\235px-RBG-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657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371600"/>
            <a:ext cx="81534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/>
              <a:t>$544.80</a:t>
            </a:r>
            <a:endParaRPr lang="en-US" sz="6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marL="0" indent="0" algn="ctr"/>
            <a:r>
              <a:rPr lang="en-US" sz="6000" dirty="0">
                <a:solidFill>
                  <a:schemeClr val="tx1"/>
                </a:solidFill>
              </a:rPr>
              <a:t>Total </a:t>
            </a:r>
            <a:r>
              <a:rPr lang="en-US" sz="6000" dirty="0" smtClean="0">
                <a:solidFill>
                  <a:schemeClr val="tx1"/>
                </a:solidFill>
              </a:rPr>
              <a:t>Spent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2049" name="Picture 1" descr="C:\Users\Trinity\Desktop\mo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57947"/>
            <a:ext cx="5156200" cy="345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0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22401"/>
            <a:ext cx="2667000" cy="265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Sponsors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US" sz="4400" dirty="0" err="1" smtClean="0"/>
              <a:t>Igus</a:t>
            </a:r>
            <a:r>
              <a:rPr lang="en-US" sz="4400" dirty="0" smtClean="0"/>
              <a:t> </a:t>
            </a:r>
          </a:p>
          <a:p>
            <a:r>
              <a:rPr lang="en-US" sz="4400" dirty="0" smtClean="0"/>
              <a:t>Allied Electronics</a:t>
            </a:r>
            <a:endParaRPr lang="en-US" sz="4400" dirty="0"/>
          </a:p>
        </p:txBody>
      </p:sp>
      <p:pic>
        <p:nvPicPr>
          <p:cNvPr id="1026" name="Picture 2" descr="http://risf.net/IG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88417"/>
            <a:ext cx="5943600" cy="21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Work Distribution</a:t>
            </a:r>
            <a:endParaRPr lang="en-US" sz="6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1585902"/>
              </p:ext>
            </p:extLst>
          </p:nvPr>
        </p:nvGraphicFramePr>
        <p:xfrm>
          <a:off x="457200" y="1219200"/>
          <a:ext cx="8229600" cy="480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714945"/>
            <a:ext cx="2133599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Features and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30725"/>
          </a:xfrm>
        </p:spPr>
        <p:txBody>
          <a:bodyPr/>
          <a:lstStyle/>
          <a:p>
            <a:r>
              <a:rPr lang="en-US" sz="3200" dirty="0" smtClean="0"/>
              <a:t>Player modes:</a:t>
            </a:r>
          </a:p>
          <a:p>
            <a:pPr lvl="1"/>
            <a:r>
              <a:rPr lang="en-US" sz="3200" dirty="0" smtClean="0"/>
              <a:t>1.) Player vs. Computer</a:t>
            </a:r>
          </a:p>
          <a:p>
            <a:pPr lvl="1"/>
            <a:r>
              <a:rPr lang="en-US" sz="3200" dirty="0" smtClean="0"/>
              <a:t>2.) Player vs. Player</a:t>
            </a:r>
          </a:p>
          <a:p>
            <a:pPr lvl="1"/>
            <a:r>
              <a:rPr lang="en-US" sz="3200" dirty="0" smtClean="0"/>
              <a:t>3.) Computer vs. Computer</a:t>
            </a:r>
            <a:endParaRPr lang="en-US" sz="3200" dirty="0"/>
          </a:p>
        </p:txBody>
      </p:sp>
      <p:pic>
        <p:nvPicPr>
          <p:cNvPr id="1026" name="Picture 2" descr="C:\Users\Trinity\Desktop\man-vs-machine-board-game-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1505"/>
            <a:ext cx="3810000" cy="449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7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Block Diagram</a:t>
            </a:r>
            <a:endParaRPr lang="en-US" sz="4800" dirty="0"/>
          </a:p>
        </p:txBody>
      </p:sp>
      <p:pic>
        <p:nvPicPr>
          <p:cNvPr id="5122" name="Picture 2" descr="C:\Users\Trinity\Desktop\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399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0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algn="ctr"/>
            <a:r>
              <a:rPr lang="en-US" sz="6000" dirty="0" smtClean="0"/>
              <a:t>Physical Chess Table</a:t>
            </a:r>
            <a:endParaRPr lang="en-US" sz="6000" dirty="0"/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Trinity\Desktop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2"/>
            <a:ext cx="8229600" cy="43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8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6000" dirty="0" smtClean="0"/>
              <a:t>Mechanical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Three Motion Axis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One Gripper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Sliding A Frame Structure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Overhead Gantry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Stability and Consistent Repeatable Motion Control Needed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rinity\Desktop\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2535237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6000" dirty="0" smtClean="0">
                <a:solidFill>
                  <a:schemeClr val="tx1"/>
                </a:solidFill>
              </a:rPr>
              <a:t>Gripper Claw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863" y="838200"/>
            <a:ext cx="4800600" cy="4876745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Purchase gripper and servo this was not a design item</a:t>
            </a:r>
          </a:p>
          <a:p>
            <a:r>
              <a:rPr lang="en-US" sz="2400" dirty="0" smtClean="0"/>
              <a:t>One Micro Controller I/O output to command gripper open and closed </a:t>
            </a:r>
          </a:p>
          <a:p>
            <a:r>
              <a:rPr lang="en-US" sz="2400" dirty="0" smtClean="0"/>
              <a:t>Pulse width command signal with a 20 </a:t>
            </a:r>
            <a:r>
              <a:rPr lang="en-US" sz="2400" dirty="0" err="1" smtClean="0"/>
              <a:t>ms</a:t>
            </a:r>
            <a:r>
              <a:rPr lang="en-US" sz="2400" dirty="0" smtClean="0"/>
              <a:t> period. The pulse on time will vary to open and close the gripper.</a:t>
            </a:r>
          </a:p>
          <a:p>
            <a:r>
              <a:rPr lang="en-US" sz="2400" dirty="0" smtClean="0"/>
              <a:t>Modified gripper, added fingers and memory foam.</a:t>
            </a:r>
          </a:p>
        </p:txBody>
      </p:sp>
      <p:pic>
        <p:nvPicPr>
          <p:cNvPr id="5" name="Picture 5" descr="UC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4945"/>
            <a:ext cx="2366963" cy="8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Trinity\Dropbox\Senior Design Group 4\SD II\Final Documents\Final Document\Pictures\Cla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69498"/>
            <a:ext cx="3352800" cy="475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6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C99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996600"/>
      </a:hlink>
      <a:folHlink>
        <a:srgbClr val="AFBF39"/>
      </a:folHlink>
    </a:clrScheme>
    <a:fontScheme name="Custom 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4372</TotalTime>
  <Words>920</Words>
  <Application>Microsoft Office PowerPoint</Application>
  <PresentationFormat>On-screen Show (4:3)</PresentationFormat>
  <Paragraphs>171</Paragraphs>
  <Slides>42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Edge</vt:lpstr>
      <vt:lpstr>Interactive Automated Chess Set  </vt:lpstr>
      <vt:lpstr>Goals</vt:lpstr>
      <vt:lpstr>Specifications</vt:lpstr>
      <vt:lpstr>Features and Functions</vt:lpstr>
      <vt:lpstr>Features and Functions</vt:lpstr>
      <vt:lpstr>Block Diagram</vt:lpstr>
      <vt:lpstr>Physical Chess Table</vt:lpstr>
      <vt:lpstr>Mechanical</vt:lpstr>
      <vt:lpstr>Gripper Claw</vt:lpstr>
      <vt:lpstr>Stepper Motors</vt:lpstr>
      <vt:lpstr>Motor Control</vt:lpstr>
      <vt:lpstr>Motor Control Schematic   </vt:lpstr>
      <vt:lpstr>Stepper Resolution</vt:lpstr>
      <vt:lpstr>Motion Control Circuits</vt:lpstr>
      <vt:lpstr>LED Grid</vt:lpstr>
      <vt:lpstr>LED Grid</vt:lpstr>
      <vt:lpstr>LED Grid</vt:lpstr>
      <vt:lpstr>User Interface</vt:lpstr>
      <vt:lpstr>User Interface</vt:lpstr>
      <vt:lpstr>Microcontroller Requirements</vt:lpstr>
      <vt:lpstr>Microcontroller Specifications</vt:lpstr>
      <vt:lpstr>Microcontroller Schematic</vt:lpstr>
      <vt:lpstr>Xmega128A1</vt:lpstr>
      <vt:lpstr>Development Tools</vt:lpstr>
      <vt:lpstr>In System Programming</vt:lpstr>
      <vt:lpstr>Software</vt:lpstr>
      <vt:lpstr>Main Module</vt:lpstr>
      <vt:lpstr>Main Module</vt:lpstr>
      <vt:lpstr>Chess Module</vt:lpstr>
      <vt:lpstr>Chess Module</vt:lpstr>
      <vt:lpstr>I/O Module</vt:lpstr>
      <vt:lpstr>I/O Module</vt:lpstr>
      <vt:lpstr>Motor Controller</vt:lpstr>
      <vt:lpstr>Test Framework</vt:lpstr>
      <vt:lpstr>Test Plan</vt:lpstr>
      <vt:lpstr>Problems that Occurred</vt:lpstr>
      <vt:lpstr>What Didn’t Make It: Hall Effect Sensor Grid</vt:lpstr>
      <vt:lpstr>Budget</vt:lpstr>
      <vt:lpstr>Budget</vt:lpstr>
      <vt:lpstr>Total Spent</vt:lpstr>
      <vt:lpstr>Sponsors</vt:lpstr>
      <vt:lpstr>Work Distribution</vt:lpstr>
    </vt:vector>
  </TitlesOfParts>
  <Company>Siemens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UCF Stormwater Academy  Rain Simulator</dc:title>
  <dc:creator>garci01b</dc:creator>
  <cp:lastModifiedBy>Trinity</cp:lastModifiedBy>
  <cp:revision>280</cp:revision>
  <cp:lastPrinted>2012-09-05T03:20:32Z</cp:lastPrinted>
  <dcterms:created xsi:type="dcterms:W3CDTF">2011-09-01T20:43:52Z</dcterms:created>
  <dcterms:modified xsi:type="dcterms:W3CDTF">2012-11-19T15:29:55Z</dcterms:modified>
</cp:coreProperties>
</file>