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5" r:id="rId15"/>
    <p:sldId id="286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1" r:id="rId27"/>
    <p:sldId id="287" r:id="rId28"/>
    <p:sldId id="290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271" r:id="rId42"/>
    <p:sldId id="272" r:id="rId43"/>
    <p:sldId id="273" r:id="rId44"/>
    <p:sldId id="27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8DC8A1D-0CB1-4586-B88E-6B31ABBF214D}">
  <a:tblStyle styleId="{78DC8A1D-0CB1-4586-B88E-6B31ABBF214D}" styleName="Table_0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EFF4"/>
          </a:solidFill>
        </a:fill>
      </a:tcStyle>
    </a:wholeTbl>
    <a:band1H>
      <a:tcStyle>
        <a:tcBdr/>
        <a:fill>
          <a:solidFill>
            <a:srgbClr val="DCDCE7"/>
          </a:solidFill>
        </a:fill>
      </a:tcStyle>
    </a:band1H>
    <a:band1V>
      <a:tcStyle>
        <a:tcBdr/>
        <a:fill>
          <a:solidFill>
            <a:srgbClr val="DCDCE7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871CF41-3F1B-4EB3-8D8F-4D4FBC658E4C}" styleName="Table_1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EFF4"/>
          </a:solidFill>
        </a:fill>
      </a:tcStyle>
    </a:wholeTbl>
    <a:band1H>
      <a:tcStyle>
        <a:tcBdr/>
        <a:fill>
          <a:solidFill>
            <a:srgbClr val="DCDCE7"/>
          </a:solidFill>
        </a:fill>
      </a:tcStyle>
    </a:band1H>
    <a:band1V>
      <a:tcStyle>
        <a:tcBdr/>
        <a:fill>
          <a:solidFill>
            <a:srgbClr val="DCDCE7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FA35F8A-DF39-443B-A69F-31E46520208E}" styleName="Table_2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EFF4"/>
          </a:solidFill>
        </a:fill>
      </a:tcStyle>
    </a:wholeTbl>
    <a:band1H>
      <a:tcStyle>
        <a:tcBdr/>
        <a:fill>
          <a:solidFill>
            <a:srgbClr val="DCDCE7"/>
          </a:solidFill>
        </a:fill>
      </a:tcStyle>
    </a:band1H>
    <a:band1V>
      <a:tcStyle>
        <a:tcBdr/>
        <a:fill>
          <a:solidFill>
            <a:srgbClr val="DCDCE7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86" autoAdjust="0"/>
  </p:normalViewPr>
  <p:slideViewPr>
    <p:cSldViewPr>
      <p:cViewPr>
        <p:scale>
          <a:sx n="64" d="100"/>
          <a:sy n="64" d="100"/>
        </p:scale>
        <p:origin x="-3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100" b="0" i="0" u="none" strike="noStrike" cap="none" baseline="0"/>
            </a:lvl1pPr>
            <a:lvl2pPr marL="0" marR="0" indent="0" algn="l" rtl="0">
              <a:defRPr sz="1100" b="0" i="0" u="none" strike="noStrike" cap="none" baseline="0"/>
            </a:lvl2pPr>
            <a:lvl3pPr marL="0" marR="0" indent="0" algn="l" rtl="0">
              <a:defRPr sz="1100" b="0" i="0" u="none" strike="noStrike" cap="none" baseline="0"/>
            </a:lvl3pPr>
            <a:lvl4pPr marL="0" marR="0" indent="0" algn="l" rtl="0">
              <a:defRPr sz="1100" b="0" i="0" u="none" strike="noStrike" cap="none" baseline="0"/>
            </a:lvl4pPr>
            <a:lvl5pPr marL="0" marR="0" indent="0" algn="l" rtl="0">
              <a:defRPr sz="1100" b="0" i="0" u="none" strike="noStrike" cap="none" baseline="0"/>
            </a:lvl5pPr>
            <a:lvl6pPr marL="0" marR="0" indent="0" algn="l" rtl="0">
              <a:defRPr sz="1100" b="0" i="0" u="none" strike="noStrike" cap="none" baseline="0"/>
            </a:lvl6pPr>
            <a:lvl7pPr marL="0" marR="0" indent="0" algn="l" rtl="0">
              <a:defRPr sz="1100" b="0" i="0" u="none" strike="noStrike" cap="none" baseline="0"/>
            </a:lvl7pPr>
            <a:lvl8pPr marL="0" marR="0" indent="0" algn="l" rtl="0">
              <a:defRPr sz="1100" b="0" i="0" u="none" strike="noStrike" cap="none" baseline="0"/>
            </a:lvl8pPr>
            <a:lvl9pPr marL="0" marR="0" indent="0" algn="l" rtl="0">
              <a:defRPr sz="1100" b="0" i="0" u="none" strike="noStrike" cap="none" baseline="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859534502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0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0" name="Shape 10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2" name="Shape 189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9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0" name="Shape 195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2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8" name="Shape 202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0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6" name="Shape 20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4" name="Shape 147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2" name="Shape 15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2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8" name="Shape 21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2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6" name="Shape 22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2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4" name="Shape 22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2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2" name="Shape 23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1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8" name="Shape 116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6" name="Shape 12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4" name="Shape 130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2" name="Shape 13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6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0" name="Shape 16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6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8" name="Shape 169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6" name="Shape 176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4" name="Shape 18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5" name="Shape 6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" name="Shape 7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7" name="Shape 8"/>
          <p:cNvSpPr>
            <a:spLocks noChangeArrowheads="1"/>
          </p:cNvSpPr>
          <p:nvPr/>
        </p:nvSpPr>
        <p:spPr bwMode="auto">
          <a:xfrm rot="10800000" flipH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8" name="Shape 9"/>
          <p:cNvSpPr>
            <a:spLocks noChangeArrowheads="1"/>
          </p:cNvSpPr>
          <p:nvPr/>
        </p:nvSpPr>
        <p:spPr bwMode="auto">
          <a:xfrm rot="10800000" flipH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9" name="Shape 10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0" name="Shape 11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1" name="Shape 12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2" name="Shape 13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3" name="Shape 14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4" name="Shape 15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5" name="Shape 16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6" name="Shape 17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411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7" name="Shape 24"/>
          <p:cNvSpPr>
            <a:spLocks noChangeArrowheads="1"/>
          </p:cNvSpPr>
          <p:nvPr/>
        </p:nvSpPr>
        <p:spPr bwMode="auto">
          <a:xfrm rot="10800000" flipH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8" name="Shape 25"/>
          <p:cNvSpPr>
            <a:spLocks noChangeArrowheads="1"/>
          </p:cNvSpPr>
          <p:nvPr/>
        </p:nvSpPr>
        <p:spPr bwMode="auto">
          <a:xfrm rot="10800000" flipH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9" name="Shape 26"/>
          <p:cNvSpPr>
            <a:spLocks noChangeArrowheads="1"/>
          </p:cNvSpPr>
          <p:nvPr/>
        </p:nvSpPr>
        <p:spPr bwMode="auto"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0" name="Shape 27"/>
          <p:cNvSpPr>
            <a:spLocks noChangeArrowheads="1"/>
          </p:cNvSpPr>
          <p:nvPr/>
        </p:nvSpPr>
        <p:spPr bwMode="auto">
          <a:xfrm rot="10800000" flipH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1" name="Shape 28"/>
          <p:cNvSpPr>
            <a:spLocks noChangeArrowheads="1"/>
          </p:cNvSpPr>
          <p:nvPr/>
        </p:nvSpPr>
        <p:spPr bwMode="auto">
          <a:xfrm rot="10800000" flipH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2" name="Shape 29"/>
          <p:cNvSpPr>
            <a:spLocks noChangeArrowheads="1"/>
          </p:cNvSpPr>
          <p:nvPr/>
        </p:nvSpPr>
        <p:spPr bwMode="auto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3" name="Shape 30"/>
          <p:cNvSpPr>
            <a:spLocks noChangeArrowheads="1"/>
          </p:cNvSpPr>
          <p:nvPr/>
        </p:nvSpPr>
        <p:spPr bwMode="auto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4" name="Shape 31"/>
          <p:cNvSpPr>
            <a:spLocks noChangeArrowheads="1"/>
          </p:cNvSpPr>
          <p:nvPr/>
        </p:nvSpPr>
        <p:spPr bwMode="auto"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5" name="Shape 32"/>
          <p:cNvSpPr>
            <a:spLocks noChangeArrowheads="1"/>
          </p:cNvSpPr>
          <p:nvPr/>
        </p:nvSpPr>
        <p:spPr bwMode="auto">
          <a:xfrm>
            <a:off x="0" y="3675063"/>
            <a:ext cx="9144000" cy="1412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6" name="Shape 33"/>
          <p:cNvSpPr>
            <a:spLocks noChangeArrowheads="1"/>
          </p:cNvSpPr>
          <p:nvPr/>
        </p:nvSpPr>
        <p:spPr bwMode="auto">
          <a:xfrm rot="10800000" flipH="1">
            <a:off x="6413500" y="3643313"/>
            <a:ext cx="2730500" cy="247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7" name="Shape 34"/>
          <p:cNvSpPr>
            <a:spLocks noChangeArrowheads="1"/>
          </p:cNvSpPr>
          <p:nvPr/>
        </p:nvSpPr>
        <p:spPr bwMode="auto">
          <a:xfrm>
            <a:off x="0" y="0"/>
            <a:ext cx="9144000" cy="3702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457200" y="2401885"/>
            <a:ext cx="8458200" cy="147002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4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4008" marR="0" indent="-50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26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  <a:defRPr sz="24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  <a:defRPr sz="22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2000" b="0" i="0" u="none" strike="noStrike" cap="none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1800" b="0" i="0" u="none" strike="noStrike" cap="none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1600" b="0" i="0" u="none" strike="noStrike" cap="none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1500" b="0" i="0" u="none" strike="noStrike" cap="none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1400" b="0" i="0" u="none" strike="noStrike" cap="none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" name="Shape 37"/>
          <p:cNvSpPr txBox="1">
            <a:spLocks noGrp="1"/>
          </p:cNvSpPr>
          <p:nvPr>
            <p:ph type="dt" idx="10"/>
          </p:nvPr>
        </p:nvSpPr>
        <p:spPr bwMode="auto">
          <a:xfrm>
            <a:off x="6705600" y="4206875"/>
            <a:ext cx="96043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29" name="Shape 38"/>
          <p:cNvSpPr txBox="1">
            <a:spLocks noGrp="1"/>
          </p:cNvSpPr>
          <p:nvPr>
            <p:ph type="ftr" idx="11"/>
          </p:nvPr>
        </p:nvSpPr>
        <p:spPr bwMode="auto">
          <a:xfrm>
            <a:off x="5410200" y="4205288"/>
            <a:ext cx="1295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30" name="Shape 39"/>
          <p:cNvSpPr txBox="1">
            <a:spLocks noGrp="1"/>
          </p:cNvSpPr>
          <p:nvPr>
            <p:ph type="sldNum" idx="12"/>
          </p:nvPr>
        </p:nvSpPr>
        <p:spPr bwMode="auto">
          <a:xfrm>
            <a:off x="8320088" y="1588"/>
            <a:ext cx="747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buFont typeface="Georgia" pitchFamily="18" charset="0"/>
              <a:buNone/>
              <a:defRPr sz="18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2409443" y="297179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760" indent="-54609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indent="-64643" algn="l" rtl="0">
              <a:spcBef>
                <a:spcPts val="3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indent="-44069" algn="l" rtl="0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indent="-42925" algn="l" rtl="0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indent="-30988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indent="-53594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indent="-79375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indent="-80517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5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indent="-78104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400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5400000">
            <a:off x="4991100" y="2933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760" indent="-54609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indent="-64643" algn="l" rtl="0">
              <a:spcBef>
                <a:spcPts val="3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indent="-44069" algn="l" rtl="0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indent="-42925" algn="l" rtl="0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indent="-30988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indent="-53594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indent="-79375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indent="-80517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5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indent="-78104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400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" name="Shape 6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7" name="Shape 7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8" name="Shape 8"/>
          <p:cNvSpPr>
            <a:spLocks noChangeArrowheads="1"/>
          </p:cNvSpPr>
          <p:nvPr/>
        </p:nvSpPr>
        <p:spPr bwMode="auto">
          <a:xfrm rot="10800000" flipH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9" name="Shape 9"/>
          <p:cNvSpPr>
            <a:spLocks noChangeArrowheads="1"/>
          </p:cNvSpPr>
          <p:nvPr/>
        </p:nvSpPr>
        <p:spPr bwMode="auto">
          <a:xfrm rot="10800000" flipH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0" name="Shape 10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1" name="Shape 11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2" name="Shape 12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3" name="Shape 13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4" name="Shape 14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5" name="Shape 15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6" name="Shape 16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7" name="Shape 17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411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buFont typeface="Georgia" pitchFamily="18" charset="0"/>
              <a:buNone/>
              <a:defRPr sz="18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E066FC3D-36A5-454E-A17A-D4653DF83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" name="Shape 6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7" name="Shape 7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8" name="Shape 8"/>
          <p:cNvSpPr>
            <a:spLocks noChangeArrowheads="1"/>
          </p:cNvSpPr>
          <p:nvPr/>
        </p:nvSpPr>
        <p:spPr bwMode="auto">
          <a:xfrm rot="10800000" flipH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9" name="Shape 9"/>
          <p:cNvSpPr>
            <a:spLocks noChangeArrowheads="1"/>
          </p:cNvSpPr>
          <p:nvPr/>
        </p:nvSpPr>
        <p:spPr bwMode="auto">
          <a:xfrm rot="10800000" flipH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0" name="Shape 10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1" name="Shape 11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2" name="Shape 12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3" name="Shape 13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4" name="Shape 14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5" name="Shape 15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6" name="Shape 16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7" name="Shape 17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411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buFont typeface="Georgia" pitchFamily="18" charset="0"/>
              <a:buNone/>
              <a:defRPr sz="18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fld id="{8E1641E7-39B8-4EC2-A716-63295B227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65760" indent="-54609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8368" indent="-64643" algn="l" rtl="0">
              <a:spcBef>
                <a:spcPts val="300"/>
              </a:spcBef>
              <a:buClr>
                <a:schemeClr val="accent2"/>
              </a:buClr>
              <a:buFont typeface="Arial"/>
              <a:buChar char="•"/>
              <a:defRPr sz="26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3544" indent="-44069" algn="l" rtl="0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76" indent="-42925" algn="l" rtl="0">
              <a:spcBef>
                <a:spcPts val="30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888" indent="-30988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indent="-53594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indent="-79375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6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indent="-80517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50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indent="-78104" algn="l" rtl="0">
              <a:spcBef>
                <a:spcPts val="300"/>
              </a:spcBef>
              <a:buClr>
                <a:schemeClr val="accent3"/>
              </a:buClr>
              <a:buFont typeface="Arial"/>
              <a:buChar char="•"/>
              <a:defRPr sz="1400" baseline="0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buClr>
                <a:srgbClr val="FFFFFF"/>
              </a:buClr>
              <a:buFont typeface="Trebuchet MS"/>
              <a:buNone/>
              <a:defRPr sz="4300" b="1" cap="none" baseline="0">
                <a:solidFill>
                  <a:srgbClr val="FFFFFF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22312" y="3367087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" indent="-7619" rtl="0">
              <a:buClr>
                <a:schemeClr val="dk2"/>
              </a:buClr>
              <a:buFont typeface="Georgia"/>
              <a:buNone/>
              <a:defRPr sz="2100" b="0">
                <a:solidFill>
                  <a:schemeClr val="dk2"/>
                </a:solidFill>
              </a:defRPr>
            </a:lvl1pPr>
            <a:lvl2pPr rtl="0">
              <a:buClr>
                <a:srgbClr val="888888"/>
              </a:buClr>
              <a:buFont typeface="Georgia"/>
              <a:buNone/>
              <a:defRPr sz="1800">
                <a:solidFill>
                  <a:srgbClr val="888888"/>
                </a:solidFill>
              </a:defRPr>
            </a:lvl2pPr>
            <a:lvl3pPr rtl="0">
              <a:buClr>
                <a:srgbClr val="888888"/>
              </a:buClr>
              <a:buFont typeface="Georgia"/>
              <a:buNone/>
              <a:defRPr sz="1600">
                <a:solidFill>
                  <a:srgbClr val="888888"/>
                </a:solidFill>
              </a:defRPr>
            </a:lvl3pPr>
            <a:lvl4pPr rtl="0">
              <a:buClr>
                <a:srgbClr val="888888"/>
              </a:buClr>
              <a:buFont typeface="Georgia"/>
              <a:buNone/>
              <a:defRPr sz="1400">
                <a:solidFill>
                  <a:srgbClr val="888888"/>
                </a:solidFill>
              </a:defRPr>
            </a:lvl4pPr>
            <a:lvl5pPr rtl="0">
              <a:buClr>
                <a:srgbClr val="888888"/>
              </a:buClr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000"/>
            </a:lvl1pPr>
            <a:lvl2pPr rtl="0">
              <a:defRPr sz="19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000"/>
            </a:lvl1pPr>
            <a:lvl2pPr rtl="0">
              <a:defRPr sz="19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1999" cy="106984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4000" b="0" i="0" cap="none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81000" y="2244968"/>
            <a:ext cx="4041648" cy="457200"/>
          </a:xfrm>
          <a:prstGeom prst="rect">
            <a:avLst/>
          </a:prstGeom>
          <a:solidFill>
            <a:srgbClr val="328D96">
              <a:alpha val="24313"/>
            </a:srgbClr>
          </a:solidFill>
          <a:ln w="127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45720" indent="-7619" rtl="0">
              <a:buClr>
                <a:srgbClr val="414141"/>
              </a:buClr>
              <a:buFont typeface="Georgia"/>
              <a:buNone/>
              <a:defRPr sz="1900" b="1">
                <a:solidFill>
                  <a:srgbClr val="414141"/>
                </a:solidFill>
              </a:defRPr>
            </a:lvl1pPr>
            <a:lvl2pPr rtl="0">
              <a:buFont typeface="Georgia"/>
              <a:buNone/>
              <a:defRPr sz="2000" b="1"/>
            </a:lvl2pPr>
            <a:lvl3pPr rtl="0">
              <a:buFont typeface="Georgia"/>
              <a:buNone/>
              <a:defRPr sz="1800" b="1"/>
            </a:lvl3pPr>
            <a:lvl4pPr rtl="0">
              <a:buFont typeface="Georgia"/>
              <a:buNone/>
              <a:defRPr sz="1600" b="1"/>
            </a:lvl4pPr>
            <a:lvl5pPr rtl="0">
              <a:buFont typeface="Georgia"/>
              <a:buNone/>
              <a:defRPr sz="1600" b="1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721225" y="2244968"/>
            <a:ext cx="4041773" cy="457200"/>
          </a:xfrm>
          <a:prstGeom prst="rect">
            <a:avLst/>
          </a:prstGeom>
          <a:solidFill>
            <a:srgbClr val="328D96">
              <a:alpha val="24313"/>
            </a:srgbClr>
          </a:solidFill>
          <a:ln w="1270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marL="45720" indent="-7619" rtl="0">
              <a:buClr>
                <a:srgbClr val="414141"/>
              </a:buClr>
              <a:buFont typeface="Georgia"/>
              <a:buNone/>
              <a:defRPr sz="1900" b="1">
                <a:solidFill>
                  <a:srgbClr val="414141"/>
                </a:solidFill>
              </a:defRPr>
            </a:lvl1pPr>
            <a:lvl2pPr rtl="0">
              <a:buFont typeface="Georgia"/>
              <a:buNone/>
              <a:defRPr sz="2000" b="1"/>
            </a:lvl2pPr>
            <a:lvl3pPr rtl="0">
              <a:buFont typeface="Georgia"/>
              <a:buNone/>
              <a:defRPr sz="1800" b="1"/>
            </a:lvl3pPr>
            <a:lvl4pPr rtl="0">
              <a:buFont typeface="Georgia"/>
              <a:buNone/>
              <a:defRPr sz="1600" b="1"/>
            </a:lvl4pPr>
            <a:lvl5pPr rtl="0">
              <a:buFont typeface="Georgia"/>
              <a:buNone/>
              <a:defRPr sz="1600" b="1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381000" y="2708517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0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718303" y="2708517"/>
            <a:ext cx="4041773" cy="3886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0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Only" type="titleOnly">
  <p:cSld name="title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4" name="Shape 6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5" name="Shape 7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" name="Shape 8"/>
          <p:cNvSpPr>
            <a:spLocks noChangeArrowheads="1"/>
          </p:cNvSpPr>
          <p:nvPr/>
        </p:nvSpPr>
        <p:spPr bwMode="auto">
          <a:xfrm rot="10800000" flipH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7" name="Shape 9"/>
          <p:cNvSpPr>
            <a:spLocks noChangeArrowheads="1"/>
          </p:cNvSpPr>
          <p:nvPr/>
        </p:nvSpPr>
        <p:spPr bwMode="auto">
          <a:xfrm rot="10800000" flipH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8" name="Shape 10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9" name="Shape 11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0" name="Shape 12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1" name="Shape 13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2" name="Shape 14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3" name="Shape 15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4" name="Shape 16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5" name="Shape 17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411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4000">
                <a:solidFill>
                  <a:schemeClr val="dk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6" name="Shape 70"/>
          <p:cNvSpPr txBox="1">
            <a:spLocks noGrp="1"/>
          </p:cNvSpPr>
          <p:nvPr>
            <p:ph type="dt" idx="10"/>
          </p:nvPr>
        </p:nvSpPr>
        <p:spPr bwMode="auto">
          <a:xfrm>
            <a:off x="6583363" y="612775"/>
            <a:ext cx="9572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17" name="Shape 71"/>
          <p:cNvSpPr txBox="1">
            <a:spLocks noGrp="1"/>
          </p:cNvSpPr>
          <p:nvPr>
            <p:ph type="ftr" idx="11"/>
          </p:nvPr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accent2"/>
              </a:buClr>
              <a:buFont typeface="Georgia" pitchFamily="18" charset="0"/>
              <a:buNone/>
              <a:defRPr sz="800">
                <a:solidFill>
                  <a:schemeClr val="accent2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18" name="Shape 72"/>
          <p:cNvSpPr txBox="1">
            <a:spLocks noGrp="1"/>
          </p:cNvSpPr>
          <p:nvPr>
            <p:ph type="sldNum" idx="12"/>
          </p:nvPr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buFont typeface="Georgia" pitchFamily="18" charset="0"/>
              <a:buNone/>
              <a:defRPr sz="1800">
                <a:solidFill>
                  <a:srgbClr val="FFFFFF"/>
                </a:solidFill>
                <a:latin typeface="Georgia" pitchFamily="18" charset="0"/>
                <a:sym typeface="Georgia" pitchFamily="18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buFont typeface="Trebuchet MS"/>
              <a:buNone/>
              <a:defRPr sz="18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5353496" y="2010725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9144" indent="-9144" rtl="0">
              <a:buFont typeface="Georgia"/>
              <a:buNone/>
              <a:defRPr sz="1400"/>
            </a:lvl1pPr>
            <a:lvl2pPr rtl="0">
              <a:buFont typeface="Georgia"/>
              <a:buNone/>
              <a:defRPr sz="1200"/>
            </a:lvl2pPr>
            <a:lvl3pPr rtl="0">
              <a:buFont typeface="Georgia"/>
              <a:buNone/>
              <a:defRPr sz="1000"/>
            </a:lvl3pPr>
            <a:lvl4pPr rtl="0">
              <a:buFont typeface="Georgia"/>
              <a:buNone/>
              <a:defRPr sz="900"/>
            </a:lvl4pPr>
            <a:lvl5pPr rtl="0">
              <a:buFont typeface="Georgia"/>
              <a:buNone/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0" cy="585215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-5400000">
            <a:off x="3393015" y="3156576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buFont typeface="Trebuchet MS"/>
              <a:buNone/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403669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32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lvl="0"/>
            <a:endParaRPr noProof="0">
              <a:sym typeface="Georgi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088442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lnSpc>
                <a:spcPct val="100000"/>
              </a:lnSpc>
              <a:spcBef>
                <a:spcPts val="0"/>
              </a:spcBef>
              <a:buFont typeface="Georgia"/>
              <a:buNone/>
              <a:defRPr sz="1300"/>
            </a:lvl1pPr>
            <a:lvl2pPr rtl="0">
              <a:buFont typeface="Georgia"/>
              <a:buNone/>
              <a:defRPr sz="1200"/>
            </a:lvl2pPr>
            <a:lvl3pPr rtl="0">
              <a:buFont typeface="Georgia"/>
              <a:buNone/>
              <a:defRPr sz="1000"/>
            </a:lvl3pPr>
            <a:lvl4pPr rtl="0">
              <a:buFont typeface="Georgia"/>
              <a:buNone/>
              <a:defRPr sz="900"/>
            </a:lvl4pPr>
            <a:lvl5pPr rtl="0">
              <a:buFont typeface="Georgia"/>
              <a:buNone/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5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35" name="Shape 6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36" name="Shape 7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37" name="Shape 8"/>
          <p:cNvSpPr>
            <a:spLocks noChangeArrowheads="1"/>
          </p:cNvSpPr>
          <p:nvPr/>
        </p:nvSpPr>
        <p:spPr bwMode="auto">
          <a:xfrm rot="10800000" flipH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38" name="Shape 9"/>
          <p:cNvSpPr>
            <a:spLocks noChangeArrowheads="1"/>
          </p:cNvSpPr>
          <p:nvPr/>
        </p:nvSpPr>
        <p:spPr bwMode="auto">
          <a:xfrm rot="10800000" flipH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39" name="Shape 10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0" name="Shape 11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1" name="Shape 12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2" name="Shape 13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313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3" name="Shape 14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4" name="Shape 15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5" name="Shape 16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6" name="Shape 17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411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69647" name="Shape 18"/>
          <p:cNvSpPr txBox="1"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69648" name="Shape 19"/>
          <p:cNvSpPr txBox="1"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69649" name="Shape 20"/>
          <p:cNvSpPr txBox="1">
            <a:spLocks noGrp="1"/>
          </p:cNvSpPr>
          <p:nvPr/>
        </p:nvSpPr>
        <p:spPr bwMode="auto">
          <a:xfrm>
            <a:off x="6586538" y="612775"/>
            <a:ext cx="957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chemeClr val="accent2"/>
              </a:buClr>
              <a:buFont typeface="Georgia" pitchFamily="18" charset="0"/>
              <a:buNone/>
            </a:pPr>
            <a:endParaRPr lang="en-US" sz="800">
              <a:solidFill>
                <a:schemeClr val="accent2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69650" name="Shape 21"/>
          <p:cNvSpPr txBox="1">
            <a:spLocks noGrp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buClr>
                <a:schemeClr val="accent2"/>
              </a:buClr>
              <a:buFont typeface="Georgia" pitchFamily="18" charset="0"/>
              <a:buNone/>
            </a:pPr>
            <a:endParaRPr lang="en-US" sz="800">
              <a:solidFill>
                <a:schemeClr val="accent2"/>
              </a:solidFill>
              <a:latin typeface="Georgia" pitchFamily="18" charset="0"/>
              <a:sym typeface="Georgia" pitchFamily="18" charset="0"/>
            </a:endParaRPr>
          </a:p>
        </p:txBody>
      </p:sp>
      <p:sp>
        <p:nvSpPr>
          <p:cNvPr id="69651" name="Shape 22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r">
              <a:buClr>
                <a:srgbClr val="FFFFFF"/>
              </a:buClr>
              <a:buFont typeface="Georgia" pitchFamily="18" charset="0"/>
              <a:buNone/>
            </a:pPr>
            <a:endParaRPr lang="en-US" sz="1800">
              <a:solidFill>
                <a:srgbClr val="FFFFFF"/>
              </a:solidFill>
              <a:latin typeface="Georgia" pitchFamily="18" charset="0"/>
              <a:sym typeface="Georgia" pitchFamily="18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75" r:id="rId12"/>
    <p:sldLayoutId id="2147483676" r:id="rId1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hris\AppData\Local\Temp\Image_1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04"/>
          <p:cNvSpPr txBox="1"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FFFF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Small Projector Array System</a:t>
            </a:r>
          </a:p>
        </p:txBody>
      </p:sp>
      <p:sp>
        <p:nvSpPr>
          <p:cNvPr id="16386" name="Shape 105"/>
          <p:cNvSpPr txBox="1">
            <a:spLocks noGrp="1"/>
          </p:cNvSpPr>
          <p:nvPr>
            <p:ph type="subTitle" idx="1"/>
          </p:nvPr>
        </p:nvSpPr>
        <p:spPr>
          <a:xfrm>
            <a:off x="457200" y="4267200"/>
            <a:ext cx="8534400" cy="2346325"/>
          </a:xfrm>
        </p:spPr>
        <p:txBody>
          <a:bodyPr tIns="45700" bIns="45700">
            <a:spAutoFit/>
          </a:bodyPr>
          <a:lstStyle/>
          <a:p>
            <a:pPr marL="63500" indent="0" eaLnBrk="1" hangingPunct="1">
              <a:spcAft>
                <a:spcPct val="0"/>
              </a:spcAft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Group #7			</a:t>
            </a:r>
          </a:p>
          <a:p>
            <a:pPr marL="63500" indent="0" eaLnBrk="1" hangingPunct="1">
              <a:spcAft>
                <a:spcPct val="0"/>
              </a:spcAft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Nicholas </a:t>
            </a:r>
            <a:r>
              <a:rPr lang="en-US" sz="2200" dirty="0" err="1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Futch</a:t>
            </a: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			</a:t>
            </a:r>
          </a:p>
          <a:p>
            <a:pPr marL="63500" indent="0" eaLnBrk="1" hangingPunct="1">
              <a:spcAft>
                <a:spcPct val="0"/>
              </a:spcAft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Ryan Gallo</a:t>
            </a:r>
          </a:p>
          <a:p>
            <a:pPr marL="63500" indent="0" eaLnBrk="1" hangingPunct="1">
              <a:spcAft>
                <a:spcPct val="0"/>
              </a:spcAft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Chris Rowe</a:t>
            </a:r>
          </a:p>
          <a:p>
            <a:pPr marL="63500" indent="0" eaLnBrk="1" hangingPunct="1">
              <a:spcAft>
                <a:spcPct val="0"/>
              </a:spcAft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z="220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Gilbert </a:t>
            </a:r>
            <a:r>
              <a:rPr lang="en-US" sz="220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  <a:r>
              <a:rPr lang="en-US" sz="220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Duverglas</a:t>
            </a: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                            </a:t>
            </a:r>
            <a:r>
              <a:rPr lang="en-US" sz="2200" dirty="0" smtClean="0">
                <a:solidFill>
                  <a:srgbClr val="424456"/>
                </a:solidFill>
                <a:latin typeface="Georgia" pitchFamily="18" charset="0"/>
                <a:cs typeface="Arial" charset="0"/>
                <a:sym typeface="Georgia" pitchFamily="18" charset="0"/>
              </a:rPr>
              <a:t>Sponsor: Q4 Services LLC</a:t>
            </a:r>
          </a:p>
          <a:p>
            <a:pPr marL="63500" indent="0" eaLnBrk="1" hangingPunct="1"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</a:pPr>
            <a:endParaRPr lang="en-US" dirty="0" smtClean="0">
              <a:solidFill>
                <a:srgbClr val="424456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8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Light Sensor Array Control System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8229600" cy="4324350"/>
          </a:xfrm>
        </p:spPr>
        <p:txBody>
          <a:bodyPr tIns="45700" bIns="45700">
            <a:spAutoFit/>
          </a:bodyPr>
          <a:lstStyle/>
          <a:p>
            <a:pPr indent="-264160" eaLnBrk="1" fontAlgn="auto" hangingPunct="1">
              <a:spcAft>
                <a:spcPts val="0"/>
              </a:spcAft>
              <a:buSzPct val="101190"/>
              <a:defRPr/>
            </a:pPr>
            <a:r>
              <a:rPr lang="x-none"/>
              <a:t>Must accept TTL data from projector box</a:t>
            </a:r>
          </a:p>
          <a:p>
            <a:pPr indent="-264160" eaLnBrk="1" fontAlgn="auto" hangingPunct="1">
              <a:spcAft>
                <a:spcPts val="0"/>
              </a:spcAft>
              <a:buSzPct val="101190"/>
              <a:defRPr/>
            </a:pPr>
            <a:r>
              <a:rPr lang="x-none"/>
              <a:t>Must accept Analog signals from light sensor array</a:t>
            </a:r>
          </a:p>
          <a:p>
            <a:pPr marL="109728" indent="-8128" eaLnBrk="1" fontAlgn="auto" hangingPunct="1">
              <a:spcAft>
                <a:spcPts val="0"/>
              </a:spcAft>
              <a:buSzPct val="25000"/>
              <a:buFont typeface="Georgia"/>
              <a:buNone/>
              <a:defRPr/>
            </a:pPr>
            <a:r>
              <a:rPr lang="x-none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9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 tIns="45700" bIns="45700">
            <a:spAutoFit/>
          </a:bodyPr>
          <a:lstStyle/>
          <a:p>
            <a:pPr eaLnBrk="1" hangingPunct="1"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Program Flow Chart</a:t>
            </a:r>
          </a:p>
        </p:txBody>
      </p:sp>
      <p:sp>
        <p:nvSpPr>
          <p:cNvPr id="36866" name="Shape 192"/>
          <p:cNvSpPr>
            <a:spLocks noChangeArrowheads="1"/>
          </p:cNvSpPr>
          <p:nvPr/>
        </p:nvSpPr>
        <p:spPr bwMode="auto">
          <a:xfrm>
            <a:off x="457200" y="2151063"/>
            <a:ext cx="8178800" cy="4343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97"/>
          <p:cNvSpPr txBox="1"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 tIns="45700" bIns="45700">
            <a:spAutoFit/>
          </a:bodyPr>
          <a:lstStyle/>
          <a:p>
            <a:pPr eaLnBrk="1" hangingPunct="1"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z="4800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Schematic</a:t>
            </a:r>
          </a:p>
        </p:txBody>
      </p:sp>
      <p:sp>
        <p:nvSpPr>
          <p:cNvPr id="38914" name="Shape 198"/>
          <p:cNvSpPr txBox="1">
            <a:spLocks noGrp="1"/>
          </p:cNvSpPr>
          <p:nvPr>
            <p:ph type="body" idx="1"/>
          </p:nvPr>
        </p:nvSpPr>
        <p:spPr>
          <a:xfrm>
            <a:off x="5353050" y="2011363"/>
            <a:ext cx="3382963" cy="4616450"/>
          </a:xfrm>
        </p:spPr>
        <p:txBody>
          <a:bodyPr tIns="45700" bIns="45700">
            <a:spAutoFit/>
          </a:bodyPr>
          <a:lstStyle/>
          <a:p>
            <a:pPr marL="293688" indent="-293688" eaLnBrk="1" hangingPunct="1">
              <a:spcBef>
                <a:spcPts val="300"/>
              </a:spcBef>
              <a:buClr>
                <a:srgbClr val="A04DA3"/>
              </a:buClr>
              <a:buSzPct val="101000"/>
              <a:buFontTx/>
              <a:buChar char="•"/>
            </a:pPr>
            <a:r>
              <a:rPr lang="en-US" sz="2400" smtClean="0">
                <a:latin typeface="Georgia" pitchFamily="18" charset="0"/>
                <a:cs typeface="Arial" charset="0"/>
                <a:sym typeface="Georgia" pitchFamily="18" charset="0"/>
              </a:rPr>
              <a:t>Atmega 328 Microcontroller</a:t>
            </a:r>
          </a:p>
          <a:p>
            <a:pPr marL="293688" indent="-293688" eaLnBrk="1" hangingPunct="1">
              <a:spcBef>
                <a:spcPts val="300"/>
              </a:spcBef>
              <a:buClr>
                <a:srgbClr val="A04DA3"/>
              </a:buClr>
              <a:buSzPct val="101000"/>
              <a:buFontTx/>
              <a:buChar char="•"/>
            </a:pPr>
            <a:r>
              <a:rPr lang="en-US" sz="2400" smtClean="0">
                <a:latin typeface="Georgia" pitchFamily="18" charset="0"/>
                <a:cs typeface="Arial" charset="0"/>
                <a:sym typeface="Georgia" pitchFamily="18" charset="0"/>
              </a:rPr>
              <a:t>16 to 1 Multiplexor to switch between analog outputs</a:t>
            </a:r>
          </a:p>
          <a:p>
            <a:pPr marL="293688" indent="-293688" eaLnBrk="1" hangingPunct="1">
              <a:spcBef>
                <a:spcPts val="300"/>
              </a:spcBef>
              <a:buClr>
                <a:srgbClr val="A04DA3"/>
              </a:buClr>
              <a:buSzPct val="101000"/>
              <a:buFontTx/>
              <a:buChar char="•"/>
            </a:pPr>
            <a:r>
              <a:rPr lang="en-US" sz="2400" smtClean="0">
                <a:latin typeface="Georgia" pitchFamily="18" charset="0"/>
                <a:cs typeface="Arial" charset="0"/>
                <a:sym typeface="Georgia" pitchFamily="18" charset="0"/>
              </a:rPr>
              <a:t>Low pass filter for filtration of light sensor signals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152400" y="776288"/>
            <a:ext cx="5102225" cy="584735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SzPct val="99000"/>
              <a:buFontTx/>
              <a:buChar char="•"/>
            </a:pPr>
            <a:endParaRPr lang="en-US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1"/>
          <a:stretch/>
        </p:blipFill>
        <p:spPr>
          <a:xfrm>
            <a:off x="152400" y="1981200"/>
            <a:ext cx="5284610" cy="3657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20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Human Interface Specifications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8229600" cy="3308350"/>
          </a:xfrm>
        </p:spPr>
        <p:txBody>
          <a:bodyPr tIns="45700" bIns="45700">
            <a:spAutoFit/>
          </a:bodyPr>
          <a:lstStyle/>
          <a:p>
            <a:pPr marL="558800" indent="-457200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Easy to use user interface</a:t>
            </a:r>
          </a:p>
          <a:p>
            <a:pPr marL="558800" indent="-457200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z="26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Ability to send data up to 50 feet</a:t>
            </a:r>
          </a:p>
          <a:p>
            <a:pPr marL="558800" indent="-457200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Independent interface for the light sensor  array</a:t>
            </a:r>
          </a:p>
          <a:p>
            <a:pPr marL="558800" indent="-457200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Low power consumption</a:t>
            </a:r>
          </a:p>
          <a:p>
            <a:pPr marL="558800" indent="-457200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Cross-platform</a:t>
            </a:r>
          </a:p>
          <a:p>
            <a:pPr marL="558800" indent="-457200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558800" indent="-457200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40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975"/>
          </a:xfrm>
        </p:spPr>
        <p:txBody>
          <a:bodyPr tIns="45700" bIns="45700">
            <a:spAutoFit/>
          </a:bodyPr>
          <a:lstStyle/>
          <a:p>
            <a:pPr eaLnBrk="1" hangingPunct="1"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Projectors Specifications</a:t>
            </a:r>
          </a:p>
        </p:txBody>
      </p:sp>
      <p:sp>
        <p:nvSpPr>
          <p:cNvPr id="43010" name="Shape 141"/>
          <p:cNvSpPr txBox="1"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 tIns="45700" bIns="45700">
            <a:spAutoFit/>
          </a:bodyPr>
          <a:lstStyle/>
          <a:p>
            <a:pPr marL="44450" indent="-6350" eaLnBrk="1" hangingPunct="1">
              <a:spcBef>
                <a:spcPts val="300"/>
              </a:spcBef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Requirements</a:t>
            </a:r>
          </a:p>
        </p:txBody>
      </p:sp>
      <p:sp>
        <p:nvSpPr>
          <p:cNvPr id="43011" name="Shape 142"/>
          <p:cNvSpPr txBox="1">
            <a:spLocks noGrp="1"/>
          </p:cNvSpPr>
          <p:nvPr>
            <p:ph type="body" idx="2"/>
          </p:nvPr>
        </p:nvSpPr>
        <p:spPr>
          <a:xfrm>
            <a:off x="4721225" y="2244725"/>
            <a:ext cx="4041775" cy="457200"/>
          </a:xfrm>
        </p:spPr>
        <p:txBody>
          <a:bodyPr tIns="45700" bIns="45700">
            <a:spAutoFit/>
          </a:bodyPr>
          <a:lstStyle/>
          <a:p>
            <a:pPr marL="44450" indent="-6350" eaLnBrk="1" hangingPunct="1">
              <a:spcBef>
                <a:spcPts val="300"/>
              </a:spcBef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Solutions</a:t>
            </a:r>
          </a:p>
        </p:txBody>
      </p:sp>
      <p:sp>
        <p:nvSpPr>
          <p:cNvPr id="43012" name="Shape 143"/>
          <p:cNvSpPr txBox="1">
            <a:spLocks noGrp="1"/>
          </p:cNvSpPr>
          <p:nvPr>
            <p:ph type="body" idx="3"/>
          </p:nvPr>
        </p:nvSpPr>
        <p:spPr>
          <a:xfrm>
            <a:off x="381000" y="2708275"/>
            <a:ext cx="4041775" cy="3886200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Low Cost 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High Pixel Count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LED 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Low Power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High MTBF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High Brightness and Contrast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Low Noise 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Variable Focus Control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718050" y="2708275"/>
            <a:ext cx="4041775" cy="3886200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Pico Projectors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1280 x 800 Resolution 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DLP LED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&lt; 120 watts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20,000+ lamp liftime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4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Pico Projector Comparison</a:t>
            </a:r>
          </a:p>
        </p:txBody>
      </p:sp>
      <p:graphicFrame>
        <p:nvGraphicFramePr>
          <p:cNvPr id="150" name="Shape 150"/>
          <p:cNvGraphicFramePr>
            <a:graphicFrameLocks noGrp="1"/>
          </p:cNvGraphicFramePr>
          <p:nvPr/>
        </p:nvGraphicFramePr>
        <p:xfrm>
          <a:off x="457200" y="2249488"/>
          <a:ext cx="8229600" cy="3034695"/>
        </p:xfrm>
        <a:graphic>
          <a:graphicData uri="http://schemas.openxmlformats.org/drawingml/2006/table">
            <a:tbl>
              <a:tblPr/>
              <a:tblGrid>
                <a:gridCol w="1828800"/>
                <a:gridCol w="1219200"/>
                <a:gridCol w="1295400"/>
                <a:gridCol w="1524000"/>
                <a:gridCol w="11430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Projector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Contrast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Focus Control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Brightness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Noise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Overall Image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Acer K11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6.5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Acer K130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Acer K330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ViewSonic PLED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Vivitek Qumi Q2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3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7.5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Acer K330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81400" y="2438400"/>
          <a:ext cx="4318000" cy="4097345"/>
        </p:xfrm>
        <a:graphic>
          <a:graphicData uri="http://schemas.openxmlformats.org/drawingml/2006/table">
            <a:tbl>
              <a:tblPr/>
              <a:tblGrid>
                <a:gridCol w="2159000"/>
                <a:gridCol w="2159000"/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Device Type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DLP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Native Resolution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WGXA(1280x800)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Maximum Resolution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1600x1200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Projector Distance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35.43 in – 9.83 ft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Throw Ratio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.85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Display Size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30 in – 8.33 ft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ANSI Lumens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500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Contrast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4000:1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Lamp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LED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Aspect Ratio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Native: 16:10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Supported: 16:9, 4:3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Power supply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100-240V AC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50/60 Hz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Power Consumption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120w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Video Inputs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D-Sub, HDMI,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Composite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Dimensions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8.6 x 6.6 x 1.8 in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Weight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charset="0"/>
                        </a:rPr>
                        <a:t>2.73 lbs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56" name="Picture 1" descr="C:\Users\Chris\AppData\Local\Temp\Image_16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95400" y="3810000"/>
            <a:ext cx="1831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Projector Orientation and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>
            <a:normAutofit lnSpcReduction="10000"/>
          </a:bodyPr>
          <a:lstStyle/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7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20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The 4 projector layout with an aspect ratio of 1:1 </a:t>
            </a: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20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Resolution of 2600 x 1600 for a total of over 4.5M pixels</a:t>
            </a: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20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Almost identical to the latest WQXGA format at a fraction of the cost.</a:t>
            </a: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endParaRPr lang="en-US" sz="2000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Will make the most use out of the usable area of the screen.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43624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0"/>
            <a:ext cx="3230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Analog Light Sensor</a:t>
            </a:r>
          </a:p>
        </p:txBody>
      </p:sp>
      <p:sp>
        <p:nvSpPr>
          <p:cNvPr id="4915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Used to get measurements from the single projector and the projector array for comparison.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Readings will be read by microcontroller and displayed on a GUI on the host computer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buClr>
                <a:srgbClr val="A04DA3"/>
              </a:buClr>
              <a:buFontTx/>
              <a:buNone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Light Sensor Specifications</a:t>
            </a:r>
          </a:p>
        </p:txBody>
      </p:sp>
      <p:sp>
        <p:nvSpPr>
          <p:cNvPr id="50178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PCB form factor no greater than 1in^2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Low power consumption (less than .5 mW)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Max input voltage @ 5V </a:t>
            </a:r>
            <a:r>
              <a:rPr lang="en-US" sz="20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(provided by microcontroller)</a:t>
            </a: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Analog output less than 5V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Range of illuminance between 0 and 100k lx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Maximum photosensitivity @ 550nm to mimic human eye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10"/>
          <p:cNvSpPr txBox="1"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 tIns="45700" bIns="45700">
            <a:spAutoFit/>
          </a:bodyPr>
          <a:lstStyle/>
          <a:p>
            <a:pPr eaLnBrk="1" hangingPunct="1">
              <a:buClr>
                <a:srgbClr val="424456"/>
              </a:buClr>
              <a:buFont typeface="Trebuchet MS" pitchFamily="34" charset="0"/>
              <a:buNone/>
            </a:pPr>
            <a:endParaRPr lang="en-US" smtClean="0">
              <a:solidFill>
                <a:srgbClr val="424456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sp>
        <p:nvSpPr>
          <p:cNvPr id="18434" name="Shape 111"/>
          <p:cNvSpPr txBox="1">
            <a:spLocks noGrp="1"/>
          </p:cNvSpPr>
          <p:nvPr>
            <p:ph type="body" idx="1"/>
          </p:nvPr>
        </p:nvSpPr>
        <p:spPr>
          <a:xfrm>
            <a:off x="5353050" y="2011363"/>
            <a:ext cx="3382963" cy="4616450"/>
          </a:xfrm>
        </p:spPr>
        <p:txBody>
          <a:bodyPr tIns="45700" bIns="45700">
            <a:spAutoFit/>
          </a:bodyPr>
          <a:lstStyle/>
          <a:p>
            <a:pPr marL="7938" indent="-7938" eaLnBrk="1" hangingPunct="1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152400" y="776288"/>
            <a:ext cx="5102225" cy="5851525"/>
          </a:xfrm>
        </p:spPr>
        <p:txBody>
          <a:bodyPr tIns="45700" bIns="45700">
            <a:spAutoFit/>
          </a:bodyPr>
          <a:lstStyle/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Project Motivation</a:t>
            </a: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Problems:</a:t>
            </a: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High cost of current projector systems</a:t>
            </a: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Degradation of image quality due to image warping</a:t>
            </a: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Time loss due to image correcting</a:t>
            </a: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Maintenance cost and time associated with lamp based projectors</a:t>
            </a:r>
          </a:p>
          <a:p>
            <a:pPr marL="109538" indent="-7938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18436" name="Shape 113"/>
          <p:cNvSpPr>
            <a:spLocks noChangeArrowheads="1"/>
          </p:cNvSpPr>
          <p:nvPr/>
        </p:nvSpPr>
        <p:spPr bwMode="auto">
          <a:xfrm>
            <a:off x="5257800" y="2819400"/>
            <a:ext cx="3781425" cy="2819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SFH 5711 by Osram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5257800" cy="4525962"/>
          </a:xfrm>
        </p:spPr>
        <p:txBody>
          <a:bodyPr>
            <a:normAutofit/>
          </a:bodyPr>
          <a:lstStyle/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Opto hybrid</a:t>
            </a:r>
            <a:br>
              <a:rPr lang="en-US" sz="1900" smtClean="0">
                <a:latin typeface="Arial" charset="0"/>
                <a:cs typeface="Arial" charset="0"/>
                <a:sym typeface="Georgia" pitchFamily="18" charset="0"/>
              </a:rPr>
            </a:b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(photodiode with an integrated circuit)</a:t>
            </a: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Mimics the human eye almost exactly</a:t>
            </a: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Very low power consumption</a:t>
            </a: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Logarithmic current output</a:t>
            </a:r>
            <a:br>
              <a:rPr lang="en-US" sz="1900" smtClean="0">
                <a:latin typeface="Arial" charset="0"/>
                <a:cs typeface="Arial" charset="0"/>
                <a:sym typeface="Georgia" pitchFamily="18" charset="0"/>
              </a:rPr>
            </a:b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(High accuracy over wide illumination range)</a:t>
            </a: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>Surface mount</a:t>
            </a: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</a:pPr>
            <a:r>
              <a:rPr lang="en-US" sz="1900" smtClean="0">
                <a:latin typeface="Arial" charset="0"/>
                <a:cs typeface="Arial" charset="0"/>
                <a:sym typeface="Georgia" pitchFamily="18" charset="0"/>
              </a:rPr>
              <a:t/>
            </a:r>
            <a:br>
              <a:rPr lang="en-US" sz="1900" smtClean="0">
                <a:latin typeface="Arial" charset="0"/>
                <a:cs typeface="Arial" charset="0"/>
                <a:sym typeface="Georgia" pitchFamily="18" charset="0"/>
              </a:rPr>
            </a:b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z="1900" smtClean="0">
              <a:latin typeface="Arial" charset="0"/>
              <a:cs typeface="Arial" charset="0"/>
              <a:sym typeface="Georgia" pitchFamily="18" charset="0"/>
            </a:endParaRPr>
          </a:p>
        </p:txBody>
      </p:sp>
      <p:pic>
        <p:nvPicPr>
          <p:cNvPr id="51203" name="Content Placeholder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3048000"/>
            <a:ext cx="2792413" cy="195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SFH 5711 Specifications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2133600"/>
          <a:ext cx="6424156" cy="4495801"/>
        </p:xfrm>
        <a:graphic>
          <a:graphicData uri="http://schemas.openxmlformats.org/drawingml/2006/table">
            <a:tbl>
              <a:tblPr/>
              <a:tblGrid>
                <a:gridCol w="1668116"/>
                <a:gridCol w="1001718"/>
                <a:gridCol w="945831"/>
                <a:gridCol w="1061850"/>
                <a:gridCol w="1061850"/>
                <a:gridCol w="684791"/>
              </a:tblGrid>
              <a:tr h="19111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Parameter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Symbol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Value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Unit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Minimum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Typical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SimSun"/>
                          <a:cs typeface="Arial"/>
                        </a:rPr>
                        <a:t>Maximum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1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Supply Voltage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2.5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5.5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8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Illuminance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T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A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-30</a:t>
                      </a:r>
                      <a:r>
                        <a:rPr lang="en-US" sz="1100" baseline="30000">
                          <a:latin typeface="Arial"/>
                          <a:ea typeface="SimSun"/>
                          <a:cs typeface="Arial"/>
                        </a:rPr>
                        <a:t>o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C to 70</a:t>
                      </a:r>
                      <a:r>
                        <a:rPr lang="en-US" sz="1100" baseline="30000">
                          <a:latin typeface="Arial"/>
                          <a:ea typeface="SimSun"/>
                          <a:cs typeface="Arial"/>
                        </a:rPr>
                        <a:t>o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C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T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A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-40</a:t>
                      </a:r>
                      <a:r>
                        <a:rPr lang="en-US" sz="1100" baseline="30000">
                          <a:latin typeface="Arial"/>
                          <a:ea typeface="SimSun"/>
                          <a:cs typeface="Arial"/>
                        </a:rPr>
                        <a:t>o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C to 100</a:t>
                      </a:r>
                      <a:r>
                        <a:rPr lang="en-US" sz="1100" baseline="30000">
                          <a:latin typeface="Arial"/>
                          <a:ea typeface="SimSun"/>
                          <a:cs typeface="Arial"/>
                        </a:rPr>
                        <a:t>o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C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E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3 to 80k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lx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10 to 80k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Spectral Range Sensitivity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λ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10%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475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650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nm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Wavelength of Max Photosensitivity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λ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s max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540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555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570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nm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Output Current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@ E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1000 lx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I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out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27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32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μA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9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Current Consumption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2.5 V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5.0 V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@ E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0 lx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I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410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500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μA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420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29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Current Consumption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2.5 V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5.0 V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@ E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V</a:t>
                      </a: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= 1000 lx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I</a:t>
                      </a:r>
                      <a:r>
                        <a:rPr lang="en-US" sz="1100" baseline="-25000">
                          <a:latin typeface="Arial"/>
                          <a:ea typeface="SimSun"/>
                          <a:cs typeface="Arial"/>
                        </a:rPr>
                        <a:t>CC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460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550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SimSun"/>
                          <a:cs typeface="Arial"/>
                        </a:rPr>
                        <a:t>μA</a:t>
                      </a:r>
                      <a:endParaRPr lang="en-US" sz="10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SimSun"/>
                          <a:cs typeface="Arial"/>
                        </a:rPr>
                        <a:t>470</a:t>
                      </a:r>
                      <a:endParaRPr lang="en-US" sz="10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3715" marR="63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SFH 5711 vs. Human eye</a:t>
            </a:r>
          </a:p>
        </p:txBody>
      </p:sp>
      <p:sp>
        <p:nvSpPr>
          <p:cNvPr id="53250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53251" name="Picture 4" descr="Osram_Fi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62200"/>
            <a:ext cx="5888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SFH 5711 vs. Human eye cont.</a:t>
            </a:r>
          </a:p>
        </p:txBody>
      </p:sp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73152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Light Sensor Circuit Diagrams</a:t>
            </a:r>
          </a:p>
        </p:txBody>
      </p:sp>
      <p:sp>
        <p:nvSpPr>
          <p:cNvPr id="55298" name="Content Placeholder 7"/>
          <p:cNvSpPr txBox="1">
            <a:spLocks noGrp="1"/>
          </p:cNvSpPr>
          <p:nvPr>
            <p:ph idx="1"/>
          </p:nvPr>
        </p:nvSpPr>
        <p:spPr>
          <a:xfrm>
            <a:off x="4038600" y="5181600"/>
            <a:ext cx="4648200" cy="1392238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Illuminance:  0 - 10k lx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Output voltage: 0 - 3V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 l="52431" t="45064"/>
          <a:stretch>
            <a:fillRect/>
          </a:stretch>
        </p:blipFill>
        <p:spPr bwMode="auto">
          <a:xfrm>
            <a:off x="4114800" y="2971800"/>
            <a:ext cx="45989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Maximum detectable light level</a:t>
            </a:r>
          </a:p>
        </p:txBody>
      </p:sp>
      <p:sp>
        <p:nvSpPr>
          <p:cNvPr id="56322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90800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Light Sensor Array</a:t>
            </a:r>
          </a:p>
        </p:txBody>
      </p:sp>
      <p:sp>
        <p:nvSpPr>
          <p:cNvPr id="5939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Find a way to arrange light sensor in an array setup in front of projector screen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Must be easily stable, lightweight, and easily portable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Wires must not be obstructed so communication with projector box can happen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Solution: use a PVC pipe structures as array to house light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ANSI Lumens Test</a:t>
            </a:r>
          </a:p>
        </p:txBody>
      </p:sp>
      <p:sp>
        <p:nvSpPr>
          <p:cNvPr id="57346" name="Content Placeholder 4"/>
          <p:cNvSpPr txBox="1"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Describes the standard method for testing the brightness of projectors.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Method involves measuring brightness of a projector screen at 9 specific points using light sensors and finding average value between these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ANSI Lumens Test</a:t>
            </a: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286000"/>
            <a:ext cx="75438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Light Sensor Array</a:t>
            </a:r>
          </a:p>
        </p:txBody>
      </p:sp>
      <p:pic>
        <p:nvPicPr>
          <p:cNvPr id="60418" name="Content Placeholder 3" descr="E:\Senior Design\Analog Sensor Array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990600"/>
            <a:ext cx="66294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1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Our Solution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4038600" cy="4525962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Implement an array of low cost pico projectors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Lowers degradation of image due to the curvature of the screen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Internal image warping to save time on installs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LED projectors with extremely high life cycles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20483" name="Shape 120"/>
          <p:cNvSpPr txBox="1">
            <a:spLocks noGrp="1"/>
          </p:cNvSpPr>
          <p:nvPr>
            <p:ph type="body" idx="2"/>
          </p:nvPr>
        </p:nvSpPr>
        <p:spPr>
          <a:xfrm>
            <a:off x="4648200" y="2249488"/>
            <a:ext cx="4038600" cy="4525962"/>
          </a:xfrm>
        </p:spPr>
        <p:txBody>
          <a:bodyPr tIns="45700" bIns="45700">
            <a:spAutoFit/>
          </a:bodyPr>
          <a:lstStyle/>
          <a:p>
            <a:pPr marL="365125" indent="-5397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endParaRPr lang="en-US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20484" name="Shape 121"/>
          <p:cNvSpPr>
            <a:spLocks noChangeArrowheads="1"/>
          </p:cNvSpPr>
          <p:nvPr/>
        </p:nvSpPr>
        <p:spPr bwMode="auto">
          <a:xfrm>
            <a:off x="4572000" y="3124200"/>
            <a:ext cx="4495800" cy="2438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Light Sensor Array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Warped image will be projected onto BP dome screen.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PVC light sensor array will be placed in front of screen facing projector box.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wires coming from the array will be connected to the microcontroller in the projector box.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Lumens rating will be displayed on computer host system from each sensor and total lumens will also be displayed.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Light Sensor Array Considerations</a:t>
            </a:r>
          </a:p>
        </p:txBody>
      </p:sp>
      <p:sp>
        <p:nvSpPr>
          <p:cNvPr id="62466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Make array 3 x 6 instead of 3 x 3 so that array can cover and measure whole BP screen at once without physically moving array.</a:t>
            </a: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Automated light sensor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Automated Light Sensor Array</a:t>
            </a:r>
          </a:p>
        </p:txBody>
      </p:sp>
      <p:sp>
        <p:nvSpPr>
          <p:cNvPr id="63490" name="Content Placeholder 3"/>
          <p:cNvSpPr txBox="1"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pPr marL="365125" indent="-5397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Automatically move the PVC light sensor on top of BP projector screen</a:t>
            </a:r>
          </a:p>
          <a:p>
            <a:pPr marL="365125" indent="-5397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Use of stepper motor and gears to apply rotational movement of array </a:t>
            </a:r>
          </a:p>
          <a:p>
            <a:pPr marL="365125" indent="-5397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Clamp will be used to hold the array</a:t>
            </a:r>
          </a:p>
          <a:p>
            <a:pPr marL="365125" indent="-5397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Array will be moved manually side to side to compare both projector systems</a:t>
            </a:r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2286000"/>
            <a:ext cx="43434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Motor and Motor Drive</a:t>
            </a:r>
          </a:p>
        </p:txBody>
      </p:sp>
      <p:sp>
        <p:nvSpPr>
          <p:cNvPr id="6451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pPr marL="365125" indent="-5397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Arduino Motor Shield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  <a:latin typeface="Georgia" pitchFamily="18" charset="0"/>
                <a:cs typeface="Arial" charset="0"/>
                <a:sym typeface="Georgia" pitchFamily="18" charset="0"/>
              </a:rPr>
              <a:t>Capable of driving one stepper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  <a:latin typeface="Georgia" pitchFamily="18" charset="0"/>
                <a:cs typeface="Arial" charset="0"/>
                <a:sym typeface="Georgia" pitchFamily="18" charset="0"/>
              </a:rPr>
              <a:t>Operates at 5-12V, 2A per channel 4A total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  <a:latin typeface="Georgia" pitchFamily="18" charset="0"/>
                <a:cs typeface="Arial" charset="0"/>
                <a:sym typeface="Georgia" pitchFamily="18" charset="0"/>
              </a:rPr>
              <a:t>Allows easy control for motor direction and speed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648200"/>
            <a:ext cx="24907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Content Placeholder 8"/>
          <p:cNvSpPr txBox="1"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pPr marL="365125" indent="-5397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Unipolar Stepper Motor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  <a:latin typeface="Georgia" pitchFamily="18" charset="0"/>
                <a:cs typeface="Arial" charset="0"/>
                <a:sym typeface="Georgia" pitchFamily="18" charset="0"/>
              </a:rPr>
              <a:t>Operates at 4V at 1.2A per channel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  <a:latin typeface="Georgia" pitchFamily="18" charset="0"/>
                <a:cs typeface="Arial" charset="0"/>
                <a:sym typeface="Georgia" pitchFamily="18" charset="0"/>
              </a:rPr>
              <a:t>Torque  27 lb/ft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endParaRPr lang="en-US" smtClean="0">
              <a:solidFill>
                <a:schemeClr val="tx1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endParaRPr lang="en-US" smtClean="0">
              <a:solidFill>
                <a:schemeClr val="tx1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19600"/>
            <a:ext cx="1981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 txBox="1"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Power System</a:t>
            </a:r>
          </a:p>
        </p:txBody>
      </p:sp>
      <p:sp>
        <p:nvSpPr>
          <p:cNvPr id="65538" name="Rectangle 5"/>
          <p:cNvSpPr txBox="1">
            <a:spLocks noGrp="1" noRot="1" noChangeArrowheads="1"/>
          </p:cNvSpPr>
          <p:nvPr>
            <p:ph idx="1"/>
          </p:nvPr>
        </p:nvSpPr>
        <p:spPr>
          <a:xfrm>
            <a:off x="457200" y="2057400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Requirements:</a:t>
            </a:r>
          </a:p>
          <a:p>
            <a:pPr marL="657225" lvl="1" indent="-63500" eaLnBrk="1" hangingPunct="1">
              <a:buFont typeface="Arial" charset="0"/>
              <a:buChar char="•"/>
            </a:pPr>
            <a:r>
              <a:rPr lang="en-US" sz="2400" smtClean="0">
                <a:latin typeface="Georgia" pitchFamily="18" charset="0"/>
                <a:cs typeface="Arial" charset="0"/>
                <a:sym typeface="Georgia" pitchFamily="18" charset="0"/>
              </a:rPr>
              <a:t>Capable of powering following devices</a:t>
            </a:r>
          </a:p>
          <a:p>
            <a:pPr marL="922338" lvl="2" indent="-42863" eaLnBrk="1" hangingPunct="1"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 4 Pico Projectors (120 VAC)</a:t>
            </a:r>
          </a:p>
          <a:p>
            <a:pPr marL="922338" lvl="2" indent="-42863" eaLnBrk="1" hangingPunct="1"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 2 Microcontrollers (3.3 – 5 VDC)</a:t>
            </a:r>
          </a:p>
          <a:p>
            <a:pPr marL="922338" lvl="2" indent="-42863" eaLnBrk="1" hangingPunct="1"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 1 Servo Motor (4 VDC @ 2.4 A)</a:t>
            </a:r>
          </a:p>
          <a:p>
            <a:pPr marL="922338" lvl="2" indent="-42863" eaLnBrk="1" hangingPunct="1"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 Host Computer System (120 VAC)</a:t>
            </a:r>
          </a:p>
          <a:p>
            <a:pPr marL="657225" lvl="1" indent="-63500" eaLnBrk="1" hangingPunct="1">
              <a:buFont typeface="Arial" charset="0"/>
              <a:buChar char="•"/>
            </a:pPr>
            <a:r>
              <a:rPr lang="en-US" sz="2400" smtClean="0">
                <a:latin typeface="Georgia" pitchFamily="18" charset="0"/>
                <a:cs typeface="Arial" charset="0"/>
                <a:sym typeface="Georgia" pitchFamily="18" charset="0"/>
              </a:rPr>
              <a:t>Power system should be capable of providing power to all these components from a single point or “power box” and only receiving the standard main power signal from a traditional wall outlet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Power System</a:t>
            </a:r>
          </a:p>
        </p:txBody>
      </p:sp>
      <p:sp>
        <p:nvSpPr>
          <p:cNvPr id="66562" name="Rectangle 3"/>
          <p:cNvSpPr txBox="1">
            <a:spLocks noGrp="1" noRot="1" noChangeArrowheads="1"/>
          </p:cNvSpPr>
          <p:nvPr>
            <p:ph idx="1"/>
          </p:nvPr>
        </p:nvSpPr>
        <p:spPr>
          <a:xfrm>
            <a:off x="457200" y="2057400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Specifications</a:t>
            </a:r>
          </a:p>
          <a:p>
            <a:pPr marL="657225" lvl="1" indent="-63500" eaLnBrk="1" hangingPunct="1">
              <a:buFont typeface="Arial" charset="0"/>
              <a:buChar char="•"/>
            </a:pPr>
            <a:r>
              <a:rPr 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Input: Should be able to take incoming power signal from any outlet (100-240 VAC 50/60 Hz)</a:t>
            </a:r>
          </a:p>
          <a:p>
            <a:pPr marL="657225" lvl="1" indent="-63500" eaLnBrk="1" hangingPunct="1">
              <a:buFont typeface="Arial" charset="0"/>
              <a:buChar char="•"/>
            </a:pPr>
            <a:r>
              <a:rPr 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Output: Independent from incoming signal, will output regulated 3.3 – 5 VDC signal to microcontrollers and 4 VDC signal to servo motor, as well as remaining circuit components</a:t>
            </a:r>
          </a:p>
          <a:p>
            <a:pPr marL="657225" lvl="1" indent="-63500" eaLnBrk="1" hangingPunct="1">
              <a:buFont typeface="Arial" charset="0"/>
              <a:buChar char="•"/>
            </a:pPr>
            <a:r>
              <a:rPr lang="en-US" dirty="0" smtClean="0">
                <a:latin typeface="Georgia" pitchFamily="18" charset="0"/>
                <a:cs typeface="Arial" charset="0"/>
                <a:sym typeface="Georgia" pitchFamily="18" charset="0"/>
              </a:rPr>
              <a:t>Size: will be housed within the “power box” enclosure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Power System</a:t>
            </a:r>
          </a:p>
        </p:txBody>
      </p:sp>
      <p:sp>
        <p:nvSpPr>
          <p:cNvPr id="67586" name="Rectangle 3"/>
          <p:cNvSpPr txBox="1">
            <a:spLocks noGrp="1" noRot="1" noChangeArrowheads="1"/>
          </p:cNvSpPr>
          <p:nvPr>
            <p:ph idx="1"/>
          </p:nvPr>
        </p:nvSpPr>
        <p:spPr>
          <a:xfrm>
            <a:off x="457200" y="1733550"/>
            <a:ext cx="8229600" cy="4324350"/>
          </a:xfrm>
        </p:spPr>
        <p:txBody>
          <a:bodyPr/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Design Options:</a:t>
            </a:r>
          </a:p>
          <a:p>
            <a:pPr marL="657225" lvl="1" indent="-63500" eaLnBrk="1" hangingPunct="1">
              <a:buFont typeface="Arial" charset="0"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4 options considered that all met our power system design requirements. </a:t>
            </a:r>
          </a:p>
        </p:txBody>
      </p:sp>
      <p:graphicFrame>
        <p:nvGraphicFramePr>
          <p:cNvPr id="9434" name="Group 218"/>
          <p:cNvGraphicFramePr>
            <a:graphicFrameLocks noGrp="1"/>
          </p:cNvGraphicFramePr>
          <p:nvPr/>
        </p:nvGraphicFramePr>
        <p:xfrm>
          <a:off x="685800" y="3276600"/>
          <a:ext cx="7848600" cy="3124201"/>
        </p:xfrm>
        <a:graphic>
          <a:graphicData uri="http://schemas.openxmlformats.org/drawingml/2006/table">
            <a:tbl>
              <a:tblPr/>
              <a:tblGrid>
                <a:gridCol w="1525588"/>
                <a:gridCol w="1525587"/>
                <a:gridCol w="1598613"/>
                <a:gridCol w="1597025"/>
                <a:gridCol w="1601787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Design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Efficiency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Design Difficulty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Cost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Electronic Noise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Linear Power Supply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58 – 70%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Moderate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$20-30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Low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Switched Mode Power Supply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79 – 90%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High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$60-75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High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Step Down DC to DC Converter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70 – 78%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Moderate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$35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Low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AC to DC Converter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74 – 85%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Low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~ $15-30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Low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37" name="Oval 221"/>
          <p:cNvSpPr>
            <a:spLocks noChangeArrowheads="1"/>
          </p:cNvSpPr>
          <p:nvPr/>
        </p:nvSpPr>
        <p:spPr bwMode="auto">
          <a:xfrm>
            <a:off x="381000" y="5791200"/>
            <a:ext cx="83820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Power System</a:t>
            </a:r>
          </a:p>
        </p:txBody>
      </p:sp>
      <p:sp>
        <p:nvSpPr>
          <p:cNvPr id="1031" name="Rectangle 3"/>
          <p:cNvSpPr txBox="1">
            <a:spLocks noGrp="1" noRot="1" noChangeArrowheads="1"/>
          </p:cNvSpPr>
          <p:nvPr>
            <p:ph idx="1"/>
          </p:nvPr>
        </p:nvSpPr>
        <p:spPr>
          <a:xfrm>
            <a:off x="381000" y="1524000"/>
            <a:ext cx="8540750" cy="381000"/>
          </a:xfrm>
        </p:spPr>
        <p:txBody>
          <a:bodyPr/>
          <a:lstStyle/>
          <a:p>
            <a:pPr marL="365125" indent="-53975" eaLnBrk="1" hangingPunct="1">
              <a:lnSpc>
                <a:spcPct val="80000"/>
              </a:lnSpc>
              <a:buClr>
                <a:srgbClr val="A04DA3"/>
              </a:buCl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Power Flow Diagram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914400" y="1981200"/>
          <a:ext cx="701040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3" imgW="4946627" imgH="4717742" progId="Visio.Drawing.11">
                  <p:embed/>
                </p:oleObj>
              </mc:Choice>
              <mc:Fallback>
                <p:oleObj name="Visio" r:id="rId3" imgW="4946627" imgH="4717742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7010400" cy="471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800600" y="2971800"/>
            <a:ext cx="0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3352800" y="52578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8229600" y="2971800"/>
            <a:ext cx="0" cy="3733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4800600" y="2971800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352800" y="5257800"/>
            <a:ext cx="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3352800" y="6705600"/>
            <a:ext cx="487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9" grpId="0" animBg="1"/>
      <p:bldP spid="17420" grpId="0" animBg="1"/>
      <p:bldP spid="17422" grpId="0" animBg="1"/>
      <p:bldP spid="174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 txBox="1"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424456"/>
              </a:buClr>
              <a:buFont typeface="Trebuchet MS" pitchFamily="34" charset="0"/>
              <a:buNone/>
            </a:pPr>
            <a:r>
              <a:rPr lang="en-US" sz="4000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Power System</a:t>
            </a:r>
          </a:p>
        </p:txBody>
      </p:sp>
      <p:sp>
        <p:nvSpPr>
          <p:cNvPr id="2055" name="Rectangle 7"/>
          <p:cNvSpPr txBox="1">
            <a:spLocks noGrp="1" noRot="1" noChangeArrowheads="1"/>
          </p:cNvSpPr>
          <p:nvPr>
            <p:ph type="body" sz="half" idx="1"/>
          </p:nvPr>
        </p:nvSpPr>
        <p:spPr>
          <a:xfrm>
            <a:off x="304800" y="1447800"/>
            <a:ext cx="8540750" cy="457200"/>
          </a:xfrm>
        </p:spPr>
        <p:txBody>
          <a:bodyPr/>
          <a:lstStyle/>
          <a:p>
            <a:pPr marL="365125" indent="-53975"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2000" smtClean="0">
                <a:latin typeface="Georgia" pitchFamily="18" charset="0"/>
                <a:cs typeface="Arial" charset="0"/>
                <a:sym typeface="Georgia" pitchFamily="18" charset="0"/>
              </a:rPr>
              <a:t>Power Flow Diagram for components that require DC Power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6675" y="1981200"/>
          <a:ext cx="89249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Visio" r:id="rId3" imgW="8927111" imgH="5726911" progId="Visio.Drawing.11">
                  <p:embed/>
                </p:oleObj>
              </mc:Choice>
              <mc:Fallback>
                <p:oleObj name="Visio" r:id="rId3" imgW="8927111" imgH="5726911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1981200"/>
                        <a:ext cx="892492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04800" y="2236788"/>
            <a:ext cx="2438400" cy="3352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124200" y="3048000"/>
            <a:ext cx="2819400" cy="1981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 txBox="1"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424456"/>
              </a:buClr>
              <a:buFont typeface="Trebuchet MS" pitchFamily="34" charset="0"/>
              <a:buNone/>
            </a:pPr>
            <a:r>
              <a:rPr lang="en-US" sz="4000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Power System</a:t>
            </a:r>
          </a:p>
        </p:txBody>
      </p:sp>
      <p:sp>
        <p:nvSpPr>
          <p:cNvPr id="72706" name="Rectangle 4"/>
          <p:cNvSpPr txBox="1"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65125" indent="-5397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z="2800" smtClean="0">
                <a:latin typeface="Georgia" pitchFamily="18" charset="0"/>
                <a:cs typeface="Arial" charset="0"/>
                <a:sym typeface="Georgia" pitchFamily="18" charset="0"/>
              </a:rPr>
              <a:t>KMS40-12 AC to DC Converter: 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Input: 90-264 VAC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Output: 12 VDC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Current: 3.33 A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Power: 40 W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Type: Switching (Closed Frame)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Efficiency: 83%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Through Hole Board Mount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 smtClean="0">
                <a:solidFill>
                  <a:schemeClr val="accent2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Load Regulation: </a:t>
            </a:r>
            <a:r>
              <a:rPr lang="en-US" sz="2000" smtClean="0">
                <a:solidFill>
                  <a:schemeClr val="accent2"/>
                </a:solidFill>
                <a:latin typeface="Georgia" pitchFamily="18" charset="0"/>
                <a:ea typeface="Georgia" pitchFamily="18" charset="0"/>
                <a:cs typeface="Tahoma" pitchFamily="34" charset="0"/>
                <a:sym typeface="Georgia" pitchFamily="18" charset="0"/>
              </a:rPr>
              <a:t>± 1%</a:t>
            </a:r>
          </a:p>
          <a:p>
            <a:pPr marL="657225" lvl="1" indent="-63500" eaLnBrk="1" hangingPunct="1">
              <a:spcBef>
                <a:spcPts val="300"/>
              </a:spcBef>
              <a:buClr>
                <a:schemeClr val="accent2"/>
              </a:buClr>
              <a:buFont typeface="Arial" charset="0"/>
              <a:buChar char="•"/>
            </a:pPr>
            <a:endParaRPr lang="en-US" sz="2000" smtClean="0">
              <a:solidFill>
                <a:schemeClr val="accent2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922338" lvl="2" indent="-42863" eaLnBrk="1" hangingPunct="1">
              <a:spcBef>
                <a:spcPts val="300"/>
              </a:spcBef>
              <a:buClr>
                <a:schemeClr val="accent1"/>
              </a:buClr>
              <a:buFontTx/>
              <a:buChar char="•"/>
            </a:pPr>
            <a:endParaRPr lang="en-US" sz="2000" smtClean="0">
              <a:solidFill>
                <a:schemeClr val="accent1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922338" lvl="2" indent="-42863" eaLnBrk="1" hangingPunct="1">
              <a:spcBef>
                <a:spcPts val="300"/>
              </a:spcBef>
              <a:buClr>
                <a:schemeClr val="accent1"/>
              </a:buClr>
              <a:buFontTx/>
              <a:buChar char="•"/>
            </a:pPr>
            <a:endParaRPr lang="en-US" sz="2000" smtClean="0">
              <a:solidFill>
                <a:schemeClr val="accent1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72707" name="Picture 12" descr="http://media.digikey.com/photos/TDK%20Photos/KMD15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526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2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Specifications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8229600" cy="4324350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Low cost solution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Easy implementation with existing simulators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Longer MTBF (Mean Time Between Failure)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Lower amount of pixel loss due to image warping</a:t>
            </a:r>
          </a:p>
          <a:p>
            <a:pPr marL="365125" indent="-26352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26352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  <a:p>
            <a:pPr marL="365125" indent="-26352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 txBox="1">
            <a:spLocks noGrp="1" noRot="1" noChangeArrowheads="1"/>
          </p:cNvSpPr>
          <p:nvPr>
            <p:ph type="title"/>
          </p:nvPr>
        </p:nvSpPr>
        <p:spPr>
          <a:xfrm>
            <a:off x="457200" y="561975"/>
            <a:ext cx="8229600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Power System</a:t>
            </a:r>
          </a:p>
        </p:txBody>
      </p:sp>
      <p:pic>
        <p:nvPicPr>
          <p:cNvPr id="73730" name="Picture 7" descr="Power_box_layout_C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3820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21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Distribution of Work</a:t>
            </a:r>
          </a:p>
        </p:txBody>
      </p:sp>
      <p:graphicFrame>
        <p:nvGraphicFramePr>
          <p:cNvPr id="7480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65486"/>
              </p:ext>
            </p:extLst>
          </p:nvPr>
        </p:nvGraphicFramePr>
        <p:xfrm>
          <a:off x="228600" y="2667000"/>
          <a:ext cx="8458200" cy="2667001"/>
        </p:xfrm>
        <a:graphic>
          <a:graphicData uri="http://schemas.openxmlformats.org/drawingml/2006/table">
            <a:tbl>
              <a:tblPr/>
              <a:tblGrid>
                <a:gridCol w="762000"/>
                <a:gridCol w="1371600"/>
                <a:gridCol w="1524000"/>
                <a:gridCol w="1371600"/>
                <a:gridCol w="1447800"/>
                <a:gridCol w="817563"/>
                <a:gridCol w="1163637"/>
              </a:tblGrid>
              <a:tr h="689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Programming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Control System Schematics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Sensor Array Mechanics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Sensor Array Schematics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Power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Projector Array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Nick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49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Chris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49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Ryan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494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Gilbert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10%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25%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217"/>
          <p:cNvSpPr txBox="1">
            <a:spLocks noGrp="1"/>
          </p:cNvSpPr>
          <p:nvPr>
            <p:ph type="title"/>
          </p:nvPr>
        </p:nvSpPr>
        <p:spPr>
          <a:xfrm>
            <a:off x="228600" y="669925"/>
            <a:ext cx="8229600" cy="793750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Budget</a:t>
            </a:r>
          </a:p>
        </p:txBody>
      </p:sp>
      <p:graphicFrame>
        <p:nvGraphicFramePr>
          <p:cNvPr id="76861" name="Group 61"/>
          <p:cNvGraphicFramePr>
            <a:graphicFrameLocks noGrp="1"/>
          </p:cNvGraphicFramePr>
          <p:nvPr/>
        </p:nvGraphicFramePr>
        <p:xfrm>
          <a:off x="1447800" y="1443038"/>
          <a:ext cx="6096000" cy="539502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Part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Price per Unit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Quantity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Total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Projectors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$549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$2169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Host Computer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$1399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$1399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Graphics Card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$550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$550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Warping Software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$191.95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(per channel)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$767.80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PCB parts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$450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$450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Box PCB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$100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$100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Sensor Array PCB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$75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$75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Sensor PCB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$30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$270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TOTAL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$5780.80</a:t>
                      </a:r>
                    </a:p>
                  </a:txBody>
                  <a:tcPr marL="91450" marR="91450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C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22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Project Accomplishments to Date</a:t>
            </a:r>
          </a:p>
        </p:txBody>
      </p:sp>
      <p:graphicFrame>
        <p:nvGraphicFramePr>
          <p:cNvPr id="78851" name="Chart 3"/>
          <p:cNvGraphicFramePr>
            <a:graphicFrameLocks/>
          </p:cNvGraphicFramePr>
          <p:nvPr/>
        </p:nvGraphicFramePr>
        <p:xfrm>
          <a:off x="279400" y="2057400"/>
          <a:ext cx="88646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r:id="rId4" imgW="8864352" imgH="4474852" progId="Excel.Chart.8">
                  <p:embed/>
                </p:oleObj>
              </mc:Choice>
              <mc:Fallback>
                <p:oleObj r:id="rId4" imgW="8864352" imgH="4474852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057400"/>
                        <a:ext cx="8864600" cy="447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23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Potential Issues</a:t>
            </a:r>
          </a:p>
        </p:txBody>
      </p:sp>
      <p:sp>
        <p:nvSpPr>
          <p:cNvPr id="80898" name="Shape 231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8229600" cy="4324350"/>
          </a:xfrm>
        </p:spPr>
        <p:txBody>
          <a:bodyPr>
            <a:spAutoFit/>
          </a:bodyPr>
          <a:lstStyle/>
          <a:p>
            <a:pPr marL="365125" indent="-1619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Alignment of Projectors</a:t>
            </a:r>
          </a:p>
          <a:p>
            <a:pPr marL="365125" indent="-1619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Single Stepper Motor torque</a:t>
            </a:r>
          </a:p>
          <a:p>
            <a:pPr marL="365125" indent="-1619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Sensitivity of Light Sensors</a:t>
            </a:r>
          </a:p>
          <a:p>
            <a:pPr marL="365125" indent="-1619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Overall Projected Image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3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System Block Diagrams</a:t>
            </a:r>
          </a:p>
        </p:txBody>
      </p:sp>
      <p:sp>
        <p:nvSpPr>
          <p:cNvPr id="24578" name="Shape 133"/>
          <p:cNvSpPr>
            <a:spLocks noChangeArrowheads="1"/>
          </p:cNvSpPr>
          <p:nvPr/>
        </p:nvSpPr>
        <p:spPr bwMode="auto">
          <a:xfrm>
            <a:off x="838200" y="2133600"/>
            <a:ext cx="3330575" cy="4324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Shape 134"/>
          <p:cNvSpPr txBox="1">
            <a:spLocks noGrp="1"/>
          </p:cNvSpPr>
          <p:nvPr>
            <p:ph type="body" idx="1"/>
          </p:nvPr>
        </p:nvSpPr>
        <p:spPr>
          <a:xfrm>
            <a:off x="838200" y="2133600"/>
            <a:ext cx="3330575" cy="4324350"/>
          </a:xfrm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sp>
        <p:nvSpPr>
          <p:cNvPr id="24580" name="Shape 135"/>
          <p:cNvSpPr>
            <a:spLocks noChangeArrowheads="1"/>
          </p:cNvSpPr>
          <p:nvPr/>
        </p:nvSpPr>
        <p:spPr bwMode="auto">
          <a:xfrm>
            <a:off x="4724400" y="2230438"/>
            <a:ext cx="3727450" cy="38766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55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975"/>
          </a:xfrm>
        </p:spPr>
        <p:txBody>
          <a:bodyPr tIns="45700" bIns="45700">
            <a:spAutoFit/>
          </a:bodyPr>
          <a:lstStyle/>
          <a:p>
            <a:pPr eaLnBrk="1" hangingPunct="1"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Graphics Cards</a:t>
            </a:r>
          </a:p>
        </p:txBody>
      </p:sp>
      <p:sp>
        <p:nvSpPr>
          <p:cNvPr id="26626" name="Shape 156"/>
          <p:cNvSpPr txBox="1"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 tIns="45700" bIns="45700">
            <a:spAutoFit/>
          </a:bodyPr>
          <a:lstStyle/>
          <a:p>
            <a:pPr marL="44450" indent="-6350" eaLnBrk="1" hangingPunct="1">
              <a:spcBef>
                <a:spcPts val="300"/>
              </a:spcBef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AMD (formerly known as ATI)</a:t>
            </a:r>
          </a:p>
        </p:txBody>
      </p:sp>
      <p:sp>
        <p:nvSpPr>
          <p:cNvPr id="26627" name="Shape 157"/>
          <p:cNvSpPr txBox="1">
            <a:spLocks noGrp="1"/>
          </p:cNvSpPr>
          <p:nvPr>
            <p:ph type="body" idx="2"/>
          </p:nvPr>
        </p:nvSpPr>
        <p:spPr>
          <a:xfrm>
            <a:off x="4721225" y="2244725"/>
            <a:ext cx="4041775" cy="457200"/>
          </a:xfrm>
        </p:spPr>
        <p:txBody>
          <a:bodyPr tIns="45700" bIns="45700">
            <a:spAutoFit/>
          </a:bodyPr>
          <a:lstStyle/>
          <a:p>
            <a:pPr marL="44450" indent="-6350" eaLnBrk="1" hangingPunct="1">
              <a:spcBef>
                <a:spcPts val="300"/>
              </a:spcBef>
              <a:buClr>
                <a:srgbClr val="A04DA3"/>
              </a:buClr>
              <a:buSzPct val="25000"/>
              <a:buFont typeface="Georgia" pitchFamily="18" charset="0"/>
              <a:buNone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NVidia</a:t>
            </a:r>
          </a:p>
        </p:txBody>
      </p:sp>
      <p:sp>
        <p:nvSpPr>
          <p:cNvPr id="26628" name="Shape 158"/>
          <p:cNvSpPr txBox="1">
            <a:spLocks noGrp="1"/>
          </p:cNvSpPr>
          <p:nvPr>
            <p:ph type="body" idx="3"/>
          </p:nvPr>
        </p:nvSpPr>
        <p:spPr>
          <a:xfrm>
            <a:off x="381000" y="2708275"/>
            <a:ext cx="4041775" cy="3886200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Proprietary Crossfire Technology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Significantly better multi-monitor Support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Currently supports projector  overlap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Warping and edge blending support soon</a:t>
            </a:r>
          </a:p>
        </p:txBody>
      </p:sp>
      <p:sp>
        <p:nvSpPr>
          <p:cNvPr id="26629" name="Shape 159"/>
          <p:cNvSpPr txBox="1">
            <a:spLocks noGrp="1"/>
          </p:cNvSpPr>
          <p:nvPr>
            <p:ph type="body" idx="4"/>
          </p:nvPr>
        </p:nvSpPr>
        <p:spPr>
          <a:xfrm>
            <a:off x="4718050" y="2708275"/>
            <a:ext cx="4041775" cy="3886200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Proprietary SLI Technology</a:t>
            </a:r>
          </a:p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FontTx/>
              <a:buChar char="•"/>
            </a:pPr>
            <a:r>
              <a:rPr lang="en-US" smtClean="0">
                <a:latin typeface="Georgia" pitchFamily="18" charset="0"/>
                <a:cs typeface="Arial" charset="0"/>
                <a:sym typeface="Georgia" pitchFamily="18" charset="0"/>
              </a:rPr>
              <a:t>Slightly better overall Graphics</a:t>
            </a:r>
          </a:p>
        </p:txBody>
      </p:sp>
      <p:sp>
        <p:nvSpPr>
          <p:cNvPr id="26630" name="Shape 160"/>
          <p:cNvSpPr>
            <a:spLocks noChangeArrowheads="1"/>
          </p:cNvSpPr>
          <p:nvPr/>
        </p:nvSpPr>
        <p:spPr bwMode="auto">
          <a:xfrm>
            <a:off x="2514600" y="5083175"/>
            <a:ext cx="4038600" cy="1562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6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Projector Box Control System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2249488"/>
            <a:ext cx="8229600" cy="4324350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 Microcontroller system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Low power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Must accept RS-232 data from host computer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Must accept TTL data from the light sensor array</a:t>
            </a:r>
          </a:p>
          <a:p>
            <a:pPr marL="365125" indent="-263525" eaLnBrk="1" hangingPunct="1">
              <a:buClr>
                <a:srgbClr val="A04DA3"/>
              </a:buClr>
              <a:buSzPct val="101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orgia" pitchFamily="18" charset="0"/>
                <a:cs typeface="Arial" charset="0"/>
                <a:sym typeface="Georgia" pitchFamily="18" charset="0"/>
              </a:rPr>
              <a:t>Digital outputs for control of various other parts</a:t>
            </a:r>
          </a:p>
          <a:p>
            <a:pPr marL="365125" indent="-26352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7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Program Flow Chart</a:t>
            </a:r>
          </a:p>
        </p:txBody>
      </p:sp>
      <p:sp>
        <p:nvSpPr>
          <p:cNvPr id="30722" name="Shape 172"/>
          <p:cNvSpPr>
            <a:spLocks noChangeArrowheads="1"/>
          </p:cNvSpPr>
          <p:nvPr/>
        </p:nvSpPr>
        <p:spPr bwMode="auto">
          <a:xfrm>
            <a:off x="457200" y="2455863"/>
            <a:ext cx="8229600" cy="3911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2455863"/>
            <a:ext cx="8229600" cy="3911600"/>
          </a:xfrm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365125" indent="-53975" eaLnBrk="1" hangingPunct="1">
              <a:buClr>
                <a:srgbClr val="A04DA3"/>
              </a:buClr>
              <a:buFontTx/>
              <a:buChar char="•"/>
            </a:pPr>
            <a:endParaRPr lang="en-US" smtClean="0">
              <a:solidFill>
                <a:srgbClr val="000000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78"/>
          <p:cNvSpPr txBox="1"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 tIns="45700" bIns="45700">
            <a:spAutoFit/>
          </a:bodyPr>
          <a:lstStyle/>
          <a:p>
            <a:pPr eaLnBrk="1" hangingPunct="1">
              <a:buClr>
                <a:srgbClr val="424456"/>
              </a:buClr>
              <a:buSzPct val="25000"/>
              <a:buFont typeface="Trebuchet MS" pitchFamily="34" charset="0"/>
              <a:buNone/>
            </a:pPr>
            <a:r>
              <a:rPr lang="en-US" sz="4800" smtClean="0">
                <a:solidFill>
                  <a:srgbClr val="424456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Schematic</a:t>
            </a:r>
          </a:p>
        </p:txBody>
      </p:sp>
      <p:sp>
        <p:nvSpPr>
          <p:cNvPr id="32770" name="Shape 179"/>
          <p:cNvSpPr txBox="1">
            <a:spLocks noGrp="1"/>
          </p:cNvSpPr>
          <p:nvPr>
            <p:ph type="body" idx="1"/>
          </p:nvPr>
        </p:nvSpPr>
        <p:spPr>
          <a:xfrm>
            <a:off x="5353050" y="2011363"/>
            <a:ext cx="3382963" cy="4616450"/>
          </a:xfrm>
        </p:spPr>
        <p:txBody>
          <a:bodyPr tIns="45700" bIns="45700">
            <a:spAutoFit/>
          </a:bodyPr>
          <a:lstStyle/>
          <a:p>
            <a:pPr marL="293688" indent="-293688" eaLnBrk="1" hangingPunct="1">
              <a:spcBef>
                <a:spcPts val="300"/>
              </a:spcBef>
              <a:buClr>
                <a:srgbClr val="A04DA3"/>
              </a:buClr>
              <a:buSzPct val="101000"/>
              <a:buFontTx/>
              <a:buChar char="•"/>
            </a:pPr>
            <a:r>
              <a:rPr lang="en-US" sz="2400" dirty="0" err="1" smtClean="0">
                <a:latin typeface="Georgia" pitchFamily="18" charset="0"/>
                <a:cs typeface="Arial" charset="0"/>
                <a:sym typeface="Georgia" pitchFamily="18" charset="0"/>
              </a:rPr>
              <a:t>Atmega</a:t>
            </a:r>
            <a:r>
              <a:rPr 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 328 microcontroller</a:t>
            </a:r>
          </a:p>
          <a:p>
            <a:pPr marL="293688" indent="-293688" eaLnBrk="1" hangingPunct="1">
              <a:spcBef>
                <a:spcPts val="300"/>
              </a:spcBef>
              <a:buClr>
                <a:srgbClr val="A04DA3"/>
              </a:buClr>
              <a:buSzPct val="101000"/>
              <a:buFontTx/>
              <a:buChar char="•"/>
            </a:pPr>
            <a:r>
              <a:rPr 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MAX232 chip for TTL to RS-232 signal conversion</a:t>
            </a:r>
          </a:p>
          <a:p>
            <a:pPr marL="293688" indent="-293688" eaLnBrk="1" hangingPunct="1">
              <a:spcBef>
                <a:spcPts val="300"/>
              </a:spcBef>
              <a:buClr>
                <a:srgbClr val="A04DA3"/>
              </a:buClr>
              <a:buSzPct val="101000"/>
              <a:buFontTx/>
              <a:buChar char="•"/>
            </a:pPr>
            <a:r>
              <a:rPr lang="en-US" sz="2400" dirty="0" smtClean="0">
                <a:latin typeface="Georgia" pitchFamily="18" charset="0"/>
                <a:cs typeface="Arial" charset="0"/>
                <a:sym typeface="Georgia" pitchFamily="18" charset="0"/>
              </a:rPr>
              <a:t>Two 2 to 1 Multiplexors to route Serial data to either the light sensor or the host computer system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152400" y="776288"/>
            <a:ext cx="5102225" cy="584735"/>
          </a:xfrm>
        </p:spPr>
        <p:txBody>
          <a:bodyPr tIns="45700" bIns="45700">
            <a:spAutoFit/>
          </a:bodyPr>
          <a:lstStyle/>
          <a:p>
            <a:pPr marL="365125" indent="-263525" eaLnBrk="1" hangingPunct="1">
              <a:spcBef>
                <a:spcPts val="300"/>
              </a:spcBef>
              <a:buClr>
                <a:srgbClr val="A04DA3"/>
              </a:buClr>
              <a:buSzPct val="99000"/>
              <a:buFontTx/>
              <a:buChar char="•"/>
            </a:pPr>
            <a:endParaRPr lang="en-US" dirty="0" smtClean="0"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" y="2209800"/>
            <a:ext cx="5388963" cy="3657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1454</Words>
  <Application>Microsoft Office PowerPoint</Application>
  <PresentationFormat>On-screen Show (4:3)</PresentationFormat>
  <Paragraphs>427</Paragraphs>
  <Slides>44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Default Design</vt:lpstr>
      <vt:lpstr>Visio</vt:lpstr>
      <vt:lpstr>Microsoft Excel Chart</vt:lpstr>
      <vt:lpstr>Small Projector Array System</vt:lpstr>
      <vt:lpstr>PowerPoint Presentation</vt:lpstr>
      <vt:lpstr>Our Solution</vt:lpstr>
      <vt:lpstr>Specifications</vt:lpstr>
      <vt:lpstr>System Block Diagrams</vt:lpstr>
      <vt:lpstr>Graphics Cards</vt:lpstr>
      <vt:lpstr>Projector Box Control System</vt:lpstr>
      <vt:lpstr>Program Flow Chart</vt:lpstr>
      <vt:lpstr>Schematic</vt:lpstr>
      <vt:lpstr>Light Sensor Array Control System</vt:lpstr>
      <vt:lpstr>Program Flow Chart</vt:lpstr>
      <vt:lpstr>Schematic</vt:lpstr>
      <vt:lpstr>Human Interface Specifications</vt:lpstr>
      <vt:lpstr>Projectors Specifications</vt:lpstr>
      <vt:lpstr>Pico Projector Comparison</vt:lpstr>
      <vt:lpstr>Acer K330</vt:lpstr>
      <vt:lpstr>Projector Orientation and Overlap</vt:lpstr>
      <vt:lpstr>Analog Light Sensor</vt:lpstr>
      <vt:lpstr>Light Sensor Specifications</vt:lpstr>
      <vt:lpstr>SFH 5711 by Osram</vt:lpstr>
      <vt:lpstr>SFH 5711 Specifications</vt:lpstr>
      <vt:lpstr>SFH 5711 vs. Human eye</vt:lpstr>
      <vt:lpstr>SFH 5711 vs. Human eye cont.</vt:lpstr>
      <vt:lpstr>Light Sensor Circuit Diagrams</vt:lpstr>
      <vt:lpstr>Maximum detectable light level</vt:lpstr>
      <vt:lpstr>Light Sensor Array</vt:lpstr>
      <vt:lpstr>ANSI Lumens Test</vt:lpstr>
      <vt:lpstr>ANSI Lumens Test</vt:lpstr>
      <vt:lpstr>Light Sensor Array</vt:lpstr>
      <vt:lpstr>Light Sensor Array Testing</vt:lpstr>
      <vt:lpstr>Light Sensor Array Considerations</vt:lpstr>
      <vt:lpstr>Automated Light Sensor Array</vt:lpstr>
      <vt:lpstr>Motor and Motor Drive</vt:lpstr>
      <vt:lpstr>Power System</vt:lpstr>
      <vt:lpstr>Power System</vt:lpstr>
      <vt:lpstr>Power System</vt:lpstr>
      <vt:lpstr>Power System</vt:lpstr>
      <vt:lpstr>Power System</vt:lpstr>
      <vt:lpstr>Power System</vt:lpstr>
      <vt:lpstr>Power System</vt:lpstr>
      <vt:lpstr>Distribution of Work</vt:lpstr>
      <vt:lpstr>Budget</vt:lpstr>
      <vt:lpstr>Project Accomplishments to Date</vt:lpstr>
      <vt:lpstr>Potential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Projector Array System</dc:title>
  <dc:creator>Chris</dc:creator>
  <cp:lastModifiedBy>UCF</cp:lastModifiedBy>
  <cp:revision>12</cp:revision>
  <dcterms:modified xsi:type="dcterms:W3CDTF">2012-09-13T11:32:22Z</dcterms:modified>
</cp:coreProperties>
</file>