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11" r:id="rId3"/>
    <p:sldId id="313" r:id="rId4"/>
    <p:sldId id="309" r:id="rId5"/>
    <p:sldId id="327" r:id="rId6"/>
    <p:sldId id="328" r:id="rId7"/>
    <p:sldId id="329" r:id="rId8"/>
    <p:sldId id="330" r:id="rId9"/>
    <p:sldId id="314" r:id="rId10"/>
    <p:sldId id="315" r:id="rId11"/>
    <p:sldId id="317" r:id="rId12"/>
    <p:sldId id="336" r:id="rId13"/>
    <p:sldId id="337" r:id="rId14"/>
    <p:sldId id="334" r:id="rId15"/>
    <p:sldId id="318" r:id="rId16"/>
    <p:sldId id="319" r:id="rId17"/>
    <p:sldId id="338" r:id="rId18"/>
    <p:sldId id="321" r:id="rId19"/>
    <p:sldId id="323" r:id="rId20"/>
    <p:sldId id="324" r:id="rId21"/>
    <p:sldId id="266" r:id="rId22"/>
    <p:sldId id="267" r:id="rId23"/>
    <p:sldId id="268" r:id="rId24"/>
    <p:sldId id="269" r:id="rId25"/>
    <p:sldId id="270" r:id="rId26"/>
    <p:sldId id="335" r:id="rId27"/>
    <p:sldId id="27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325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26" r:id="rId49"/>
    <p:sldId id="262" r:id="rId50"/>
    <p:sldId id="261" r:id="rId51"/>
    <p:sldId id="265" r:id="rId52"/>
    <p:sldId id="259" r:id="rId53"/>
    <p:sldId id="257" r:id="rId54"/>
    <p:sldId id="260" r:id="rId55"/>
    <p:sldId id="263" r:id="rId56"/>
    <p:sldId id="264" r:id="rId57"/>
    <p:sldId id="310" r:id="rId58"/>
    <p:sldId id="331" r:id="rId59"/>
    <p:sldId id="33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1792" autoAdjust="0"/>
  </p:normalViewPr>
  <p:slideViewPr>
    <p:cSldViewPr>
      <p:cViewPr>
        <p:scale>
          <a:sx n="80" d="100"/>
          <a:sy n="80" d="100"/>
        </p:scale>
        <p:origin x="-108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nzone\Downloads\Progress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Sound</c:v>
                </c:pt>
              </c:strCache>
            </c:strRef>
          </c:tx>
          <c:marker>
            <c:symbol val="none"/>
          </c:marker>
          <c:cat>
            <c:numRef>
              <c:f>Sheet1!$B$5:$B$13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Sheet1!$C$5:$C$13</c:f>
              <c:numCache>
                <c:formatCode>General</c:formatCode>
                <c:ptCount val="9"/>
                <c:pt idx="0">
                  <c:v>2.27</c:v>
                </c:pt>
                <c:pt idx="1">
                  <c:v>2.27</c:v>
                </c:pt>
                <c:pt idx="2">
                  <c:v>2.27</c:v>
                </c:pt>
                <c:pt idx="3">
                  <c:v>2.27</c:v>
                </c:pt>
                <c:pt idx="4">
                  <c:v>2.29</c:v>
                </c:pt>
                <c:pt idx="5">
                  <c:v>2.3199999999999981</c:v>
                </c:pt>
                <c:pt idx="6">
                  <c:v>2.38</c:v>
                </c:pt>
                <c:pt idx="7">
                  <c:v>2.5099999999999998</c:v>
                </c:pt>
                <c:pt idx="8">
                  <c:v>2.5099999999999998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62400"/>
        <c:axId val="77658880"/>
      </c:lineChart>
      <c:catAx>
        <c:axId val="8586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658880"/>
        <c:crosses val="autoZero"/>
        <c:auto val="1"/>
        <c:lblAlgn val="ctr"/>
        <c:lblOffset val="100"/>
        <c:noMultiLvlLbl val="0"/>
      </c:catAx>
      <c:valAx>
        <c:axId val="7765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6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Sound</c:v>
                </c:pt>
              </c:strCache>
            </c:strRef>
          </c:tx>
          <c:marker>
            <c:symbol val="none"/>
          </c:marker>
          <c:cat>
            <c:numRef>
              <c:f>Sheet1!$B$5:$B$13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Sheet1!$C$5:$C$13</c:f>
              <c:numCache>
                <c:formatCode>General</c:formatCode>
                <c:ptCount val="9"/>
                <c:pt idx="0">
                  <c:v>2.27</c:v>
                </c:pt>
                <c:pt idx="1">
                  <c:v>2.27</c:v>
                </c:pt>
                <c:pt idx="2">
                  <c:v>2.27</c:v>
                </c:pt>
                <c:pt idx="3">
                  <c:v>2.27</c:v>
                </c:pt>
                <c:pt idx="4">
                  <c:v>2.29</c:v>
                </c:pt>
                <c:pt idx="5">
                  <c:v>2.3199999999999981</c:v>
                </c:pt>
                <c:pt idx="6">
                  <c:v>2.38</c:v>
                </c:pt>
                <c:pt idx="7">
                  <c:v>2.5099999999999998</c:v>
                </c:pt>
                <c:pt idx="8">
                  <c:v>2.5099999999999998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38880"/>
        <c:axId val="82068032"/>
      </c:lineChart>
      <c:catAx>
        <c:axId val="941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068032"/>
        <c:crosses val="autoZero"/>
        <c:auto val="1"/>
        <c:lblAlgn val="ctr"/>
        <c:lblOffset val="100"/>
        <c:noMultiLvlLbl val="0"/>
      </c:catAx>
      <c:valAx>
        <c:axId val="820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3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Sound</c:v>
                </c:pt>
              </c:strCache>
            </c:strRef>
          </c:tx>
          <c:marker>
            <c:symbol val="none"/>
          </c:marker>
          <c:cat>
            <c:numRef>
              <c:f>Sheet1!$B$5:$B$13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Sheet1!$C$5:$C$13</c:f>
              <c:numCache>
                <c:formatCode>General</c:formatCode>
                <c:ptCount val="9"/>
                <c:pt idx="0">
                  <c:v>2.27</c:v>
                </c:pt>
                <c:pt idx="1">
                  <c:v>2.27</c:v>
                </c:pt>
                <c:pt idx="2">
                  <c:v>2.27</c:v>
                </c:pt>
                <c:pt idx="3">
                  <c:v>2.27</c:v>
                </c:pt>
                <c:pt idx="4">
                  <c:v>2.29</c:v>
                </c:pt>
                <c:pt idx="5">
                  <c:v>2.3199999999999981</c:v>
                </c:pt>
                <c:pt idx="6">
                  <c:v>2.38</c:v>
                </c:pt>
                <c:pt idx="7">
                  <c:v>2.5099999999999998</c:v>
                </c:pt>
                <c:pt idx="8">
                  <c:v>2.5099999999999998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96224"/>
        <c:axId val="82070336"/>
      </c:lineChart>
      <c:catAx>
        <c:axId val="941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070336"/>
        <c:crosses val="autoZero"/>
        <c:auto val="1"/>
        <c:lblAlgn val="ctr"/>
        <c:lblOffset val="100"/>
        <c:noMultiLvlLbl val="0"/>
      </c:catAx>
      <c:valAx>
        <c:axId val="8207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9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Sound</c:v>
                </c:pt>
              </c:strCache>
            </c:strRef>
          </c:tx>
          <c:marker>
            <c:symbol val="none"/>
          </c:marker>
          <c:cat>
            <c:numRef>
              <c:f>Sheet1!$B$5:$B$13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Sheet1!$C$5:$C$13</c:f>
              <c:numCache>
                <c:formatCode>General</c:formatCode>
                <c:ptCount val="9"/>
                <c:pt idx="0">
                  <c:v>2.27</c:v>
                </c:pt>
                <c:pt idx="1">
                  <c:v>2.27</c:v>
                </c:pt>
                <c:pt idx="2">
                  <c:v>2.27</c:v>
                </c:pt>
                <c:pt idx="3">
                  <c:v>2.27</c:v>
                </c:pt>
                <c:pt idx="4">
                  <c:v>2.29</c:v>
                </c:pt>
                <c:pt idx="5">
                  <c:v>2.3199999999999981</c:v>
                </c:pt>
                <c:pt idx="6">
                  <c:v>2.38</c:v>
                </c:pt>
                <c:pt idx="7">
                  <c:v>2.5099999999999998</c:v>
                </c:pt>
                <c:pt idx="8">
                  <c:v>2.5099999999999998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74048"/>
        <c:axId val="82072640"/>
      </c:lineChart>
      <c:catAx>
        <c:axId val="9427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072640"/>
        <c:crosses val="autoZero"/>
        <c:auto val="1"/>
        <c:lblAlgn val="ctr"/>
        <c:lblOffset val="100"/>
        <c:noMultiLvlLbl val="0"/>
      </c:catAx>
      <c:valAx>
        <c:axId val="820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74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Sound</c:v>
                </c:pt>
              </c:strCache>
            </c:strRef>
          </c:tx>
          <c:marker>
            <c:symbol val="none"/>
          </c:marker>
          <c:cat>
            <c:numRef>
              <c:f>Sheet1!$B$5:$B$13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Sheet1!$C$5:$C$13</c:f>
              <c:numCache>
                <c:formatCode>General</c:formatCode>
                <c:ptCount val="9"/>
                <c:pt idx="0">
                  <c:v>2.27</c:v>
                </c:pt>
                <c:pt idx="1">
                  <c:v>2.27</c:v>
                </c:pt>
                <c:pt idx="2">
                  <c:v>2.27</c:v>
                </c:pt>
                <c:pt idx="3">
                  <c:v>2.27</c:v>
                </c:pt>
                <c:pt idx="4">
                  <c:v>2.29</c:v>
                </c:pt>
                <c:pt idx="5">
                  <c:v>2.3199999999999981</c:v>
                </c:pt>
                <c:pt idx="6">
                  <c:v>2.38</c:v>
                </c:pt>
                <c:pt idx="7">
                  <c:v>2.5099999999999998</c:v>
                </c:pt>
                <c:pt idx="8">
                  <c:v>2.5099999999999998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76192"/>
        <c:axId val="82074944"/>
      </c:lineChart>
      <c:catAx>
        <c:axId val="8717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074944"/>
        <c:crosses val="autoZero"/>
        <c:auto val="1"/>
        <c:lblAlgn val="ctr"/>
        <c:lblOffset val="100"/>
        <c:noMultiLvlLbl val="0"/>
      </c:catAx>
      <c:valAx>
        <c:axId val="8207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17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Progress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Completed</c:v>
                </c:pt>
              </c:strCache>
            </c:strRef>
          </c:tx>
          <c:invertIfNegative val="0"/>
          <c:cat>
            <c:strRef>
              <c:f>Sheet1!$C$3:$I$3</c:f>
              <c:strCache>
                <c:ptCount val="7"/>
                <c:pt idx="0">
                  <c:v>Power</c:v>
                </c:pt>
                <c:pt idx="1">
                  <c:v>Chassis</c:v>
                </c:pt>
                <c:pt idx="2">
                  <c:v>Motor Control</c:v>
                </c:pt>
                <c:pt idx="3">
                  <c:v>Wireless</c:v>
                </c:pt>
                <c:pt idx="4">
                  <c:v>Audio</c:v>
                </c:pt>
                <c:pt idx="5">
                  <c:v>Stabilization</c:v>
                </c:pt>
                <c:pt idx="6">
                  <c:v>Software</c:v>
                </c:pt>
              </c:strCache>
            </c:strRef>
          </c:cat>
          <c:val>
            <c:numRef>
              <c:f>Sheet1!$C$4:$I$4</c:f>
              <c:numCache>
                <c:formatCode>0%</c:formatCode>
                <c:ptCount val="7"/>
                <c:pt idx="0">
                  <c:v>0.70000000000000062</c:v>
                </c:pt>
                <c:pt idx="1">
                  <c:v>1</c:v>
                </c:pt>
                <c:pt idx="2">
                  <c:v>0.70000000000000062</c:v>
                </c:pt>
                <c:pt idx="3">
                  <c:v>0.9</c:v>
                </c:pt>
                <c:pt idx="4">
                  <c:v>0.5</c:v>
                </c:pt>
                <c:pt idx="5">
                  <c:v>0.2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87233024"/>
        <c:axId val="87123648"/>
        <c:axId val="0"/>
      </c:bar3DChart>
      <c:catAx>
        <c:axId val="87233024"/>
        <c:scaling>
          <c:orientation val="minMax"/>
        </c:scaling>
        <c:delete val="0"/>
        <c:axPos val="l"/>
        <c:majorTickMark val="none"/>
        <c:minorTickMark val="none"/>
        <c:tickLblPos val="nextTo"/>
        <c:crossAx val="87123648"/>
        <c:crosses val="autoZero"/>
        <c:auto val="1"/>
        <c:lblAlgn val="ctr"/>
        <c:lblOffset val="100"/>
        <c:noMultiLvlLbl val="0"/>
      </c:catAx>
      <c:valAx>
        <c:axId val="8712364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87233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AE85-28D6-4C1D-B487-C9787AAC5DD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0E77-FC77-43FB-9FFC-B21D43F06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3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0E77-FC77-43FB-9FFC-B21D43F06F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0E77-FC77-43FB-9FFC-B21D43F06F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1FC2A8-13F4-430F-B24D-2E49086AE8EC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Group 9</a:t>
            </a:r>
          </a:p>
          <a:p>
            <a:r>
              <a:rPr lang="en-US" dirty="0" smtClean="0"/>
              <a:t>Charlie Grubbs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Lanzone</a:t>
            </a:r>
            <a:endParaRPr lang="en-US" dirty="0" smtClean="0"/>
          </a:p>
          <a:p>
            <a:r>
              <a:rPr lang="en-US" dirty="0" smtClean="0"/>
              <a:t>Mike </a:t>
            </a:r>
            <a:r>
              <a:rPr lang="en-US" dirty="0" err="1" smtClean="0"/>
              <a:t>Roosa</a:t>
            </a:r>
            <a:endParaRPr lang="en-US" dirty="0" smtClean="0"/>
          </a:p>
          <a:p>
            <a:r>
              <a:rPr lang="en-US" dirty="0" smtClean="0"/>
              <a:t>Ryan </a:t>
            </a:r>
            <a:r>
              <a:rPr lang="en-US" dirty="0" err="1" smtClean="0"/>
              <a:t>Tochtermann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Surveillance </a:t>
            </a:r>
            <a:r>
              <a:rPr lang="en-US" dirty="0" err="1" smtClean="0"/>
              <a:t>Bot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410200" cy="4572000"/>
          </a:xfrm>
        </p:spPr>
        <p:txBody>
          <a:bodyPr/>
          <a:lstStyle/>
          <a:p>
            <a:r>
              <a:rPr lang="en-US" dirty="0" smtClean="0"/>
              <a:t>Pitch and Roll Correction </a:t>
            </a:r>
            <a:r>
              <a:rPr lang="en-US" dirty="0"/>
              <a:t>rate of 50 Hz</a:t>
            </a:r>
          </a:p>
          <a:p>
            <a:r>
              <a:rPr lang="en-US" dirty="0"/>
              <a:t>10 W peak power consumption (pitch and roll servos</a:t>
            </a:r>
            <a:r>
              <a:rPr lang="en-US" dirty="0" smtClean="0"/>
              <a:t>)</a:t>
            </a:r>
          </a:p>
        </p:txBody>
      </p:sp>
      <p:sp>
        <p:nvSpPr>
          <p:cNvPr id="4" name="Shape 80"/>
          <p:cNvSpPr/>
          <p:nvPr/>
        </p:nvSpPr>
        <p:spPr>
          <a:xfrm>
            <a:off x="875486" y="3200400"/>
            <a:ext cx="2982048" cy="3359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  <p:pic>
        <p:nvPicPr>
          <p:cNvPr id="1027" name="Picture 3" descr="C:\Users\Ryan\Desktop\20121023_14475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19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/>
          <p:nvPr/>
        </p:nvSpPr>
        <p:spPr>
          <a:xfrm>
            <a:off x="6248400" y="3969770"/>
            <a:ext cx="2668488" cy="2659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Inertial Measurement Unit (IMU)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6019800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Sensitivity ±250, ±500, ±1000, and ±2000dps</a:t>
            </a:r>
          </a:p>
          <a:p>
            <a:r>
              <a:rPr lang="en-US" dirty="0"/>
              <a:t>Small </a:t>
            </a:r>
            <a:r>
              <a:rPr lang="en-US" dirty="0" smtClean="0"/>
              <a:t>form-factor (</a:t>
            </a:r>
            <a:r>
              <a:rPr lang="en-US" dirty="0"/>
              <a:t>4x4x0.9mm </a:t>
            </a:r>
            <a:r>
              <a:rPr lang="en-US" dirty="0" smtClean="0"/>
              <a:t>QFN)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Low drift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02172"/>
              </p:ext>
            </p:extLst>
          </p:nvPr>
        </p:nvGraphicFramePr>
        <p:xfrm>
          <a:off x="455245" y="4203305"/>
          <a:ext cx="5793155" cy="242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875323"/>
                <a:gridCol w="1258277"/>
                <a:gridCol w="1258277"/>
                <a:gridCol w="1258277"/>
              </a:tblGrid>
              <a:tr h="6218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Part Number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Axes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Type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Size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Price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7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ITG-3200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Gyroscope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Small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$24.95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9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ITG-3200 BO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Gyroscope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Large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$49.95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5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MPU-6050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Arial"/>
                        </a:rPr>
                        <a:t>Accelerometer/Gyroscope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Large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$39.95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9DOF Razor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Arial"/>
                        </a:rPr>
                        <a:t>Accelerometer/Gyroscope/ </a:t>
                      </a: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Magnetometer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Large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$124.95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IDG1215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Gyroscope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Small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$24.50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1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accelerometer and gyroscope</a:t>
            </a:r>
          </a:p>
          <a:p>
            <a:r>
              <a:rPr lang="en-US" dirty="0" smtClean="0"/>
              <a:t>Kalman filter</a:t>
            </a:r>
          </a:p>
          <a:p>
            <a:pPr lvl="1"/>
            <a:r>
              <a:rPr lang="en-US" dirty="0" smtClean="0"/>
              <a:t>Accelerometer data is good for long time periods</a:t>
            </a:r>
          </a:p>
          <a:p>
            <a:pPr lvl="1"/>
            <a:r>
              <a:rPr lang="en-US" dirty="0" smtClean="0"/>
              <a:t>Gyroscope is good for short time periods</a:t>
            </a:r>
          </a:p>
        </p:txBody>
      </p:sp>
      <p:pic>
        <p:nvPicPr>
          <p:cNvPr id="5" name="Picture 2" descr="C:\Users\Ryan\Dropbox\Senior Designz\Conference Paper\MPU_wleg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086225" cy="3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3266"/>
          <a:stretch/>
        </p:blipFill>
        <p:spPr bwMode="auto">
          <a:xfrm>
            <a:off x="1066800" y="3352800"/>
            <a:ext cx="236182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08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6146" name="Picture 2" descr="http://store.nkcelectronics.com/assets/images/atmega328p.jpg"/>
          <p:cNvPicPr>
            <a:picLocks noChangeAspect="1" noChangeArrowheads="1"/>
          </p:cNvPicPr>
          <p:nvPr/>
        </p:nvPicPr>
        <p:blipFill>
          <a:blip r:embed="rId2" cstate="print"/>
          <a:srcRect l="7338" t="14642" r="9621" b="19063"/>
          <a:stretch>
            <a:fillRect/>
          </a:stretch>
        </p:blipFill>
        <p:spPr bwMode="auto">
          <a:xfrm>
            <a:off x="3124200" y="3886200"/>
            <a:ext cx="4540171" cy="2720831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1676400"/>
          <a:ext cx="6728387" cy="1950720"/>
        </p:xfrm>
        <a:graphic>
          <a:graphicData uri="http://schemas.openxmlformats.org/drawingml/2006/table">
            <a:tbl>
              <a:tblPr/>
              <a:tblGrid>
                <a:gridCol w="1430147"/>
                <a:gridCol w="895209"/>
                <a:gridCol w="762000"/>
                <a:gridCol w="1415098"/>
                <a:gridCol w="683778"/>
                <a:gridCol w="1542155"/>
              </a:tblGrid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Model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Input Voltage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I/O Pins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Frequency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CPU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Flash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ATmega2560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1.8-5.5V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86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16MHz (Max)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8-bits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256KB 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ATmega16U2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2.7-5.5V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16MHZ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(Max)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8-bits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16KB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ATmega328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1.8-5.5V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23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20MHZ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(Max)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8-bits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32KB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lanzone\Desktop\stabilization platform schematic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623"/>
          <a:stretch>
            <a:fillRect/>
          </a:stretch>
        </p:blipFill>
        <p:spPr bwMode="auto">
          <a:xfrm>
            <a:off x="457200" y="990600"/>
            <a:ext cx="8534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52400" y="914400"/>
            <a:ext cx="5562600" cy="3733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ATmega328 – C/</a:t>
            </a:r>
            <a:r>
              <a:rPr lang="en-US" dirty="0"/>
              <a:t>C</a:t>
            </a:r>
            <a:r>
              <a:rPr lang="en-US" dirty="0" smtClean="0"/>
              <a:t>++ libraries</a:t>
            </a:r>
            <a:endParaRPr lang="en-US" dirty="0" smtClean="0"/>
          </a:p>
          <a:p>
            <a:r>
              <a:rPr lang="en-US" dirty="0" smtClean="0"/>
              <a:t>Microcontroller will be used to implement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Reading of IMU sensor via I2C bus</a:t>
            </a:r>
          </a:p>
          <a:p>
            <a:pPr lvl="1"/>
            <a:r>
              <a:rPr lang="en-US" dirty="0" smtClean="0"/>
              <a:t>Kalman filter</a:t>
            </a:r>
          </a:p>
          <a:p>
            <a:pPr lvl="1"/>
            <a:r>
              <a:rPr lang="en-US" dirty="0" smtClean="0"/>
              <a:t>Controlling servos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7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S-5485H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74114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Hitec</a:t>
            </a:r>
            <a:r>
              <a:rPr lang="en-US" dirty="0" smtClean="0"/>
              <a:t> HS-5485 Servo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Controls:</a:t>
            </a:r>
          </a:p>
          <a:p>
            <a:pPr lvl="1"/>
            <a:r>
              <a:rPr lang="en-US" dirty="0" smtClean="0"/>
              <a:t>Pitch</a:t>
            </a:r>
          </a:p>
          <a:p>
            <a:pPr lvl="1"/>
            <a:r>
              <a:rPr lang="en-US" dirty="0" smtClean="0"/>
              <a:t>Roll</a:t>
            </a:r>
          </a:p>
          <a:p>
            <a:r>
              <a:rPr lang="en-US" dirty="0" smtClean="0"/>
              <a:t>3.3 V to 6 V</a:t>
            </a:r>
          </a:p>
          <a:p>
            <a:r>
              <a:rPr lang="en-US" dirty="0" smtClean="0"/>
              <a:t>60 </a:t>
            </a:r>
            <a:r>
              <a:rPr lang="en-US" dirty="0" err="1" smtClean="0"/>
              <a:t>deg</a:t>
            </a:r>
            <a:r>
              <a:rPr lang="en-US" dirty="0"/>
              <a:t> </a:t>
            </a:r>
            <a:r>
              <a:rPr lang="en-US" dirty="0" smtClean="0"/>
              <a:t>in .18 seconds (no load)</a:t>
            </a:r>
          </a:p>
          <a:p>
            <a:r>
              <a:rPr lang="en-US" dirty="0" smtClean="0"/>
              <a:t>Mass: 59.82g</a:t>
            </a:r>
          </a:p>
          <a:p>
            <a:r>
              <a:rPr lang="en-US" dirty="0" smtClean="0"/>
              <a:t>Dimensions: 40.39mm </a:t>
            </a:r>
            <a:r>
              <a:rPr lang="en-US" dirty="0"/>
              <a:t>x </a:t>
            </a:r>
            <a:r>
              <a:rPr lang="en-US" dirty="0" smtClean="0"/>
              <a:t>19.56mm </a:t>
            </a:r>
            <a:r>
              <a:rPr lang="en-US" dirty="0"/>
              <a:t>x </a:t>
            </a:r>
            <a:r>
              <a:rPr lang="en-US" dirty="0" smtClean="0"/>
              <a:t>37.59mm</a:t>
            </a:r>
          </a:p>
          <a:p>
            <a:r>
              <a:rPr lang="en-US" dirty="0" smtClean="0"/>
              <a:t>180 degree resolution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0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camera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Camera requirements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/>
            <a:r>
              <a:rPr lang="en" dirty="0"/>
              <a:t>Cisco-Linksys </a:t>
            </a:r>
            <a:r>
              <a:rPr lang="en" dirty="0" smtClean="0"/>
              <a:t>Wireless-N</a:t>
            </a:r>
            <a:endParaRPr lang="e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320x240 resolution</a:t>
            </a:r>
          </a:p>
          <a:p>
            <a:r>
              <a:rPr lang="en-US" dirty="0" smtClean="0"/>
              <a:t>IP camera</a:t>
            </a:r>
          </a:p>
          <a:p>
            <a:r>
              <a:rPr lang="en-US" dirty="0" smtClean="0"/>
              <a:t>15 FPS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640x480 max resolution</a:t>
            </a:r>
          </a:p>
          <a:p>
            <a:r>
              <a:rPr lang="en-US" dirty="0" smtClean="0"/>
              <a:t>MJPEG stream</a:t>
            </a:r>
          </a:p>
          <a:p>
            <a:r>
              <a:rPr lang="en-US" dirty="0" smtClean="0"/>
              <a:t>Microphone</a:t>
            </a:r>
          </a:p>
          <a:p>
            <a:r>
              <a:rPr lang="en-US" dirty="0" smtClean="0"/>
              <a:t>30 FPS</a:t>
            </a:r>
          </a:p>
          <a:p>
            <a:r>
              <a:rPr lang="en-US" dirty="0" smtClean="0"/>
              <a:t>5V Barrel-jack input</a:t>
            </a:r>
            <a:endParaRPr lang="en-US" dirty="0"/>
          </a:p>
        </p:txBody>
      </p:sp>
      <p:sp>
        <p:nvSpPr>
          <p:cNvPr id="7" name="Shape 100"/>
          <p:cNvSpPr/>
          <p:nvPr/>
        </p:nvSpPr>
        <p:spPr>
          <a:xfrm>
            <a:off x="3124200" y="4114800"/>
            <a:ext cx="1552575" cy="234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46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create a scalable all-terrain remote surveillance system with stabilization platform</a:t>
            </a:r>
          </a:p>
          <a:p>
            <a:r>
              <a:rPr lang="en-US" dirty="0"/>
              <a:t>Audio detection capable of monitoring stereo sound levels</a:t>
            </a:r>
          </a:p>
          <a:p>
            <a:r>
              <a:rPr lang="en-US" dirty="0"/>
              <a:t>Real-time video link</a:t>
            </a:r>
          </a:p>
          <a:p>
            <a:r>
              <a:rPr lang="en-US" dirty="0"/>
              <a:t>Intuitive </a:t>
            </a:r>
            <a:r>
              <a:rPr lang="en-US" dirty="0" smtClean="0"/>
              <a:t>user-interface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</a:p>
          <a:p>
            <a:r>
              <a:rPr lang="en-US" dirty="0" smtClean="0"/>
              <a:t>Systems Integration</a:t>
            </a:r>
          </a:p>
          <a:p>
            <a:r>
              <a:rPr lang="en-US" dirty="0" smtClean="0"/>
              <a:t>Scalability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4572000"/>
          </a:xfrm>
        </p:spPr>
        <p:txBody>
          <a:bodyPr/>
          <a:lstStyle/>
          <a:p>
            <a:r>
              <a:rPr lang="en-US" dirty="0" smtClean="0"/>
              <a:t>Camera tested at a peak bandwidth 1.2 Mbps with highest image quality setting and 30 FPS</a:t>
            </a:r>
          </a:p>
          <a:p>
            <a:r>
              <a:rPr lang="en-US" dirty="0" smtClean="0"/>
              <a:t>Configured as an Ad-hoc network, the latency was reduced significantly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Audio Detection System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Detects close-range audible events that occur outside the camera’s field of view</a:t>
            </a:r>
          </a:p>
          <a:p>
            <a:r>
              <a:rPr lang="en-US" dirty="0" smtClean="0"/>
              <a:t>Audio </a:t>
            </a:r>
            <a:r>
              <a:rPr lang="en-US" smtClean="0"/>
              <a:t>detection from 70 Hz – 12,000 Hz</a:t>
            </a:r>
          </a:p>
          <a:p>
            <a:r>
              <a:rPr lang="en-US" dirty="0" smtClean="0"/>
              <a:t>Stereo detection</a:t>
            </a:r>
          </a:p>
          <a:p>
            <a:pPr lvl="1"/>
            <a:r>
              <a:rPr lang="en-US" dirty="0" smtClean="0"/>
              <a:t>Two microphones mounted to chassis, facing east and west</a:t>
            </a:r>
          </a:p>
          <a:p>
            <a:r>
              <a:rPr lang="en-US" dirty="0" smtClean="0"/>
              <a:t>One stage signal amplification chain</a:t>
            </a:r>
          </a:p>
          <a:p>
            <a:r>
              <a:rPr lang="en-US" dirty="0" smtClean="0"/>
              <a:t>DSP on ATmega328</a:t>
            </a:r>
          </a:p>
          <a:p>
            <a:r>
              <a:rPr lang="en-US" dirty="0" smtClean="0"/>
              <a:t>Wireless communication via </a:t>
            </a:r>
            <a:r>
              <a:rPr lang="en-US" dirty="0" err="1" smtClean="0"/>
              <a:t>Xbee</a:t>
            </a:r>
            <a:endParaRPr lang="en-US" dirty="0" smtClean="0"/>
          </a:p>
          <a:p>
            <a:r>
              <a:rPr lang="en-US" dirty="0" smtClean="0"/>
              <a:t>User alerted via the GUI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Microphone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Audio </a:t>
            </a:r>
            <a:r>
              <a:rPr lang="en-US" dirty="0" err="1" smtClean="0"/>
              <a:t>Technica</a:t>
            </a:r>
            <a:r>
              <a:rPr lang="en-US" dirty="0" smtClean="0"/>
              <a:t> dynamic instrument microphone</a:t>
            </a:r>
          </a:p>
          <a:p>
            <a:r>
              <a:rPr lang="en-US" dirty="0" smtClean="0"/>
              <a:t>Generates peak of ~5mV</a:t>
            </a:r>
          </a:p>
          <a:p>
            <a:r>
              <a:rPr lang="en-US" dirty="0" smtClean="0"/>
              <a:t>Modifications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57600" y="2362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 Onboard Audio 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Microphone connection to PCB</a:t>
            </a:r>
          </a:p>
          <a:p>
            <a:r>
              <a:rPr lang="en-US" dirty="0" smtClean="0"/>
              <a:t>Amplifier LM386</a:t>
            </a:r>
          </a:p>
          <a:p>
            <a:r>
              <a:rPr lang="en-US" dirty="0" smtClean="0"/>
              <a:t>One gain stage</a:t>
            </a:r>
          </a:p>
          <a:p>
            <a:pPr lvl="1"/>
            <a:r>
              <a:rPr lang="en-US" dirty="0" smtClean="0"/>
              <a:t>Gain of 50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62200"/>
            <a:ext cx="4714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32861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dio Circuit Schematic.png"/>
          <p:cNvPicPr>
            <a:picLocks noChangeAspect="1"/>
          </p:cNvPicPr>
          <p:nvPr/>
        </p:nvPicPr>
        <p:blipFill>
          <a:blip r:embed="rId2" cstate="print"/>
          <a:srcRect l="9259" r="-611" b="55018"/>
          <a:stretch>
            <a:fillRect/>
          </a:stretch>
        </p:blipFill>
        <p:spPr>
          <a:xfrm>
            <a:off x="762000" y="457200"/>
            <a:ext cx="751817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6172200" y="4267200"/>
            <a:ext cx="7620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561091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Output to microcontroller</a:t>
            </a:r>
            <a:endParaRPr lang="en-US" sz="2800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56196" y="42672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08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 Design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700887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 Input / Output Voltage Correspondence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81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 Input (dB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Output 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 Adjusted Voltage Output (V)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smtClean="0"/>
                        <a:t>~ 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smtClean="0"/>
                        <a:t>2.27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4.65 (Max Sensitivity)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 Input / Output Voltage Correspondence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295400" y="1905000"/>
          <a:ext cx="6400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Vehicle can operate at a minimum of </a:t>
            </a:r>
            <a:r>
              <a:rPr lang="en-US" dirty="0" smtClean="0"/>
              <a:t>4 </a:t>
            </a:r>
            <a:r>
              <a:rPr lang="en-US" dirty="0"/>
              <a:t>MPH for at least 30 minutes</a:t>
            </a:r>
          </a:p>
          <a:p>
            <a:r>
              <a:rPr lang="en-US" dirty="0"/>
              <a:t>Camera stabilization platform capable of correction at a rate of 50 Hz</a:t>
            </a:r>
          </a:p>
          <a:p>
            <a:pPr lvl="1"/>
            <a:r>
              <a:rPr lang="en-US" dirty="0"/>
              <a:t>Pitch and roll correction of 45 </a:t>
            </a:r>
            <a:r>
              <a:rPr lang="en-US" dirty="0" smtClean="0"/>
              <a:t>deg. </a:t>
            </a:r>
            <a:r>
              <a:rPr lang="en-US" dirty="0"/>
              <a:t>and a minimum of 60 deg/s correction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Stereo audio detection up to 10kHz </a:t>
            </a:r>
          </a:p>
          <a:p>
            <a:r>
              <a:rPr lang="en-US" dirty="0" smtClean="0"/>
              <a:t>Wireless communication of at least 100 yards outdoors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1295400" y="1905000"/>
          <a:ext cx="6400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057400"/>
            <a:ext cx="3276600" cy="3124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048000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0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371600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0V to 0.353V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1295400" y="1905000"/>
          <a:ext cx="6400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2057400"/>
            <a:ext cx="685800" cy="3124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4167927" y="3071073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1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0.353V to 1.061V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1295400" y="1905000"/>
          <a:ext cx="6400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2057400"/>
            <a:ext cx="685800" cy="3124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4853727" y="3147273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1.061V to 3.535V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1295400" y="1905000"/>
          <a:ext cx="6400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2057400"/>
            <a:ext cx="1371600" cy="3124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5844327" y="3147273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3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71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3.353V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analogRead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Maps input voltages from 0 V to 5 V</a:t>
            </a:r>
          </a:p>
          <a:p>
            <a:pPr lvl="1"/>
            <a:r>
              <a:rPr lang="en-US" dirty="0" smtClean="0"/>
              <a:t>Will use full resolution of 4.8 mV (10 bit)</a:t>
            </a:r>
          </a:p>
          <a:p>
            <a:r>
              <a:rPr lang="en-US" dirty="0" smtClean="0"/>
              <a:t>Software/Programming</a:t>
            </a:r>
          </a:p>
          <a:p>
            <a:pPr lvl="1"/>
            <a:r>
              <a:rPr lang="en-US" dirty="0" smtClean="0"/>
              <a:t>Loop that constantly checks input voltage from microphone</a:t>
            </a:r>
          </a:p>
          <a:p>
            <a:pPr lvl="1"/>
            <a:r>
              <a:rPr lang="en-US" dirty="0" smtClean="0"/>
              <a:t>Changes output based on notification level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Communications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4419600" cy="4572000"/>
          </a:xfrm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pPr lvl="1"/>
            <a:r>
              <a:rPr lang="en-US" sz="3200" dirty="0" smtClean="0"/>
              <a:t>Capable of reliable and accurate data transmission</a:t>
            </a:r>
          </a:p>
          <a:p>
            <a:pPr lvl="1"/>
            <a:r>
              <a:rPr lang="en-US" sz="3200" dirty="0" smtClean="0"/>
              <a:t>Relatively long range (100+ yards)</a:t>
            </a:r>
          </a:p>
          <a:p>
            <a:pPr lvl="1"/>
            <a:r>
              <a:rPr lang="en-US" sz="3200" dirty="0" smtClean="0"/>
              <a:t>Low power consumption</a:t>
            </a:r>
          </a:p>
          <a:p>
            <a:pPr lvl="1"/>
            <a:r>
              <a:rPr lang="en-US" sz="3200" dirty="0" smtClean="0"/>
              <a:t>Relatively simple setup and configuration</a:t>
            </a:r>
          </a:p>
          <a:p>
            <a:pPr lvl="1"/>
            <a:r>
              <a:rPr lang="en-US" sz="3200" dirty="0" smtClean="0"/>
              <a:t>Low cost</a:t>
            </a:r>
            <a:endParaRPr lang="en-US" sz="2200" dirty="0" smtClean="0"/>
          </a:p>
          <a:p>
            <a:endParaRPr lang="en-US" sz="3000" dirty="0"/>
          </a:p>
        </p:txBody>
      </p:sp>
      <p:pic>
        <p:nvPicPr>
          <p:cNvPr id="5" name="Picture 2" descr="C:\Users\Charlie\Desktop\wire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284816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800" dirty="0" smtClean="0"/>
              <a:t>The goal is to create a network between the PC and the vehicle in order to send control and sensor data between them. </a:t>
            </a:r>
          </a:p>
          <a:p>
            <a:r>
              <a:rPr lang="en-US" sz="2800" dirty="0" smtClean="0"/>
              <a:t>It will feature a PC-side and embedded-side system, each consisting of a wireless RF module and a regulated serial interface between the module and the PC or onboard microcontroller. 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943600" cy="15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XBee Series 2 RF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Key Features:</a:t>
            </a:r>
          </a:p>
          <a:p>
            <a:pPr lvl="1"/>
            <a:r>
              <a:rPr lang="en-US" dirty="0" smtClean="0"/>
              <a:t>3.3V @ 40mA operation</a:t>
            </a:r>
          </a:p>
          <a:p>
            <a:pPr lvl="1"/>
            <a:r>
              <a:rPr lang="en-US" dirty="0" smtClean="0"/>
              <a:t>Data rates up to 250 kb/s</a:t>
            </a:r>
          </a:p>
          <a:p>
            <a:pPr lvl="1"/>
            <a:r>
              <a:rPr lang="en-US" dirty="0" smtClean="0"/>
              <a:t>400 ft (133.33 yd) range</a:t>
            </a:r>
          </a:p>
          <a:p>
            <a:pPr>
              <a:buNone/>
            </a:pPr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Long range</a:t>
            </a:r>
          </a:p>
          <a:p>
            <a:pPr lvl="1"/>
            <a:r>
              <a:rPr lang="en-US" dirty="0" smtClean="0"/>
              <a:t>Low power consumption</a:t>
            </a:r>
          </a:p>
          <a:p>
            <a:pPr lvl="1"/>
            <a:r>
              <a:rPr lang="en-US" dirty="0" smtClean="0"/>
              <a:t>Low cost</a:t>
            </a:r>
          </a:p>
          <a:p>
            <a:pPr>
              <a:buNone/>
            </a:pPr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For Series 2 modules; difficult to configure for point-to-point communication</a:t>
            </a:r>
          </a:p>
        </p:txBody>
      </p:sp>
      <p:pic>
        <p:nvPicPr>
          <p:cNvPr id="2050" name="Picture 2" descr="F:\DCIM\Camera\09151217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1600" y="2209800"/>
            <a:ext cx="3352800" cy="2514600"/>
          </a:xfrm>
          <a:prstGeom prst="rect">
            <a:avLst/>
          </a:prstGeom>
          <a:noFill/>
          <a:ln w="50800" cmpd="thinThick">
            <a:solidFill>
              <a:srgbClr val="0070C0"/>
            </a:solidFill>
            <a:prstDash val="solid"/>
          </a:ln>
        </p:spPr>
      </p:pic>
      <p:sp>
        <p:nvSpPr>
          <p:cNvPr id="5" name="TextBox 4"/>
          <p:cNvSpPr txBox="1"/>
          <p:nvPr/>
        </p:nvSpPr>
        <p:spPr>
          <a:xfrm>
            <a:off x="5181600" y="4800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Xbee</a:t>
            </a:r>
            <a:r>
              <a:rPr lang="en-US" sz="1400" dirty="0" smtClean="0"/>
              <a:t> Series 2 Module – 2mW Antenna Model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Embedded-Side Interfacing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the XBee operates at 3.3 V and the AtMega328 operates at 5 V, a voltage regulator is required for VCC input.</a:t>
            </a:r>
          </a:p>
          <a:p>
            <a:r>
              <a:rPr lang="en-US" dirty="0" smtClean="0"/>
              <a:t>A level-shifting diode is also required on the </a:t>
            </a:r>
            <a:r>
              <a:rPr lang="en-US" dirty="0" err="1" smtClean="0"/>
              <a:t>Xbee’s</a:t>
            </a:r>
            <a:r>
              <a:rPr lang="en-US" dirty="0" smtClean="0"/>
              <a:t> </a:t>
            </a:r>
            <a:r>
              <a:rPr lang="en-US" b="1" dirty="0" smtClean="0"/>
              <a:t>Data In </a:t>
            </a:r>
            <a:r>
              <a:rPr lang="en-US" dirty="0" smtClean="0"/>
              <a:t>line to account for this voltage difference.</a:t>
            </a:r>
          </a:p>
          <a:p>
            <a:r>
              <a:rPr lang="en-US" dirty="0" smtClean="0"/>
              <a:t>Other pins are connected to the microcontroller accordingly.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29816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5110163" cy="642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Embedded-Side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Arduino XBee Shield is a simple interface between wireless module and microcontroller</a:t>
            </a:r>
          </a:p>
          <a:p>
            <a:r>
              <a:rPr lang="en-US" dirty="0" smtClean="0"/>
              <a:t>Takes care of all voltage regulation, I/O connections, and status LEDs</a:t>
            </a:r>
          </a:p>
          <a:p>
            <a:r>
              <a:rPr lang="en-US" dirty="0" smtClean="0"/>
              <a:t>Still allows access to all other Arduino pins</a:t>
            </a:r>
          </a:p>
        </p:txBody>
      </p:sp>
      <p:pic>
        <p:nvPicPr>
          <p:cNvPr id="17" name="Content Placeholder 5" descr="091512184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133600"/>
            <a:ext cx="3749675" cy="28122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4987528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Development/Testing using </a:t>
            </a:r>
            <a:r>
              <a:rPr lang="en-US" sz="1400" dirty="0" err="1" smtClean="0"/>
              <a:t>Arduino’s</a:t>
            </a:r>
            <a:r>
              <a:rPr lang="en-US" sz="1400" dirty="0" smtClean="0"/>
              <a:t> XBee Shield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PC-Side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An XBee Explorer USB will be used to connect the other XBee module to the PC.</a:t>
            </a:r>
          </a:p>
          <a:p>
            <a:r>
              <a:rPr lang="en-US" sz="2500" dirty="0" smtClean="0"/>
              <a:t>The device uses an FT232RL USB to RS-232 serial UART to interface between the XBee and the PC.</a:t>
            </a:r>
          </a:p>
          <a:p>
            <a:r>
              <a:rPr lang="en-US" sz="2500" dirty="0" smtClean="0"/>
              <a:t>Takes care of voltage regulation and I/O connections for easy development and testing.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96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RS-232 to USB connection via XBee Explorer</a:t>
            </a:r>
            <a:endParaRPr lang="en-US" sz="1400" dirty="0"/>
          </a:p>
        </p:txBody>
      </p:sp>
      <p:pic>
        <p:nvPicPr>
          <p:cNvPr id="4100" name="Picture 4" descr="F:\DCIM\Camera\0916121332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38200"/>
            <a:ext cx="2286000" cy="30480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91000"/>
            <a:ext cx="4429125" cy="186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Difficulties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ln w="15875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u="sng" dirty="0" smtClean="0"/>
              <a:t>Difficulties</a:t>
            </a:r>
            <a:r>
              <a:rPr lang="en-US" dirty="0" smtClean="0"/>
              <a:t>:</a:t>
            </a:r>
          </a:p>
          <a:p>
            <a:r>
              <a:rPr lang="en-US" sz="2400" dirty="0" smtClean="0"/>
              <a:t>Getting the Series 2 XBee modules to talk quickly and reliably.</a:t>
            </a:r>
          </a:p>
          <a:p>
            <a:pPr>
              <a:buNone/>
            </a:pPr>
            <a:endParaRPr lang="en-US" sz="800" dirty="0" smtClean="0"/>
          </a:p>
          <a:p>
            <a:pPr lvl="1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Solution</a:t>
            </a:r>
            <a:r>
              <a:rPr lang="en-US" sz="2200" dirty="0" smtClean="0"/>
              <a:t>: Module is configured to broadcast mode for mesh networks by default. Must be changed to have only one destination node every time it is powered up.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 w="15875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u="sng" dirty="0" smtClean="0"/>
              <a:t>Successes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Established a reliable wireless network.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Sent and received messages between microcontroller and PC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Wireless drive control of surveillance vehicle for over 100 yards.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Sensor data acquired for over 100 yards.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Software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Embedded-Side Software</a:t>
            </a:r>
          </a:p>
          <a:p>
            <a:pPr lvl="1"/>
            <a:r>
              <a:rPr lang="en-US" sz="2800" dirty="0" smtClean="0"/>
              <a:t>Must receive user control data and respond accordingly</a:t>
            </a:r>
          </a:p>
          <a:p>
            <a:pPr lvl="1"/>
            <a:r>
              <a:rPr lang="en-US" sz="2800" dirty="0" smtClean="0"/>
              <a:t>Must relay sensor data to PC-side software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PC-Side Software</a:t>
            </a:r>
          </a:p>
          <a:p>
            <a:pPr lvl="1"/>
            <a:r>
              <a:rPr lang="en-US" sz="2800" dirty="0" smtClean="0"/>
              <a:t>Simple GUI for complete control and current status of surveillance vehicle</a:t>
            </a:r>
          </a:p>
          <a:p>
            <a:pPr lvl="1"/>
            <a:r>
              <a:rPr lang="en-US" sz="2800" dirty="0" smtClean="0"/>
              <a:t>Must receive sensor data and display it in a simple format</a:t>
            </a:r>
          </a:p>
          <a:p>
            <a:pPr lvl="1"/>
            <a:r>
              <a:rPr lang="en-US" sz="2800" dirty="0" smtClean="0"/>
              <a:t>Must transmit user control data quickly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PC-Side Software: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Centered image of IP webcam feed</a:t>
            </a:r>
          </a:p>
          <a:p>
            <a:pPr lvl="1"/>
            <a:r>
              <a:rPr lang="en-US" dirty="0" smtClean="0"/>
              <a:t>Sound detection indicators on left and right side of image</a:t>
            </a:r>
          </a:p>
          <a:p>
            <a:pPr lvl="1"/>
            <a:r>
              <a:rPr lang="en-US" dirty="0" smtClean="0"/>
              <a:t>Vehicle drive controls</a:t>
            </a:r>
          </a:p>
          <a:p>
            <a:pPr lvl="1"/>
            <a:r>
              <a:rPr lang="en-US" dirty="0" smtClean="0"/>
              <a:t>Camera positioning controls</a:t>
            </a:r>
          </a:p>
          <a:p>
            <a:pPr lvl="1"/>
            <a:r>
              <a:rPr lang="en-US" dirty="0" smtClean="0"/>
              <a:t> Enable/disable stabilization option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80597" cy="319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5105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Sketch of a desired GUI Layout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PC-Side Software: Processing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High-compatibility with </a:t>
            </a:r>
            <a:r>
              <a:rPr lang="en-US" dirty="0" err="1" smtClean="0"/>
              <a:t>Arduino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Simple graphical user interface design</a:t>
            </a:r>
          </a:p>
          <a:p>
            <a:r>
              <a:rPr lang="en-US" dirty="0" smtClean="0"/>
              <a:t>Useful libraries:</a:t>
            </a:r>
          </a:p>
          <a:p>
            <a:pPr lvl="1"/>
            <a:r>
              <a:rPr lang="en-US" dirty="0" smtClean="0"/>
              <a:t>Controlp5 library for GUI components</a:t>
            </a:r>
          </a:p>
          <a:p>
            <a:pPr lvl="1"/>
            <a:r>
              <a:rPr lang="en-US" dirty="0" smtClean="0"/>
              <a:t>Video library for webcam stream</a:t>
            </a:r>
          </a:p>
          <a:p>
            <a:pPr lvl="1"/>
            <a:r>
              <a:rPr lang="en-US" dirty="0" smtClean="0"/>
              <a:t>Serial library for communications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4035425" cy="32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518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GUI written in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PC-Side Software: UML Diagram</a:t>
            </a:r>
            <a:endParaRPr 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019800" cy="49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Embedded-Side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Will be programmed in the </a:t>
            </a:r>
            <a:r>
              <a:rPr lang="en-US" sz="3200" dirty="0" err="1" smtClean="0"/>
              <a:t>Arduino</a:t>
            </a:r>
            <a:r>
              <a:rPr lang="en-US" sz="3200" dirty="0" smtClean="0"/>
              <a:t> IDE</a:t>
            </a:r>
          </a:p>
          <a:p>
            <a:r>
              <a:rPr lang="en-US" sz="3200" dirty="0" smtClean="0"/>
              <a:t>Will utilize the Serial library for read/write communications</a:t>
            </a:r>
          </a:p>
          <a:p>
            <a:r>
              <a:rPr lang="en-US" sz="3200" dirty="0" smtClean="0"/>
              <a:t>Will have the following functionality:</a:t>
            </a:r>
          </a:p>
          <a:p>
            <a:pPr lvl="1"/>
            <a:r>
              <a:rPr lang="en-US" sz="2800" dirty="0" smtClean="0"/>
              <a:t>Read input values and send control data to the motor controller</a:t>
            </a:r>
          </a:p>
          <a:p>
            <a:pPr lvl="1"/>
            <a:r>
              <a:rPr lang="en-US" sz="2800" dirty="0" smtClean="0"/>
              <a:t>Write sensor data to the PC-side software to be displayed on the GUI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828800"/>
          <a:ext cx="6096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Draw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MPU-6050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12.87mW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Servo Motors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XBee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Motor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 /Channel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22.2W</a:t>
                      </a:r>
                      <a:r>
                        <a:rPr lang="en-US" baseline="0" dirty="0" smtClean="0"/>
                        <a:t> /Channel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Capable of moving over semi-rugged terrain (unlevel, rocky, grassy)</a:t>
            </a:r>
          </a:p>
          <a:p>
            <a:r>
              <a:rPr lang="en-US" dirty="0" smtClean="0"/>
              <a:t>Capable of overcoming ramped obstacles (&lt; 35˚)</a:t>
            </a:r>
          </a:p>
          <a:p>
            <a:r>
              <a:rPr lang="en-US" dirty="0" smtClean="0"/>
              <a:t>Moderate suspension for Z-axis stabilization</a:t>
            </a:r>
          </a:p>
          <a:p>
            <a:r>
              <a:rPr lang="en-US" dirty="0" smtClean="0"/>
              <a:t>4 mph</a:t>
            </a:r>
          </a:p>
          <a:p>
            <a:r>
              <a:rPr lang="en-US" dirty="0" smtClean="0"/>
              <a:t>Low profile for stability</a:t>
            </a:r>
          </a:p>
        </p:txBody>
      </p:sp>
      <p:pic>
        <p:nvPicPr>
          <p:cNvPr id="1026" name="Picture 2" descr="C:\Users\cgrubbs\Downloads\2012-09-15 13.53.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2327672"/>
            <a:ext cx="3749675" cy="2812256"/>
          </a:xfrm>
          <a:prstGeom prst="rect">
            <a:avLst/>
          </a:prstGeom>
          <a:noFill/>
          <a:ln w="50800" cmpd="thinThick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Tenergy</a:t>
            </a:r>
            <a:r>
              <a:rPr lang="en-US" dirty="0" smtClean="0"/>
              <a:t> 11.1V LIPO Battery Pack</a:t>
            </a:r>
          </a:p>
          <a:p>
            <a:r>
              <a:rPr lang="en-US" dirty="0" smtClean="0"/>
              <a:t>5500mAh</a:t>
            </a:r>
          </a:p>
          <a:p>
            <a:r>
              <a:rPr lang="en-US" dirty="0" smtClean="0"/>
              <a:t>148 x 52 x 23 mm</a:t>
            </a:r>
          </a:p>
          <a:p>
            <a:r>
              <a:rPr lang="en-US" dirty="0" smtClean="0"/>
              <a:t>333 grams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all-battery.com/productimages/lipolymerpack/31205%201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5V Voltage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r>
              <a:rPr lang="en-US" dirty="0" smtClean="0"/>
              <a:t>≥75% Efficiency </a:t>
            </a:r>
          </a:p>
          <a:p>
            <a:r>
              <a:rPr lang="en-US" dirty="0" smtClean="0"/>
              <a:t>3A output </a:t>
            </a:r>
          </a:p>
          <a:p>
            <a:r>
              <a:rPr lang="en-US" dirty="0" smtClean="0"/>
              <a:t>4V to 40V input range</a:t>
            </a:r>
          </a:p>
          <a:p>
            <a:r>
              <a:rPr lang="en-US" dirty="0" smtClean="0"/>
              <a:t>5-pin through-hole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LM2576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4600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3.3V Voltage Regulation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LM109 Linear Regulator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TL2575 Buck Converter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Small PCB footprint </a:t>
            </a:r>
          </a:p>
          <a:p>
            <a:pPr lvl="1"/>
            <a:r>
              <a:rPr lang="en-US" dirty="0" smtClean="0"/>
              <a:t>Additional components unnecessary 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High heat generation</a:t>
            </a:r>
          </a:p>
          <a:p>
            <a:pPr lvl="1"/>
            <a:r>
              <a:rPr lang="en-US" dirty="0" smtClean="0"/>
              <a:t>Low efficiency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88% Efficiency </a:t>
            </a:r>
          </a:p>
          <a:p>
            <a:pPr lvl="1"/>
            <a:r>
              <a:rPr lang="en-US" dirty="0" smtClean="0"/>
              <a:t>Low heat generation</a:t>
            </a:r>
          </a:p>
          <a:p>
            <a:pPr lvl="1"/>
            <a:r>
              <a:rPr lang="en-US" dirty="0" smtClean="0"/>
              <a:t>Higher output current 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Requires additional components</a:t>
            </a:r>
          </a:p>
          <a:p>
            <a:pPr lvl="1"/>
            <a:r>
              <a:rPr lang="en-US" dirty="0" smtClean="0"/>
              <a:t>Cost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Switching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3733800" cy="20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3733800" cy="198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343400"/>
            <a:ext cx="4238625" cy="19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ISL28006 used in conjunction with .0002</a:t>
            </a:r>
            <a:r>
              <a:rPr lang="el-GR" sz="2400" dirty="0" smtClean="0"/>
              <a:t>Ω</a:t>
            </a:r>
            <a:r>
              <a:rPr lang="en-US" sz="2400" dirty="0" smtClean="0"/>
              <a:t>, 5W shunt resistor</a:t>
            </a:r>
            <a:endParaRPr lang="en-US" sz="2400" dirty="0"/>
          </a:p>
        </p:txBody>
      </p:sp>
      <p:pic>
        <p:nvPicPr>
          <p:cNvPr id="2050" name="Picture 2" descr="C:\Users\Dlanzone\Desktop\Current Sensin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2133600"/>
            <a:ext cx="4539830" cy="3665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ISL28006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60 </a:t>
            </a:r>
            <a:r>
              <a:rPr lang="en-US" dirty="0" err="1" smtClean="0"/>
              <a:t>uA</a:t>
            </a:r>
            <a:r>
              <a:rPr lang="en-US" dirty="0" smtClean="0"/>
              <a:t> current draw</a:t>
            </a:r>
          </a:p>
          <a:p>
            <a:r>
              <a:rPr lang="en-US" dirty="0" smtClean="0"/>
              <a:t>Power supply range from 2.7V to 28V</a:t>
            </a:r>
          </a:p>
          <a:p>
            <a:r>
              <a:rPr lang="en-US" dirty="0" smtClean="0"/>
              <a:t>100V/V Gain</a:t>
            </a:r>
          </a:p>
          <a:p>
            <a:r>
              <a:rPr lang="en-US" dirty="0" err="1" smtClean="0"/>
              <a:t>Uni</a:t>
            </a:r>
            <a:r>
              <a:rPr lang="en-US" dirty="0" smtClean="0"/>
              <a:t>-directional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C:\Users\Dlanzone\Downloads\20120915_142319-1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645" y="2247900"/>
            <a:ext cx="357851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Sensing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ATmega328 10-bit ADC pin</a:t>
            </a:r>
          </a:p>
          <a:p>
            <a:r>
              <a:rPr lang="en-US" dirty="0" smtClean="0"/>
              <a:t>Scale input voltage to 5V</a:t>
            </a:r>
            <a:endParaRPr lang="en-US" dirty="0"/>
          </a:p>
        </p:txBody>
      </p:sp>
      <p:pic>
        <p:nvPicPr>
          <p:cNvPr id="1027" name="Picture 3" descr="C:\Users\Dlanzone\Pictures\Voltage Divi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697" y="2933740"/>
            <a:ext cx="4218903" cy="2709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200"/>
            <a:ext cx="77724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627247"/>
          <a:ext cx="4701278" cy="601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737"/>
                <a:gridCol w="514288"/>
                <a:gridCol w="1227221"/>
                <a:gridCol w="1155032"/>
              </a:tblGrid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Projected Cost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 Cost</a:t>
                      </a:r>
                      <a:endParaRPr lang="en-US" sz="1200" dirty="0"/>
                    </a:p>
                  </a:txBody>
                  <a:tcPr/>
                </a:tc>
              </a:tr>
              <a:tr h="2640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Chassis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$0.00</a:t>
                      </a:r>
                      <a:endParaRPr lang="en-US" sz="1200" dirty="0"/>
                    </a:p>
                  </a:txBody>
                  <a:tcPr/>
                </a:tc>
              </a:tr>
              <a:tr h="28833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Arduino</a:t>
                      </a:r>
                      <a:r>
                        <a:rPr lang="en-US" sz="1200" dirty="0" smtClean="0"/>
                        <a:t> Uno Dev Board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$59.90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$29.95</a:t>
                      </a:r>
                      <a:endParaRPr lang="en-US" sz="1200" dirty="0"/>
                    </a:p>
                  </a:txBody>
                  <a:tcPr/>
                </a:tc>
              </a:tr>
              <a:tr h="2913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MPU-6050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$39.95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XBee</a:t>
                      </a:r>
                      <a:r>
                        <a:rPr lang="en-US" sz="1200" dirty="0" smtClean="0"/>
                        <a:t> Explorer</a:t>
                      </a:r>
                      <a:r>
                        <a:rPr lang="en-US" sz="1200" baseline="0" dirty="0" smtClean="0"/>
                        <a:t> USB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$24.95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$24.95</a:t>
                      </a:r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XBee</a:t>
                      </a:r>
                      <a:r>
                        <a:rPr lang="en-US" sz="1200" baseline="0" dirty="0" smtClean="0"/>
                        <a:t> Shield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$29.95</a:t>
                      </a:r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XBee</a:t>
                      </a:r>
                      <a:r>
                        <a:rPr lang="en-US" sz="1200" dirty="0" smtClean="0"/>
                        <a:t> Series 2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$50.90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$25.95</a:t>
                      </a:r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Motor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$34.95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$34.95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Battery /Charger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$79.94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$79.94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Bracket</a:t>
                      </a:r>
                      <a:r>
                        <a:rPr lang="en-US" sz="1200" baseline="0" dirty="0" smtClean="0"/>
                        <a:t> set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$19.00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$19.00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HiTech</a:t>
                      </a:r>
                      <a:r>
                        <a:rPr lang="en-US" sz="1200" baseline="0" dirty="0" smtClean="0"/>
                        <a:t> 5845 servos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$137.85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Voltage</a:t>
                      </a:r>
                      <a:r>
                        <a:rPr lang="en-US" sz="1200" baseline="0" dirty="0" smtClean="0"/>
                        <a:t> regulators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Current sensors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Audio components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Microphone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Cisco</a:t>
                      </a:r>
                      <a:r>
                        <a:rPr lang="en-US" sz="1200" baseline="0" dirty="0" smtClean="0"/>
                        <a:t> IP Camera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55736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$904.39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675.54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762000" y="12192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 :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624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Two passive shock absorbers on each front wheel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099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passive shock absorber for rear axis</a:t>
            </a:r>
          </a:p>
        </p:txBody>
      </p:sp>
      <p:pic>
        <p:nvPicPr>
          <p:cNvPr id="3073" name="Picture 1" descr="C:\Users\cgrubbs\Desktop\sd pics\09171218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810000" cy="28575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</p:spPr>
      </p:pic>
      <p:pic>
        <p:nvPicPr>
          <p:cNvPr id="3074" name="Picture 2" descr="C:\Users\cgrubbs\Desktop\sd pics\091712182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3810000" cy="2857500"/>
          </a:xfrm>
          <a:prstGeom prst="rect">
            <a:avLst/>
          </a:prstGeom>
          <a:noFill/>
          <a:ln w="41275" cmpd="thickThin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Chassis: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371475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Steering Motor</a:t>
            </a:r>
          </a:p>
          <a:p>
            <a:r>
              <a:rPr lang="en-US" sz="2800" dirty="0" smtClean="0"/>
              <a:t>50 RPM</a:t>
            </a:r>
          </a:p>
          <a:p>
            <a:r>
              <a:rPr lang="en-US" sz="2800" dirty="0" smtClean="0"/>
              <a:t>12 VDC rating</a:t>
            </a:r>
          </a:p>
          <a:p>
            <a:r>
              <a:rPr lang="en-US" sz="2800" dirty="0" smtClean="0"/>
              <a:t>High torque gear box</a:t>
            </a:r>
          </a:p>
          <a:p>
            <a:r>
              <a:rPr lang="en-US" sz="2800" dirty="0" smtClean="0"/>
              <a:t>Built-in potentiometer for position sensing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71475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Drive Motor</a:t>
            </a:r>
          </a:p>
          <a:p>
            <a:r>
              <a:rPr lang="en-US" sz="2800" dirty="0" smtClean="0"/>
              <a:t>2500 RPM No Load</a:t>
            </a:r>
          </a:p>
          <a:p>
            <a:r>
              <a:rPr lang="en-US" sz="2800" dirty="0" smtClean="0"/>
              <a:t>12 VDC rating</a:t>
            </a:r>
          </a:p>
          <a:p>
            <a:r>
              <a:rPr lang="en-US" sz="2800" dirty="0" smtClean="0"/>
              <a:t>Direct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Chassis: Motor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bidirectional motor ports</a:t>
            </a:r>
          </a:p>
          <a:p>
            <a:r>
              <a:rPr lang="en-US" dirty="0" smtClean="0"/>
              <a:t>Driver: L298 Dual H-Bridge IC</a:t>
            </a:r>
          </a:p>
          <a:p>
            <a:r>
              <a:rPr lang="en-US" dirty="0" smtClean="0"/>
              <a:t>Control: 3 digital pins per motor: 1 for enable, and 2 for motor direction</a:t>
            </a:r>
          </a:p>
          <a:p>
            <a:r>
              <a:rPr lang="en-US" dirty="0" smtClean="0"/>
              <a:t>6- 35 VDC Regulation</a:t>
            </a:r>
          </a:p>
          <a:p>
            <a:r>
              <a:rPr lang="en-US" dirty="0" smtClean="0"/>
              <a:t>Up to 2A Output  </a:t>
            </a:r>
          </a:p>
          <a:p>
            <a:endParaRPr lang="en-US" dirty="0"/>
          </a:p>
        </p:txBody>
      </p:sp>
      <p:pic>
        <p:nvPicPr>
          <p:cNvPr id="4098" name="Picture 2" descr="https://dlnmh9ip6v2uc.cloudfront.net/images/products/9/6/7/0/0967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Stabilization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2681</TotalTime>
  <Words>1639</Words>
  <Application>Microsoft Office PowerPoint</Application>
  <PresentationFormat>On-screen Show (4:3)</PresentationFormat>
  <Paragraphs>488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Equity</vt:lpstr>
      <vt:lpstr>Surveillance Bot</vt:lpstr>
      <vt:lpstr>Overview</vt:lpstr>
      <vt:lpstr>Objectives</vt:lpstr>
      <vt:lpstr>PowerPoint Presentation</vt:lpstr>
      <vt:lpstr>Vehicle Chassis Overview</vt:lpstr>
      <vt:lpstr>Vehicle Chassis : Suspension</vt:lpstr>
      <vt:lpstr>Vehicle Chassis: Motors</vt:lpstr>
      <vt:lpstr>Vehicle Chassis: Motor Controller</vt:lpstr>
      <vt:lpstr>Stabilization Platform</vt:lpstr>
      <vt:lpstr>Stabilization Requirements</vt:lpstr>
      <vt:lpstr>Inertial Measurement Unit (IMU)</vt:lpstr>
      <vt:lpstr>Stabilization</vt:lpstr>
      <vt:lpstr>PowerPoint Presentation</vt:lpstr>
      <vt:lpstr>Microcontroller Decision</vt:lpstr>
      <vt:lpstr>PowerPoint Presentation</vt:lpstr>
      <vt:lpstr>Stabilization Software</vt:lpstr>
      <vt:lpstr>PowerPoint Presentation</vt:lpstr>
      <vt:lpstr>Hitec HS-5485 Servo motors</vt:lpstr>
      <vt:lpstr>Wireless camera</vt:lpstr>
      <vt:lpstr>Camera Testing</vt:lpstr>
      <vt:lpstr>Audio Detection System</vt:lpstr>
      <vt:lpstr>Overview</vt:lpstr>
      <vt:lpstr>Microphone Specs</vt:lpstr>
      <vt:lpstr>Analog Onboard Audio Signal Processing</vt:lpstr>
      <vt:lpstr>PowerPoint Presentation</vt:lpstr>
      <vt:lpstr>PowerPoint Presentation</vt:lpstr>
      <vt:lpstr>GUI</vt:lpstr>
      <vt:lpstr>SPL Input / Output Voltage Correspondence</vt:lpstr>
      <vt:lpstr>SPL Input / Output Voltage Correspondence</vt:lpstr>
      <vt:lpstr>Sound Level / Notification Correspondence</vt:lpstr>
      <vt:lpstr>Sound Level / Notification Correspondence</vt:lpstr>
      <vt:lpstr>Sound Level / Notification Correspondence</vt:lpstr>
      <vt:lpstr>Sound Level / Notification Correspondence</vt:lpstr>
      <vt:lpstr>Microcontroller Interfacing</vt:lpstr>
      <vt:lpstr>Communication Systems</vt:lpstr>
      <vt:lpstr>Communications System Overview</vt:lpstr>
      <vt:lpstr>Communications System Overview</vt:lpstr>
      <vt:lpstr>XBee Series 2 RF Modules</vt:lpstr>
      <vt:lpstr>Embedded-Side Interfacing</vt:lpstr>
      <vt:lpstr>Embedded-Side Development</vt:lpstr>
      <vt:lpstr>PC-Side Interfacing</vt:lpstr>
      <vt:lpstr>Successes and Difficulties</vt:lpstr>
      <vt:lpstr>Control Software Overview</vt:lpstr>
      <vt:lpstr>PC-Side Software: GUI</vt:lpstr>
      <vt:lpstr>PC-Side Software: Processing IDE</vt:lpstr>
      <vt:lpstr>PC-Side Software: UML Diagram</vt:lpstr>
      <vt:lpstr>Embedded-Side Software</vt:lpstr>
      <vt:lpstr>Power System</vt:lpstr>
      <vt:lpstr>Power Overview</vt:lpstr>
      <vt:lpstr>Power Supply</vt:lpstr>
      <vt:lpstr>5V Voltage Regulation</vt:lpstr>
      <vt:lpstr>3.3V Voltage Regulation</vt:lpstr>
      <vt:lpstr>Voltage Regulation</vt:lpstr>
      <vt:lpstr>Current Sensing</vt:lpstr>
      <vt:lpstr>Current Sensing</vt:lpstr>
      <vt:lpstr>Voltage Sensing</vt:lpstr>
      <vt:lpstr>Budget</vt:lpstr>
      <vt:lpstr>PowerPoint Presentation</vt:lpstr>
      <vt:lpstr>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Dlanzone</dc:creator>
  <cp:lastModifiedBy>Ryan Tochtermann</cp:lastModifiedBy>
  <cp:revision>123</cp:revision>
  <dcterms:created xsi:type="dcterms:W3CDTF">2012-09-12T23:06:07Z</dcterms:created>
  <dcterms:modified xsi:type="dcterms:W3CDTF">2012-11-20T05:52:15Z</dcterms:modified>
</cp:coreProperties>
</file>