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301" r:id="rId6"/>
    <p:sldId id="316" r:id="rId7"/>
    <p:sldId id="317" r:id="rId8"/>
    <p:sldId id="331" r:id="rId9"/>
    <p:sldId id="271" r:id="rId10"/>
    <p:sldId id="272" r:id="rId11"/>
    <p:sldId id="321" r:id="rId12"/>
    <p:sldId id="273" r:id="rId13"/>
    <p:sldId id="275" r:id="rId14"/>
    <p:sldId id="329" r:id="rId15"/>
    <p:sldId id="330" r:id="rId16"/>
    <p:sldId id="332" r:id="rId17"/>
    <p:sldId id="333" r:id="rId18"/>
    <p:sldId id="334" r:id="rId19"/>
    <p:sldId id="308" r:id="rId20"/>
    <p:sldId id="309" r:id="rId21"/>
    <p:sldId id="310" r:id="rId22"/>
    <p:sldId id="311" r:id="rId23"/>
    <p:sldId id="312" r:id="rId24"/>
    <p:sldId id="322" r:id="rId25"/>
    <p:sldId id="323" r:id="rId26"/>
    <p:sldId id="307" r:id="rId27"/>
    <p:sldId id="277" r:id="rId28"/>
    <p:sldId id="282" r:id="rId29"/>
    <p:sldId id="283" r:id="rId30"/>
    <p:sldId id="284" r:id="rId31"/>
    <p:sldId id="299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Lights</c:v>
                </c:pt>
                <c:pt idx="1">
                  <c:v>Relay Circuit</c:v>
                </c:pt>
                <c:pt idx="2">
                  <c:v>Motion Sensors</c:v>
                </c:pt>
                <c:pt idx="3">
                  <c:v>Security Sensors</c:v>
                </c:pt>
                <c:pt idx="4">
                  <c:v>Web Server</c:v>
                </c:pt>
                <c:pt idx="5">
                  <c:v>Android App</c:v>
                </c:pt>
                <c:pt idx="6">
                  <c:v>Database</c:v>
                </c:pt>
                <c:pt idx="7">
                  <c:v>Overall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</c:v>
                </c:pt>
                <c:pt idx="5">
                  <c:v>0.9</c:v>
                </c:pt>
                <c:pt idx="6">
                  <c:v>0.70000000000000029</c:v>
                </c:pt>
                <c:pt idx="7">
                  <c:v>0.92857142857142871</c:v>
                </c:pt>
              </c:numCache>
            </c:numRef>
          </c:val>
        </c:ser>
        <c:axId val="102506880"/>
        <c:axId val="102508416"/>
      </c:barChart>
      <c:catAx>
        <c:axId val="102506880"/>
        <c:scaling>
          <c:orientation val="minMax"/>
        </c:scaling>
        <c:axPos val="b"/>
        <c:tickLblPos val="nextTo"/>
        <c:crossAx val="102508416"/>
        <c:crosses val="autoZero"/>
        <c:auto val="1"/>
        <c:lblAlgn val="ctr"/>
        <c:lblOffset val="100"/>
      </c:catAx>
      <c:valAx>
        <c:axId val="102508416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02506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Daniel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Lights</c:v>
                </c:pt>
                <c:pt idx="1">
                  <c:v>Relay Circuit</c:v>
                </c:pt>
                <c:pt idx="2">
                  <c:v>Motion Sensors</c:v>
                </c:pt>
                <c:pt idx="3">
                  <c:v>Security Sensors</c:v>
                </c:pt>
                <c:pt idx="4">
                  <c:v>Power System</c:v>
                </c:pt>
                <c:pt idx="5">
                  <c:v>Web Server</c:v>
                </c:pt>
                <c:pt idx="6">
                  <c:v>Android App</c:v>
                </c:pt>
                <c:pt idx="7">
                  <c:v>Aministrative</c:v>
                </c:pt>
                <c:pt idx="8">
                  <c:v>Overall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0.75</c:v>
                </c:pt>
                <c:pt idx="6">
                  <c:v>0.7</c:v>
                </c:pt>
                <c:pt idx="7">
                  <c:v>0.1</c:v>
                </c:pt>
                <c:pt idx="8">
                  <c:v>0.28125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Luu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Lights</c:v>
                </c:pt>
                <c:pt idx="1">
                  <c:v>Relay Circuit</c:v>
                </c:pt>
                <c:pt idx="2">
                  <c:v>Motion Sensors</c:v>
                </c:pt>
                <c:pt idx="3">
                  <c:v>Security Sensors</c:v>
                </c:pt>
                <c:pt idx="4">
                  <c:v>Power System</c:v>
                </c:pt>
                <c:pt idx="5">
                  <c:v>Web Server</c:v>
                </c:pt>
                <c:pt idx="6">
                  <c:v>Android App</c:v>
                </c:pt>
                <c:pt idx="7">
                  <c:v>Aministrative</c:v>
                </c:pt>
                <c:pt idx="8">
                  <c:v>Overall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  <c:pt idx="3">
                  <c:v>0.7</c:v>
                </c:pt>
                <c:pt idx="4">
                  <c:v>0.1</c:v>
                </c:pt>
                <c:pt idx="5">
                  <c:v>0.15</c:v>
                </c:pt>
                <c:pt idx="6">
                  <c:v>0.05</c:v>
                </c:pt>
                <c:pt idx="7">
                  <c:v>0.7</c:v>
                </c:pt>
                <c:pt idx="8">
                  <c:v>0.23749999999999999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Vu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Lights</c:v>
                </c:pt>
                <c:pt idx="1">
                  <c:v>Relay Circuit</c:v>
                </c:pt>
                <c:pt idx="2">
                  <c:v>Motion Sensors</c:v>
                </c:pt>
                <c:pt idx="3">
                  <c:v>Security Sensors</c:v>
                </c:pt>
                <c:pt idx="4">
                  <c:v>Power System</c:v>
                </c:pt>
                <c:pt idx="5">
                  <c:v>Web Server</c:v>
                </c:pt>
                <c:pt idx="6">
                  <c:v>Android App</c:v>
                </c:pt>
                <c:pt idx="7">
                  <c:v>Aministrative</c:v>
                </c:pt>
                <c:pt idx="8">
                  <c:v>Overall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0.05</c:v>
                </c:pt>
                <c:pt idx="1">
                  <c:v>0.15</c:v>
                </c:pt>
                <c:pt idx="2">
                  <c:v>0.75</c:v>
                </c:pt>
                <c:pt idx="3">
                  <c:v>0.1</c:v>
                </c:pt>
                <c:pt idx="4">
                  <c:v>0.7</c:v>
                </c:pt>
                <c:pt idx="5">
                  <c:v>0.05</c:v>
                </c:pt>
                <c:pt idx="6">
                  <c:v>0.05</c:v>
                </c:pt>
                <c:pt idx="7">
                  <c:v>0.1</c:v>
                </c:pt>
                <c:pt idx="8">
                  <c:v>0.24375000000000002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Joel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Lights</c:v>
                </c:pt>
                <c:pt idx="1">
                  <c:v>Relay Circuit</c:v>
                </c:pt>
                <c:pt idx="2">
                  <c:v>Motion Sensors</c:v>
                </c:pt>
                <c:pt idx="3">
                  <c:v>Security Sensors</c:v>
                </c:pt>
                <c:pt idx="4">
                  <c:v>Power System</c:v>
                </c:pt>
                <c:pt idx="5">
                  <c:v>Web Server</c:v>
                </c:pt>
                <c:pt idx="6">
                  <c:v>Android App</c:v>
                </c:pt>
                <c:pt idx="7">
                  <c:v>Aministrative</c:v>
                </c:pt>
                <c:pt idx="8">
                  <c:v>Overall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0.7</c:v>
                </c:pt>
                <c:pt idx="1">
                  <c:v>0.6</c:v>
                </c:pt>
                <c:pt idx="2">
                  <c:v>0.05</c:v>
                </c:pt>
                <c:pt idx="3">
                  <c:v>0.1</c:v>
                </c:pt>
                <c:pt idx="4">
                  <c:v>0.1</c:v>
                </c:pt>
                <c:pt idx="5">
                  <c:v>0.05</c:v>
                </c:pt>
                <c:pt idx="6">
                  <c:v>0.2</c:v>
                </c:pt>
                <c:pt idx="7">
                  <c:v>0.1</c:v>
                </c:pt>
                <c:pt idx="8">
                  <c:v>0.23750000000000002</c:v>
                </c:pt>
              </c:numCache>
            </c:numRef>
          </c:val>
        </c:ser>
        <c:axId val="102526336"/>
        <c:axId val="102540416"/>
      </c:barChart>
      <c:catAx>
        <c:axId val="102526336"/>
        <c:scaling>
          <c:orientation val="minMax"/>
        </c:scaling>
        <c:axPos val="b"/>
        <c:tickLblPos val="nextTo"/>
        <c:crossAx val="102540416"/>
        <c:crosses val="autoZero"/>
        <c:auto val="1"/>
        <c:lblAlgn val="ctr"/>
        <c:lblOffset val="100"/>
      </c:catAx>
      <c:valAx>
        <c:axId val="102540416"/>
        <c:scaling>
          <c:orientation val="minMax"/>
        </c:scaling>
        <c:axPos val="l"/>
        <c:majorGridlines/>
        <c:numFmt formatCode="0%" sourceLinked="1"/>
        <c:tickLblPos val="nextTo"/>
        <c:crossAx val="1025263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00F7-E427-45CC-BAD4-B6C82346027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1A26B-26E3-4DC3-96F3-F64FA4708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A26B-26E3-4DC3-96F3-F64FA47083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9982-8B0A-46DF-8321-F25B55671D6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3E18-6D54-4C4E-BEBE-B080598D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SMART HOME SYSTEMS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2438400"/>
            <a:ext cx="5029200" cy="3429000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chemeClr val="tx1"/>
                </a:solidFill>
              </a:rPr>
              <a:t>Group 10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Daniel Moody </a:t>
            </a:r>
            <a:r>
              <a:rPr lang="en-US" dirty="0" err="1" smtClean="0">
                <a:solidFill>
                  <a:schemeClr val="tx1"/>
                </a:solidFill>
              </a:rPr>
              <a:t>CpE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Thien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Luu</a:t>
            </a:r>
            <a:r>
              <a:rPr lang="en-US" dirty="0" smtClean="0">
                <a:solidFill>
                  <a:schemeClr val="tx1"/>
                </a:solidFill>
              </a:rPr>
              <a:t> 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Joel </a:t>
            </a:r>
            <a:r>
              <a:rPr lang="en-US" dirty="0" err="1" smtClean="0">
                <a:solidFill>
                  <a:schemeClr val="tx1"/>
                </a:solidFill>
              </a:rPr>
              <a:t>LeGros</a:t>
            </a:r>
            <a:r>
              <a:rPr lang="en-US" dirty="0" smtClean="0">
                <a:solidFill>
                  <a:schemeClr val="tx1"/>
                </a:solidFill>
              </a:rPr>
              <a:t> 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Vu Ha EE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mart-House-Design-Ideas-500x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1800" y="25146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Application is being programmed in Eclipse IDE with Android plug-ins.</a:t>
            </a:r>
          </a:p>
          <a:p>
            <a:r>
              <a:rPr lang="en-US" dirty="0" smtClean="0"/>
              <a:t>The application uses Apache libraries to setup network communication.</a:t>
            </a:r>
          </a:p>
          <a:p>
            <a:r>
              <a:rPr lang="en-US" dirty="0" smtClean="0"/>
              <a:t>The application will store the user accounts, system status changes and commands in an </a:t>
            </a:r>
            <a:r>
              <a:rPr lang="en-US" dirty="0" err="1" smtClean="0"/>
              <a:t>SQLite</a:t>
            </a:r>
            <a:r>
              <a:rPr lang="en-US" dirty="0" smtClean="0"/>
              <a:t> database.</a:t>
            </a:r>
          </a:p>
          <a:p>
            <a:r>
              <a:rPr lang="en-US" dirty="0" smtClean="0"/>
              <a:t>The database will need to be updated from the web server so all instances of the application will be congruent.</a:t>
            </a:r>
            <a:endParaRPr lang="en-US" dirty="0"/>
          </a:p>
        </p:txBody>
      </p:sp>
      <p:pic>
        <p:nvPicPr>
          <p:cNvPr id="4" name="Picture 3" descr="eclip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3886200"/>
            <a:ext cx="1828800" cy="1828800"/>
          </a:xfrm>
          <a:prstGeom prst="rect">
            <a:avLst/>
          </a:prstGeom>
        </p:spPr>
      </p:pic>
      <p:pic>
        <p:nvPicPr>
          <p:cNvPr id="5" name="Picture 4" descr="apach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257800"/>
            <a:ext cx="1574642" cy="1401431"/>
          </a:xfrm>
          <a:prstGeom prst="rect">
            <a:avLst/>
          </a:prstGeom>
        </p:spPr>
      </p:pic>
      <p:pic>
        <p:nvPicPr>
          <p:cNvPr id="6" name="Picture 5" descr="SQLite_Logo-3e5453f0a4c3e6f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791200"/>
            <a:ext cx="1562528" cy="695325"/>
          </a:xfrm>
          <a:prstGeom prst="rect">
            <a:avLst/>
          </a:prstGeom>
        </p:spPr>
      </p:pic>
      <p:pic>
        <p:nvPicPr>
          <p:cNvPr id="7" name="Picture 6" descr="Upda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343400"/>
            <a:ext cx="4953000" cy="2227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android application will use </a:t>
            </a:r>
            <a:r>
              <a:rPr lang="en-US" dirty="0" err="1" smtClean="0"/>
              <a:t>SQLite</a:t>
            </a:r>
            <a:r>
              <a:rPr lang="en-US" dirty="0" smtClean="0"/>
              <a:t> to store user information and module information in separate tables for quick lookup.</a:t>
            </a:r>
          </a:p>
          <a:p>
            <a:r>
              <a:rPr lang="en-US" dirty="0" smtClean="0"/>
              <a:t>A </a:t>
            </a:r>
            <a:r>
              <a:rPr lang="en-US" dirty="0" smtClean="0"/>
              <a:t>string will be </a:t>
            </a:r>
            <a:r>
              <a:rPr lang="en-US" dirty="0" smtClean="0"/>
              <a:t>generated from a text file on the web </a:t>
            </a:r>
            <a:r>
              <a:rPr lang="en-US" dirty="0" smtClean="0"/>
              <a:t>server, and </a:t>
            </a:r>
            <a:r>
              <a:rPr lang="en-US" dirty="0" smtClean="0"/>
              <a:t>will </a:t>
            </a:r>
            <a:r>
              <a:rPr lang="en-US" dirty="0" smtClean="0"/>
              <a:t>be parsed </a:t>
            </a:r>
            <a:r>
              <a:rPr lang="en-US" dirty="0" smtClean="0"/>
              <a:t>and the correct information will be </a:t>
            </a:r>
            <a:r>
              <a:rPr lang="en-US" dirty="0" smtClean="0"/>
              <a:t>stored in corresponding fields on the phone database.</a:t>
            </a:r>
            <a:endParaRPr lang="en-US" dirty="0" smtClean="0"/>
          </a:p>
          <a:p>
            <a:r>
              <a:rPr lang="en-US" dirty="0" smtClean="0"/>
              <a:t>After an update the database will then be immediately opened and the needed data will be </a:t>
            </a:r>
            <a:r>
              <a:rPr lang="en-US" dirty="0" smtClean="0"/>
              <a:t>read from the database.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3428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 far the commutation between the spinneret web server and home is a simple design.</a:t>
            </a:r>
          </a:p>
          <a:p>
            <a:r>
              <a:rPr lang="en-US" dirty="0" smtClean="0"/>
              <a:t>The communication transactions are always: send a request and web server sends a response.</a:t>
            </a:r>
          </a:p>
          <a:p>
            <a:r>
              <a:rPr lang="en-US" dirty="0" smtClean="0"/>
              <a:t>Depending on the request the web server will execute commands, and then send back a response, indicating what it did and the current state of something.</a:t>
            </a:r>
            <a:endParaRPr lang="en-US" dirty="0"/>
          </a:p>
        </p:txBody>
      </p:sp>
      <p:pic>
        <p:nvPicPr>
          <p:cNvPr id="5" name="Picture 4" descr="request and respo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0"/>
            <a:ext cx="8305800" cy="2026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Because the web server is receiving request, there needs to be a way to identify </a:t>
            </a:r>
            <a:r>
              <a:rPr lang="en-US" dirty="0" smtClean="0"/>
              <a:t>which user</a:t>
            </a:r>
            <a:r>
              <a:rPr lang="en-US" dirty="0" smtClean="0"/>
              <a:t> </a:t>
            </a:r>
            <a:r>
              <a:rPr lang="en-US" dirty="0" smtClean="0"/>
              <a:t>is accessing </a:t>
            </a:r>
            <a:r>
              <a:rPr lang="en-US" dirty="0" smtClean="0"/>
              <a:t>the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User names and passwords will be </a:t>
            </a:r>
            <a:r>
              <a:rPr lang="en-US" dirty="0" smtClean="0"/>
              <a:t>used to verify identity.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server will use text files to store the user and module information on the </a:t>
            </a:r>
            <a:r>
              <a:rPr lang="en-US" dirty="0" err="1" smtClean="0"/>
              <a:t>SDcard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text files will use space, comma, period and newline characters to organize data within the text file.</a:t>
            </a:r>
          </a:p>
          <a:p>
            <a:r>
              <a:rPr lang="en-US" dirty="0" smtClean="0"/>
              <a:t>When a phone needs to be update it request the entire database text file and process it on the phone.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Propeller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open-source multi-socket web server program was modified for the purposes needed in this project.</a:t>
            </a:r>
          </a:p>
          <a:p>
            <a:r>
              <a:rPr lang="en-US" sz="2800" dirty="0" smtClean="0"/>
              <a:t>The program is written in an OO language, SPIN </a:t>
            </a:r>
          </a:p>
          <a:p>
            <a:pPr>
              <a:buNone/>
            </a:pPr>
            <a:r>
              <a:rPr lang="en-US" sz="2800" dirty="0" smtClean="0"/>
              <a:t>	(similar to python), specifically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made for propeller chips.</a:t>
            </a:r>
            <a:endParaRPr lang="en-US" sz="2800" dirty="0"/>
          </a:p>
          <a:p>
            <a:r>
              <a:rPr lang="en-US" sz="2800" dirty="0" smtClean="0"/>
              <a:t>Several spin libraries were used </a:t>
            </a:r>
            <a:r>
              <a:rPr lang="en-US" sz="2800" dirty="0" smtClean="0"/>
              <a:t>for drivers of </a:t>
            </a:r>
            <a:r>
              <a:rPr lang="en-US" sz="2800" dirty="0" smtClean="0"/>
              <a:t>the </a:t>
            </a:r>
            <a:r>
              <a:rPr lang="en-US" sz="2800" dirty="0" err="1" smtClean="0"/>
              <a:t>SDcard</a:t>
            </a:r>
            <a:r>
              <a:rPr lang="en-US" sz="2800" dirty="0" smtClean="0"/>
              <a:t>, </a:t>
            </a:r>
            <a:r>
              <a:rPr lang="en-US" sz="2800" dirty="0" err="1" smtClean="0"/>
              <a:t>Xbee</a:t>
            </a:r>
            <a:r>
              <a:rPr lang="en-US" sz="2800" dirty="0" smtClean="0"/>
              <a:t> communication, and a custom database object was created. </a:t>
            </a:r>
          </a:p>
        </p:txBody>
      </p:sp>
      <p:pic>
        <p:nvPicPr>
          <p:cNvPr id="4" name="Picture 3" descr="propeller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105400"/>
            <a:ext cx="1447800" cy="1447800"/>
          </a:xfrm>
          <a:prstGeom prst="rect">
            <a:avLst/>
          </a:prstGeom>
        </p:spPr>
      </p:pic>
      <p:pic>
        <p:nvPicPr>
          <p:cNvPr id="6" name="Picture 5" descr="Parallax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334000"/>
            <a:ext cx="2844315" cy="100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Daniel</a:t>
            </a:r>
            <a:endParaRPr lang="en-US" dirty="0"/>
          </a:p>
        </p:txBody>
      </p:sp>
      <p:pic>
        <p:nvPicPr>
          <p:cNvPr id="4" name="Picture 3" descr="Spinneret sch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449855" cy="49917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6200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Cheap and efficient  </a:t>
            </a:r>
            <a:r>
              <a:rPr lang="en-US" sz="2800" dirty="0" smtClean="0"/>
              <a:t>chips</a:t>
            </a:r>
            <a:r>
              <a:rPr lang="en-US" sz="2800" dirty="0" smtClean="0"/>
              <a:t> </a:t>
            </a:r>
            <a:r>
              <a:rPr lang="en-US" sz="2800" dirty="0" smtClean="0"/>
              <a:t>to run a web server.</a:t>
            </a:r>
            <a:endParaRPr lang="en-US" sz="2400" dirty="0" smtClean="0"/>
          </a:p>
          <a:p>
            <a:pPr lvl="2"/>
            <a:r>
              <a:rPr lang="en-US" sz="2000" dirty="0" smtClean="0"/>
              <a:t>Propeller P8X32A – 160 MIPS(~80 MHz), 32K RAM, 32 I/O </a:t>
            </a:r>
            <a:endParaRPr lang="en-US" sz="1600" dirty="0" smtClean="0"/>
          </a:p>
          <a:p>
            <a:pPr lvl="2"/>
            <a:r>
              <a:rPr lang="en-US" sz="2000" dirty="0" err="1" smtClean="0"/>
              <a:t>Wiznet</a:t>
            </a:r>
            <a:r>
              <a:rPr lang="en-US" sz="2000" dirty="0" smtClean="0"/>
              <a:t> W5100  -  Ethernet Controller, 16K </a:t>
            </a:r>
            <a:r>
              <a:rPr lang="en-US" sz="2000" dirty="0" err="1" smtClean="0"/>
              <a:t>Tx</a:t>
            </a:r>
            <a:r>
              <a:rPr lang="en-US" sz="2000" dirty="0" smtClean="0"/>
              <a:t>/Rx Buffer</a:t>
            </a:r>
            <a:endParaRPr lang="en-US" sz="2000" dirty="0"/>
          </a:p>
          <a:p>
            <a:r>
              <a:rPr lang="en-US" sz="2800" dirty="0" smtClean="0"/>
              <a:t>Pros</a:t>
            </a:r>
          </a:p>
          <a:p>
            <a:pPr lvl="1"/>
            <a:r>
              <a:rPr lang="en-US" sz="2400" dirty="0" err="1" smtClean="0"/>
              <a:t>MicroSD</a:t>
            </a:r>
            <a:r>
              <a:rPr lang="en-US" sz="2400" dirty="0" smtClean="0"/>
              <a:t> slot for data storage</a:t>
            </a:r>
          </a:p>
          <a:p>
            <a:pPr lvl="1"/>
            <a:r>
              <a:rPr lang="en-US" sz="2400" dirty="0" smtClean="0"/>
              <a:t>Doesn’t require OS</a:t>
            </a:r>
          </a:p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 Rated at </a:t>
            </a:r>
            <a:r>
              <a:rPr lang="en-US" sz="2400" dirty="0" smtClean="0"/>
              <a:t>80 </a:t>
            </a:r>
            <a:r>
              <a:rPr lang="en-US" sz="2400" dirty="0" err="1" smtClean="0"/>
              <a:t>Mhz</a:t>
            </a:r>
            <a:r>
              <a:rPr lang="en-US" sz="2400" dirty="0" smtClean="0"/>
              <a:t> processor</a:t>
            </a:r>
          </a:p>
        </p:txBody>
      </p:sp>
      <p:pic>
        <p:nvPicPr>
          <p:cNvPr id="6" name="Picture 5" descr="propeller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371600"/>
          </a:xfrm>
          <a:prstGeom prst="rect">
            <a:avLst/>
          </a:prstGeom>
        </p:spPr>
      </p:pic>
      <p:pic>
        <p:nvPicPr>
          <p:cNvPr id="7" name="Picture 6" descr="wiznet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1602669" cy="533400"/>
          </a:xfrm>
          <a:prstGeom prst="rect">
            <a:avLst/>
          </a:prstGeom>
        </p:spPr>
      </p:pic>
      <p:pic>
        <p:nvPicPr>
          <p:cNvPr id="36866" name="Picture 2" descr="http://www.saelig.com/miva/graphics/00000001/w5100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4200"/>
            <a:ext cx="2133600" cy="1884680"/>
          </a:xfrm>
          <a:prstGeom prst="rect">
            <a:avLst/>
          </a:prstGeom>
          <a:noFill/>
        </p:spPr>
      </p:pic>
      <p:pic>
        <p:nvPicPr>
          <p:cNvPr id="36870" name="Picture 6" descr="http://media.digikey.com/photos/Parallax%20Photos/MFG_P8X32A-Q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495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web server is the master control unit of the system</a:t>
            </a:r>
          </a:p>
          <a:p>
            <a:endParaRPr lang="en-US" sz="2600" dirty="0" smtClean="0"/>
          </a:p>
          <a:p>
            <a:r>
              <a:rPr lang="en-US" sz="2600" dirty="0" smtClean="0"/>
              <a:t>Database information is stored on the web server</a:t>
            </a:r>
          </a:p>
          <a:p>
            <a:endParaRPr lang="en-US" sz="2600" dirty="0" smtClean="0"/>
          </a:p>
          <a:p>
            <a:r>
              <a:rPr lang="en-US" sz="2600" dirty="0" smtClean="0"/>
              <a:t>Phone application updates it self through request to the web server</a:t>
            </a:r>
          </a:p>
          <a:p>
            <a:endParaRPr lang="en-US" sz="2600" dirty="0" smtClean="0"/>
          </a:p>
          <a:p>
            <a:r>
              <a:rPr lang="en-US" sz="2600" dirty="0" smtClean="0"/>
              <a:t>The web server issues commands to the </a:t>
            </a:r>
            <a:r>
              <a:rPr lang="en-US" sz="2600" dirty="0" err="1" smtClean="0"/>
              <a:t>Xbee</a:t>
            </a:r>
            <a:r>
              <a:rPr lang="en-US" sz="2600" dirty="0" smtClean="0"/>
              <a:t> network to be transferred to the power outlet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 Relay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7015" r="-37015"/>
          <a:stretch>
            <a:fillRect/>
          </a:stretch>
        </p:blipFill>
        <p:spPr>
          <a:xfrm>
            <a:off x="457200" y="4361070"/>
            <a:ext cx="3214882" cy="17680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Lighting/Outlet Control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1651" y="1504985"/>
            <a:ext cx="7178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JQX-15F(787) Relay</a:t>
            </a:r>
          </a:p>
          <a:p>
            <a:pPr>
              <a:buFontTx/>
              <a:buChar char="-"/>
            </a:pPr>
            <a:r>
              <a:rPr lang="en-US" sz="2800" dirty="0" smtClean="0"/>
              <a:t> rated up to 220 VAC at 20 Amps</a:t>
            </a:r>
          </a:p>
          <a:p>
            <a:pPr>
              <a:buFontTx/>
              <a:buChar char="-"/>
            </a:pPr>
            <a:r>
              <a:rPr lang="en-US" sz="2800" dirty="0" smtClean="0"/>
              <a:t> Single pole double throw</a:t>
            </a:r>
          </a:p>
          <a:p>
            <a:pPr>
              <a:buFontTx/>
              <a:buChar char="-"/>
            </a:pPr>
            <a:r>
              <a:rPr lang="en-US" sz="2800" dirty="0" smtClean="0"/>
              <a:t> controlled by </a:t>
            </a:r>
            <a:r>
              <a:rPr lang="en-US" sz="2800" dirty="0" err="1" smtClean="0"/>
              <a:t>Xbee</a:t>
            </a:r>
            <a:r>
              <a:rPr lang="en-US" sz="2800" dirty="0" smtClean="0"/>
              <a:t> series 1 module</a:t>
            </a:r>
          </a:p>
          <a:p>
            <a:pPr>
              <a:buFontTx/>
              <a:buChar char="-"/>
            </a:pPr>
            <a:r>
              <a:rPr lang="en-US" sz="2800" dirty="0" smtClean="0"/>
              <a:t> 3.2 V signal can turn the relay off and 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</a:p>
          <a:p>
            <a:pPr lvl="1"/>
            <a:r>
              <a:rPr lang="en-US" dirty="0" smtClean="0"/>
              <a:t> light automation, appliance control</a:t>
            </a:r>
          </a:p>
          <a:p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control through your </a:t>
            </a:r>
            <a:r>
              <a:rPr lang="en-US" dirty="0" smtClean="0"/>
              <a:t>portable </a:t>
            </a:r>
            <a:r>
              <a:rPr lang="en-US" dirty="0" err="1" smtClean="0"/>
              <a:t>smartphone</a:t>
            </a:r>
            <a:endParaRPr lang="en-US" dirty="0" smtClean="0"/>
          </a:p>
          <a:p>
            <a:r>
              <a:rPr lang="en-US" dirty="0" smtClean="0"/>
              <a:t>Security </a:t>
            </a:r>
          </a:p>
          <a:p>
            <a:pPr lvl="1"/>
            <a:r>
              <a:rPr lang="en-US" dirty="0" smtClean="0"/>
              <a:t>Motion detection, windows and doors </a:t>
            </a:r>
            <a:r>
              <a:rPr lang="en-US" dirty="0" smtClean="0"/>
              <a:t>sensing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29200"/>
            <a:ext cx="29391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029200"/>
            <a:ext cx="2286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Parallax PIR </a:t>
            </a:r>
            <a:r>
              <a:rPr lang="en-US" b="1" dirty="0"/>
              <a:t>Motion Sensor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4706815" cy="38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Detect a </a:t>
            </a:r>
            <a:r>
              <a:rPr lang="en-US" sz="2400" dirty="0" smtClean="0"/>
              <a:t>IR source up </a:t>
            </a:r>
            <a:r>
              <a:rPr lang="en-US" sz="2400" dirty="0"/>
              <a:t>to </a:t>
            </a:r>
            <a:r>
              <a:rPr lang="en-US" sz="2400" dirty="0" smtClean="0"/>
              <a:t>30 </a:t>
            </a:r>
            <a:r>
              <a:rPr lang="en-US" sz="2400" dirty="0"/>
              <a:t>ft. </a:t>
            </a:r>
            <a:r>
              <a:rPr lang="en-US" sz="2400" dirty="0" smtClean="0"/>
              <a:t>away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110 degrees x 70 degrees detection range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Power: 3.3 </a:t>
            </a:r>
            <a:r>
              <a:rPr lang="en-US" sz="2400" dirty="0"/>
              <a:t>to </a:t>
            </a:r>
            <a:r>
              <a:rPr lang="en-US" sz="2400" dirty="0" smtClean="0"/>
              <a:t>5 VDC input; </a:t>
            </a:r>
            <a:r>
              <a:rPr lang="en-US" sz="2400" dirty="0"/>
              <a:t>130 µA idle, </a:t>
            </a:r>
            <a:r>
              <a:rPr lang="en-US" sz="2400" dirty="0" smtClean="0"/>
              <a:t>23 mA</a:t>
            </a:r>
            <a:r>
              <a:rPr lang="en-US" sz="2400" dirty="0"/>
              <a:t> active 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Single </a:t>
            </a:r>
            <a:r>
              <a:rPr lang="en-US" sz="2400" dirty="0"/>
              <a:t>bit </a:t>
            </a:r>
            <a:r>
              <a:rPr lang="en-US" sz="2400" dirty="0" smtClean="0"/>
              <a:t>high/low output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Dimensions</a:t>
            </a:r>
            <a:r>
              <a:rPr lang="en-US" sz="2400" dirty="0"/>
              <a:t>: </a:t>
            </a:r>
            <a:r>
              <a:rPr lang="en-US" sz="2000" dirty="0" smtClean="0"/>
              <a:t>1.27 x 0.96 x 1.0 in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/>
              <a:t>Applications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     Motion-activated lights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Alarm systems</a:t>
            </a:r>
          </a:p>
          <a:p>
            <a:pPr marL="0" indent="0">
              <a:buNone/>
            </a:pPr>
            <a:r>
              <a:rPr lang="en-US" sz="2400" dirty="0" smtClean="0"/>
              <a:t>     Holiday </a:t>
            </a:r>
            <a:r>
              <a:rPr lang="en-US" sz="2400" dirty="0"/>
              <a:t>animated props</a:t>
            </a:r>
          </a:p>
        </p:txBody>
      </p:sp>
    </p:spTree>
    <p:extLst>
      <p:ext uri="{BB962C8B-B14F-4D97-AF65-F5344CB8AC3E}">
        <p14:creationId xmlns="" xmlns:p14="http://schemas.microsoft.com/office/powerpoint/2010/main" val="30688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PIR Motion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305800" cy="48767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/>
        </p:spPr>
      </p:pic>
      <p:grpSp>
        <p:nvGrpSpPr>
          <p:cNvPr id="4" name="Group 11"/>
          <p:cNvGrpSpPr/>
          <p:nvPr/>
        </p:nvGrpSpPr>
        <p:grpSpPr>
          <a:xfrm>
            <a:off x="762000" y="2590800"/>
            <a:ext cx="4419600" cy="2145308"/>
            <a:chOff x="609600" y="2286000"/>
            <a:chExt cx="3423140" cy="245010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2286000"/>
              <a:ext cx="3423140" cy="0"/>
            </a:xfrm>
            <a:prstGeom prst="line">
              <a:avLst/>
            </a:prstGeom>
            <a:ln w="3175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" y="4736108"/>
              <a:ext cx="3411416" cy="0"/>
            </a:xfrm>
            <a:prstGeom prst="line">
              <a:avLst/>
            </a:prstGeom>
            <a:ln w="3175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600" y="2286000"/>
              <a:ext cx="0" cy="2450108"/>
            </a:xfrm>
            <a:prstGeom prst="line">
              <a:avLst/>
            </a:prstGeom>
            <a:ln w="3175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32740" y="2286000"/>
              <a:ext cx="0" cy="2450108"/>
            </a:xfrm>
            <a:prstGeom prst="line">
              <a:avLst/>
            </a:prstGeom>
            <a:ln w="3175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4196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Door/Window Sensor</a:t>
            </a:r>
          </a:p>
          <a:p>
            <a:r>
              <a:rPr lang="en-US" sz="2400" dirty="0" smtClean="0"/>
              <a:t>SECO-LARM </a:t>
            </a:r>
            <a:r>
              <a:rPr lang="en-US" sz="2400" dirty="0"/>
              <a:t>SM-200Q/WH Surface Mount Magnetic Contact </a:t>
            </a:r>
            <a:r>
              <a:rPr lang="en-US" sz="2400" dirty="0" smtClean="0"/>
              <a:t>Switch</a:t>
            </a:r>
          </a:p>
          <a:p>
            <a:r>
              <a:rPr lang="en-US" sz="2400" dirty="0" smtClean="0"/>
              <a:t>Weight: 0.05 </a:t>
            </a:r>
            <a:r>
              <a:rPr lang="en-US" sz="2400" dirty="0"/>
              <a:t>lbs </a:t>
            </a:r>
          </a:p>
          <a:p>
            <a:r>
              <a:rPr lang="en-US" sz="2400" dirty="0" smtClean="0"/>
              <a:t>Dimensions: 2.48</a:t>
            </a:r>
            <a:r>
              <a:rPr lang="en-US" sz="2400" dirty="0"/>
              <a:t>" x 0.5" </a:t>
            </a:r>
          </a:p>
          <a:p>
            <a:r>
              <a:rPr lang="en-US" sz="2400" dirty="0" smtClean="0"/>
              <a:t>Compatibility: Closed </a:t>
            </a:r>
            <a:r>
              <a:rPr lang="en-US" sz="2400" dirty="0"/>
              <a:t>circuit systems</a:t>
            </a:r>
          </a:p>
          <a:p>
            <a:r>
              <a:rPr lang="en-US" sz="2400" dirty="0"/>
              <a:t>handle up to 100mA at 100 volts DC </a:t>
            </a:r>
            <a:endParaRPr lang="en-US" sz="2400" dirty="0" smtClean="0"/>
          </a:p>
          <a:p>
            <a:r>
              <a:rPr lang="en-US" sz="2400" dirty="0"/>
              <a:t>up to 50 million openings and </a:t>
            </a:r>
            <a:r>
              <a:rPr lang="en-US" sz="2400" dirty="0" smtClean="0"/>
              <a:t>closings</a:t>
            </a:r>
          </a:p>
          <a:p>
            <a:r>
              <a:rPr lang="en-US" sz="2400" dirty="0"/>
              <a:t>operate in temperatures between -15°F and 160°F</a:t>
            </a:r>
            <a:endParaRPr lang="en-US" sz="2400" dirty="0" smtClean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4" name="Picture 3" descr="7113_xyz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819400"/>
            <a:ext cx="2476500" cy="199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Sensor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sensing light activations</a:t>
            </a:r>
          </a:p>
          <a:p>
            <a:r>
              <a:rPr lang="en-US" dirty="0" smtClean="0"/>
              <a:t>Status updates to know if someone has tripped a sensor</a:t>
            </a:r>
          </a:p>
          <a:p>
            <a:r>
              <a:rPr lang="en-US" dirty="0" smtClean="0"/>
              <a:t>Door or window sensing to detect if the home has been breached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PCB needs to</a:t>
            </a:r>
          </a:p>
          <a:p>
            <a:pPr lvl="1"/>
            <a:r>
              <a:rPr lang="en-US" dirty="0" smtClean="0"/>
              <a:t>Support a power system for the slave </a:t>
            </a:r>
            <a:r>
              <a:rPr lang="en-US" dirty="0" err="1" smtClean="0"/>
              <a:t>Xbee</a:t>
            </a:r>
            <a:r>
              <a:rPr lang="en-US" dirty="0" smtClean="0"/>
              <a:t>, sensors and relay switch</a:t>
            </a:r>
          </a:p>
          <a:p>
            <a:pPr lvl="1"/>
            <a:r>
              <a:rPr lang="en-US" dirty="0" smtClean="0"/>
              <a:t>Allow for I/O connections from the sensors to the </a:t>
            </a:r>
            <a:r>
              <a:rPr lang="en-US" dirty="0" err="1" smtClean="0"/>
              <a:t>Xbee</a:t>
            </a:r>
            <a:r>
              <a:rPr lang="en-US" dirty="0" smtClean="0"/>
              <a:t> to read sensor input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/>
              <a:t>an </a:t>
            </a:r>
            <a:r>
              <a:rPr lang="en-US" dirty="0" smtClean="0"/>
              <a:t>I/O to send control signals to the relay switch</a:t>
            </a:r>
          </a:p>
          <a:p>
            <a:pPr lvl="1"/>
            <a:r>
              <a:rPr lang="en-US" dirty="0" smtClean="0"/>
              <a:t>Allow the outlet to work without the system in case system is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 AC to DC voltage conversion using a transformer and a diode rectifying bridge to bring 120V AC to 9V DC</a:t>
            </a:r>
          </a:p>
          <a:p>
            <a:r>
              <a:rPr lang="en-US" dirty="0" smtClean="0"/>
              <a:t>Two regulators to take the 9V DC to 3.2V and 5V DC required by </a:t>
            </a:r>
            <a:r>
              <a:rPr lang="en-US" dirty="0" err="1" smtClean="0"/>
              <a:t>Xbee</a:t>
            </a:r>
            <a:r>
              <a:rPr lang="en-US" dirty="0" smtClean="0"/>
              <a:t>, sensors, and relay </a:t>
            </a:r>
          </a:p>
          <a:p>
            <a:r>
              <a:rPr lang="en-US" dirty="0" smtClean="0"/>
              <a:t>Use capacitors to stabilize the DC voltage from ripple voltage from the rectifying bridge</a:t>
            </a:r>
          </a:p>
          <a:p>
            <a:r>
              <a:rPr lang="en-US" dirty="0" smtClean="0"/>
              <a:t>Use screw terminals to allow sensors to be connected to the </a:t>
            </a:r>
            <a:r>
              <a:rPr lang="en-US" dirty="0" err="1" smtClean="0"/>
              <a:t>Xbee</a:t>
            </a:r>
            <a:r>
              <a:rPr lang="en-US" dirty="0" smtClean="0"/>
              <a:t> module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Power Schematic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48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Power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defRPr/>
            </a:pPr>
            <a:r>
              <a:rPr lang="en-US" sz="3200" dirty="0" smtClean="0"/>
              <a:t> System runs on 110V AC</a:t>
            </a:r>
            <a:endParaRPr lang="en-US" sz="3200" dirty="0"/>
          </a:p>
          <a:p>
            <a:pPr lvl="1">
              <a:defRPr/>
            </a:pPr>
            <a:r>
              <a:rPr lang="en-US" sz="3200" dirty="0" smtClean="0"/>
              <a:t> Power outlet modules have AC-DC power system</a:t>
            </a:r>
          </a:p>
          <a:p>
            <a:pPr lvl="1">
              <a:defRPr/>
            </a:pPr>
            <a:r>
              <a:rPr lang="en-US" sz="3200" dirty="0" smtClean="0"/>
              <a:t>Web Server needs external AC-DC adapter at 7V, 400 </a:t>
            </a:r>
            <a:r>
              <a:rPr lang="en-US" sz="3200" dirty="0" err="1" smtClean="0"/>
              <a:t>mA</a:t>
            </a:r>
            <a:r>
              <a:rPr lang="en-US" sz="3200" dirty="0" smtClean="0"/>
              <a:t> </a:t>
            </a:r>
          </a:p>
          <a:p>
            <a:pPr lvl="1">
              <a:defRPr/>
            </a:pPr>
            <a:r>
              <a:rPr lang="en-US" sz="3200" dirty="0" smtClean="0"/>
              <a:t>Power outlet modules draw 300 </a:t>
            </a:r>
            <a:r>
              <a:rPr lang="en-US" sz="3200" dirty="0" err="1" smtClean="0"/>
              <a:t>mA</a:t>
            </a:r>
            <a:r>
              <a:rPr lang="en-US" sz="3200" dirty="0" smtClean="0"/>
              <a:t> at 9 V (less than 3 watts)</a:t>
            </a:r>
          </a:p>
        </p:txBody>
      </p:sp>
    </p:spTree>
    <p:extLst>
      <p:ext uri="{BB962C8B-B14F-4D97-AF65-F5344CB8AC3E}">
        <p14:creationId xmlns="" xmlns:p14="http://schemas.microsoft.com/office/powerpoint/2010/main" val="31578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0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smtClean="0"/>
              <a:t>C</a:t>
            </a:r>
            <a:r>
              <a:rPr lang="en-US" dirty="0" smtClean="0"/>
              <a:t>ontrol systems and status</a:t>
            </a:r>
            <a:endParaRPr lang="en-US" dirty="0" smtClean="0"/>
          </a:p>
          <a:p>
            <a:pPr lvl="1"/>
            <a:r>
              <a:rPr lang="en-US" dirty="0" smtClean="0"/>
              <a:t>Relay switch control from internet</a:t>
            </a:r>
          </a:p>
          <a:p>
            <a:pPr lvl="1"/>
            <a:r>
              <a:rPr lang="en-US" dirty="0" smtClean="0"/>
              <a:t>Motion/security sensing</a:t>
            </a:r>
          </a:p>
          <a:p>
            <a:pPr>
              <a:buNone/>
            </a:pPr>
            <a:r>
              <a:rPr lang="en-US" dirty="0" smtClean="0"/>
              <a:t>2. Wireless communications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ireless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Portable control </a:t>
            </a:r>
            <a:r>
              <a:rPr lang="en-US" dirty="0" smtClean="0"/>
              <a:t>device</a:t>
            </a:r>
          </a:p>
          <a:p>
            <a:pPr>
              <a:buNone/>
            </a:pPr>
            <a:r>
              <a:rPr lang="en-US" dirty="0" smtClean="0"/>
              <a:t>3. Database </a:t>
            </a:r>
            <a:r>
              <a:rPr lang="en-US" dirty="0" smtClean="0"/>
              <a:t>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219200"/>
          <a:ext cx="6934200" cy="532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466850"/>
                <a:gridCol w="960120"/>
                <a:gridCol w="1386840"/>
                <a:gridCol w="1386840"/>
              </a:tblGrid>
              <a:tr h="4884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Manufacturer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Quantity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r>
                        <a:rPr lang="en-US" sz="1400" baseline="0" dirty="0" smtClean="0"/>
                        <a:t> per unit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</a:tr>
              <a:tr h="4884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Web server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Parallax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$59.99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$59.99</a:t>
                      </a:r>
                      <a:endParaRPr lang="en-US" sz="1400" dirty="0"/>
                    </a:p>
                  </a:txBody>
                  <a:tcPr/>
                </a:tc>
              </a:tr>
              <a:tr h="6193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Xbee</a:t>
                      </a:r>
                      <a:r>
                        <a:rPr lang="en-US" sz="1400" baseline="0" dirty="0" smtClean="0"/>
                        <a:t> Modules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Digi</a:t>
                      </a:r>
                      <a:r>
                        <a:rPr lang="en-US" sz="1400" baseline="0" dirty="0" smtClean="0"/>
                        <a:t> International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$21.99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$197.91</a:t>
                      </a:r>
                      <a:endParaRPr lang="en-US" sz="1400" dirty="0"/>
                    </a:p>
                  </a:txBody>
                  <a:tcPr/>
                </a:tc>
              </a:tr>
              <a:tr h="5108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Relay</a:t>
                      </a:r>
                      <a:r>
                        <a:rPr lang="en-US" sz="1400" baseline="0" dirty="0" smtClean="0"/>
                        <a:t> Switch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$5.00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$10.00</a:t>
                      </a:r>
                      <a:endParaRPr lang="en-US" sz="1400" dirty="0"/>
                    </a:p>
                  </a:txBody>
                  <a:tcPr/>
                </a:tc>
              </a:tr>
              <a:tr h="4884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GFCI outlet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Leviton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$20.00</a:t>
                      </a:r>
                      <a:endParaRPr lang="en-US" sz="1400" dirty="0"/>
                    </a:p>
                  </a:txBody>
                  <a:tcPr/>
                </a:tc>
              </a:tr>
              <a:tr h="4884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Motion 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Parallax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$10.00</a:t>
                      </a:r>
                      <a:endParaRPr lang="en-US" sz="1400" dirty="0"/>
                    </a:p>
                  </a:txBody>
                  <a:tcPr/>
                </a:tc>
              </a:tr>
              <a:tr h="5108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ExpressPCB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$28.36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$85.10</a:t>
                      </a:r>
                      <a:endParaRPr lang="en-US" sz="1400" dirty="0"/>
                    </a:p>
                  </a:txBody>
                  <a:tcPr/>
                </a:tc>
              </a:tr>
              <a:tr h="4884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Door Sensor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$20.00</a:t>
                      </a:r>
                      <a:endParaRPr lang="en-US" sz="1400" dirty="0"/>
                    </a:p>
                  </a:txBody>
                  <a:tcPr/>
                </a:tc>
              </a:tr>
              <a:tr h="619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</a:t>
                      </a:r>
                      <a:r>
                        <a:rPr lang="en-US" sz="1400" baseline="0" dirty="0" smtClean="0"/>
                        <a:t>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$90.00</a:t>
                      </a:r>
                      <a:endParaRPr lang="en-US" sz="1400" dirty="0"/>
                    </a:p>
                  </a:txBody>
                  <a:tcPr/>
                </a:tc>
              </a:tr>
              <a:tr h="619308">
                <a:tc>
                  <a:txBody>
                    <a:bodyPr/>
                    <a:lstStyle/>
                    <a:p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Grand 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$493.00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= $600</a:t>
            </a:r>
          </a:p>
          <a:p>
            <a:r>
              <a:rPr lang="en-US" dirty="0" smtClean="0"/>
              <a:t>Current spending = $493.00</a:t>
            </a:r>
            <a:endParaRPr lang="en-US" dirty="0"/>
          </a:p>
          <a:p>
            <a:r>
              <a:rPr lang="en-US" dirty="0" smtClean="0"/>
              <a:t>Spending room = $107</a:t>
            </a:r>
          </a:p>
          <a:p>
            <a:r>
              <a:rPr lang="en-US" dirty="0" smtClean="0"/>
              <a:t>Percent of budget used = 82.2%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sensors sensitivity</a:t>
            </a:r>
          </a:p>
          <a:p>
            <a:r>
              <a:rPr lang="en-US" dirty="0" smtClean="0"/>
              <a:t>System Speed</a:t>
            </a:r>
          </a:p>
          <a:p>
            <a:r>
              <a:rPr lang="en-US" dirty="0" smtClean="0"/>
              <a:t>Alerting the user of changes</a:t>
            </a:r>
          </a:p>
          <a:p>
            <a:r>
              <a:rPr lang="en-US" dirty="0" smtClean="0"/>
              <a:t>Deleting modules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power </a:t>
            </a:r>
            <a:r>
              <a:rPr lang="en-US" dirty="0" smtClean="0"/>
              <a:t>usage</a:t>
            </a:r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 smtClean="0"/>
              <a:t>modules </a:t>
            </a:r>
            <a:r>
              <a:rPr lang="en-US" dirty="0" smtClean="0"/>
              <a:t>needs </a:t>
            </a:r>
            <a:r>
              <a:rPr lang="en-US" dirty="0" smtClean="0"/>
              <a:t>to </a:t>
            </a:r>
            <a:r>
              <a:rPr lang="en-US" dirty="0" smtClean="0"/>
              <a:t>use less </a:t>
            </a:r>
            <a:r>
              <a:rPr lang="en-US" dirty="0" smtClean="0"/>
              <a:t>then 3 Watts </a:t>
            </a:r>
          </a:p>
          <a:p>
            <a:r>
              <a:rPr lang="en-US" dirty="0" smtClean="0"/>
              <a:t>Low </a:t>
            </a:r>
            <a:r>
              <a:rPr lang="en-US" dirty="0" smtClean="0"/>
              <a:t>Cost</a:t>
            </a:r>
            <a:endParaRPr lang="en-US" dirty="0" smtClean="0"/>
          </a:p>
          <a:p>
            <a:pPr lvl="1"/>
            <a:r>
              <a:rPr lang="en-US" dirty="0" smtClean="0"/>
              <a:t>Less than $300 for basic </a:t>
            </a:r>
            <a:r>
              <a:rPr lang="en-US" dirty="0" smtClean="0"/>
              <a:t>system setup</a:t>
            </a:r>
            <a:endParaRPr lang="en-US" dirty="0" smtClean="0"/>
          </a:p>
          <a:p>
            <a:pPr lvl="1"/>
            <a:r>
              <a:rPr lang="en-US" dirty="0" smtClean="0"/>
              <a:t>Less than $600 for development </a:t>
            </a:r>
            <a:r>
              <a:rPr lang="en-US" dirty="0" smtClean="0"/>
              <a:t>cost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 smtClean="0"/>
              <a:t>smart phone or similar </a:t>
            </a:r>
            <a:r>
              <a:rPr lang="en-US" dirty="0" smtClean="0"/>
              <a:t>device</a:t>
            </a:r>
            <a:endParaRPr lang="en-US" dirty="0" smtClean="0"/>
          </a:p>
          <a:p>
            <a:r>
              <a:rPr lang="en-US" dirty="0" smtClean="0"/>
              <a:t>Needs internet </a:t>
            </a:r>
            <a:r>
              <a:rPr lang="en-US" dirty="0" smtClean="0"/>
              <a:t>connection </a:t>
            </a:r>
            <a:r>
              <a:rPr lang="en-US" dirty="0" smtClean="0"/>
              <a:t>to </a:t>
            </a:r>
            <a:r>
              <a:rPr lang="en-US" dirty="0" smtClean="0"/>
              <a:t>fully utilize system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Overall Block Diagram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Processor chip</a:t>
            </a:r>
            <a:endParaRPr lang="en-US" sz="2400" dirty="0" smtClean="0"/>
          </a:p>
          <a:p>
            <a:pPr lvl="1"/>
            <a:r>
              <a:rPr lang="en-US" sz="2400" dirty="0" smtClean="0"/>
              <a:t>Parallax Propeller P8X32A</a:t>
            </a:r>
            <a:endParaRPr lang="en-US" sz="2400" dirty="0" smtClean="0"/>
          </a:p>
          <a:p>
            <a:r>
              <a:rPr lang="en-US" sz="2400" dirty="0" err="1" smtClean="0"/>
              <a:t>WIZnet</a:t>
            </a:r>
            <a:r>
              <a:rPr lang="en-US" sz="2400" dirty="0" smtClean="0"/>
              <a:t> W5100 Ethernet Controller</a:t>
            </a:r>
          </a:p>
          <a:p>
            <a:r>
              <a:rPr lang="en-US" sz="2400" dirty="0" smtClean="0"/>
              <a:t>Wireless</a:t>
            </a:r>
            <a:r>
              <a:rPr lang="en-US" sz="2400" dirty="0" smtClean="0"/>
              <a:t> </a:t>
            </a:r>
            <a:r>
              <a:rPr lang="en-US" sz="2400" dirty="0" smtClean="0"/>
              <a:t>Modules</a:t>
            </a:r>
          </a:p>
          <a:p>
            <a:pPr lvl="1"/>
            <a:r>
              <a:rPr lang="en-US" sz="2000" dirty="0" smtClean="0"/>
              <a:t>Master and Slave Configuration</a:t>
            </a:r>
          </a:p>
          <a:p>
            <a:r>
              <a:rPr lang="en-US" sz="2400" dirty="0" smtClean="0"/>
              <a:t>PCB Module</a:t>
            </a:r>
          </a:p>
          <a:p>
            <a:pPr lvl="1"/>
            <a:r>
              <a:rPr lang="en-US" sz="2000" dirty="0" smtClean="0"/>
              <a:t>Power supply</a:t>
            </a:r>
          </a:p>
          <a:p>
            <a:pPr lvl="1"/>
            <a:r>
              <a:rPr lang="en-US" sz="2000" dirty="0" smtClean="0"/>
              <a:t>Supports </a:t>
            </a:r>
            <a:r>
              <a:rPr lang="en-US" sz="2000" dirty="0" err="1" smtClean="0"/>
              <a:t>XBee</a:t>
            </a:r>
            <a:endParaRPr lang="en-US" sz="2000" dirty="0" smtClean="0"/>
          </a:p>
          <a:p>
            <a:r>
              <a:rPr lang="en-US" sz="2400" dirty="0" smtClean="0"/>
              <a:t>PIR sensor</a:t>
            </a:r>
          </a:p>
          <a:p>
            <a:r>
              <a:rPr lang="en-US" sz="2400" dirty="0" err="1" smtClean="0"/>
              <a:t>Seco</a:t>
            </a:r>
            <a:r>
              <a:rPr lang="en-US" sz="2400" dirty="0" smtClean="0"/>
              <a:t> Magnetic sensor</a:t>
            </a:r>
          </a:p>
          <a:p>
            <a:r>
              <a:rPr lang="en-US" sz="2400" dirty="0" smtClean="0"/>
              <a:t>Smartphone </a:t>
            </a:r>
            <a:r>
              <a:rPr lang="en-US" sz="2400" dirty="0" smtClean="0"/>
              <a:t>application</a:t>
            </a:r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393551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</a:t>
            </a:r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Xbee</a:t>
            </a:r>
            <a:r>
              <a:rPr lang="en-US" dirty="0" smtClean="0"/>
              <a:t> </a:t>
            </a:r>
            <a:r>
              <a:rPr lang="en-US" dirty="0" smtClean="0"/>
              <a:t>802.15.4 Series </a:t>
            </a:r>
            <a:r>
              <a:rPr lang="en-US" dirty="0" smtClean="0"/>
              <a:t>1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mW</a:t>
            </a:r>
            <a:r>
              <a:rPr lang="en-US" dirty="0" smtClean="0"/>
              <a:t> RF antenna</a:t>
            </a:r>
          </a:p>
          <a:p>
            <a:r>
              <a:rPr lang="en-US" dirty="0" smtClean="0"/>
              <a:t>2.4 GHz frequency band (accepted world-wide)</a:t>
            </a:r>
          </a:p>
          <a:p>
            <a:r>
              <a:rPr lang="en-US" dirty="0" smtClean="0"/>
              <a:t>Industrial temperature rating (-40C to 85C)</a:t>
            </a:r>
          </a:p>
          <a:p>
            <a:r>
              <a:rPr lang="en-US" dirty="0" smtClean="0"/>
              <a:t>Supply voltage 2.8-3.4 VDC; </a:t>
            </a:r>
          </a:p>
          <a:p>
            <a:r>
              <a:rPr lang="en-US" dirty="0" smtClean="0"/>
              <a:t>transmit current 45 </a:t>
            </a:r>
            <a:r>
              <a:rPr lang="en-US" dirty="0" err="1" smtClean="0"/>
              <a:t>mA</a:t>
            </a:r>
            <a:r>
              <a:rPr lang="en-US" dirty="0" smtClean="0"/>
              <a:t>, receive current 50 </a:t>
            </a:r>
            <a:r>
              <a:rPr lang="en-US" dirty="0" err="1" smtClean="0"/>
              <a:t>mA</a:t>
            </a:r>
            <a:endParaRPr lang="en-US" dirty="0" smtClean="0"/>
          </a:p>
          <a:p>
            <a:r>
              <a:rPr lang="en-US" dirty="0" smtClean="0"/>
              <a:t>3.3V CMOS UART interface level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wireless </a:t>
            </a:r>
            <a:r>
              <a:rPr lang="en-US" dirty="0" smtClean="0"/>
              <a:t>network is setup in a master-slave configuration</a:t>
            </a:r>
          </a:p>
          <a:p>
            <a:r>
              <a:rPr lang="en-US" dirty="0" smtClean="0"/>
              <a:t>The slave units do not initiate communication, they only respond to the </a:t>
            </a:r>
            <a:r>
              <a:rPr lang="en-US" dirty="0" smtClean="0"/>
              <a:t>master unit ‘s request </a:t>
            </a:r>
            <a:r>
              <a:rPr lang="en-US" dirty="0" smtClean="0"/>
              <a:t>to avoid data collisions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master unit </a:t>
            </a:r>
            <a:r>
              <a:rPr lang="en-US" dirty="0" smtClean="0"/>
              <a:t>will loop through all the </a:t>
            </a:r>
            <a:r>
              <a:rPr lang="en-US" dirty="0" smtClean="0"/>
              <a:t>slave units sending </a:t>
            </a:r>
            <a:r>
              <a:rPr lang="en-US" dirty="0" smtClean="0"/>
              <a:t>commands and letting the </a:t>
            </a:r>
            <a:r>
              <a:rPr lang="en-US" dirty="0" smtClean="0"/>
              <a:t>slave unit </a:t>
            </a:r>
            <a:r>
              <a:rPr lang="en-US" dirty="0" smtClean="0"/>
              <a:t>know it is OK to broadcast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41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Module </a:t>
            </a:r>
            <a:r>
              <a:rPr lang="en-US" dirty="0" smtClean="0"/>
              <a:t>Master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m</a:t>
            </a:r>
            <a:r>
              <a:rPr lang="en-US" dirty="0" smtClean="0"/>
              <a:t>aster unit reads </a:t>
            </a:r>
            <a:r>
              <a:rPr lang="en-US" dirty="0" smtClean="0"/>
              <a:t>commands from the web server through a transfer and receive UART communication lines.</a:t>
            </a:r>
          </a:p>
          <a:p>
            <a:r>
              <a:rPr lang="en-US" dirty="0" smtClean="0"/>
              <a:t>The web server tells the master </a:t>
            </a:r>
            <a:r>
              <a:rPr lang="en-US" dirty="0" smtClean="0"/>
              <a:t>which </a:t>
            </a:r>
            <a:r>
              <a:rPr lang="en-US" dirty="0" smtClean="0"/>
              <a:t>address of the </a:t>
            </a:r>
            <a:r>
              <a:rPr lang="en-US" dirty="0" smtClean="0"/>
              <a:t>slave unit </a:t>
            </a:r>
            <a:r>
              <a:rPr lang="en-US" dirty="0" smtClean="0"/>
              <a:t>to broadcast to</a:t>
            </a:r>
          </a:p>
          <a:p>
            <a:r>
              <a:rPr lang="en-US" dirty="0" smtClean="0"/>
              <a:t>The web server I/O pins are connected to the master </a:t>
            </a:r>
            <a:r>
              <a:rPr lang="en-US" dirty="0" err="1" smtClean="0"/>
              <a:t>Xbee’s</a:t>
            </a:r>
            <a:r>
              <a:rPr lang="en-US" dirty="0" smtClean="0"/>
              <a:t> </a:t>
            </a:r>
            <a:r>
              <a:rPr lang="en-US" dirty="0" smtClean="0"/>
              <a:t>I/O pin, and takes a reading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smtClean="0"/>
              <a:t>the I/O pins for the corresponding 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Home Status is for basic control functions</a:t>
            </a:r>
          </a:p>
          <a:p>
            <a:pPr lvl="1"/>
            <a:r>
              <a:rPr lang="en-US" dirty="0" smtClean="0"/>
              <a:t>Change I/O</a:t>
            </a:r>
          </a:p>
          <a:p>
            <a:pPr lvl="1"/>
            <a:r>
              <a:rPr lang="en-US" dirty="0" smtClean="0"/>
              <a:t>Get status updates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User can log in to verify who is interfacing with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1201</Words>
  <Application>Microsoft Office PowerPoint</Application>
  <PresentationFormat>On-screen Show (4:3)</PresentationFormat>
  <Paragraphs>220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SMART HOME SYSTEMS</vt:lpstr>
      <vt:lpstr>Motivations</vt:lpstr>
      <vt:lpstr>Objectives</vt:lpstr>
      <vt:lpstr>Specs and Requirements</vt:lpstr>
      <vt:lpstr>Overall Block Diagram</vt:lpstr>
      <vt:lpstr>Wireless Modules</vt:lpstr>
      <vt:lpstr>Wireless Network</vt:lpstr>
      <vt:lpstr>Wireless Module Master Protocol</vt:lpstr>
      <vt:lpstr>Android Application</vt:lpstr>
      <vt:lpstr>Android Programming</vt:lpstr>
      <vt:lpstr>Smartphone Database</vt:lpstr>
      <vt:lpstr>Application communication</vt:lpstr>
      <vt:lpstr>Web Server Security</vt:lpstr>
      <vt:lpstr>Web server database</vt:lpstr>
      <vt:lpstr>Propeller Programming</vt:lpstr>
      <vt:lpstr>Web server Schematic</vt:lpstr>
      <vt:lpstr>Web server</vt:lpstr>
      <vt:lpstr>Use of Web server</vt:lpstr>
      <vt:lpstr>Lighting/Outlet Control</vt:lpstr>
      <vt:lpstr>Parallax PIR Motion Sensor</vt:lpstr>
      <vt:lpstr>PIR Motion Sensor</vt:lpstr>
      <vt:lpstr>Security Sensors</vt:lpstr>
      <vt:lpstr>Security Sensor Applications</vt:lpstr>
      <vt:lpstr>PCB Requirements</vt:lpstr>
      <vt:lpstr>PCB Design</vt:lpstr>
      <vt:lpstr>PCB Power Schematic</vt:lpstr>
      <vt:lpstr>Power Supply</vt:lpstr>
      <vt:lpstr>Progress</vt:lpstr>
      <vt:lpstr>Work Distribution</vt:lpstr>
      <vt:lpstr>Budget</vt:lpstr>
      <vt:lpstr>Our Goal Budget</vt:lpstr>
      <vt:lpstr>Problems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HOME</dc:title>
  <dc:creator>T.M. Luu</dc:creator>
  <cp:lastModifiedBy>Gateway M285</cp:lastModifiedBy>
  <cp:revision>150</cp:revision>
  <dcterms:created xsi:type="dcterms:W3CDTF">2012-09-17T22:28:22Z</dcterms:created>
  <dcterms:modified xsi:type="dcterms:W3CDTF">2012-11-19T16:52:21Z</dcterms:modified>
</cp:coreProperties>
</file>