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9"/>
  </p:notesMasterIdLst>
  <p:sldIdLst>
    <p:sldId id="280" r:id="rId2"/>
    <p:sldId id="281" r:id="rId3"/>
    <p:sldId id="282" r:id="rId4"/>
    <p:sldId id="292" r:id="rId5"/>
    <p:sldId id="290" r:id="rId6"/>
    <p:sldId id="257" r:id="rId7"/>
    <p:sldId id="258" r:id="rId8"/>
    <p:sldId id="259" r:id="rId9"/>
    <p:sldId id="260" r:id="rId10"/>
    <p:sldId id="261" r:id="rId11"/>
    <p:sldId id="320" r:id="rId12"/>
    <p:sldId id="262" r:id="rId13"/>
    <p:sldId id="321" r:id="rId14"/>
    <p:sldId id="263" r:id="rId15"/>
    <p:sldId id="264" r:id="rId16"/>
    <p:sldId id="291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9" r:id="rId25"/>
    <p:sldId id="302" r:id="rId26"/>
    <p:sldId id="303" r:id="rId27"/>
    <p:sldId id="318" r:id="rId28"/>
    <p:sldId id="305" r:id="rId29"/>
    <p:sldId id="306" r:id="rId30"/>
    <p:sldId id="307" r:id="rId31"/>
    <p:sldId id="308" r:id="rId32"/>
    <p:sldId id="309" r:id="rId33"/>
    <p:sldId id="294" r:id="rId34"/>
    <p:sldId id="310" r:id="rId35"/>
    <p:sldId id="311" r:id="rId36"/>
    <p:sldId id="312" r:id="rId37"/>
    <p:sldId id="288" r:id="rId38"/>
    <p:sldId id="286" r:id="rId39"/>
    <p:sldId id="313" r:id="rId40"/>
    <p:sldId id="314" r:id="rId41"/>
    <p:sldId id="315" r:id="rId42"/>
    <p:sldId id="317" r:id="rId43"/>
    <p:sldId id="293" r:id="rId44"/>
    <p:sldId id="283" r:id="rId45"/>
    <p:sldId id="284" r:id="rId46"/>
    <p:sldId id="285" r:id="rId47"/>
    <p:sldId id="28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71" autoAdjust="0"/>
  </p:normalViewPr>
  <p:slideViewPr>
    <p:cSldViewPr showGuides="1">
      <p:cViewPr>
        <p:scale>
          <a:sx n="75" d="100"/>
          <a:sy n="75" d="100"/>
        </p:scale>
        <p:origin x="-12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Part Selection</c:v>
                </c:pt>
                <c:pt idx="2">
                  <c:v>Programming</c:v>
                </c:pt>
                <c:pt idx="3">
                  <c:v>Design</c:v>
                </c:pt>
                <c:pt idx="4">
                  <c:v>Testing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90</c:v>
                </c:pt>
                <c:pt idx="2">
                  <c:v>20</c:v>
                </c:pt>
                <c:pt idx="3">
                  <c:v>70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Part Selection</c:v>
                </c:pt>
                <c:pt idx="2">
                  <c:v>Programming</c:v>
                </c:pt>
                <c:pt idx="3">
                  <c:v>Design</c:v>
                </c:pt>
                <c:pt idx="4">
                  <c:v>Testing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80</c:v>
                </c:pt>
                <c:pt idx="3">
                  <c:v>30</c:v>
                </c:pt>
                <c:pt idx="4">
                  <c:v>80</c:v>
                </c:pt>
              </c:numCache>
            </c:numRef>
          </c:val>
        </c:ser>
        <c:overlap val="100"/>
        <c:axId val="70471680"/>
        <c:axId val="70473216"/>
      </c:barChart>
      <c:catAx>
        <c:axId val="70471680"/>
        <c:scaling>
          <c:orientation val="minMax"/>
        </c:scaling>
        <c:axPos val="b"/>
        <c:tickLblPos val="nextTo"/>
        <c:crossAx val="70473216"/>
        <c:crosses val="autoZero"/>
        <c:auto val="1"/>
        <c:lblAlgn val="ctr"/>
        <c:lblOffset val="100"/>
      </c:catAx>
      <c:valAx>
        <c:axId val="70473216"/>
        <c:scaling>
          <c:orientation val="minMax"/>
        </c:scaling>
        <c:axPos val="l"/>
        <c:majorGridlines/>
        <c:numFmt formatCode="0%" sourceLinked="1"/>
        <c:tickLblPos val="nextTo"/>
        <c:crossAx val="704716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F806-2B39-4D5A-8544-4E6ED550FFB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F1E2-8404-4726-AE48-FC91A6BC0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97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19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information is on the ADC, it’s the MCU job to process that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main three specs we have for it.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26787-FBD1-4A8A-99E8-EDD8F5E556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</a:t>
            </a:r>
            <a:r>
              <a:rPr lang="en-US" baseline="0" dirty="0" smtClean="0"/>
              <a:t> MCU that fit the bill was the pIC32mx150F128B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general configuration for</a:t>
            </a:r>
            <a:r>
              <a:rPr lang="en-US" baseline="0" dirty="0" smtClean="0"/>
              <a:t> the microcontroller is to have two pIC32MX150128B connected in Master-Slave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0C59-A1B7-4388-94BA-7D7F81F939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DC96AE-D4AB-4EDB-B420-58EF640AF66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Precision Temperature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Group 13</a:t>
            </a:r>
          </a:p>
          <a:p>
            <a:r>
              <a:rPr lang="en-US" dirty="0" smtClean="0"/>
              <a:t>Ashley </a:t>
            </a:r>
            <a:r>
              <a:rPr lang="en-US" dirty="0" err="1" smtClean="0"/>
              <a:t>Desiongco</a:t>
            </a:r>
            <a:endParaRPr lang="en-US" dirty="0" smtClean="0"/>
          </a:p>
          <a:p>
            <a:r>
              <a:rPr lang="en-US" dirty="0" smtClean="0"/>
              <a:t>Stacy Glass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Trang</a:t>
            </a:r>
            <a:endParaRPr lang="en-US" dirty="0" smtClean="0"/>
          </a:p>
          <a:p>
            <a:r>
              <a:rPr lang="en-US" dirty="0" smtClean="0"/>
              <a:t>Cara Waterbury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111" r="46667" b="76889"/>
          <a:stretch>
            <a:fillRect/>
          </a:stretch>
        </p:blipFill>
        <p:spPr bwMode="auto">
          <a:xfrm>
            <a:off x="762000" y="60198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Op Amp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" y="1613533"/>
            <a:ext cx="3883794" cy="39490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2743200"/>
          </a:xfrm>
        </p:spPr>
        <p:txBody>
          <a:bodyPr/>
          <a:lstStyle/>
          <a:p>
            <a:r>
              <a:rPr lang="en-US" dirty="0" smtClean="0"/>
              <a:t>Unity gain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OCM </a:t>
            </a:r>
            <a:r>
              <a:rPr lang="en-US" dirty="0" smtClean="0"/>
              <a:t>= 2.5 V reference voltage</a:t>
            </a:r>
          </a:p>
          <a:p>
            <a:r>
              <a:rPr lang="en-US" dirty="0" smtClean="0"/>
              <a:t>Internal precision 10k</a:t>
            </a:r>
            <a:r>
              <a:rPr lang="el-GR" dirty="0" smtClean="0"/>
              <a:t>Ω</a:t>
            </a:r>
            <a:r>
              <a:rPr lang="en-US" dirty="0" smtClean="0"/>
              <a:t> resistors</a:t>
            </a:r>
          </a:p>
        </p:txBody>
      </p:sp>
    </p:spTree>
    <p:extLst>
      <p:ext uri="{BB962C8B-B14F-4D97-AF65-F5344CB8AC3E}">
        <p14:creationId xmlns="" xmlns:p14="http://schemas.microsoft.com/office/powerpoint/2010/main" val="1074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248400" cy="6296559"/>
          </a:xfrm>
        </p:spPr>
      </p:pic>
    </p:spTree>
    <p:extLst>
      <p:ext uri="{BB962C8B-B14F-4D97-AF65-F5344CB8AC3E}">
        <p14:creationId xmlns="" xmlns:p14="http://schemas.microsoft.com/office/powerpoint/2010/main" val="32016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RTD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RTD ladder</a:t>
            </a:r>
          </a:p>
          <a:p>
            <a:r>
              <a:rPr lang="en-US" dirty="0" smtClean="0"/>
              <a:t>Requires only 1 precision resistor</a:t>
            </a:r>
          </a:p>
          <a:p>
            <a:r>
              <a:rPr lang="en-US" dirty="0" smtClean="0"/>
              <a:t>Must match min input requirements of AD converter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8" y="1750694"/>
            <a:ext cx="3858164" cy="4563112"/>
          </a:xfrm>
        </p:spPr>
      </p:pic>
    </p:spTree>
    <p:extLst>
      <p:ext uri="{BB962C8B-B14F-4D97-AF65-F5344CB8AC3E}">
        <p14:creationId xmlns="" xmlns:p14="http://schemas.microsoft.com/office/powerpoint/2010/main" val="1642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16568" cy="3609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A-D Converters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2600" y="1535113"/>
            <a:ext cx="18288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AD7797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3931920" cy="3951288"/>
          </a:xfrm>
        </p:spPr>
        <p:txBody>
          <a:bodyPr/>
          <a:lstStyle/>
          <a:p>
            <a:r>
              <a:rPr lang="en-US" dirty="0" smtClean="0"/>
              <a:t>24 bit resolution</a:t>
            </a:r>
          </a:p>
          <a:p>
            <a:r>
              <a:rPr lang="en-US" dirty="0" smtClean="0"/>
              <a:t>1 differential input</a:t>
            </a:r>
          </a:p>
          <a:p>
            <a:r>
              <a:rPr lang="en-US" dirty="0" smtClean="0"/>
              <a:t>SPI interface </a:t>
            </a:r>
          </a:p>
          <a:p>
            <a:r>
              <a:rPr lang="en-US" dirty="0" smtClean="0"/>
              <a:t>Internal gain amplifier fixed at 128</a:t>
            </a:r>
          </a:p>
          <a:p>
            <a:r>
              <a:rPr lang="en-US" dirty="0" smtClean="0"/>
              <a:t>Used for heater (TC) reading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791200" y="1524000"/>
            <a:ext cx="16002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AD7718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51288"/>
          </a:xfrm>
        </p:spPr>
        <p:txBody>
          <a:bodyPr/>
          <a:lstStyle/>
          <a:p>
            <a:pPr marL="285750" indent="-285750"/>
            <a:r>
              <a:rPr lang="en-US" dirty="0"/>
              <a:t>24 bit resolution</a:t>
            </a:r>
          </a:p>
          <a:p>
            <a:pPr marL="285750" indent="-285750"/>
            <a:r>
              <a:rPr lang="en-US" dirty="0"/>
              <a:t>8 channel input MUX</a:t>
            </a:r>
          </a:p>
          <a:p>
            <a:pPr marL="285750" indent="-285750"/>
            <a:r>
              <a:rPr lang="en-US" dirty="0"/>
              <a:t>SPI interface</a:t>
            </a:r>
          </a:p>
          <a:p>
            <a:r>
              <a:rPr lang="en-US" dirty="0" smtClean="0"/>
              <a:t>Internal PGA of 1 or 128</a:t>
            </a:r>
          </a:p>
          <a:p>
            <a:r>
              <a:rPr lang="en-US" dirty="0" smtClean="0"/>
              <a:t>Used for all RTD readings and secondary TC reading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7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Voltage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8286290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Draw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AD7797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AD7718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AD8476</a:t>
                      </a:r>
                      <a:r>
                        <a:rPr lang="en-US" baseline="0" dirty="0" smtClean="0"/>
                        <a:t> – Op Amp (2)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RTD Ladder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713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720.25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μ</a:t>
                      </a:r>
                      <a:r>
                        <a:rPr lang="en-US" b="1" baseline="0" dirty="0" smtClean="0"/>
                        <a:t>A</a:t>
                      </a:r>
                      <a:endParaRPr lang="en-US" b="1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3822929" cy="2000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434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out</a:t>
            </a:r>
            <a:r>
              <a:rPr lang="en-US" sz="2400" b="1" dirty="0" smtClean="0"/>
              <a:t> = 2.5 V</a:t>
            </a:r>
          </a:p>
          <a:p>
            <a:r>
              <a:rPr lang="en-US" sz="2400" b="1" dirty="0" err="1" smtClean="0"/>
              <a:t>I</a:t>
            </a:r>
            <a:r>
              <a:rPr lang="en-US" sz="2400" b="1" baseline="-25000" dirty="0" err="1" smtClean="0"/>
              <a:t>out</a:t>
            </a:r>
            <a:r>
              <a:rPr lang="en-US" sz="2400" b="1" dirty="0" smtClean="0"/>
              <a:t> = 40 mA</a:t>
            </a:r>
          </a:p>
          <a:p>
            <a:r>
              <a:rPr lang="en-US" sz="2400" b="1" dirty="0" smtClean="0"/>
              <a:t>Temp drift = 3ppm/ ⁰C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092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Capable of Communicating with 8 Peripheral Devices.</a:t>
            </a:r>
          </a:p>
          <a:p>
            <a:r>
              <a:rPr lang="en-US" dirty="0" smtClean="0"/>
              <a:t>Capable of Handling RS-232, RS-485, USB, and Ethernet Protocols.</a:t>
            </a:r>
          </a:p>
          <a:p>
            <a:r>
              <a:rPr lang="en-US" dirty="0" smtClean="0"/>
              <a:t>Capable of performing signed, floating point math.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3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PIC32MX150F128B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SPI Lines</a:t>
            </a:r>
          </a:p>
          <a:p>
            <a:r>
              <a:rPr lang="en-US" dirty="0" smtClean="0"/>
              <a:t>2 UART Lines</a:t>
            </a:r>
          </a:p>
          <a:p>
            <a:r>
              <a:rPr lang="en-US" dirty="0" smtClean="0"/>
              <a:t>Full-featured ANSI-Compliant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00400"/>
            <a:ext cx="8248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50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PIC32MX150F128B connected in Master-Slave configuration.</a:t>
            </a:r>
          </a:p>
          <a:p>
            <a:r>
              <a:rPr lang="en-US" dirty="0" smtClean="0"/>
              <a:t>Slaves will be customized to serve a single purpose.</a:t>
            </a:r>
          </a:p>
          <a:p>
            <a:r>
              <a:rPr lang="en-US" dirty="0" smtClean="0"/>
              <a:t>Master will handle outside communication and slave coordination.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4038600" cy="2884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0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COTS controller</a:t>
            </a:r>
          </a:p>
          <a:p>
            <a:pPr lvl="1"/>
            <a:r>
              <a:rPr lang="en-US" sz="2400" dirty="0" smtClean="0"/>
              <a:t>More Efficient</a:t>
            </a:r>
          </a:p>
          <a:p>
            <a:pPr lvl="1"/>
            <a:r>
              <a:rPr lang="en-US" sz="2400" dirty="0" smtClean="0"/>
              <a:t>More Economical </a:t>
            </a:r>
          </a:p>
          <a:p>
            <a:r>
              <a:rPr lang="en-US" dirty="0" smtClean="0"/>
              <a:t>Use modern technology</a:t>
            </a:r>
          </a:p>
          <a:p>
            <a:pPr lvl="1"/>
            <a:r>
              <a:rPr lang="en-US" sz="2400" dirty="0" smtClean="0"/>
              <a:t>Part selection must consider production life</a:t>
            </a:r>
          </a:p>
          <a:p>
            <a:endParaRPr lang="en-US" dirty="0" smtClean="0"/>
          </a:p>
        </p:txBody>
      </p:sp>
      <p:pic>
        <p:nvPicPr>
          <p:cNvPr id="1026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5248"/>
            <a:ext cx="1779588" cy="178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29575"/>
            <a:ext cx="1789481" cy="1803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ing\AppData\Local\Microsoft\Windows\Temporary Internet Files\Content.IE5\XCDG80K0\MC9004378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33657"/>
            <a:ext cx="1044575" cy="186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Pinout</a:t>
            </a:r>
            <a:r>
              <a:rPr lang="en-US" dirty="0" smtClean="0">
                <a:solidFill>
                  <a:schemeClr val="accent1"/>
                </a:solidFill>
              </a:rPr>
              <a:t> Table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1" y="1253746"/>
            <a:ext cx="37719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81100"/>
            <a:ext cx="37433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3150" y="2362200"/>
            <a:ext cx="188595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2177" y="3429000"/>
            <a:ext cx="188595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1602" y="4505325"/>
            <a:ext cx="1885950" cy="204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276600"/>
            <a:ext cx="188595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438400"/>
            <a:ext cx="188595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2819400"/>
            <a:ext cx="1219200" cy="376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276600"/>
            <a:ext cx="1600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1534" y="4114800"/>
            <a:ext cx="1600200" cy="390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3725" y="3276600"/>
            <a:ext cx="1600200" cy="922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405479"/>
            <a:ext cx="1447800" cy="413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2662" y="4990603"/>
            <a:ext cx="1219200" cy="1448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9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Peripherals (from the Master)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MAX232 – RS232 - UART</a:t>
            </a:r>
          </a:p>
          <a:p>
            <a:r>
              <a:rPr lang="en-US" dirty="0" smtClean="0"/>
              <a:t>MAX481 – RS485 - UART</a:t>
            </a:r>
          </a:p>
          <a:p>
            <a:r>
              <a:rPr lang="en-US" dirty="0" smtClean="0"/>
              <a:t>MCP2200 – USB - UART</a:t>
            </a:r>
          </a:p>
          <a:p>
            <a:r>
              <a:rPr lang="en-US" dirty="0" smtClean="0"/>
              <a:t>ENC28J60 – Ethernet – SPI</a:t>
            </a:r>
          </a:p>
          <a:p>
            <a:r>
              <a:rPr lang="en-US" dirty="0" smtClean="0"/>
              <a:t>µLCD-32032 – Display – UART</a:t>
            </a:r>
          </a:p>
          <a:p>
            <a:r>
              <a:rPr lang="en-US" dirty="0" smtClean="0"/>
              <a:t>PIC32MX150F128B – Slave – SPI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18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Peripheral Interfacing (Software)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Interrupt Driven Pins</a:t>
            </a:r>
          </a:p>
          <a:p>
            <a:pPr lvl="1"/>
            <a:r>
              <a:rPr lang="en-US" dirty="0" smtClean="0"/>
              <a:t>Polling Transmit/Receive Buffers</a:t>
            </a:r>
          </a:p>
          <a:p>
            <a:r>
              <a:rPr lang="en-US" dirty="0" smtClean="0"/>
              <a:t>Custom LABVIEW software to handle all interfacing</a:t>
            </a:r>
          </a:p>
          <a:p>
            <a:r>
              <a:rPr lang="en-US" dirty="0" smtClean="0"/>
              <a:t>MAX232/MAX481 – No TX/RX Buffer</a:t>
            </a:r>
          </a:p>
          <a:p>
            <a:r>
              <a:rPr lang="en-US" dirty="0" smtClean="0"/>
              <a:t>MCP2200 – 128 Bytes TX/RX Buffer</a:t>
            </a:r>
          </a:p>
          <a:p>
            <a:r>
              <a:rPr lang="en-US" dirty="0" smtClean="0"/>
              <a:t>ENC28J60 – 8 </a:t>
            </a:r>
            <a:r>
              <a:rPr lang="en-US" dirty="0" err="1" smtClean="0"/>
              <a:t>KBytes</a:t>
            </a:r>
            <a:r>
              <a:rPr lang="en-US" dirty="0" smtClean="0"/>
              <a:t> TX/RX Buffer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MPLABX using MPLAB C32</a:t>
            </a:r>
          </a:p>
          <a:p>
            <a:r>
              <a:rPr lang="en-US" dirty="0" smtClean="0"/>
              <a:t>Simulation Capability</a:t>
            </a:r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sz="2400" dirty="0" smtClean="0"/>
              <a:t>Using PICKIT3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66" y="25146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0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Screen</a:t>
            </a:r>
          </a:p>
          <a:p>
            <a:r>
              <a:rPr lang="en-US" dirty="0" smtClean="0"/>
              <a:t>Low-Cost</a:t>
            </a:r>
          </a:p>
          <a:p>
            <a:r>
              <a:rPr lang="en-US" dirty="0" smtClean="0"/>
              <a:t>Fit in existing </a:t>
            </a:r>
            <a:r>
              <a:rPr lang="en-US" dirty="0"/>
              <a:t>c</a:t>
            </a:r>
            <a:r>
              <a:rPr lang="en-US" dirty="0" smtClean="0"/>
              <a:t>hassis</a:t>
            </a:r>
          </a:p>
          <a:p>
            <a:r>
              <a:rPr lang="en-US" dirty="0" smtClean="0"/>
              <a:t>Interface easily to microcontroller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4D-Systems uLCD32 (GFX)</a:t>
            </a:r>
            <a:endParaRPr lang="en-US" dirty="0"/>
          </a:p>
        </p:txBody>
      </p:sp>
      <p:pic>
        <p:nvPicPr>
          <p:cNvPr id="4" name="Picture 2" descr="http://t0.gstatic.com/images?q=tbn:ANd9GcSb0kAP9ylre18mqqvzAWVDb_QX4JDdToSbKrol29SLmzDS2XW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678749">
            <a:off x="-26926" y="2008126"/>
            <a:ext cx="41148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905000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Deliver a diverse range of features in a single, compact, cost effective unit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Built in Graphics Controller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Easy 5-pin interface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On-board Audio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Micro-SD card connector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Expansion Ports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Built in Graphics Libraries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Content Placeholder 30" descr="Display_Fron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09326" y="2659386"/>
            <a:ext cx="4030648" cy="3938166"/>
          </a:xfrm>
        </p:spPr>
      </p:pic>
      <p:grpSp>
        <p:nvGrpSpPr>
          <p:cNvPr id="3" name="Group 4"/>
          <p:cNvGrpSpPr/>
          <p:nvPr/>
        </p:nvGrpSpPr>
        <p:grpSpPr>
          <a:xfrm>
            <a:off x="4456563" y="2895600"/>
            <a:ext cx="4306437" cy="3962400"/>
            <a:chOff x="4456563" y="2895600"/>
            <a:chExt cx="4306437" cy="3962400"/>
          </a:xfrm>
        </p:grpSpPr>
        <p:sp>
          <p:nvSpPr>
            <p:cNvPr id="6" name="TextBox 5"/>
            <p:cNvSpPr txBox="1"/>
            <p:nvPr/>
          </p:nvSpPr>
          <p:spPr>
            <a:xfrm>
              <a:off x="6963749" y="6477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533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4953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6563" y="2960132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0" y="28956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5206621" y="259507"/>
            <a:ext cx="3077570" cy="2399879"/>
            <a:chOff x="4724400" y="0"/>
            <a:chExt cx="4038600" cy="295284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381000"/>
              <a:ext cx="4038600" cy="257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2"/>
            <p:cNvGrpSpPr/>
            <p:nvPr/>
          </p:nvGrpSpPr>
          <p:grpSpPr>
            <a:xfrm>
              <a:off x="8077200" y="0"/>
              <a:ext cx="381000" cy="1143000"/>
              <a:chOff x="8077200" y="0"/>
              <a:chExt cx="381000" cy="11430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7811294" y="723106"/>
                <a:ext cx="838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077200" y="0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04800" y="16764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480x272 Resolution with 65k True to Life Colors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Expansion Ports (2)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5 Pin Serial Programming Interface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PICASO-GFX2 Processor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Micro-SD Card Slot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1.2W Audio Amplifier with Speaker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95900" y="685800"/>
            <a:ext cx="2857500" cy="168804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0" y="16247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3.2”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24000"/>
            <a:ext cx="2590800" cy="36576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Easy 5 pin interface</a:t>
            </a:r>
          </a:p>
          <a:p>
            <a:pPr lvl="1"/>
            <a:r>
              <a:rPr lang="en-US" sz="2600" dirty="0" smtClean="0"/>
              <a:t>Vin, TX, RX, GND, RESET</a:t>
            </a:r>
          </a:p>
          <a:p>
            <a:r>
              <a:rPr lang="en-US" sz="2600" dirty="0" smtClean="0"/>
              <a:t>Also used to program display with 4D Programming Cable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447800"/>
            <a:ext cx="6362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4D Programming C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029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PICASO-GFX2 Processor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00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Custom Graphics Controller</a:t>
            </a:r>
          </a:p>
          <a:p>
            <a:r>
              <a:rPr lang="en-US" dirty="0" smtClean="0"/>
              <a:t>All functionality, including the high level commands are built into the chip</a:t>
            </a:r>
          </a:p>
          <a:p>
            <a:r>
              <a:rPr lang="en-US" dirty="0" smtClean="0"/>
              <a:t>Configuration available as a </a:t>
            </a:r>
            <a:r>
              <a:rPr lang="en-US" dirty="0" err="1" smtClean="0"/>
              <a:t>PmmC</a:t>
            </a:r>
            <a:r>
              <a:rPr lang="en-US" dirty="0" smtClean="0"/>
              <a:t> (Personality-module-micro-Code)</a:t>
            </a:r>
          </a:p>
          <a:p>
            <a:r>
              <a:rPr lang="en-US" dirty="0" err="1" smtClean="0"/>
              <a:t>PmmC</a:t>
            </a:r>
            <a:r>
              <a:rPr lang="en-US" dirty="0" smtClean="0"/>
              <a:t> file contains all low level micro-code information</a:t>
            </a:r>
          </a:p>
          <a:p>
            <a:r>
              <a:rPr lang="en-US" dirty="0" smtClean="0"/>
              <a:t>Provides an extremely flexible method of customization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7813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Uses 2 Type T T/C or 4 RTDs</a:t>
            </a:r>
          </a:p>
          <a:p>
            <a:r>
              <a:rPr lang="en-US" dirty="0" smtClean="0"/>
              <a:t>From -30°C to 700°C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Cavity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Uses 2 Type S T/C</a:t>
            </a:r>
          </a:p>
          <a:p>
            <a:r>
              <a:rPr lang="en-US" dirty="0" smtClean="0"/>
              <a:t>From 50°C to 1200°C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67" t="30222" r="79444" b="37778"/>
          <a:stretch>
            <a:fillRect/>
          </a:stretch>
        </p:blipFill>
        <p:spPr bwMode="auto">
          <a:xfrm>
            <a:off x="5029200" y="34290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39583" r="71875" b="28125"/>
          <a:stretch>
            <a:fillRect/>
          </a:stretch>
        </p:blipFill>
        <p:spPr bwMode="auto">
          <a:xfrm>
            <a:off x="838200" y="3810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Audio/Micro-SD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038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Audio support is supplied by the PICASO-GFX2 processor, an onboard audio amplifier and 8-ohm speaker</a:t>
            </a:r>
          </a:p>
          <a:p>
            <a:r>
              <a:rPr lang="en-US" sz="4500" dirty="0" smtClean="0"/>
              <a:t>Executed by a simple instruction</a:t>
            </a:r>
          </a:p>
          <a:p>
            <a:endParaRPr lang="en-US" sz="4500" dirty="0"/>
          </a:p>
          <a:p>
            <a:pPr lvl="0">
              <a:defRPr/>
            </a:pPr>
            <a:r>
              <a:rPr lang="en-US" sz="4500" dirty="0"/>
              <a:t>Micro-SD card is used for all </a:t>
            </a:r>
            <a:r>
              <a:rPr lang="en-US" sz="4500" dirty="0" err="1"/>
              <a:t>mulitmedia</a:t>
            </a:r>
            <a:r>
              <a:rPr lang="en-US" sz="4500" dirty="0"/>
              <a:t> file retrieval such as images, animations and movie clips</a:t>
            </a:r>
          </a:p>
          <a:p>
            <a:pPr lvl="0">
              <a:defRPr/>
            </a:pPr>
            <a:r>
              <a:rPr lang="en-US" sz="4500" dirty="0"/>
              <a:t>Can also be used as general purpose storage for data logging applications</a:t>
            </a:r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514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667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4D Workshop IDE</a:t>
            </a:r>
          </a:p>
          <a:p>
            <a:pPr>
              <a:buNone/>
            </a:pPr>
            <a:r>
              <a:rPr lang="en-US" sz="2600" dirty="0" smtClean="0"/>
              <a:t>2. </a:t>
            </a:r>
            <a:r>
              <a:rPr lang="en-US" sz="2600" dirty="0" err="1" smtClean="0"/>
              <a:t>PmmC</a:t>
            </a:r>
            <a:r>
              <a:rPr lang="en-US" sz="2600" dirty="0" smtClean="0"/>
              <a:t> Loader</a:t>
            </a:r>
          </a:p>
          <a:p>
            <a:pPr>
              <a:buNone/>
            </a:pPr>
            <a:r>
              <a:rPr lang="en-US" sz="2600" dirty="0" smtClean="0"/>
              <a:t>3. Graphics Composer</a:t>
            </a:r>
          </a:p>
          <a:p>
            <a:pPr>
              <a:buNone/>
            </a:pPr>
            <a:r>
              <a:rPr lang="en-US" sz="2600" dirty="0" smtClean="0"/>
              <a:t>4. FONT Tool</a:t>
            </a:r>
            <a:endParaRPr lang="en-US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6553200" cy="65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7714"/>
            <a:ext cx="9144000" cy="990599"/>
          </a:xfrm>
        </p:spPr>
        <p:txBody>
          <a:bodyPr/>
          <a:lstStyle/>
          <a:p>
            <a:r>
              <a:rPr lang="en-US" dirty="0" smtClean="0"/>
              <a:t>Temperature displayed at all times</a:t>
            </a:r>
          </a:p>
          <a:p>
            <a:r>
              <a:rPr lang="en-US" dirty="0" smtClean="0"/>
              <a:t>User/Administrator Menu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8" y="1524000"/>
            <a:ext cx="41879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187952" cy="267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75"/>
            <a:ext cx="418795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6085690"/>
              </p:ext>
            </p:extLst>
          </p:nvPr>
        </p:nvGraphicFramePr>
        <p:xfrm>
          <a:off x="1143000" y="876940"/>
          <a:ext cx="6413500" cy="582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00"/>
                <a:gridCol w="1028700"/>
                <a:gridCol w="1282700"/>
                <a:gridCol w="1282700"/>
                <a:gridCol w="1282700"/>
              </a:tblGrid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Current (mA)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Voltage (V)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Quantity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Power (mW)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ADC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ADC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1.625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OpAmp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Ref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Quad Buffer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USB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8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Ethernet Controller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8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Display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83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/>
                        <a:t>Microcontroller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8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4:1 MUX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247.5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TOTALS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648.335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2638.175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Block Diagram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0" y="1828800"/>
            <a:ext cx="9067800" cy="3733800"/>
            <a:chOff x="304800" y="1371600"/>
            <a:chExt cx="9067800" cy="3733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04800" y="3200400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752600" y="2590800"/>
              <a:ext cx="1676400" cy="1143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LS25-5</a:t>
              </a:r>
              <a:r>
                <a:rPr lang="en-US" dirty="0" smtClean="0"/>
                <a:t>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290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" y="289262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90 – 240 </a:t>
              </a:r>
              <a:r>
                <a:rPr lang="en-US" b="1" dirty="0" err="1" smtClean="0"/>
                <a:t>Vac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907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5V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419600" y="1905000"/>
              <a:ext cx="0" cy="1295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419600" y="19050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419600" y="3200400"/>
              <a:ext cx="0" cy="1295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419600" y="44958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410200" y="1371600"/>
              <a:ext cx="2286000" cy="12954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ADC	         RS485</a:t>
              </a:r>
            </a:p>
            <a:p>
              <a:r>
                <a:rPr lang="en-US" sz="1600" b="1" dirty="0" err="1" smtClean="0"/>
                <a:t>OpAmp</a:t>
              </a:r>
              <a:r>
                <a:rPr lang="en-US" sz="1600" b="1" dirty="0" smtClean="0"/>
                <a:t> 	         RS232</a:t>
              </a:r>
            </a:p>
            <a:p>
              <a:r>
                <a:rPr lang="en-US" sz="1600" b="1" dirty="0" smtClean="0"/>
                <a:t>Ref.	         Display</a:t>
              </a:r>
            </a:p>
            <a:p>
              <a:r>
                <a:rPr lang="en-US" sz="1600" b="1" dirty="0" smtClean="0"/>
                <a:t>Buffer </a:t>
              </a:r>
              <a:r>
                <a:rPr lang="en-US" b="1" dirty="0" smtClean="0"/>
                <a:t>	         USB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10200" y="3962400"/>
              <a:ext cx="1295400" cy="990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LT1129-3.3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0" y="3962400"/>
              <a:ext cx="1676400" cy="1143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Ethernet</a:t>
              </a:r>
            </a:p>
            <a:p>
              <a:r>
                <a:rPr lang="en-US" sz="1600" b="1" dirty="0" smtClean="0"/>
                <a:t>Microcontroller</a:t>
              </a:r>
            </a:p>
            <a:p>
              <a:r>
                <a:rPr lang="en-US" sz="1600" b="1" dirty="0" smtClean="0"/>
                <a:t>4:1 MUX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705600" y="44958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553200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3.3V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noise</a:t>
            </a:r>
          </a:p>
          <a:p>
            <a:r>
              <a:rPr lang="en-US" dirty="0" smtClean="0"/>
              <a:t>Minimize overshoot</a:t>
            </a:r>
          </a:p>
          <a:p>
            <a:r>
              <a:rPr lang="en-US" dirty="0" smtClean="0"/>
              <a:t>More efficient than standard PID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025" cy="180975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0" cy="180975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025" cy="1809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3889" t="29333" r="56111" b="42222"/>
          <a:stretch>
            <a:fillRect/>
          </a:stretch>
        </p:blipFill>
        <p:spPr bwMode="auto">
          <a:xfrm>
            <a:off x="2321718" y="3429000"/>
            <a:ext cx="4500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5240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Initial loop encompasses entire temperature range using only P and D parameters</a:t>
            </a:r>
          </a:p>
          <a:p>
            <a:r>
              <a:rPr lang="en-US" dirty="0" smtClean="0"/>
              <a:t>Next loop focuses on a smaller range and uses P, I and D</a:t>
            </a:r>
          </a:p>
          <a:p>
            <a:r>
              <a:rPr lang="en-US" dirty="0" smtClean="0"/>
              <a:t>Through testing we will determine the optimum repetition of these loops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2641" t="23571" r="31059" b="19186"/>
          <a:stretch>
            <a:fillRect/>
          </a:stretch>
        </p:blipFill>
        <p:spPr bwMode="auto">
          <a:xfrm>
            <a:off x="152400" y="1828800"/>
            <a:ext cx="45361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user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9275"/>
            <a:ext cx="792480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data from the device</a:t>
            </a:r>
          </a:p>
          <a:p>
            <a:r>
              <a:rPr lang="en-US" dirty="0" smtClean="0"/>
              <a:t>Ability to view PID values</a:t>
            </a:r>
          </a:p>
          <a:p>
            <a:r>
              <a:rPr lang="en-US" dirty="0" smtClean="0"/>
              <a:t>Legible and convenient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with ENC28J60</a:t>
            </a:r>
          </a:p>
          <a:p>
            <a:r>
              <a:rPr lang="en-US" dirty="0" smtClean="0"/>
              <a:t>RJ45 with built in </a:t>
            </a:r>
            <a:r>
              <a:rPr lang="en-US" dirty="0" err="1" smtClean="0"/>
              <a:t>masgnetics</a:t>
            </a:r>
            <a:endParaRPr lang="en-US" dirty="0" smtClean="0"/>
          </a:p>
          <a:p>
            <a:r>
              <a:rPr lang="en-US" dirty="0" smtClean="0"/>
              <a:t>Dual LEDs to inform of network activity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 l="20556" t="29333" r="41666" b="20000"/>
          <a:stretch>
            <a:fillRect/>
          </a:stretch>
        </p:blipFill>
        <p:spPr bwMode="auto">
          <a:xfrm>
            <a:off x="6629400" y="1447800"/>
            <a:ext cx="1997242" cy="162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1056" t="46370" r="26786" b="32949"/>
          <a:stretch>
            <a:fillRect/>
          </a:stretch>
        </p:blipFill>
        <p:spPr bwMode="auto">
          <a:xfrm>
            <a:off x="304800" y="3657600"/>
            <a:ext cx="701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410200" y="3657600"/>
            <a:ext cx="1981200" cy="259080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NetBeans</a:t>
            </a:r>
            <a:endParaRPr lang="en-US" dirty="0" smtClean="0"/>
          </a:p>
          <a:p>
            <a:r>
              <a:rPr lang="en-US" dirty="0" smtClean="0"/>
              <a:t>Java based IDE (</a:t>
            </a:r>
            <a:r>
              <a:rPr lang="en-US" dirty="0" err="1" smtClean="0"/>
              <a:t>Intergrated</a:t>
            </a:r>
            <a:r>
              <a:rPr lang="en-US" dirty="0" smtClean="0"/>
              <a:t> Development Environment) </a:t>
            </a:r>
          </a:p>
          <a:p>
            <a:r>
              <a:rPr lang="en-US" dirty="0" smtClean="0"/>
              <a:t>Good WYSIWYG Editor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30222" r="30556" b="28000"/>
          <a:stretch>
            <a:fillRect/>
          </a:stretch>
        </p:blipFill>
        <p:spPr bwMode="auto">
          <a:xfrm>
            <a:off x="1866900" y="3048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3026824"/>
              </p:ext>
            </p:extLst>
          </p:nvPr>
        </p:nvGraphicFramePr>
        <p:xfrm>
          <a:off x="457200" y="2667000"/>
          <a:ext cx="8229600" cy="233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508760"/>
                <a:gridCol w="1645920"/>
                <a:gridCol w="164592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Ashley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158429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 24-SOIC parts</a:t>
            </a:r>
          </a:p>
          <a:p>
            <a:r>
              <a:rPr lang="en-US" dirty="0" smtClean="0"/>
              <a:t>PID overshoot</a:t>
            </a:r>
          </a:p>
          <a:p>
            <a:r>
              <a:rPr lang="en-US" dirty="0" smtClean="0"/>
              <a:t>Non-ideal operation of parts</a:t>
            </a:r>
          </a:p>
          <a:p>
            <a:r>
              <a:rPr lang="en-US" dirty="0" smtClean="0"/>
              <a:t>Screen size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0037351"/>
              </p:ext>
            </p:extLst>
          </p:nvPr>
        </p:nvGraphicFramePr>
        <p:xfrm>
          <a:off x="1676400" y="1828800"/>
          <a:ext cx="5486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Prototyping</a:t>
                      </a:r>
                      <a:r>
                        <a:rPr lang="en-US" baseline="0" dirty="0" smtClean="0"/>
                        <a:t>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477660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Goal:  $500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 Subsystem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&amp; Reading Specifications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accurate within +/- 0.1 C</a:t>
            </a:r>
          </a:p>
          <a:p>
            <a:r>
              <a:rPr lang="en-US" dirty="0"/>
              <a:t>R</a:t>
            </a:r>
            <a:r>
              <a:rPr lang="en-US" dirty="0" smtClean="0"/>
              <a:t>ead a minimum of:</a:t>
            </a:r>
          </a:p>
          <a:p>
            <a:pPr lvl="1"/>
            <a:r>
              <a:rPr lang="en-US" sz="2400" dirty="0" smtClean="0"/>
              <a:t>2 differential thermocouple signals</a:t>
            </a:r>
          </a:p>
          <a:p>
            <a:pPr lvl="1"/>
            <a:r>
              <a:rPr lang="en-US" sz="2400" dirty="0" smtClean="0"/>
              <a:t>5 RTD signals</a:t>
            </a:r>
          </a:p>
          <a:p>
            <a:r>
              <a:rPr lang="en-US" dirty="0" smtClean="0"/>
              <a:t>Convert to digital signal and send to PIC</a:t>
            </a:r>
          </a:p>
          <a:p>
            <a:r>
              <a:rPr lang="en-US" dirty="0" smtClean="0"/>
              <a:t>All noise/drift must be accounted for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3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Types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Thermocouples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Type S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1300 ⁰C max</a:t>
            </a:r>
          </a:p>
          <a:p>
            <a:pPr lvl="1"/>
            <a:r>
              <a:rPr lang="en-US" dirty="0" smtClean="0"/>
              <a:t>0.1107 mV to 13.17 mV</a:t>
            </a:r>
          </a:p>
          <a:p>
            <a:pPr lvl="1"/>
            <a:r>
              <a:rPr lang="en-US" dirty="0" smtClean="0"/>
              <a:t>Cavity source</a:t>
            </a:r>
          </a:p>
          <a:p>
            <a:r>
              <a:rPr lang="en-US" dirty="0" smtClean="0"/>
              <a:t>Type T</a:t>
            </a:r>
          </a:p>
          <a:p>
            <a:pPr lvl="1"/>
            <a:r>
              <a:rPr lang="en-US" dirty="0" smtClean="0"/>
              <a:t>-30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400 ⁰C max</a:t>
            </a:r>
          </a:p>
          <a:p>
            <a:pPr lvl="1"/>
            <a:r>
              <a:rPr lang="en-US" dirty="0" smtClean="0"/>
              <a:t>-1.21 mV to 20.87 mV</a:t>
            </a:r>
          </a:p>
          <a:p>
            <a:pPr lvl="1"/>
            <a:r>
              <a:rPr lang="en-US" dirty="0" smtClean="0"/>
              <a:t>Extended area source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65238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RTDs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16112"/>
            <a:ext cx="4041775" cy="3951288"/>
          </a:xfrm>
        </p:spPr>
        <p:txBody>
          <a:bodyPr/>
          <a:lstStyle/>
          <a:p>
            <a:r>
              <a:rPr lang="en-US" dirty="0" smtClean="0"/>
              <a:t>PT100</a:t>
            </a:r>
          </a:p>
          <a:p>
            <a:pPr lvl="1"/>
            <a:r>
              <a:rPr lang="en-US" dirty="0" smtClean="0"/>
              <a:t>-30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400 ⁰C max</a:t>
            </a:r>
          </a:p>
          <a:p>
            <a:pPr lvl="1"/>
            <a:r>
              <a:rPr lang="en-US" dirty="0" smtClean="0"/>
              <a:t>Extended area source:</a:t>
            </a:r>
          </a:p>
          <a:p>
            <a:pPr lvl="2"/>
            <a:r>
              <a:rPr lang="en-US" dirty="0" smtClean="0"/>
              <a:t>88.22 </a:t>
            </a:r>
            <a:r>
              <a:rPr lang="el-GR" dirty="0"/>
              <a:t>Ω </a:t>
            </a:r>
            <a:r>
              <a:rPr lang="en-US" dirty="0" smtClean="0"/>
              <a:t>to 247.09 </a:t>
            </a:r>
            <a:r>
              <a:rPr lang="el-GR" dirty="0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Cold junction comp:</a:t>
            </a:r>
          </a:p>
          <a:p>
            <a:pPr lvl="2"/>
            <a:r>
              <a:rPr lang="en-US" dirty="0" smtClean="0"/>
              <a:t>100 </a:t>
            </a:r>
            <a:r>
              <a:rPr lang="el-GR" dirty="0"/>
              <a:t>Ω </a:t>
            </a:r>
            <a:r>
              <a:rPr lang="en-US" dirty="0"/>
              <a:t>t</a:t>
            </a:r>
            <a:r>
              <a:rPr lang="en-US" dirty="0" smtClean="0"/>
              <a:t>o 123.24 </a:t>
            </a:r>
            <a:r>
              <a:rPr lang="el-GR" dirty="0" smtClean="0"/>
              <a:t>Ω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413" y="4500562"/>
            <a:ext cx="1724025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3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585620" cy="3365637"/>
          </a:xfrm>
        </p:spPr>
      </p:pic>
    </p:spTree>
    <p:extLst>
      <p:ext uri="{BB962C8B-B14F-4D97-AF65-F5344CB8AC3E}">
        <p14:creationId xmlns="" xmlns:p14="http://schemas.microsoft.com/office/powerpoint/2010/main" val="2835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Readings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range of -1.21 mV to 20.87 mV</a:t>
            </a:r>
          </a:p>
          <a:p>
            <a:r>
              <a:rPr lang="en-US" dirty="0" smtClean="0"/>
              <a:t>Differential reading</a:t>
            </a:r>
          </a:p>
          <a:p>
            <a:r>
              <a:rPr lang="en-US" dirty="0" smtClean="0"/>
              <a:t>Amplify signal to match min input requirements of AD converter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5002212" cy="2782887"/>
          </a:xfrm>
        </p:spPr>
      </p:pic>
    </p:spTree>
    <p:extLst>
      <p:ext uri="{BB962C8B-B14F-4D97-AF65-F5344CB8AC3E}">
        <p14:creationId xmlns="" xmlns:p14="http://schemas.microsoft.com/office/powerpoint/2010/main" val="1972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864</TotalTime>
  <Words>1103</Words>
  <Application>Microsoft Office PowerPoint</Application>
  <PresentationFormat>On-screen Show (4:3)</PresentationFormat>
  <Paragraphs>391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High Precision Temperature Controller</vt:lpstr>
      <vt:lpstr>Objectives</vt:lpstr>
      <vt:lpstr>Application</vt:lpstr>
      <vt:lpstr>Top Level Block Diagram</vt:lpstr>
      <vt:lpstr>Analog Subsystem</vt:lpstr>
      <vt:lpstr>Sensor &amp; Reading Specifications</vt:lpstr>
      <vt:lpstr>Sensor Types</vt:lpstr>
      <vt:lpstr>Block Diagram</vt:lpstr>
      <vt:lpstr>Thermocouple Readings</vt:lpstr>
      <vt:lpstr>Differential Op Amp</vt:lpstr>
      <vt:lpstr>Slide 11</vt:lpstr>
      <vt:lpstr>RTD Readings</vt:lpstr>
      <vt:lpstr>Schematic</vt:lpstr>
      <vt:lpstr>A-D Converters</vt:lpstr>
      <vt:lpstr>Reference Voltage Considerations</vt:lpstr>
      <vt:lpstr>Microcontroller</vt:lpstr>
      <vt:lpstr>Microcontroller Specifications</vt:lpstr>
      <vt:lpstr>PIC32MX150F128B</vt:lpstr>
      <vt:lpstr>General Design</vt:lpstr>
      <vt:lpstr>Pinout Table</vt:lpstr>
      <vt:lpstr>Peripherals (from the Master)</vt:lpstr>
      <vt:lpstr>Peripheral Interfacing (Software)</vt:lpstr>
      <vt:lpstr>Development Environment</vt:lpstr>
      <vt:lpstr>Display</vt:lpstr>
      <vt:lpstr>Requirements</vt:lpstr>
      <vt:lpstr>4D-Systems uLCD32 (GFX)</vt:lpstr>
      <vt:lpstr>Features</vt:lpstr>
      <vt:lpstr>Hardware Interface</vt:lpstr>
      <vt:lpstr>PICASO-GFX2 Processor</vt:lpstr>
      <vt:lpstr>Audio/Micro-SD Card</vt:lpstr>
      <vt:lpstr>Software Tools</vt:lpstr>
      <vt:lpstr>Slide 32</vt:lpstr>
      <vt:lpstr>Power</vt:lpstr>
      <vt:lpstr>Power </vt:lpstr>
      <vt:lpstr>Power Block Diagram</vt:lpstr>
      <vt:lpstr>PID</vt:lpstr>
      <vt:lpstr>PID Requirements</vt:lpstr>
      <vt:lpstr>Nested PID</vt:lpstr>
      <vt:lpstr>Computer user interface</vt:lpstr>
      <vt:lpstr>Requirements</vt:lpstr>
      <vt:lpstr>MagJack</vt:lpstr>
      <vt:lpstr>User Interface</vt:lpstr>
      <vt:lpstr>Work Breakdown</vt:lpstr>
      <vt:lpstr>Progress</vt:lpstr>
      <vt:lpstr>Potential Problems</vt:lpstr>
      <vt:lpstr>Budget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</dc:creator>
  <cp:lastModifiedBy>Stacy</cp:lastModifiedBy>
  <cp:revision>35</cp:revision>
  <dcterms:created xsi:type="dcterms:W3CDTF">2012-09-19T22:29:23Z</dcterms:created>
  <dcterms:modified xsi:type="dcterms:W3CDTF">2012-09-25T10:44:02Z</dcterms:modified>
</cp:coreProperties>
</file>