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5"/>
  </p:notesMasterIdLst>
  <p:sldIdLst>
    <p:sldId id="280" r:id="rId2"/>
    <p:sldId id="281" r:id="rId3"/>
    <p:sldId id="282" r:id="rId4"/>
    <p:sldId id="283" r:id="rId5"/>
    <p:sldId id="294" r:id="rId6"/>
    <p:sldId id="278" r:id="rId7"/>
    <p:sldId id="284" r:id="rId8"/>
    <p:sldId id="285" r:id="rId9"/>
    <p:sldId id="266" r:id="rId10"/>
    <p:sldId id="267" r:id="rId11"/>
    <p:sldId id="268" r:id="rId12"/>
    <p:sldId id="269" r:id="rId13"/>
    <p:sldId id="271" r:id="rId14"/>
    <p:sldId id="338" r:id="rId15"/>
    <p:sldId id="272" r:id="rId16"/>
    <p:sldId id="274" r:id="rId17"/>
    <p:sldId id="308" r:id="rId18"/>
    <p:sldId id="310" r:id="rId19"/>
    <p:sldId id="324" r:id="rId20"/>
    <p:sldId id="326" r:id="rId21"/>
    <p:sldId id="327" r:id="rId22"/>
    <p:sldId id="329" r:id="rId23"/>
    <p:sldId id="335" r:id="rId24"/>
    <p:sldId id="286" r:id="rId25"/>
    <p:sldId id="312" r:id="rId26"/>
    <p:sldId id="313" r:id="rId27"/>
    <p:sldId id="331" r:id="rId28"/>
    <p:sldId id="314" r:id="rId29"/>
    <p:sldId id="330" r:id="rId30"/>
    <p:sldId id="323" r:id="rId31"/>
    <p:sldId id="345" r:id="rId32"/>
    <p:sldId id="340" r:id="rId33"/>
    <p:sldId id="316" r:id="rId34"/>
    <p:sldId id="317" r:id="rId35"/>
    <p:sldId id="279" r:id="rId36"/>
    <p:sldId id="262" r:id="rId37"/>
    <p:sldId id="261" r:id="rId38"/>
    <p:sldId id="264" r:id="rId39"/>
    <p:sldId id="257" r:id="rId40"/>
    <p:sldId id="259" r:id="rId41"/>
    <p:sldId id="263" r:id="rId42"/>
    <p:sldId id="332" r:id="rId43"/>
    <p:sldId id="319" r:id="rId44"/>
    <p:sldId id="337" r:id="rId45"/>
    <p:sldId id="320" r:id="rId46"/>
    <p:sldId id="341" r:id="rId47"/>
    <p:sldId id="342" r:id="rId48"/>
    <p:sldId id="343" r:id="rId49"/>
    <p:sldId id="344" r:id="rId50"/>
    <p:sldId id="293" r:id="rId51"/>
    <p:sldId id="303" r:id="rId52"/>
    <p:sldId id="346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D452-4A31-46E6-BD50-3AB254F68BDF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6A0D-7D2B-40D5-AF23-8B20B192A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76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6A0D-7D2B-40D5-AF23-8B20B192AF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49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86A0D-7D2B-40D5-AF23-8B20B192AF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>
            <p:custDataLst>
              <p:tags r:id="rId1"/>
            </p:custDataLst>
          </p:nvPr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>
            <p:custDataLst>
              <p:tags r:id="rId2"/>
            </p:custDataLst>
          </p:nvPr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6C3A56-EFA2-45B1-A944-B08B494984A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6D7B4F-D4A4-439E-AE37-D76EB2A0B7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>
            <p:custDataLst>
              <p:tags r:id="rId20"/>
            </p:custDataLst>
          </p:nvPr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6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2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2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9.xml"/><Relationship Id="rId7" Type="http://schemas.openxmlformats.org/officeDocument/2006/relationships/image" Target="../media/image17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2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16.png"/><Relationship Id="rId4" Type="http://schemas.openxmlformats.org/officeDocument/2006/relationships/tags" Target="../tags/tag193.xml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26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25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24.png"/><Relationship Id="rId5" Type="http://schemas.openxmlformats.org/officeDocument/2006/relationships/tags" Target="../tags/tag200.xml"/><Relationship Id="rId10" Type="http://schemas.openxmlformats.org/officeDocument/2006/relationships/image" Target="../media/image23.png"/><Relationship Id="rId4" Type="http://schemas.openxmlformats.org/officeDocument/2006/relationships/tags" Target="../tags/tag19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8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9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9.xml"/><Relationship Id="rId7" Type="http://schemas.openxmlformats.org/officeDocument/2006/relationships/image" Target="../media/image4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eHVAC</a:t>
            </a:r>
            <a:r>
              <a:rPr lang="en-US" dirty="0" smtClean="0"/>
              <a:t>: Wireless Modular Multi-Zone HVAC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3400" y="3228536"/>
            <a:ext cx="8001000" cy="27912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500" dirty="0" smtClean="0"/>
              <a:t>Group 14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	Michael </a:t>
            </a:r>
            <a:r>
              <a:rPr lang="en-US" dirty="0" err="1" smtClean="0"/>
              <a:t>Trampler</a:t>
            </a:r>
            <a:r>
              <a:rPr lang="en-US" dirty="0" smtClean="0"/>
              <a:t> EE</a:t>
            </a:r>
          </a:p>
          <a:p>
            <a:pPr algn="ctr"/>
            <a:r>
              <a:rPr lang="en-US" dirty="0" smtClean="0"/>
              <a:t>Javier Arias EE</a:t>
            </a:r>
          </a:p>
          <a:p>
            <a:pPr algn="ctr"/>
            <a:r>
              <a:rPr lang="en-US" dirty="0" smtClean="0"/>
              <a:t>       Ryan </a:t>
            </a:r>
            <a:r>
              <a:rPr lang="en-US" dirty="0" err="1" smtClean="0"/>
              <a:t>Kastovich</a:t>
            </a:r>
            <a:r>
              <a:rPr lang="en-US" dirty="0" smtClean="0"/>
              <a:t> EE</a:t>
            </a:r>
          </a:p>
          <a:p>
            <a:pPr algn="ctr"/>
            <a:r>
              <a:rPr lang="en-US" dirty="0" smtClean="0"/>
              <a:t>     </a:t>
            </a:r>
            <a:r>
              <a:rPr lang="en-US" dirty="0" err="1" smtClean="0"/>
              <a:t>Genaro</a:t>
            </a:r>
            <a:r>
              <a:rPr lang="en-US" dirty="0" smtClean="0"/>
              <a:t> Moore EE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Heat Pump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Reversing Valve (changeover)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Controls heating/cooling mode </a:t>
            </a:r>
          </a:p>
          <a:p>
            <a:pPr marL="393192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Compressors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Each compressor with has a fan</a:t>
            </a:r>
          </a:p>
          <a:p>
            <a:pPr marL="393192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Fan (Air Handler)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Automatic – turns on when ever the whole unit is 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ON (continuous) – on regardless of the state of the unit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218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Control (Hardware)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dirty="0" smtClean="0"/>
              <a:t>HC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595 </a:t>
            </a:r>
            <a:r>
              <a:rPr lang="en-US" dirty="0" smtClean="0"/>
              <a:t>(from TI)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8-bit serial input shift register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Serial or parallel output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Vcc:  -0.5V - +7V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Needs only 3 inputs:  data, latch, and clock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Outputs 0 – Vcc (V)</a:t>
            </a:r>
          </a:p>
          <a:p>
            <a:pPr marL="27432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267200"/>
            <a:ext cx="391885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751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Control (Hardware)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dirty="0" smtClean="0"/>
              <a:t> Triac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Connected to 24VAC supply to drive the heat pump components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Can handle up to 600V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2V max gate trigger voltage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0.66V typical trigger voltage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05200"/>
            <a:ext cx="32462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023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RHHXP6HKdqOoKobNOh4CO75NhO5D8mK6d625uXYOVqKOSDz5iolP5KEWmfSn0RIcT1DMQPnAuG5mbBpdUg4SsjkC_pTHIQY9vKn6Duau7WDLYWTObW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9" y="1325384"/>
            <a:ext cx="7831132" cy="545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 Pump Control Schematic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791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79800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Plant Block Diagram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16002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1600200"/>
            <a:ext cx="1447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206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Damper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Dampers act as a door for air to flow through ducts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Dampers come either N-O/N-C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Require 24VAC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Utilize normally open 2 position dampers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Makes system modular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Able to implement up to 8 zones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dirty="0" smtClean="0"/>
              <a:t>HC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595</a:t>
            </a:r>
            <a:r>
              <a:rPr lang="en-US" dirty="0" smtClean="0"/>
              <a:t> Shift Register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8 outputs for 8 zones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dirty="0" smtClean="0"/>
              <a:t> </a:t>
            </a:r>
            <a:r>
              <a:rPr lang="en-US" dirty="0" err="1" smtClean="0"/>
              <a:t>Triacs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8 </a:t>
            </a:r>
            <a:r>
              <a:rPr lang="en-US" dirty="0" err="1" smtClean="0"/>
              <a:t>triacs</a:t>
            </a:r>
            <a:r>
              <a:rPr lang="en-US" dirty="0" smtClean="0"/>
              <a:t> for the 8 zones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181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0zw0_tGGXuAoUl423PVqVgRnt4ogHuNGnipAdJr-KqwB_G_jisYWpmX6wyS_b44PxloJpiaVjqfQfAgGMgTWwLp2xP7clGmuT1ymb-OQiL5M7qlne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440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6096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Damper Control Schematic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682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Breakout 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 demonstrate the ability to control the different components, a demo board will be attached to the MCU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Consists of rectifiers for the AC voltage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Drives LEDs to simulate the different components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245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Main Control Unit (Hardware)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Software control of the plant will be housed in the MCU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Sends 2 2-digit hex values to shift registers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Each bit responsible for a single component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Responsible for gathering and parsing through data from the Remote Sensor Modules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Communicates with RSMs through a wireless module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Talks to wireless module via UART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Communicates with Web App through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CGI commands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Stellaris LM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8962</a:t>
            </a:r>
            <a:r>
              <a:rPr lang="en-US" dirty="0"/>
              <a:t> Microcontroller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029200"/>
            <a:ext cx="2733675" cy="158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390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297181"/>
            <a:ext cx="8077200" cy="38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 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Block Diagram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Lightning Bolt 16"/>
          <p:cNvSpPr/>
          <p:nvPr>
            <p:custDataLst>
              <p:tags r:id="rId3"/>
            </p:custDataLst>
          </p:nvPr>
        </p:nvSpPr>
        <p:spPr>
          <a:xfrm rot="17641760">
            <a:off x="4292401" y="4958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/>
          <p:cNvSpPr/>
          <p:nvPr>
            <p:custDataLst>
              <p:tags r:id="rId4"/>
            </p:custDataLst>
          </p:nvPr>
        </p:nvSpPr>
        <p:spPr>
          <a:xfrm rot="3958240" flipH="1">
            <a:off x="4368601" y="5339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4953000" y="2286000"/>
            <a:ext cx="37338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Heating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Ventilation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Air Conditioning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Some provide advanced features such as humidity control and CO2 monitoring/control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Scheduling and adaptive set-points will allow the user to reduce the systems run time.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Run time data logging will give the user a better understanding of the systems activities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Temperature/ Humidity Hardware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31648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Using a digital Temperature/Humidity Sensor from Honeywell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HIH-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6130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Accurate to 4% RH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Operates from 0-100% RH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Accurate to .025 C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SPI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3.3V supply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0.6-0.75mA current consumption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19425"/>
            <a:ext cx="33147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068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CO2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1450" y="1935480"/>
            <a:ext cx="8515350" cy="4541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Telaire</a:t>
            </a:r>
            <a:r>
              <a:rPr lang="en-US" dirty="0" smtClean="0"/>
              <a:t>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6004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Ultra High Accuracy in DIR (Infrared)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Digital Sensor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Efficient Power Consumption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Sensitive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ppm </a:t>
            </a:r>
            <a:r>
              <a:rPr lang="en-US" dirty="0"/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20,000</a:t>
            </a:r>
            <a:r>
              <a:rPr lang="en-US" dirty="0" smtClean="0"/>
              <a:t>ppm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Requires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dirty="0" smtClean="0"/>
              <a:t>mA </a:t>
            </a:r>
            <a:r>
              <a:rPr lang="en-US" dirty="0"/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/>
              <a:t>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Has SPI Interface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048000"/>
            <a:ext cx="2971800" cy="270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417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User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1.8</a:t>
            </a:r>
            <a:r>
              <a:rPr lang="en-US" dirty="0" smtClean="0"/>
              <a:t> inch TFT color display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16 bit color resolution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160 x 128 pixels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SPI interface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push buttons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Used for simple input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589026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Wireless Communication Specifications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4300" y="1981200"/>
            <a:ext cx="85725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MSP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430</a:t>
            </a:r>
            <a:r>
              <a:rPr lang="en-US" dirty="0" smtClean="0"/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2553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UART Connectivity to modules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US" dirty="0" smtClean="0"/>
              <a:t>L Transceiver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Anaren</a:t>
            </a:r>
            <a:r>
              <a:rPr lang="en-US" dirty="0"/>
              <a:t> </a:t>
            </a:r>
            <a:r>
              <a:rPr lang="en-US" dirty="0" smtClean="0"/>
              <a:t>booster pack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Frequency </a:t>
            </a:r>
            <a:r>
              <a:rPr lang="en-US" dirty="0" smtClean="0"/>
              <a:t>Band: 779 </a:t>
            </a:r>
            <a:r>
              <a:rPr lang="en-US" dirty="0"/>
              <a:t>– 928 MHz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200nA sleep mode consumption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SPI connection between transceiver and MSP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Creates single code base for wireless communications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94" t="20927" r="27142" b="34584"/>
          <a:stretch/>
        </p:blipFill>
        <p:spPr>
          <a:xfrm>
            <a:off x="5334000" y="2233557"/>
            <a:ext cx="3410857" cy="20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26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297181"/>
            <a:ext cx="8077200" cy="38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System Block Diagram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9" name="Lightning Bolt 8"/>
          <p:cNvSpPr/>
          <p:nvPr>
            <p:custDataLst>
              <p:tags r:id="rId3"/>
            </p:custDataLst>
          </p:nvPr>
        </p:nvSpPr>
        <p:spPr>
          <a:xfrm rot="17641760">
            <a:off x="4394578" y="4958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>
            <p:custDataLst>
              <p:tags r:id="rId4"/>
            </p:custDataLst>
          </p:nvPr>
        </p:nvSpPr>
        <p:spPr>
          <a:xfrm rot="3958240" flipH="1">
            <a:off x="4470778" y="5339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>
            <p:custDataLst>
              <p:tags r:id="rId5"/>
            </p:custDataLst>
          </p:nvPr>
        </p:nvSpPr>
        <p:spPr>
          <a:xfrm rot="10800000">
            <a:off x="838200" y="3685161"/>
            <a:ext cx="3657600" cy="2334638"/>
          </a:xfrm>
          <a:prstGeom prst="corner">
            <a:avLst>
              <a:gd name="adj1" fmla="val 50657"/>
              <a:gd name="adj2" fmla="val 656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Stellaris</a:t>
            </a:r>
            <a:r>
              <a:rPr lang="en-US" b="1" dirty="0"/>
              <a:t> </a:t>
            </a:r>
            <a:r>
              <a:rPr lang="en-US" b="1" dirty="0" smtClean="0"/>
              <a:t>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7150" y="1600200"/>
            <a:ext cx="8934450" cy="5029200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Modified lwIPhttpd (web server) implementation provided with Stellarisware.</a:t>
            </a:r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Common Gateway Interface (CGI) adapter provided by Stellarisware sample code.</a:t>
            </a:r>
          </a:p>
          <a:p>
            <a:pPr fontAlgn="base">
              <a:buFont typeface="Wingdings" pitchFamily="2" charset="2"/>
              <a:buChar char="Ø"/>
            </a:pPr>
            <a:endParaRPr lang="en-US" dirty="0"/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CGI Calls for polling and updating RSMs, and plant components.</a:t>
            </a:r>
          </a:p>
          <a:p>
            <a:pPr fontAlgn="base">
              <a:buFont typeface="Wingdings" pitchFamily="2" charset="2"/>
              <a:buChar char="Ø"/>
            </a:pPr>
            <a:endParaRPr lang="en-US" dirty="0"/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Web App Hosting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80999" y="1800972"/>
          <a:ext cx="8416125" cy="4447428"/>
        </p:xfrm>
        <a:graphic>
          <a:graphicData uri="http://schemas.openxmlformats.org/drawingml/2006/table">
            <a:tbl>
              <a:tblPr/>
              <a:tblGrid>
                <a:gridCol w="2594329"/>
                <a:gridCol w="2177382"/>
                <a:gridCol w="1451589"/>
                <a:gridCol w="2192825"/>
              </a:tblGrid>
              <a:tr h="555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Stellaris LM3S8962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Beaglebone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Google App Engine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7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Clock Frequency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Mhz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 Mhz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RAM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 KB SRAM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 MB DDR2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Storage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 KB Flash + microSD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microSD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7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Ethernet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7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Operating System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None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Linux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HTTP Server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 (Custom coded using lwIP)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Apache/Lighttpd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Application Programming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C/Python/PHP/Perl/Java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Python/Java/Go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7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storage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CSV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CSV/SQL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Datastore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~$90 (dev board)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~$90 (dev board)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11582" marR="11582" marT="11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End-to-End Connectivity</a:t>
            </a:r>
            <a:endParaRPr lang="en-US" b="1" dirty="0"/>
          </a:p>
        </p:txBody>
      </p:sp>
      <p:sp>
        <p:nvSpPr>
          <p:cNvPr id="4" name="Shape 61"/>
          <p:cNvSpPr/>
          <p:nvPr>
            <p:custDataLst>
              <p:tags r:id="rId3"/>
            </p:custDataLst>
          </p:nvPr>
        </p:nvSpPr>
        <p:spPr>
          <a:xfrm>
            <a:off x="173877" y="2014455"/>
            <a:ext cx="8741523" cy="4614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  <p:sp>
        <p:nvSpPr>
          <p:cNvPr id="3" name="Rectangle 2"/>
          <p:cNvSpPr/>
          <p:nvPr/>
        </p:nvSpPr>
        <p:spPr>
          <a:xfrm>
            <a:off x="152400" y="2362200"/>
            <a:ext cx="38100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Google App Engine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" dirty="0" smtClean="0"/>
              <a:t>Cloud computing: Platform as a service</a:t>
            </a:r>
          </a:p>
          <a:p>
            <a:pPr lvl="0">
              <a:buFont typeface="Wingdings" pitchFamily="2" charset="2"/>
              <a:buChar char="Ø"/>
            </a:pPr>
            <a:r>
              <a:rPr lang="en" dirty="0" smtClean="0"/>
              <a:t>Hosting on Google's infrastructure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/>
              <a:t>Google Cloud = Distributed resources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/>
              <a:t>No need to manage server</a:t>
            </a:r>
          </a:p>
          <a:p>
            <a:pPr>
              <a:buFont typeface="Wingdings" pitchFamily="2" charset="2"/>
              <a:buChar char="Ø"/>
            </a:pPr>
            <a:r>
              <a:rPr lang="en" dirty="0" smtClean="0"/>
              <a:t>Application development: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/>
              <a:t>Python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/>
              <a:t>Java</a:t>
            </a:r>
          </a:p>
          <a:p>
            <a:pPr>
              <a:buFont typeface="Wingdings" pitchFamily="2" charset="2"/>
              <a:buChar char="Ø"/>
            </a:pPr>
            <a:r>
              <a:rPr lang="en" dirty="0" smtClean="0"/>
              <a:t>Data storage: Google Datastore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100" y="342900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Python/ Java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2361576"/>
          <a:ext cx="7924800" cy="3886824"/>
        </p:xfrm>
        <a:graphic>
          <a:graphicData uri="http://schemas.openxmlformats.org/drawingml/2006/table">
            <a:tbl>
              <a:tblPr/>
              <a:tblGrid>
                <a:gridCol w="2461655"/>
                <a:gridCol w="2915117"/>
                <a:gridCol w="2548028"/>
              </a:tblGrid>
              <a:tr h="323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Python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Java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 it Free?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 and Open Source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 and Open Source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Learning Curve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Simple Syntax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Lacks Simple Syntax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Does it need to compile?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47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 tools?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Wide range of tools and libraries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Large range of libraries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Built In Docs?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Script?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Difficulty of Implementation in the Google App Engine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Very straight forward implementation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very straight forward</a:t>
                      </a:r>
                    </a:p>
                  </a:txBody>
                  <a:tcPr marL="16195" marR="16195" marT="1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76400"/>
            <a:ext cx="2286000" cy="6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0385" y="838200"/>
            <a:ext cx="82201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Increased cost of electricity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Great cost of commercially available HVAC controllers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Limited feature set of commercially available HVAC controllers, especially web enabled controllers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 Webapp2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Lightweight framework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Built into Google App Engine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WSGI Adapter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Interface between web server and web application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Also responsible for handling uncaught exceptions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Jinja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/>
              <a:t>Templating</a:t>
            </a:r>
            <a:r>
              <a:rPr lang="en-US" dirty="0" smtClean="0"/>
              <a:t> Engine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Using a templating system we can dynamically generate portions of the HTML and embed special placeholders in the HTML files to indicate where the generated content should appear.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Routes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Handle requests in the web application by dispatching handlers for different events (i.e. Display Zones, Display Readings, Schedule, etc.)</a:t>
            </a:r>
          </a:p>
          <a:p>
            <a:pPr lvl="1" fontAlgn="base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66850"/>
            <a:ext cx="6334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Webapp2 Handlers Flowchart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Automatic Polling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24000"/>
            <a:ext cx="8305800" cy="4953000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Web Application polls MCU every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minutes.</a:t>
            </a:r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Requests status of Plant and RSMs via CGI call.</a:t>
            </a:r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Processes received information (JSON format):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Update system readings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Checks if schedule needs to run</a:t>
            </a:r>
          </a:p>
          <a:p>
            <a:pPr fontAlgn="base">
              <a:buFont typeface="Wingdings" pitchFamily="2" charset="2"/>
              <a:buChar char="Ø"/>
            </a:pPr>
            <a:endParaRPr lang="en-US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dirty="0" smtClean="0"/>
              <a:t>Sends updates to plant and RSMs via CGI calls available in Main Control Unit.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190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Google Datastore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en" sz="2800" dirty="0" smtClean="0">
                <a:solidFill>
                  <a:srgbClr val="000000"/>
                </a:solidFill>
              </a:rPr>
              <a:t>Horizontally distributed database based on Google's Bigtable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>
                <a:solidFill>
                  <a:srgbClr val="000000"/>
                </a:solidFill>
              </a:rPr>
              <a:t>Manages very large sets of structured data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>
                <a:solidFill>
                  <a:srgbClr val="000000"/>
                </a:solidFill>
              </a:rPr>
              <a:t>Allows for scaling of applications as they receive more traffic</a:t>
            </a:r>
          </a:p>
          <a:p>
            <a:pPr lvl="0">
              <a:buFont typeface="Wingdings" pitchFamily="2" charset="2"/>
              <a:buChar char="Ø"/>
            </a:pPr>
            <a:r>
              <a:rPr lang="en" sz="2800" dirty="0" smtClean="0">
                <a:solidFill>
                  <a:srgbClr val="000000"/>
                </a:solidFill>
              </a:rPr>
              <a:t>Object datastore 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>
                <a:solidFill>
                  <a:srgbClr val="000000"/>
                </a:solidFill>
              </a:rPr>
              <a:t>Objects are called entities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>
                <a:solidFill>
                  <a:srgbClr val="000000"/>
                </a:solidFill>
              </a:rPr>
              <a:t>Entity kinds (classes) Modeled in Python or Java</a:t>
            </a:r>
          </a:p>
          <a:p>
            <a:pPr lvl="0">
              <a:buFont typeface="Wingdings" pitchFamily="2" charset="2"/>
              <a:buChar char="Ø"/>
            </a:pPr>
            <a:r>
              <a:rPr lang="en" sz="2800" dirty="0" smtClean="0">
                <a:solidFill>
                  <a:srgbClr val="000000"/>
                </a:solidFill>
              </a:rPr>
              <a:t>Supports atomic transactions</a:t>
            </a:r>
          </a:p>
          <a:p>
            <a:pPr lvl="0">
              <a:buFont typeface="Wingdings" pitchFamily="2" charset="2"/>
              <a:buChar char="Ø"/>
            </a:pPr>
            <a:r>
              <a:rPr lang="en" sz="2800" dirty="0" smtClean="0">
                <a:solidFill>
                  <a:srgbClr val="000000"/>
                </a:solidFill>
              </a:rPr>
              <a:t>Python and Java APIs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" sz="2800" dirty="0" smtClean="0">
                <a:solidFill>
                  <a:srgbClr val="000000"/>
                </a:solidFill>
              </a:rPr>
              <a:t>Google Query Language: </a:t>
            </a:r>
            <a:r>
              <a:rPr lang="en" dirty="0" smtClean="0">
                <a:solidFill>
                  <a:srgbClr val="000000"/>
                </a:solidFill>
              </a:rPr>
              <a:t>flexible but not as much as SQL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728711"/>
            <a:ext cx="6705600" cy="40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Data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" sz="2400" dirty="0" smtClean="0"/>
              <a:t>Every entity has its own unique key property</a:t>
            </a:r>
          </a:p>
          <a:p>
            <a:pPr lvl="1">
              <a:buFont typeface="Wingdings" pitchFamily="2" charset="2"/>
              <a:buChar char="Ø"/>
            </a:pPr>
            <a:r>
              <a:rPr lang="en" sz="1800" dirty="0" smtClean="0"/>
              <a:t>Implicitly created by the App Engine during entity creation.</a:t>
            </a:r>
          </a:p>
          <a:p>
            <a:pPr lvl="1">
              <a:buFont typeface="Wingdings" pitchFamily="2" charset="2"/>
              <a:buChar char="Ø"/>
            </a:pPr>
            <a:r>
              <a:rPr lang="en" sz="1800" dirty="0" smtClean="0"/>
              <a:t>Includes the entity kind and a unique numeric ID that is automatically assigned.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297181"/>
            <a:ext cx="8077200" cy="38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Block Diagram</a:t>
            </a:r>
          </a:p>
        </p:txBody>
      </p:sp>
      <p:sp>
        <p:nvSpPr>
          <p:cNvPr id="6" name="Flowchart: Process 5"/>
          <p:cNvSpPr/>
          <p:nvPr>
            <p:custDataLst>
              <p:tags r:id="rId3"/>
            </p:custDataLst>
          </p:nvPr>
        </p:nvSpPr>
        <p:spPr>
          <a:xfrm rot="16200000">
            <a:off x="952500" y="4762500"/>
            <a:ext cx="990600" cy="1371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>
            <p:custDataLst>
              <p:tags r:id="rId4"/>
            </p:custDataLst>
          </p:nvPr>
        </p:nvSpPr>
        <p:spPr>
          <a:xfrm rot="17641760">
            <a:off x="4292401" y="4958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>
            <p:custDataLst>
              <p:tags r:id="rId5"/>
            </p:custDataLst>
          </p:nvPr>
        </p:nvSpPr>
        <p:spPr>
          <a:xfrm rot="3958240" flipH="1">
            <a:off x="4368601" y="5339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429000"/>
            <a:ext cx="363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4432856"/>
            <a:ext cx="3614737" cy="9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" y="114300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Operating Environment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lvl="8">
              <a:buFont typeface="Wingdings" pitchFamily="2" charset="2"/>
              <a:buChar char="Ø"/>
            </a:pPr>
            <a:endParaRPr lang="en-US" sz="2400" dirty="0" smtClean="0"/>
          </a:p>
          <a:p>
            <a:pPr lvl="8">
              <a:buFont typeface="Wingdings" pitchFamily="2" charset="2"/>
              <a:buChar char="Ø"/>
            </a:pPr>
            <a:r>
              <a:rPr lang="en-US" sz="2600" dirty="0" smtClean="0"/>
              <a:t>Development Platform:</a:t>
            </a:r>
          </a:p>
          <a:p>
            <a:pPr lvl="8">
              <a:buNone/>
            </a:pPr>
            <a:r>
              <a:rPr lang="en-US" sz="2400" dirty="0" smtClean="0"/>
              <a:t>		Google App Engine</a:t>
            </a:r>
          </a:p>
          <a:p>
            <a:pPr lvl="8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Backend Programming Language:</a:t>
            </a:r>
          </a:p>
          <a:p>
            <a:pPr lvl="2">
              <a:buNone/>
            </a:pPr>
            <a:r>
              <a:rPr lang="en-US" sz="2600" dirty="0" smtClean="0"/>
              <a:t>	</a:t>
            </a:r>
            <a:r>
              <a:rPr lang="en-US" sz="2400" dirty="0" smtClean="0"/>
              <a:t>Python</a:t>
            </a:r>
          </a:p>
          <a:p>
            <a:pPr lvl="2">
              <a:buNone/>
            </a:pPr>
            <a:endParaRPr lang="en-US" sz="2400" dirty="0" smtClean="0"/>
          </a:p>
          <a:p>
            <a:pPr lvl="2">
              <a:buNone/>
            </a:pPr>
            <a:endParaRPr lang="en-US" sz="2400" dirty="0" smtClean="0"/>
          </a:p>
          <a:p>
            <a:pPr lvl="2">
              <a:buNone/>
            </a:pPr>
            <a:r>
              <a:rPr lang="en-US" sz="2400" dirty="0" smtClean="0"/>
              <a:t>				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Primary Client-Side Scripting Framework:</a:t>
            </a:r>
          </a:p>
          <a:p>
            <a:pPr lvl="1">
              <a:buNone/>
            </a:pPr>
            <a:r>
              <a:rPr lang="en-US" sz="2600" dirty="0" smtClean="0"/>
              <a:t>		</a:t>
            </a:r>
            <a:r>
              <a:rPr lang="en-US" dirty="0" smtClean="0"/>
              <a:t>jQ</a:t>
            </a:r>
            <a:r>
              <a:rPr lang="en-US" sz="2400" dirty="0" smtClean="0"/>
              <a:t>uery Mobile (JavaScript)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1263" y="3810000"/>
            <a:ext cx="1328737" cy="13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67564" y="1327245"/>
            <a:ext cx="1238036" cy="164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1295400"/>
            <a:ext cx="1267255" cy="17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Why jQuery Mobile?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HTML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/>
              <a:t> and CSS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 Compatibility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Works on both Android and </a:t>
            </a:r>
            <a:r>
              <a:rPr lang="en-US" dirty="0" err="1" smtClean="0"/>
              <a:t>iOS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Professional Layout for PC, Tablet and Mobile Devices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Compatibility with Firefox, Chrome, Safari and others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Allows for rich touch screen interfaces for mobile devices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3962400"/>
            <a:ext cx="1066800" cy="10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76700" y="3962400"/>
            <a:ext cx="1104900" cy="10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jQuery Mobile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jQuery Mobile API which resizes depending on the pixel size of the device which is perfect for mobile and Tablet devices.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PC/ Tablet layout has the ability to display on both sides of the screen with a primary and secondary table structure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 Mobile layout will fit the menu options to the screen and upon user interaction will display the data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PC/ Tablet Landscape View</a:t>
            </a:r>
            <a:endParaRPr lang="en-US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850532"/>
            <a:ext cx="9144000" cy="43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Accurately read temperature and relative humidity both inside and outside building.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System management through web application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Scheduling capabilities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CO2 monitoring for a gauge of air quality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Zone control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Expandable to multiple zones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Wireless connectivity to RSM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Reduction of energy consumption due to scheduling and set-point control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Simple and easy installation with minimal wiring.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7391400" cy="554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Mobile View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02582"/>
            <a:ext cx="7086600" cy="55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Web App Use Case Diagram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Scheduler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Standard HVAC systems typically do not include embedded schedulers for their users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User will be able to adjust Set times, </a:t>
            </a:r>
            <a:r>
              <a:rPr lang="en-US" dirty="0" smtClean="0"/>
              <a:t>Fan Modes, System Modes and Set Points </a:t>
            </a:r>
            <a:r>
              <a:rPr lang="en-US" dirty="0"/>
              <a:t>for specific zones in the system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Users will be able to adjust their scheduler for a week at a </a:t>
            </a:r>
            <a:r>
              <a:rPr lang="en-US" dirty="0" smtClean="0"/>
              <a:t>time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Coded in pure HTML/CSS/JS with Python backend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Output Power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536192"/>
            <a:ext cx="7620000" cy="4590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 readily available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/>
              <a:t>VAC supply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Most commercial HVAC controllers use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/>
              <a:t>VAC supply as standard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Output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/>
              <a:t>VAC for HVAC system control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/>
              <a:t>VAC will drive the Breakout Board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Control will come directly from main board therefore no need for logic power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Main Controller Power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536192"/>
            <a:ext cx="7620000" cy="4590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Use readily available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17V Laptop power supply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/>
              <a:t>V switching regulator for logic level power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en-US" sz="2800" dirty="0" smtClean="0"/>
              <a:t>V LDO Linear Regulator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1810088107"/>
              </p:ext>
            </p:extLst>
          </p:nvPr>
        </p:nvGraphicFramePr>
        <p:xfrm>
          <a:off x="990600" y="3657600"/>
          <a:ext cx="685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OKI-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dirty="0" smtClean="0"/>
                        <a:t>8SR-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DE-SW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033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2574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Voltage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7-36V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5-30V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0-60V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80-95%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0" y="3581400"/>
            <a:ext cx="1828800" cy="228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816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RSM Power Supply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RSM will use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/>
              <a:t> AA batteries to supply unregulated power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/>
              <a:t>V regulator will supply power to the CO2 sensor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en-US" sz="3200" dirty="0" smtClean="0"/>
              <a:t>V regulator will be used for the sensors, the wireless communication and the main microcontroller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309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Testing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447801"/>
            <a:ext cx="3381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447800"/>
            <a:ext cx="3429000" cy="25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1" y="4029456"/>
            <a:ext cx="3352800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0386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Application Testing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69026"/>
            <a:ext cx="3022864" cy="32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851091"/>
            <a:ext cx="4624410" cy="32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Application Testing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733800" cy="37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51" y="1828800"/>
            <a:ext cx="4096849" cy="38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491" y="1933576"/>
            <a:ext cx="4235909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Application Testing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Project Specifications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Main Controller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Control up to 8 zones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Wireless connectivity to RSM at a minimum of 30ft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Web Interface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Host at least 5 users simultaneously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Manage week long schedules for each zone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Display status of up to 8 zones simultaneously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RSM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Temperature ±0.125</a:t>
            </a:r>
            <a:r>
              <a:rPr lang="en-US" b="1" dirty="0" smtClean="0"/>
              <a:t>°</a:t>
            </a:r>
            <a:r>
              <a:rPr lang="en-US" dirty="0" smtClean="0"/>
              <a:t>C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Humidity ±5% relative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CO2 At least ±500 ppm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dirty="0" smtClean="0"/>
              <a:t>744 hours of battery life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Project Distribution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271142" y="2362200"/>
          <a:ext cx="8644258" cy="2667000"/>
        </p:xfrm>
        <a:graphic>
          <a:graphicData uri="http://schemas.openxmlformats.org/drawingml/2006/table">
            <a:tbl>
              <a:tblPr/>
              <a:tblGrid>
                <a:gridCol w="1908097"/>
                <a:gridCol w="1937008"/>
                <a:gridCol w="1387707"/>
                <a:gridCol w="1647902"/>
                <a:gridCol w="1763544"/>
              </a:tblGrid>
              <a:tr h="45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Michael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Javier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Ryan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Genaro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5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Plant Control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5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RSM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Database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3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 App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PCB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21683" marR="21683" marT="21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Budget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362204"/>
          <a:ext cx="8400070" cy="3124196"/>
        </p:xfrm>
        <a:graphic>
          <a:graphicData uri="http://schemas.openxmlformats.org/drawingml/2006/table">
            <a:tbl>
              <a:tblPr/>
              <a:tblGrid>
                <a:gridCol w="2718304"/>
                <a:gridCol w="980653"/>
                <a:gridCol w="1432269"/>
                <a:gridCol w="1909693"/>
                <a:gridCol w="1359151"/>
              </a:tblGrid>
              <a:tr h="258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12910" marR="12910" marT="12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Price (of each)</a:t>
                      </a:r>
                    </a:p>
                  </a:txBody>
                  <a:tcPr marL="12910" marR="12910" marT="12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Expected Budget</a:t>
                      </a:r>
                    </a:p>
                  </a:txBody>
                  <a:tcPr marL="12910" marR="12910" marT="1291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Final Budget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Sensor Microcontroller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$48.00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Humid/ Temp Sensors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CO2 Sensors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Graphical Display Unit(s)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$12.50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$75.00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Peripheral Suite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RSM Power Supplies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 Controller Power Supplies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Module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$180.00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PCB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1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 Controller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$120.00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12910" marR="12910" marT="12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$454.00</a:t>
                      </a: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813.00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910" marR="12910" marT="12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Rapid degradation of Thermostat LCD’s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Web App Handlers Redirect issues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Sensor Power Consumption very high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Anaren</a:t>
            </a:r>
            <a:r>
              <a:rPr lang="en-US" dirty="0" smtClean="0"/>
              <a:t> Booster Packs requiring 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V higher than specified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Lack of Reliability from Wireless and Sensors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Issues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297181"/>
            <a:ext cx="8077200" cy="38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Block Diagram</a:t>
            </a: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2209800" y="2362200"/>
            <a:ext cx="2438400" cy="1004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>
            <p:custDataLst>
              <p:tags r:id="rId4"/>
            </p:custDataLst>
          </p:nvPr>
        </p:nvSpPr>
        <p:spPr>
          <a:xfrm rot="17641760">
            <a:off x="4292401" y="4958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>
            <p:custDataLst>
              <p:tags r:id="rId5"/>
            </p:custDataLst>
          </p:nvPr>
        </p:nvSpPr>
        <p:spPr>
          <a:xfrm rot="3958240" flipH="1">
            <a:off x="4368601" y="5339517"/>
            <a:ext cx="457021" cy="68553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Plant Block Diagram</a:t>
            </a:r>
            <a:endParaRPr lang="en-US" b="1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762000" y="1752600"/>
            <a:ext cx="609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79800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Plant Specifications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Need to supply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/>
              <a:t>VAC to drive the different components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 able to support up to 8 zones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Continuous uptime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cs typeface="Times New Roman" pitchFamily="18" charset="0"/>
              </a:rPr>
              <a:t>months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Heat Pump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7828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Various types:  single stage, multi-stage, variable compressor, variable fan, oil, gas, etc…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ingle stage heat pump very common in FL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Design to implement a multi-stage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Air handler indoors,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compressors outdoors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6" name="Picture 2" descr="http://images1.americanlisted.com/nlarge/air_conditioner_heat_pump_air_handler_carrier_great_deal_950_lynchburg_forest_25941679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06371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lhtcooling.com/wp-content/uploads/2009/02/distefano-2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47658"/>
            <a:ext cx="3433233" cy="257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558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kXNJsWccieMRd8sw3iw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4Lun0xcAm1mQuDX4EO1K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gcPHEAlSCJS0qxN6OeF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8LS3CKif7MqANTorvPpZ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p0VbuhVKMhI6AVwJzIPy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YcbrNBsJNSc834PBXBA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APKTHmJPgW6xMFRbWGN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pA0rgX66XwGBOLdiYgQJF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oFPjCTSNpEZSClGTT50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1wi9JLETze73r43oJPX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xU3wu3NHn0V8Dj1s969v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o799zEVW8pQKAka30YEF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D4WwvM0bx2e9FFs29c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LyUCPvla08IAZo6dgA6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8jrKmgGRj1nM8uBSehlc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q3kDmVPypcTEqBa484u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qY6LvhJyIzZocTh6nsb1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ccfCBomOwF6mToqJUK1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Tt40Ia9gIQXJQ7oKjrc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Z4eqfzQkiUvICqGC0eoU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ZQiiSpy3H89WxUkoTEg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4aS7VgR4ZHbHa2O8Ddz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y4ILDpaJ7341iLyBFbF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lNiqrXxXLeuv7pqt2qz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9yilaqAz1vGU0iXwJ6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Lc7hLTBcuiN9d2AC9OiRu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FOPCbIL0UqgjFydl4Zix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wCQyiIFW8YvvtJtIYIOy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G0c73yjxNOzujYLQamfSu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4pBkKKbF6FbpDhdMDp3lY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Na4tRl1AIWUsdfdyXtg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zIJCRjDWBBvhCE94kO3o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8j6rgHUpNvKVaU4oYpG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Dr5ol0MQjmm8W8Vrqs2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BlXiBBFOjbLTI8e5k3Ez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ScslkvsfFEdnFFlSmU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HxtDLwwc0xVoYegBDaLkf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Uzsg5y67Tt9uCroo2Vh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3o6sWmemy8GR6otcsq7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74guBhetMgNtv49CBJTx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OLk0VPsRjiydg1bsLW7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YR5L05iIckFwLiNerF5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8mkS8PEzftOeTyprb9B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fae1yWfToyVHDHZgJX6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PLkAtWc1RtOa89DfPS8F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Eax2BGa0oCg1cWs9lVi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ss8rzWVVRw7K79D7gHk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jbVIrUqDTuUBHLS6niY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feuquMI4T6rQ1b9dx7qoB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ViO8r8XXqQGnIH7wMD2U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iaKFiazI4qtxHAAUnFrK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69kxRMd1x9ATylWbqZvJj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9asqHpu2wRD3a9WtsGD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vRtYHF5PdIZXdp96Rw7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pSNrtPCnS2UI0DnLQMn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ldGUOJaSCduvie9l1KuW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JeHheX5wwU2AGNKzZZEi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DZAXxBPEmdj9YDrVTK7v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oMRvTY4DB3Htx1XZkDxO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UBTfqMRlA3SyAN51IQzJ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sv5pYUptXKBiSfCDyiMf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X7c4sqDEUQAiSgKzYYU0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AYr9TjUHeJtE9n90NWV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WhVQo5hhXmMNU7XO06y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mwTU4c5GTEiwgyHJhKeYi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Od5ftxuPjmyt2ae3UPpX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Rms23ZWPxPC4sHK9BJM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CGWhCaHIhj5lqjlkrcV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UZmSArMv2DmIKGaxlry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er5MzXcJRy6HlJMruvSu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QYIxiKeFaD3r71XgpZCO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ZlZbSeH9MuVJBUxcBEUnC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XKl0n9fhfyBvB642Erv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DTCKue5TRZLM0Xbim4q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RU77Qe6iMS3xtv5fRYI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ayO1zJpNq4GZZ0SpzxOS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QBqQbmkbjMGt6roCF1b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JO66Rm5rLu6930kD2I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ZBgFpMWjjCwAC1lXkUP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5wRJTJopH1NeRBK4vY5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nXonh1YtN1UKJzf8sl2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M15gZ8QTkyjkbrnREYKZ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lO8JTXdzAOZS9Ukvrmq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j7RaPnwKPDphBzfy71f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lO8JTXdzAOZS9Ukvrmq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M15gZ8QTkyjkbrnREYKZ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lO8JTXdzAOZS9Ukvrmq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j7RaPnwKPDphBzfy71f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FFOr1ITQ7SMVZtlsPEOY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vkmrdFxrnU3fHk1XLUMY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p25eGoTp9B8pnx32GZq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dhERYDfuXOEEsfF2dQvy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wSFAVleu2y7UWfISamsJC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LJ5NmDLA121tcHeKcHB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pUqRsppfoa7KbT8Dbf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wQNsXhriHL878WLrMyCC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mrvkCyvlZWkeo5fAQKbV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vTAXhG4JXnwFZbne2wWI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X5MgfAwrAIKMVBKFgPh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HJ64dBHFZn2cVva0qt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PQGjYtR03iJf5ViYygL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N5x6JWtsvgVBmPNtnW3J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UdfLumf7qhk1n3abnUJU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JJFfugoO3s8TOTOr7kq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RU77Qe6iMS3xtv5fRYIC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SuegmVNpuSqXSL7nq9I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PhpjmSsr9kxZ1DTzRau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O7M7JAU704h2IURyuPf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7vDk7uyyUsbCEXR3zUW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pSJuuRhxfiRD9UF1KYS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NpYVIOAzrls15LBD0Hg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HcH99LQYGuiiMfRNo9cJ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wmk0Vn9U1EJ2vwKUG3z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L0NWoyaYa8Gl4kvy9tW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a8OUp7Xbk2RVDX8Lp2p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kKGh7syMqx1fQF8u820Z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t9Gyqo3UgplQN3d8ZvCx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bwzVDjbFz6osjIYXPKSA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To7sCVTmrbwGhxAz1aIv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UZS5g03vmg28fiqXL80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x5N5yvozUB5SDBcb5gJr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j6LFxqtsO64ht7zxETj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AocTBE5nFJfZu8yKFgZ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wrf5FNlvc8eekkZYyuQ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4YOjnet6z0k2sCofhp4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q4nKEEBRHuycdGmBNUP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pEjGcdmCPdknl5SzZpF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9nCI3xw3bqL5cY7vQ0rMO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nHXoX6aIJVy0ry97sVS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unL54rxryNkCnP6mtCI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fD8r53m7UKYPAbfo8YH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HIrBpDkV8sOfXXk45fP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1Y0vef7sK4bmHma2kRvHb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3GbRl9BfgI339F3c9j4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w3qLdEAHhRJLPSLQImyv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HIrBpDkV8sOfXXk45fP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1Y0vef7sK4bmHma2kRvHb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dmpC5NYzaaRGJr5boct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cZ9zP0Dx9AMMMH9M2Sb4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SgAa1LojPr20N8OC2ELu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QGqBeG7vIBzAu91VMdb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SgAa1LojPr20N8OC2ELu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SgAa1LojPr20N8OC2ELu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SgAa1LojPr20N8OC2ELu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SgAa1LojPr20N8OC2EL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OgcpUHv5wJtsVbFTzHVv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N70Ie5WTorB7Dbr7F7ZI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98CwIBAZcbADDwK4IGX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zFBb7UFmBenuF3GumQF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vfGqKPpkG0wGC9V9aYvbZ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XkPdnY6ZaefryXVxtGj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XkPdnY6ZaefryXVxtGj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AWyicvW1capnSwnbfXSIc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d6cFxR6oW1pGV3uUDMP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uyv6dIMuALCWe9zOKSb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hnXzaONRAWJrMDUNuNj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PYWvjKX3jE2th79ExXGJ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NnWTWnoShSyxYCFu2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pilNEQgmlpwaL98nR0F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BIza1SsEPE28o4A6hx7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T4Pls7JwLWT3fB2jMqm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1ncsx6bTRHiEGDdtOo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8DL3NKI8NfO9GbXyklt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QJoWTOIJDfT9fzHtjqa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PxW1wf3xdD4NM1EQRUp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gwWnRR23L4qNUR0RhtG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5sNFPszfjQqfhp58ncv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nY7NQ0CWnwx0ruAc1z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mEzBM95uzRn45Ox1CzC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IgXBybaVFlfMBtdedtQ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DmpLE0XVTm7tVjDbATj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yVlcEfUnZhwxjCkNjIe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1Pic3Nnl8wzW2DAbMwaX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8xUB2SXzjtBx6zBcAz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wTF2ZOm9GrzVD3vTLigz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y124dVXnaI35BEey34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2Ctv5jOhugzTlD0UBrc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SxrREdebZy0vZqBHQDy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wIiAy9t9ejMbJV3dFB2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SPEziTByKmC41Jz3F5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JNGGDCYXQVwvQsWYQzx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zFUkEBVWAqFb6RSCfYz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oIZgK4mLnpBBwT0fstB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yvT67Gf8iF8kd1LjXm2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PEm45djz5MTS6oryueH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2LDRQW0dKCmsGeJ2A1P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lUnRpRNcTXPCArenny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vEIdOsDGCprGkhWt4Al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vQB8BlEsaGkaPgFEAp9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oVg9iUiXx3Q29RBFQi2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m9sFNq0VOUcXsGSs3K9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jN6O2VyRt5hDy6HC6SX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PboUNoei03B5QEzZn4m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xIiqYY7D4oycwCdouQ0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FP8LKqDhex1mXVp87aC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1tg237uSehwJvzM2DNEJ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4tHDzeXckf1rNFuInvM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QepQl4wOwmqWpNkqygV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H4L7xUq9WsMkCtdJSSG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1QgHoXXwqgMAwl4exBn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a4aQcPn2lqw22URQwtb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x2XREEl48mf3GbwxK89o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3uianG5UbZVDw7TkaIG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MYdFkZJ2gDBbZtzugFZ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VH6qN4fLyloMbgYk5n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82EoDqXqHC3SHjWHm5b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9oMuVPwLlwbE2dkapksf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ewa8mDoHVnMz60hgW1M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fSuq9Sxb1nSZkL2nAoO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3P9c7U3EONAQ6XBiWczi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5XgaXGWHp7pfhhDWtvaJ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H7FwdyqoM5ufMx9YVQej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645U1wsWnanukWlIHCIG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z5tLKDUiiKDHf9vqtnh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K1u5MuAkv1qWxA2sOMt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3jno14YLnJIqMAkyb3nj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4c6ny7ogFqAkI47dSwcSp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5h0tumQ2WpflsgERqI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hjBUn0zuxQx0ppNL05X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sCCEXduXAo1JZTNDXlx6u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wifAbaV3LOu0NYpy7lhy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Ik2RQ5pD1BCNNjFMPpyu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T0egAuJbtOXFJuLU9aMI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n0b6TkwS0TtZODg1IX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IPJKev6HRXWD1AEfyD4u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tA6V3h7FsmDbiln851M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OJqWqaKDz9MIDN3p2bM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2bBFntp1lKLwm9EjrOA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Z4eqfzQkiUvICqGC0eoU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ZQiiSpy3H89WxUkoTEg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U5Iz1O3hYHQMozCKMw2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Lk9jS3bnkM6HHebl4tCDu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EBjpaP2KrNZH4NGWtCr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YdLzu2emy0X1GsMjbGT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KdM8ttxMuri6eK56nvFX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Z9ATkXo5rOLuC5EBk0w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J36e9aqKSDlRdBYAHgX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</TotalTime>
  <Words>1667</Words>
  <Application>Microsoft Office PowerPoint</Application>
  <PresentationFormat>On-screen Show (4:3)</PresentationFormat>
  <Paragraphs>440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  eHVAC: Wireless Modular Multi-Zone HVAC Controller</vt:lpstr>
      <vt:lpstr>Overview</vt:lpstr>
      <vt:lpstr>Motivation</vt:lpstr>
      <vt:lpstr>Objectives</vt:lpstr>
      <vt:lpstr>Project Specifications</vt:lpstr>
      <vt:lpstr>Slide 6</vt:lpstr>
      <vt:lpstr>Plant Block Diagram</vt:lpstr>
      <vt:lpstr>Plant Specifications</vt:lpstr>
      <vt:lpstr>Heat Pump</vt:lpstr>
      <vt:lpstr>Heat Pump Components</vt:lpstr>
      <vt:lpstr>Control (Hardware)</vt:lpstr>
      <vt:lpstr>Control (Hardware) Continued</vt:lpstr>
      <vt:lpstr>Slide 13</vt:lpstr>
      <vt:lpstr>Plant Block Diagram</vt:lpstr>
      <vt:lpstr>Damper Control</vt:lpstr>
      <vt:lpstr>Slide 16</vt:lpstr>
      <vt:lpstr>Breakout Board</vt:lpstr>
      <vt:lpstr>Main Control Unit (Hardware)</vt:lpstr>
      <vt:lpstr>Slide 19</vt:lpstr>
      <vt:lpstr>Temperature/ Humidity Hardware</vt:lpstr>
      <vt:lpstr>CO2 Measurement</vt:lpstr>
      <vt:lpstr>User Interface</vt:lpstr>
      <vt:lpstr>Wireless Communication Specifications</vt:lpstr>
      <vt:lpstr>System Block Diagram </vt:lpstr>
      <vt:lpstr>Stellaris Interface</vt:lpstr>
      <vt:lpstr>Web App Hosting</vt:lpstr>
      <vt:lpstr>End-to-End Connectivity</vt:lpstr>
      <vt:lpstr>Google App Engine</vt:lpstr>
      <vt:lpstr>Python/ Java</vt:lpstr>
      <vt:lpstr> Webapp2</vt:lpstr>
      <vt:lpstr>Slide 31</vt:lpstr>
      <vt:lpstr>Automatic Polling</vt:lpstr>
      <vt:lpstr>Google Datastore</vt:lpstr>
      <vt:lpstr>Data Models</vt:lpstr>
      <vt:lpstr>Slide 35</vt:lpstr>
      <vt:lpstr>Operating Environment</vt:lpstr>
      <vt:lpstr>Why jQuery Mobile?</vt:lpstr>
      <vt:lpstr>jQuery Mobile Interface</vt:lpstr>
      <vt:lpstr>PC/ Tablet Landscape View</vt:lpstr>
      <vt:lpstr>Mobile View</vt:lpstr>
      <vt:lpstr>Web App Use Case Diagram</vt:lpstr>
      <vt:lpstr>Scheduler</vt:lpstr>
      <vt:lpstr>Output Power Supply</vt:lpstr>
      <vt:lpstr>Main Controller Power Supply</vt:lpstr>
      <vt:lpstr>RSM Power Supply </vt:lpstr>
      <vt:lpstr>Testing</vt:lpstr>
      <vt:lpstr>Slide 47</vt:lpstr>
      <vt:lpstr>Slide 48</vt:lpstr>
      <vt:lpstr>Slide 49</vt:lpstr>
      <vt:lpstr>Project Distribution</vt:lpstr>
      <vt:lpstr>Budget</vt:lpstr>
      <vt:lpstr>Slide 52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Ryan</cp:lastModifiedBy>
  <cp:revision>395</cp:revision>
  <dcterms:created xsi:type="dcterms:W3CDTF">2012-09-21T15:21:03Z</dcterms:created>
  <dcterms:modified xsi:type="dcterms:W3CDTF">2012-11-19T22:08:12Z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1AehswWDXjD_24NOYO5v5TTEHp4YJULqajXtXbNV6bwI</vt:lpwstr>
  </property>
  <property fmtid="{D5CDD505-2E9C-101B-9397-08002B2CF9AE}" pid="4" name="Google.Documents.RevisionId">
    <vt:lpwstr>07985978725165481759</vt:lpwstr>
  </property>
  <property fmtid="{D5CDD505-2E9C-101B-9397-08002B2CF9AE}" pid="5" name="Google.Documents.PreviousRevisionId">
    <vt:lpwstr>15166927294599141555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