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slides/slide31.xml" ContentType="application/vnd.openxmlformats-officedocument.presentationml.slide+xml"/>
  <Override PartName="/ppt/diagrams/quickStyle1.xml" ContentType="application/vnd.openxmlformats-officedocument.drawingml.diagramStyl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302" r:id="rId3"/>
    <p:sldId id="258" r:id="rId4"/>
    <p:sldId id="259" r:id="rId5"/>
    <p:sldId id="261" r:id="rId6"/>
    <p:sldId id="301" r:id="rId7"/>
    <p:sldId id="277" r:id="rId8"/>
    <p:sldId id="278" r:id="rId9"/>
    <p:sldId id="279" r:id="rId10"/>
    <p:sldId id="292" r:id="rId11"/>
    <p:sldId id="300" r:id="rId12"/>
    <p:sldId id="297" r:id="rId13"/>
    <p:sldId id="284" r:id="rId14"/>
    <p:sldId id="299" r:id="rId15"/>
    <p:sldId id="262" r:id="rId16"/>
    <p:sldId id="263" r:id="rId17"/>
    <p:sldId id="286" r:id="rId18"/>
    <p:sldId id="287" r:id="rId19"/>
    <p:sldId id="288" r:id="rId20"/>
    <p:sldId id="264" r:id="rId21"/>
    <p:sldId id="298" r:id="rId22"/>
    <p:sldId id="294" r:id="rId23"/>
    <p:sldId id="283" r:id="rId24"/>
    <p:sldId id="291" r:id="rId25"/>
    <p:sldId id="290" r:id="rId26"/>
    <p:sldId id="296" r:id="rId27"/>
    <p:sldId id="309" r:id="rId28"/>
    <p:sldId id="308" r:id="rId29"/>
    <p:sldId id="265" r:id="rId30"/>
    <p:sldId id="280" r:id="rId31"/>
    <p:sldId id="304" r:id="rId32"/>
    <p:sldId id="305" r:id="rId33"/>
    <p:sldId id="306" r:id="rId34"/>
    <p:sldId id="266" r:id="rId35"/>
    <p:sldId id="281" r:id="rId36"/>
    <p:sldId id="282" r:id="rId37"/>
    <p:sldId id="303" r:id="rId38"/>
    <p:sldId id="267" r:id="rId39"/>
    <p:sldId id="268" r:id="rId40"/>
    <p:sldId id="269" r:id="rId41"/>
    <p:sldId id="270" r:id="rId42"/>
    <p:sldId id="293" r:id="rId43"/>
    <p:sldId id="272" r:id="rId44"/>
    <p:sldId id="30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4D11"/>
  </p:clrMru>
  <p:extLst>
    <p:ext uri="{E76CE94A-603C-4142-B9EB-6D1370010A27}">
      <p14:discardImageEditData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809" autoAdjust="0"/>
    <p:restoredTop sz="94660"/>
  </p:normalViewPr>
  <p:slideViewPr>
    <p:cSldViewPr>
      <p:cViewPr>
        <p:scale>
          <a:sx n="53" d="100"/>
          <a:sy n="53" d="100"/>
        </p:scale>
        <p:origin x="-1912" y="-108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tx>
            <c:strRef>
              <c:f>Sheet1!$B$1</c:f>
              <c:strCache>
                <c:ptCount val="1"/>
                <c:pt idx="0">
                  <c:v>Column1</c:v>
                </c:pt>
              </c:strCache>
            </c:strRef>
          </c:tx>
          <c:cat>
            <c:strRef>
              <c:f>Sheet1!$A$2:$A$10</c:f>
              <c:strCache>
                <c:ptCount val="9"/>
                <c:pt idx="0">
                  <c:v>RESEARCH</c:v>
                </c:pt>
                <c:pt idx="1">
                  <c:v>RFID</c:v>
                </c:pt>
                <c:pt idx="2">
                  <c:v>MOTOR1</c:v>
                </c:pt>
                <c:pt idx="3">
                  <c:v>MOTOR2</c:v>
                </c:pt>
                <c:pt idx="4">
                  <c:v>PCB</c:v>
                </c:pt>
                <c:pt idx="5">
                  <c:v>HOUSING</c:v>
                </c:pt>
                <c:pt idx="6">
                  <c:v>PROX SENSOR</c:v>
                </c:pt>
                <c:pt idx="7">
                  <c:v>LCD</c:v>
                </c:pt>
                <c:pt idx="8">
                  <c:v>Switch</c:v>
                </c:pt>
              </c:strCache>
            </c:strRef>
          </c:cat>
          <c:val>
            <c:numRef>
              <c:f>Sheet1!$B$2:$B$10</c:f>
              <c:numCache>
                <c:formatCode>General</c:formatCode>
                <c:ptCount val="9"/>
              </c:numCache>
            </c:numRef>
          </c:val>
        </c:ser>
        <c:ser>
          <c:idx val="1"/>
          <c:order val="1"/>
          <c:tx>
            <c:strRef>
              <c:f>Sheet1!$C$1</c:f>
              <c:strCache>
                <c:ptCount val="1"/>
                <c:pt idx="0">
                  <c:v>Column2</c:v>
                </c:pt>
              </c:strCache>
            </c:strRef>
          </c:tx>
          <c:cat>
            <c:strRef>
              <c:f>Sheet1!$A$2:$A$10</c:f>
              <c:strCache>
                <c:ptCount val="9"/>
                <c:pt idx="0">
                  <c:v>RESEARCH</c:v>
                </c:pt>
                <c:pt idx="1">
                  <c:v>RFID</c:v>
                </c:pt>
                <c:pt idx="2">
                  <c:v>MOTOR1</c:v>
                </c:pt>
                <c:pt idx="3">
                  <c:v>MOTOR2</c:v>
                </c:pt>
                <c:pt idx="4">
                  <c:v>PCB</c:v>
                </c:pt>
                <c:pt idx="5">
                  <c:v>HOUSING</c:v>
                </c:pt>
                <c:pt idx="6">
                  <c:v>PROX SENSOR</c:v>
                </c:pt>
                <c:pt idx="7">
                  <c:v>LCD</c:v>
                </c:pt>
                <c:pt idx="8">
                  <c:v>Switch</c:v>
                </c:pt>
              </c:strCache>
            </c:strRef>
          </c:cat>
          <c:val>
            <c:numRef>
              <c:f>Sheet1!$C$2:$C$10</c:f>
              <c:numCache>
                <c:formatCode>General</c:formatCode>
                <c:ptCount val="9"/>
                <c:pt idx="0">
                  <c:v>90.0</c:v>
                </c:pt>
                <c:pt idx="1">
                  <c:v>90.0</c:v>
                </c:pt>
                <c:pt idx="2">
                  <c:v>70.0</c:v>
                </c:pt>
                <c:pt idx="3">
                  <c:v>70.0</c:v>
                </c:pt>
                <c:pt idx="4">
                  <c:v>30.0</c:v>
                </c:pt>
                <c:pt idx="5">
                  <c:v>50.0</c:v>
                </c:pt>
                <c:pt idx="6">
                  <c:v>50.0</c:v>
                </c:pt>
                <c:pt idx="7">
                  <c:v>30.0</c:v>
                </c:pt>
                <c:pt idx="8">
                  <c:v>80.0</c:v>
                </c:pt>
              </c:numCache>
            </c:numRef>
          </c:val>
        </c:ser>
        <c:axId val="543502280"/>
        <c:axId val="543505336"/>
      </c:barChart>
      <c:catAx>
        <c:axId val="543502280"/>
        <c:scaling>
          <c:orientation val="minMax"/>
        </c:scaling>
        <c:axPos val="b"/>
        <c:tickLblPos val="nextTo"/>
        <c:crossAx val="543505336"/>
        <c:crosses val="autoZero"/>
        <c:auto val="1"/>
        <c:lblAlgn val="ctr"/>
        <c:lblOffset val="100"/>
      </c:catAx>
      <c:valAx>
        <c:axId val="543505336"/>
        <c:scaling>
          <c:orientation val="minMax"/>
        </c:scaling>
        <c:axPos val="l"/>
        <c:majorGridlines/>
        <c:numFmt formatCode="General" sourceLinked="1"/>
        <c:tickLblPos val="nextTo"/>
        <c:crossAx val="543502280"/>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99BE9-AABD-407D-B9C4-D6C75A34A91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17AC646D-5514-4D20-BCB5-E98ED5A4D9D2}">
      <dgm:prSet phldrT="[Text]"/>
      <dgm:spPr/>
      <dgm:t>
        <a:bodyPr/>
        <a:lstStyle/>
        <a:p>
          <a:r>
            <a:rPr lang="en-US" dirty="0" smtClean="0"/>
            <a:t>PCB</a:t>
          </a:r>
          <a:endParaRPr lang="en-US" dirty="0"/>
        </a:p>
      </dgm:t>
    </dgm:pt>
    <dgm:pt modelId="{DCB05C9B-B5E8-4A6A-8399-CEEEC6BADC30}" type="parTrans" cxnId="{8ADEEDA0-0C05-403D-AF0F-9404158515C5}">
      <dgm:prSet/>
      <dgm:spPr/>
      <dgm:t>
        <a:bodyPr/>
        <a:lstStyle/>
        <a:p>
          <a:endParaRPr lang="en-US"/>
        </a:p>
      </dgm:t>
    </dgm:pt>
    <dgm:pt modelId="{7B21D3CA-FB8A-4017-AF84-0CCB67D7C451}" type="sibTrans" cxnId="{8ADEEDA0-0C05-403D-AF0F-9404158515C5}">
      <dgm:prSet/>
      <dgm:spPr/>
      <dgm:t>
        <a:bodyPr/>
        <a:lstStyle/>
        <a:p>
          <a:endParaRPr lang="en-US"/>
        </a:p>
      </dgm:t>
    </dgm:pt>
    <dgm:pt modelId="{D93BB49B-C452-4112-AFCB-52FCEFF4ADA1}">
      <dgm:prSet phldrT="[Text]" custT="1"/>
      <dgm:spPr/>
      <dgm:t>
        <a:bodyPr/>
        <a:lstStyle/>
        <a:p>
          <a:r>
            <a:rPr lang="en-US" sz="2400" dirty="0" smtClean="0"/>
            <a:t>Pet with RFID tag</a:t>
          </a:r>
          <a:endParaRPr lang="en-US" sz="2400" dirty="0"/>
        </a:p>
      </dgm:t>
    </dgm:pt>
    <dgm:pt modelId="{D7615DA2-245D-46B9-9419-92B44C927F42}" type="parTrans" cxnId="{A843E998-1D61-4DD0-BCA6-7E23B1E462CE}">
      <dgm:prSet/>
      <dgm:spPr>
        <a:ln>
          <a:solidFill>
            <a:schemeClr val="tx1"/>
          </a:solidFill>
        </a:ln>
      </dgm:spPr>
      <dgm:t>
        <a:bodyPr/>
        <a:lstStyle/>
        <a:p>
          <a:endParaRPr lang="en-US"/>
        </a:p>
      </dgm:t>
    </dgm:pt>
    <dgm:pt modelId="{8C55C2A4-94DC-4C4B-9815-49C2C3DBB679}" type="sibTrans" cxnId="{A843E998-1D61-4DD0-BCA6-7E23B1E462CE}">
      <dgm:prSet/>
      <dgm:spPr/>
      <dgm:t>
        <a:bodyPr/>
        <a:lstStyle/>
        <a:p>
          <a:endParaRPr lang="en-US"/>
        </a:p>
      </dgm:t>
    </dgm:pt>
    <dgm:pt modelId="{108F9087-980A-4F92-87DA-34124825A9FB}">
      <dgm:prSet phldrT="[Text]" custT="1"/>
      <dgm:spPr/>
      <dgm:t>
        <a:bodyPr/>
        <a:lstStyle/>
        <a:p>
          <a:r>
            <a:rPr lang="en-US" sz="2400" dirty="0" smtClean="0"/>
            <a:t>RF  </a:t>
          </a:r>
          <a:r>
            <a:rPr lang="en-US" sz="2000" dirty="0" smtClean="0"/>
            <a:t>Antenna </a:t>
          </a:r>
          <a:endParaRPr lang="en-US" sz="2000" dirty="0"/>
        </a:p>
      </dgm:t>
    </dgm:pt>
    <dgm:pt modelId="{5987E87E-B99F-4B51-AB16-1C008C9959CC}" type="parTrans" cxnId="{1CBB3E3A-D7ED-4D06-ACE2-36F5730F57A0}">
      <dgm:prSet/>
      <dgm:spPr>
        <a:ln>
          <a:solidFill>
            <a:srgbClr val="FF0000"/>
          </a:solidFill>
        </a:ln>
      </dgm:spPr>
      <dgm:t>
        <a:bodyPr/>
        <a:lstStyle/>
        <a:p>
          <a:endParaRPr lang="en-US"/>
        </a:p>
      </dgm:t>
    </dgm:pt>
    <dgm:pt modelId="{4DBA3D1D-ED7D-4393-A9E6-8E90BD4C21CF}" type="sibTrans" cxnId="{1CBB3E3A-D7ED-4D06-ACE2-36F5730F57A0}">
      <dgm:prSet/>
      <dgm:spPr/>
      <dgm:t>
        <a:bodyPr/>
        <a:lstStyle/>
        <a:p>
          <a:endParaRPr lang="en-US"/>
        </a:p>
      </dgm:t>
    </dgm:pt>
    <dgm:pt modelId="{3845EB2E-DEFB-435B-AFE2-67D1D6CF7AD6}">
      <dgm:prSet phldrT="[Text]" custT="1"/>
      <dgm:spPr/>
      <dgm:t>
        <a:bodyPr/>
        <a:lstStyle/>
        <a:p>
          <a:r>
            <a:rPr lang="en-US" sz="1800" dirty="0" smtClean="0"/>
            <a:t>Food dispense motor</a:t>
          </a:r>
          <a:endParaRPr lang="en-US" sz="1800" dirty="0"/>
        </a:p>
      </dgm:t>
    </dgm:pt>
    <dgm:pt modelId="{0FA41B3E-8A2E-4BAD-86D2-5DC42FC0E9A5}" type="parTrans" cxnId="{DF210AB3-69DA-41CA-B258-2CAA90B1CA4D}">
      <dgm:prSet/>
      <dgm:spPr>
        <a:ln>
          <a:solidFill>
            <a:srgbClr val="FFFF00"/>
          </a:solidFill>
        </a:ln>
      </dgm:spPr>
      <dgm:t>
        <a:bodyPr/>
        <a:lstStyle/>
        <a:p>
          <a:endParaRPr lang="en-US"/>
        </a:p>
      </dgm:t>
    </dgm:pt>
    <dgm:pt modelId="{2A479847-6D74-4B77-A513-BD105EBB1AED}" type="sibTrans" cxnId="{DF210AB3-69DA-41CA-B258-2CAA90B1CA4D}">
      <dgm:prSet/>
      <dgm:spPr/>
      <dgm:t>
        <a:bodyPr/>
        <a:lstStyle/>
        <a:p>
          <a:endParaRPr lang="en-US"/>
        </a:p>
      </dgm:t>
    </dgm:pt>
    <dgm:pt modelId="{01F3DB5E-C128-4174-9972-78FAAA622471}">
      <dgm:prSet phldrT="[Text]" custT="1"/>
      <dgm:spPr/>
      <dgm:t>
        <a:bodyPr/>
        <a:lstStyle/>
        <a:p>
          <a:r>
            <a:rPr lang="en-US" sz="1800" dirty="0" smtClean="0"/>
            <a:t>Food tray motor</a:t>
          </a:r>
          <a:endParaRPr lang="en-US" sz="1800" dirty="0"/>
        </a:p>
      </dgm:t>
    </dgm:pt>
    <dgm:pt modelId="{5184254C-EBA0-4DA1-8E3E-A378EF774B26}" type="parTrans" cxnId="{BB98F0B4-6564-46D0-B47F-85390893D965}">
      <dgm:prSet/>
      <dgm:spPr>
        <a:ln>
          <a:solidFill>
            <a:srgbClr val="034D11"/>
          </a:solidFill>
        </a:ln>
      </dgm:spPr>
      <dgm:t>
        <a:bodyPr/>
        <a:lstStyle/>
        <a:p>
          <a:endParaRPr lang="en-US"/>
        </a:p>
      </dgm:t>
    </dgm:pt>
    <dgm:pt modelId="{DF4679CD-C13B-49B7-822F-423DF7CA2637}" type="sibTrans" cxnId="{BB98F0B4-6564-46D0-B47F-85390893D965}">
      <dgm:prSet/>
      <dgm:spPr/>
      <dgm:t>
        <a:bodyPr/>
        <a:lstStyle/>
        <a:p>
          <a:endParaRPr lang="en-US"/>
        </a:p>
      </dgm:t>
    </dgm:pt>
    <dgm:pt modelId="{5290B4D0-F88F-A349-BFAE-9957BEFC0A02}">
      <dgm:prSet/>
      <dgm:spPr/>
      <dgm:t>
        <a:bodyPr/>
        <a:lstStyle/>
        <a:p>
          <a:r>
            <a:rPr lang="en-US" dirty="0" smtClean="0"/>
            <a:t>LCD Keypad Shield</a:t>
          </a:r>
          <a:endParaRPr lang="en-US" dirty="0"/>
        </a:p>
      </dgm:t>
    </dgm:pt>
    <dgm:pt modelId="{ADECD729-CE89-8548-90AC-51C6AFFCF6A5}" type="parTrans" cxnId="{AF02D64F-5CCB-B84F-B722-DA830F601D20}">
      <dgm:prSet/>
      <dgm:spPr/>
      <dgm:t>
        <a:bodyPr/>
        <a:lstStyle/>
        <a:p>
          <a:endParaRPr lang="en-US"/>
        </a:p>
      </dgm:t>
    </dgm:pt>
    <dgm:pt modelId="{24BF2C70-5BDE-934E-B6CF-E219B77C5E12}" type="sibTrans" cxnId="{AF02D64F-5CCB-B84F-B722-DA830F601D20}">
      <dgm:prSet/>
      <dgm:spPr/>
      <dgm:t>
        <a:bodyPr/>
        <a:lstStyle/>
        <a:p>
          <a:endParaRPr lang="en-US"/>
        </a:p>
      </dgm:t>
    </dgm:pt>
    <dgm:pt modelId="{F23AD420-9EC6-B145-8533-28F7A7A1D26D}">
      <dgm:prSet/>
      <dgm:spPr/>
      <dgm:t>
        <a:bodyPr/>
        <a:lstStyle/>
        <a:p>
          <a:r>
            <a:rPr lang="en-US" dirty="0" smtClean="0"/>
            <a:t>Proximity Sensor</a:t>
          </a:r>
          <a:endParaRPr lang="en-US" dirty="0"/>
        </a:p>
      </dgm:t>
    </dgm:pt>
    <dgm:pt modelId="{666BCD20-84CC-054B-A6D8-5EAD885773D1}" type="parTrans" cxnId="{472838E6-7B99-3E43-BDF6-5E1DCD2C9ED0}">
      <dgm:prSet/>
      <dgm:spPr>
        <a:ln>
          <a:solidFill>
            <a:srgbClr val="002060"/>
          </a:solidFill>
        </a:ln>
      </dgm:spPr>
      <dgm:t>
        <a:bodyPr/>
        <a:lstStyle/>
        <a:p>
          <a:endParaRPr lang="en-US"/>
        </a:p>
      </dgm:t>
    </dgm:pt>
    <dgm:pt modelId="{7D9ACF1F-91D3-C146-9A8C-230D1CA030AC}" type="sibTrans" cxnId="{472838E6-7B99-3E43-BDF6-5E1DCD2C9ED0}">
      <dgm:prSet/>
      <dgm:spPr/>
      <dgm:t>
        <a:bodyPr/>
        <a:lstStyle/>
        <a:p>
          <a:endParaRPr lang="en-US"/>
        </a:p>
      </dgm:t>
    </dgm:pt>
    <dgm:pt modelId="{5AB09DA5-9295-4C9D-81E3-0D7CDD1B9C48}" type="pres">
      <dgm:prSet presAssocID="{6D399BE9-AABD-407D-B9C4-D6C75A34A919}" presName="cycle" presStyleCnt="0">
        <dgm:presLayoutVars>
          <dgm:chMax val="1"/>
          <dgm:dir/>
          <dgm:animLvl val="ctr"/>
          <dgm:resizeHandles val="exact"/>
        </dgm:presLayoutVars>
      </dgm:prSet>
      <dgm:spPr/>
      <dgm:t>
        <a:bodyPr/>
        <a:lstStyle/>
        <a:p>
          <a:endParaRPr lang="en-US"/>
        </a:p>
      </dgm:t>
    </dgm:pt>
    <dgm:pt modelId="{D41E9035-27C3-4D8C-8509-AFD57F2EB2BD}" type="pres">
      <dgm:prSet presAssocID="{17AC646D-5514-4D20-BCB5-E98ED5A4D9D2}" presName="centerShape" presStyleLbl="node0" presStyleIdx="0" presStyleCnt="1"/>
      <dgm:spPr/>
      <dgm:t>
        <a:bodyPr/>
        <a:lstStyle/>
        <a:p>
          <a:endParaRPr lang="en-US"/>
        </a:p>
      </dgm:t>
    </dgm:pt>
    <dgm:pt modelId="{F37C5F29-2E9E-4D17-9783-29805520F3C1}" type="pres">
      <dgm:prSet presAssocID="{D7615DA2-245D-46B9-9419-92B44C927F42}" presName="Name9" presStyleLbl="parChTrans1D2" presStyleIdx="0" presStyleCnt="6"/>
      <dgm:spPr/>
      <dgm:t>
        <a:bodyPr/>
        <a:lstStyle/>
        <a:p>
          <a:endParaRPr lang="en-US"/>
        </a:p>
      </dgm:t>
    </dgm:pt>
    <dgm:pt modelId="{148E9F6F-30E0-4895-A8A8-3A5F8283E9EF}" type="pres">
      <dgm:prSet presAssocID="{D7615DA2-245D-46B9-9419-92B44C927F42}" presName="connTx" presStyleLbl="parChTrans1D2" presStyleIdx="0" presStyleCnt="6"/>
      <dgm:spPr/>
      <dgm:t>
        <a:bodyPr/>
        <a:lstStyle/>
        <a:p>
          <a:endParaRPr lang="en-US"/>
        </a:p>
      </dgm:t>
    </dgm:pt>
    <dgm:pt modelId="{317E1A1D-C628-47F4-8A6E-BEAE04B7BA36}" type="pres">
      <dgm:prSet presAssocID="{D93BB49B-C452-4112-AFCB-52FCEFF4ADA1}" presName="node" presStyleLbl="node1" presStyleIdx="0" presStyleCnt="6" custScaleX="106753" custScaleY="115203">
        <dgm:presLayoutVars>
          <dgm:bulletEnabled val="1"/>
        </dgm:presLayoutVars>
      </dgm:prSet>
      <dgm:spPr/>
      <dgm:t>
        <a:bodyPr/>
        <a:lstStyle/>
        <a:p>
          <a:endParaRPr lang="en-US"/>
        </a:p>
      </dgm:t>
    </dgm:pt>
    <dgm:pt modelId="{8BCC580F-2D3A-B14E-AF08-44D808AEDD5A}" type="pres">
      <dgm:prSet presAssocID="{ADECD729-CE89-8548-90AC-51C6AFFCF6A5}" presName="Name9" presStyleLbl="parChTrans1D2" presStyleIdx="1" presStyleCnt="6"/>
      <dgm:spPr/>
      <dgm:t>
        <a:bodyPr/>
        <a:lstStyle/>
        <a:p>
          <a:endParaRPr lang="en-US"/>
        </a:p>
      </dgm:t>
    </dgm:pt>
    <dgm:pt modelId="{031EA078-2758-844F-9C30-E1125AD0F310}" type="pres">
      <dgm:prSet presAssocID="{ADECD729-CE89-8548-90AC-51C6AFFCF6A5}" presName="connTx" presStyleLbl="parChTrans1D2" presStyleIdx="1" presStyleCnt="6"/>
      <dgm:spPr/>
      <dgm:t>
        <a:bodyPr/>
        <a:lstStyle/>
        <a:p>
          <a:endParaRPr lang="en-US"/>
        </a:p>
      </dgm:t>
    </dgm:pt>
    <dgm:pt modelId="{59D521A2-4E5F-B140-B7C2-0924AA4B722E}" type="pres">
      <dgm:prSet presAssocID="{5290B4D0-F88F-A349-BFAE-9957BEFC0A02}" presName="node" presStyleLbl="node1" presStyleIdx="1" presStyleCnt="6">
        <dgm:presLayoutVars>
          <dgm:bulletEnabled val="1"/>
        </dgm:presLayoutVars>
      </dgm:prSet>
      <dgm:spPr/>
      <dgm:t>
        <a:bodyPr/>
        <a:lstStyle/>
        <a:p>
          <a:endParaRPr lang="en-US"/>
        </a:p>
      </dgm:t>
    </dgm:pt>
    <dgm:pt modelId="{756AC608-020F-5541-8884-62E37159B126}" type="pres">
      <dgm:prSet presAssocID="{666BCD20-84CC-054B-A6D8-5EAD885773D1}" presName="Name9" presStyleLbl="parChTrans1D2" presStyleIdx="2" presStyleCnt="6"/>
      <dgm:spPr/>
      <dgm:t>
        <a:bodyPr/>
        <a:lstStyle/>
        <a:p>
          <a:endParaRPr lang="en-US"/>
        </a:p>
      </dgm:t>
    </dgm:pt>
    <dgm:pt modelId="{428AA650-321F-464D-BECD-09CCDC93B63E}" type="pres">
      <dgm:prSet presAssocID="{666BCD20-84CC-054B-A6D8-5EAD885773D1}" presName="connTx" presStyleLbl="parChTrans1D2" presStyleIdx="2" presStyleCnt="6"/>
      <dgm:spPr/>
      <dgm:t>
        <a:bodyPr/>
        <a:lstStyle/>
        <a:p>
          <a:endParaRPr lang="en-US"/>
        </a:p>
      </dgm:t>
    </dgm:pt>
    <dgm:pt modelId="{6CC0DE67-6229-6D44-98E9-DD1C28F767DC}" type="pres">
      <dgm:prSet presAssocID="{F23AD420-9EC6-B145-8533-28F7A7A1D26D}" presName="node" presStyleLbl="node1" presStyleIdx="2" presStyleCnt="6">
        <dgm:presLayoutVars>
          <dgm:bulletEnabled val="1"/>
        </dgm:presLayoutVars>
      </dgm:prSet>
      <dgm:spPr/>
      <dgm:t>
        <a:bodyPr/>
        <a:lstStyle/>
        <a:p>
          <a:endParaRPr lang="en-US"/>
        </a:p>
      </dgm:t>
    </dgm:pt>
    <dgm:pt modelId="{376B6464-7027-4A55-9F32-2882B85F0DB9}" type="pres">
      <dgm:prSet presAssocID="{5987E87E-B99F-4B51-AB16-1C008C9959CC}" presName="Name9" presStyleLbl="parChTrans1D2" presStyleIdx="3" presStyleCnt="6"/>
      <dgm:spPr/>
      <dgm:t>
        <a:bodyPr/>
        <a:lstStyle/>
        <a:p>
          <a:endParaRPr lang="en-US"/>
        </a:p>
      </dgm:t>
    </dgm:pt>
    <dgm:pt modelId="{A5FA0A94-0AE1-4595-AF99-8C5B700C29CE}" type="pres">
      <dgm:prSet presAssocID="{5987E87E-B99F-4B51-AB16-1C008C9959CC}" presName="connTx" presStyleLbl="parChTrans1D2" presStyleIdx="3" presStyleCnt="6"/>
      <dgm:spPr/>
      <dgm:t>
        <a:bodyPr/>
        <a:lstStyle/>
        <a:p>
          <a:endParaRPr lang="en-US"/>
        </a:p>
      </dgm:t>
    </dgm:pt>
    <dgm:pt modelId="{04276FAC-6EDF-4710-8EB6-40F847BE4965}" type="pres">
      <dgm:prSet presAssocID="{108F9087-980A-4F92-87DA-34124825A9FB}" presName="node" presStyleLbl="node1" presStyleIdx="3" presStyleCnt="6" custScaleX="110174" custScaleY="118623">
        <dgm:presLayoutVars>
          <dgm:bulletEnabled val="1"/>
        </dgm:presLayoutVars>
      </dgm:prSet>
      <dgm:spPr/>
      <dgm:t>
        <a:bodyPr/>
        <a:lstStyle/>
        <a:p>
          <a:endParaRPr lang="en-US"/>
        </a:p>
      </dgm:t>
    </dgm:pt>
    <dgm:pt modelId="{97F81144-C4CB-41F0-B820-7C869CDE5D62}" type="pres">
      <dgm:prSet presAssocID="{0FA41B3E-8A2E-4BAD-86D2-5DC42FC0E9A5}" presName="Name9" presStyleLbl="parChTrans1D2" presStyleIdx="4" presStyleCnt="6"/>
      <dgm:spPr/>
      <dgm:t>
        <a:bodyPr/>
        <a:lstStyle/>
        <a:p>
          <a:endParaRPr lang="en-US"/>
        </a:p>
      </dgm:t>
    </dgm:pt>
    <dgm:pt modelId="{458C6CEC-6B0F-415E-92C5-812C7506C6B3}" type="pres">
      <dgm:prSet presAssocID="{0FA41B3E-8A2E-4BAD-86D2-5DC42FC0E9A5}" presName="connTx" presStyleLbl="parChTrans1D2" presStyleIdx="4" presStyleCnt="6"/>
      <dgm:spPr/>
      <dgm:t>
        <a:bodyPr/>
        <a:lstStyle/>
        <a:p>
          <a:endParaRPr lang="en-US"/>
        </a:p>
      </dgm:t>
    </dgm:pt>
    <dgm:pt modelId="{4126840A-9819-4D86-8594-86DC4DE57038}" type="pres">
      <dgm:prSet presAssocID="{3845EB2E-DEFB-435B-AFE2-67D1D6CF7AD6}" presName="node" presStyleLbl="node1" presStyleIdx="4" presStyleCnt="6">
        <dgm:presLayoutVars>
          <dgm:bulletEnabled val="1"/>
        </dgm:presLayoutVars>
      </dgm:prSet>
      <dgm:spPr/>
      <dgm:t>
        <a:bodyPr/>
        <a:lstStyle/>
        <a:p>
          <a:endParaRPr lang="en-US"/>
        </a:p>
      </dgm:t>
    </dgm:pt>
    <dgm:pt modelId="{2FB0B0DA-3488-42AE-92C9-F242E271B33C}" type="pres">
      <dgm:prSet presAssocID="{5184254C-EBA0-4DA1-8E3E-A378EF774B26}" presName="Name9" presStyleLbl="parChTrans1D2" presStyleIdx="5" presStyleCnt="6"/>
      <dgm:spPr/>
      <dgm:t>
        <a:bodyPr/>
        <a:lstStyle/>
        <a:p>
          <a:endParaRPr lang="en-US"/>
        </a:p>
      </dgm:t>
    </dgm:pt>
    <dgm:pt modelId="{E7897650-0C97-4E69-867F-2776EA110603}" type="pres">
      <dgm:prSet presAssocID="{5184254C-EBA0-4DA1-8E3E-A378EF774B26}" presName="connTx" presStyleLbl="parChTrans1D2" presStyleIdx="5" presStyleCnt="6"/>
      <dgm:spPr/>
      <dgm:t>
        <a:bodyPr/>
        <a:lstStyle/>
        <a:p>
          <a:endParaRPr lang="en-US"/>
        </a:p>
      </dgm:t>
    </dgm:pt>
    <dgm:pt modelId="{87E7761B-2306-4AEA-B6A0-E2F20971CF70}" type="pres">
      <dgm:prSet presAssocID="{01F3DB5E-C128-4174-9972-78FAAA622471}" presName="node" presStyleLbl="node1" presStyleIdx="5" presStyleCnt="6">
        <dgm:presLayoutVars>
          <dgm:bulletEnabled val="1"/>
        </dgm:presLayoutVars>
      </dgm:prSet>
      <dgm:spPr/>
      <dgm:t>
        <a:bodyPr/>
        <a:lstStyle/>
        <a:p>
          <a:endParaRPr lang="en-US"/>
        </a:p>
      </dgm:t>
    </dgm:pt>
  </dgm:ptLst>
  <dgm:cxnLst>
    <dgm:cxn modelId="{8ADEEDA0-0C05-403D-AF0F-9404158515C5}" srcId="{6D399BE9-AABD-407D-B9C4-D6C75A34A919}" destId="{17AC646D-5514-4D20-BCB5-E98ED5A4D9D2}" srcOrd="0" destOrd="0" parTransId="{DCB05C9B-B5E8-4A6A-8399-CEEEC6BADC30}" sibTransId="{7B21D3CA-FB8A-4017-AF84-0CCB67D7C451}"/>
    <dgm:cxn modelId="{08E1EF4E-39A1-48FE-B4C9-C8D477058033}" type="presOf" srcId="{5987E87E-B99F-4B51-AB16-1C008C9959CC}" destId="{A5FA0A94-0AE1-4595-AF99-8C5B700C29CE}" srcOrd="1" destOrd="0" presId="urn:microsoft.com/office/officeart/2005/8/layout/radial1"/>
    <dgm:cxn modelId="{AB7A6B70-E096-475C-87B4-01B58DA51797}" type="presOf" srcId="{17AC646D-5514-4D20-BCB5-E98ED5A4D9D2}" destId="{D41E9035-27C3-4D8C-8509-AFD57F2EB2BD}" srcOrd="0" destOrd="0" presId="urn:microsoft.com/office/officeart/2005/8/layout/radial1"/>
    <dgm:cxn modelId="{773141B2-A124-45EF-A9F7-A6247F4E10BA}" type="presOf" srcId="{108F9087-980A-4F92-87DA-34124825A9FB}" destId="{04276FAC-6EDF-4710-8EB6-40F847BE4965}" srcOrd="0" destOrd="0" presId="urn:microsoft.com/office/officeart/2005/8/layout/radial1"/>
    <dgm:cxn modelId="{49692516-06AB-804A-AE86-DB496D0DB6BA}" type="presOf" srcId="{ADECD729-CE89-8548-90AC-51C6AFFCF6A5}" destId="{8BCC580F-2D3A-B14E-AF08-44D808AEDD5A}" srcOrd="0" destOrd="0" presId="urn:microsoft.com/office/officeart/2005/8/layout/radial1"/>
    <dgm:cxn modelId="{A175019D-832E-4F84-A50E-C9D23B4540B3}" type="presOf" srcId="{5987E87E-B99F-4B51-AB16-1C008C9959CC}" destId="{376B6464-7027-4A55-9F32-2882B85F0DB9}" srcOrd="0" destOrd="0" presId="urn:microsoft.com/office/officeart/2005/8/layout/radial1"/>
    <dgm:cxn modelId="{AF02D64F-5CCB-B84F-B722-DA830F601D20}" srcId="{17AC646D-5514-4D20-BCB5-E98ED5A4D9D2}" destId="{5290B4D0-F88F-A349-BFAE-9957BEFC0A02}" srcOrd="1" destOrd="0" parTransId="{ADECD729-CE89-8548-90AC-51C6AFFCF6A5}" sibTransId="{24BF2C70-5BDE-934E-B6CF-E219B77C5E12}"/>
    <dgm:cxn modelId="{BBEE38D5-714E-4B00-8B6B-C6F398807F24}" type="presOf" srcId="{0FA41B3E-8A2E-4BAD-86D2-5DC42FC0E9A5}" destId="{97F81144-C4CB-41F0-B820-7C869CDE5D62}" srcOrd="0" destOrd="0" presId="urn:microsoft.com/office/officeart/2005/8/layout/radial1"/>
    <dgm:cxn modelId="{DF210AB3-69DA-41CA-B258-2CAA90B1CA4D}" srcId="{17AC646D-5514-4D20-BCB5-E98ED5A4D9D2}" destId="{3845EB2E-DEFB-435B-AFE2-67D1D6CF7AD6}" srcOrd="4" destOrd="0" parTransId="{0FA41B3E-8A2E-4BAD-86D2-5DC42FC0E9A5}" sibTransId="{2A479847-6D74-4B77-A513-BD105EBB1AED}"/>
    <dgm:cxn modelId="{2EA4E420-2AD3-42CB-9DFF-1C91604EFAE8}" type="presOf" srcId="{3845EB2E-DEFB-435B-AFE2-67D1D6CF7AD6}" destId="{4126840A-9819-4D86-8594-86DC4DE57038}" srcOrd="0" destOrd="0" presId="urn:microsoft.com/office/officeart/2005/8/layout/radial1"/>
    <dgm:cxn modelId="{8A4493C4-E7BE-4306-B75A-17EC3D538A21}" type="presOf" srcId="{D7615DA2-245D-46B9-9419-92B44C927F42}" destId="{148E9F6F-30E0-4895-A8A8-3A5F8283E9EF}" srcOrd="1" destOrd="0" presId="urn:microsoft.com/office/officeart/2005/8/layout/radial1"/>
    <dgm:cxn modelId="{BA53E49A-F2C6-4DFE-88EA-F6AC6C864885}" type="presOf" srcId="{01F3DB5E-C128-4174-9972-78FAAA622471}" destId="{87E7761B-2306-4AEA-B6A0-E2F20971CF70}" srcOrd="0" destOrd="0" presId="urn:microsoft.com/office/officeart/2005/8/layout/radial1"/>
    <dgm:cxn modelId="{A843E998-1D61-4DD0-BCA6-7E23B1E462CE}" srcId="{17AC646D-5514-4D20-BCB5-E98ED5A4D9D2}" destId="{D93BB49B-C452-4112-AFCB-52FCEFF4ADA1}" srcOrd="0" destOrd="0" parTransId="{D7615DA2-245D-46B9-9419-92B44C927F42}" sibTransId="{8C55C2A4-94DC-4C4B-9815-49C2C3DBB679}"/>
    <dgm:cxn modelId="{472838E6-7B99-3E43-BDF6-5E1DCD2C9ED0}" srcId="{17AC646D-5514-4D20-BCB5-E98ED5A4D9D2}" destId="{F23AD420-9EC6-B145-8533-28F7A7A1D26D}" srcOrd="2" destOrd="0" parTransId="{666BCD20-84CC-054B-A6D8-5EAD885773D1}" sibTransId="{7D9ACF1F-91D3-C146-9A8C-230D1CA030AC}"/>
    <dgm:cxn modelId="{A730B48B-04F4-45D2-95CD-0BA7FE26EB42}" type="presOf" srcId="{D7615DA2-245D-46B9-9419-92B44C927F42}" destId="{F37C5F29-2E9E-4D17-9783-29805520F3C1}" srcOrd="0" destOrd="0" presId="urn:microsoft.com/office/officeart/2005/8/layout/radial1"/>
    <dgm:cxn modelId="{1CBB3E3A-D7ED-4D06-ACE2-36F5730F57A0}" srcId="{17AC646D-5514-4D20-BCB5-E98ED5A4D9D2}" destId="{108F9087-980A-4F92-87DA-34124825A9FB}" srcOrd="3" destOrd="0" parTransId="{5987E87E-B99F-4B51-AB16-1C008C9959CC}" sibTransId="{4DBA3D1D-ED7D-4393-A9E6-8E90BD4C21CF}"/>
    <dgm:cxn modelId="{8AFF4DA5-B342-4017-A430-CE0819E43182}" type="presOf" srcId="{5184254C-EBA0-4DA1-8E3E-A378EF774B26}" destId="{E7897650-0C97-4E69-867F-2776EA110603}" srcOrd="1" destOrd="0" presId="urn:microsoft.com/office/officeart/2005/8/layout/radial1"/>
    <dgm:cxn modelId="{77C4E586-299B-40A6-B9B5-E39E2CE1FF54}" type="presOf" srcId="{D93BB49B-C452-4112-AFCB-52FCEFF4ADA1}" destId="{317E1A1D-C628-47F4-8A6E-BEAE04B7BA36}" srcOrd="0" destOrd="0" presId="urn:microsoft.com/office/officeart/2005/8/layout/radial1"/>
    <dgm:cxn modelId="{BB98F0B4-6564-46D0-B47F-85390893D965}" srcId="{17AC646D-5514-4D20-BCB5-E98ED5A4D9D2}" destId="{01F3DB5E-C128-4174-9972-78FAAA622471}" srcOrd="5" destOrd="0" parTransId="{5184254C-EBA0-4DA1-8E3E-A378EF774B26}" sibTransId="{DF4679CD-C13B-49B7-822F-423DF7CA2637}"/>
    <dgm:cxn modelId="{EAF790C3-26AE-422B-8097-329BAA3B1D21}" type="presOf" srcId="{6D399BE9-AABD-407D-B9C4-D6C75A34A919}" destId="{5AB09DA5-9295-4C9D-81E3-0D7CDD1B9C48}" srcOrd="0" destOrd="0" presId="urn:microsoft.com/office/officeart/2005/8/layout/radial1"/>
    <dgm:cxn modelId="{52230A4D-B518-FC4A-8020-75D6A5C93D49}" type="presOf" srcId="{F23AD420-9EC6-B145-8533-28F7A7A1D26D}" destId="{6CC0DE67-6229-6D44-98E9-DD1C28F767DC}" srcOrd="0" destOrd="0" presId="urn:microsoft.com/office/officeart/2005/8/layout/radial1"/>
    <dgm:cxn modelId="{68349C32-6F3E-4246-AA12-3E333ECB6354}" type="presOf" srcId="{0FA41B3E-8A2E-4BAD-86D2-5DC42FC0E9A5}" destId="{458C6CEC-6B0F-415E-92C5-812C7506C6B3}" srcOrd="1" destOrd="0" presId="urn:microsoft.com/office/officeart/2005/8/layout/radial1"/>
    <dgm:cxn modelId="{5D4AA28C-1ADE-E34D-B38A-285B925EFA84}" type="presOf" srcId="{5290B4D0-F88F-A349-BFAE-9957BEFC0A02}" destId="{59D521A2-4E5F-B140-B7C2-0924AA4B722E}" srcOrd="0" destOrd="0" presId="urn:microsoft.com/office/officeart/2005/8/layout/radial1"/>
    <dgm:cxn modelId="{D49C7CD7-D696-0A4D-B852-23A23E711200}" type="presOf" srcId="{666BCD20-84CC-054B-A6D8-5EAD885773D1}" destId="{756AC608-020F-5541-8884-62E37159B126}" srcOrd="0" destOrd="0" presId="urn:microsoft.com/office/officeart/2005/8/layout/radial1"/>
    <dgm:cxn modelId="{340CDBC8-F4EA-44D7-8993-D0FB8D02012C}" type="presOf" srcId="{5184254C-EBA0-4DA1-8E3E-A378EF774B26}" destId="{2FB0B0DA-3488-42AE-92C9-F242E271B33C}" srcOrd="0" destOrd="0" presId="urn:microsoft.com/office/officeart/2005/8/layout/radial1"/>
    <dgm:cxn modelId="{7AD37CDC-1A89-BB44-8CB1-540C86667CA1}" type="presOf" srcId="{ADECD729-CE89-8548-90AC-51C6AFFCF6A5}" destId="{031EA078-2758-844F-9C30-E1125AD0F310}" srcOrd="1" destOrd="0" presId="urn:microsoft.com/office/officeart/2005/8/layout/radial1"/>
    <dgm:cxn modelId="{1EF41645-9DB0-D74E-8828-B19BDD1DB433}" type="presOf" srcId="{666BCD20-84CC-054B-A6D8-5EAD885773D1}" destId="{428AA650-321F-464D-BECD-09CCDC93B63E}" srcOrd="1" destOrd="0" presId="urn:microsoft.com/office/officeart/2005/8/layout/radial1"/>
    <dgm:cxn modelId="{55421421-6B30-46EF-91D1-B7AE1E03FE6D}" type="presParOf" srcId="{5AB09DA5-9295-4C9D-81E3-0D7CDD1B9C48}" destId="{D41E9035-27C3-4D8C-8509-AFD57F2EB2BD}" srcOrd="0" destOrd="0" presId="urn:microsoft.com/office/officeart/2005/8/layout/radial1"/>
    <dgm:cxn modelId="{6E4CAF56-1DB5-4381-A7C2-AF58A16F825B}" type="presParOf" srcId="{5AB09DA5-9295-4C9D-81E3-0D7CDD1B9C48}" destId="{F37C5F29-2E9E-4D17-9783-29805520F3C1}" srcOrd="1" destOrd="0" presId="urn:microsoft.com/office/officeart/2005/8/layout/radial1"/>
    <dgm:cxn modelId="{6F0A125F-D0FC-405F-B1AD-3B05134ED67D}" type="presParOf" srcId="{F37C5F29-2E9E-4D17-9783-29805520F3C1}" destId="{148E9F6F-30E0-4895-A8A8-3A5F8283E9EF}" srcOrd="0" destOrd="0" presId="urn:microsoft.com/office/officeart/2005/8/layout/radial1"/>
    <dgm:cxn modelId="{BBC3159B-687D-4034-9EE4-A5CAA46736B8}" type="presParOf" srcId="{5AB09DA5-9295-4C9D-81E3-0D7CDD1B9C48}" destId="{317E1A1D-C628-47F4-8A6E-BEAE04B7BA36}" srcOrd="2" destOrd="0" presId="urn:microsoft.com/office/officeart/2005/8/layout/radial1"/>
    <dgm:cxn modelId="{36AA079B-B6E2-3542-BABC-80476D1CA517}" type="presParOf" srcId="{5AB09DA5-9295-4C9D-81E3-0D7CDD1B9C48}" destId="{8BCC580F-2D3A-B14E-AF08-44D808AEDD5A}" srcOrd="3" destOrd="0" presId="urn:microsoft.com/office/officeart/2005/8/layout/radial1"/>
    <dgm:cxn modelId="{A192A82F-294E-CB4C-848A-9F7E950F76A6}" type="presParOf" srcId="{8BCC580F-2D3A-B14E-AF08-44D808AEDD5A}" destId="{031EA078-2758-844F-9C30-E1125AD0F310}" srcOrd="0" destOrd="0" presId="urn:microsoft.com/office/officeart/2005/8/layout/radial1"/>
    <dgm:cxn modelId="{859C05F6-835B-9145-8B19-E16163C7AE26}" type="presParOf" srcId="{5AB09DA5-9295-4C9D-81E3-0D7CDD1B9C48}" destId="{59D521A2-4E5F-B140-B7C2-0924AA4B722E}" srcOrd="4" destOrd="0" presId="urn:microsoft.com/office/officeart/2005/8/layout/radial1"/>
    <dgm:cxn modelId="{6F5BE715-00E6-DC4B-A7EF-5BC1A14DAB55}" type="presParOf" srcId="{5AB09DA5-9295-4C9D-81E3-0D7CDD1B9C48}" destId="{756AC608-020F-5541-8884-62E37159B126}" srcOrd="5" destOrd="0" presId="urn:microsoft.com/office/officeart/2005/8/layout/radial1"/>
    <dgm:cxn modelId="{55193BB1-8B0D-3544-85AD-58C5FF511332}" type="presParOf" srcId="{756AC608-020F-5541-8884-62E37159B126}" destId="{428AA650-321F-464D-BECD-09CCDC93B63E}" srcOrd="0" destOrd="0" presId="urn:microsoft.com/office/officeart/2005/8/layout/radial1"/>
    <dgm:cxn modelId="{6AFFDF7C-580F-D243-89B3-7D7DAEDE1602}" type="presParOf" srcId="{5AB09DA5-9295-4C9D-81E3-0D7CDD1B9C48}" destId="{6CC0DE67-6229-6D44-98E9-DD1C28F767DC}" srcOrd="6" destOrd="0" presId="urn:microsoft.com/office/officeart/2005/8/layout/radial1"/>
    <dgm:cxn modelId="{BDB35465-5FFD-4616-93C0-1EC7E64BE5A5}" type="presParOf" srcId="{5AB09DA5-9295-4C9D-81E3-0D7CDD1B9C48}" destId="{376B6464-7027-4A55-9F32-2882B85F0DB9}" srcOrd="7" destOrd="0" presId="urn:microsoft.com/office/officeart/2005/8/layout/radial1"/>
    <dgm:cxn modelId="{4D464AD2-E921-4FCC-BF17-570C7228AF6A}" type="presParOf" srcId="{376B6464-7027-4A55-9F32-2882B85F0DB9}" destId="{A5FA0A94-0AE1-4595-AF99-8C5B700C29CE}" srcOrd="0" destOrd="0" presId="urn:microsoft.com/office/officeart/2005/8/layout/radial1"/>
    <dgm:cxn modelId="{1913C5D2-1784-40FD-B29B-6A4E79D07C03}" type="presParOf" srcId="{5AB09DA5-9295-4C9D-81E3-0D7CDD1B9C48}" destId="{04276FAC-6EDF-4710-8EB6-40F847BE4965}" srcOrd="8" destOrd="0" presId="urn:microsoft.com/office/officeart/2005/8/layout/radial1"/>
    <dgm:cxn modelId="{C4AAED5F-CE5A-4F8B-97A2-DF6DDFB48270}" type="presParOf" srcId="{5AB09DA5-9295-4C9D-81E3-0D7CDD1B9C48}" destId="{97F81144-C4CB-41F0-B820-7C869CDE5D62}" srcOrd="9" destOrd="0" presId="urn:microsoft.com/office/officeart/2005/8/layout/radial1"/>
    <dgm:cxn modelId="{68B52F3C-7DF8-463F-AB3D-DBE7B13D380C}" type="presParOf" srcId="{97F81144-C4CB-41F0-B820-7C869CDE5D62}" destId="{458C6CEC-6B0F-415E-92C5-812C7506C6B3}" srcOrd="0" destOrd="0" presId="urn:microsoft.com/office/officeart/2005/8/layout/radial1"/>
    <dgm:cxn modelId="{F7780B9F-9B85-4D63-88FD-1F96892D829E}" type="presParOf" srcId="{5AB09DA5-9295-4C9D-81E3-0D7CDD1B9C48}" destId="{4126840A-9819-4D86-8594-86DC4DE57038}" srcOrd="10" destOrd="0" presId="urn:microsoft.com/office/officeart/2005/8/layout/radial1"/>
    <dgm:cxn modelId="{4A2F6E07-8A63-4CBA-8C2E-DB53AFDBAB22}" type="presParOf" srcId="{5AB09DA5-9295-4C9D-81E3-0D7CDD1B9C48}" destId="{2FB0B0DA-3488-42AE-92C9-F242E271B33C}" srcOrd="11" destOrd="0" presId="urn:microsoft.com/office/officeart/2005/8/layout/radial1"/>
    <dgm:cxn modelId="{FF2EC835-79CA-4ED4-9773-CB63E4A6D0C0}" type="presParOf" srcId="{2FB0B0DA-3488-42AE-92C9-F242E271B33C}" destId="{E7897650-0C97-4E69-867F-2776EA110603}" srcOrd="0" destOrd="0" presId="urn:microsoft.com/office/officeart/2005/8/layout/radial1"/>
    <dgm:cxn modelId="{87DE743E-A8DC-4C24-9FC2-0509CD02BBF8}" type="presParOf" srcId="{5AB09DA5-9295-4C9D-81E3-0D7CDD1B9C48}" destId="{87E7761B-2306-4AEA-B6A0-E2F20971CF70}"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1E9035-27C3-4D8C-8509-AFD57F2EB2BD}">
      <dsp:nvSpPr>
        <dsp:cNvPr id="0" name=""/>
        <dsp:cNvSpPr/>
      </dsp:nvSpPr>
      <dsp:spPr>
        <a:xfrm>
          <a:off x="3491836" y="1629365"/>
          <a:ext cx="1245926" cy="12459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PCB</a:t>
          </a:r>
          <a:endParaRPr lang="en-US" sz="4100" kern="1200" dirty="0"/>
        </a:p>
      </dsp:txBody>
      <dsp:txXfrm>
        <a:off x="3491836" y="1629365"/>
        <a:ext cx="1245926" cy="1245926"/>
      </dsp:txXfrm>
    </dsp:sp>
    <dsp:sp modelId="{F37C5F29-2E9E-4D17-9783-29805520F3C1}">
      <dsp:nvSpPr>
        <dsp:cNvPr id="0" name=""/>
        <dsp:cNvSpPr/>
      </dsp:nvSpPr>
      <dsp:spPr>
        <a:xfrm rot="16200000">
          <a:off x="3974362" y="1475302"/>
          <a:ext cx="280874" cy="27251"/>
        </a:xfrm>
        <a:custGeom>
          <a:avLst/>
          <a:gdLst/>
          <a:ahLst/>
          <a:cxnLst/>
          <a:rect l="0" t="0" r="0" b="0"/>
          <a:pathLst>
            <a:path>
              <a:moveTo>
                <a:pt x="0" y="13625"/>
              </a:moveTo>
              <a:lnTo>
                <a:pt x="280874" y="136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4107778" y="1481906"/>
        <a:ext cx="14043" cy="14043"/>
      </dsp:txXfrm>
    </dsp:sp>
    <dsp:sp modelId="{317E1A1D-C628-47F4-8A6E-BEAE04B7BA36}">
      <dsp:nvSpPr>
        <dsp:cNvPr id="0" name=""/>
        <dsp:cNvSpPr/>
      </dsp:nvSpPr>
      <dsp:spPr>
        <a:xfrm>
          <a:off x="3449767" y="-86853"/>
          <a:ext cx="1330064" cy="1435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Pet with RFID tag</a:t>
          </a:r>
          <a:endParaRPr lang="en-US" sz="2400" kern="1200" dirty="0"/>
        </a:p>
      </dsp:txBody>
      <dsp:txXfrm>
        <a:off x="3449767" y="-86853"/>
        <a:ext cx="1330064" cy="1435345"/>
      </dsp:txXfrm>
    </dsp:sp>
    <dsp:sp modelId="{8BCC580F-2D3A-B14E-AF08-44D808AEDD5A}">
      <dsp:nvSpPr>
        <dsp:cNvPr id="0" name=""/>
        <dsp:cNvSpPr/>
      </dsp:nvSpPr>
      <dsp:spPr>
        <a:xfrm rot="19800000">
          <a:off x="4629142" y="1833325"/>
          <a:ext cx="375583" cy="27251"/>
        </a:xfrm>
        <a:custGeom>
          <a:avLst/>
          <a:gdLst/>
          <a:ahLst/>
          <a:cxnLst/>
          <a:rect l="0" t="0" r="0" b="0"/>
          <a:pathLst>
            <a:path>
              <a:moveTo>
                <a:pt x="0" y="13625"/>
              </a:moveTo>
              <a:lnTo>
                <a:pt x="375583"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800000">
        <a:off x="4807544" y="1837561"/>
        <a:ext cx="18779" cy="18779"/>
      </dsp:txXfrm>
    </dsp:sp>
    <dsp:sp modelId="{59D521A2-4E5F-B140-B7C2-0924AA4B722E}">
      <dsp:nvSpPr>
        <dsp:cNvPr id="0" name=""/>
        <dsp:cNvSpPr/>
      </dsp:nvSpPr>
      <dsp:spPr>
        <a:xfrm>
          <a:off x="4896105" y="818610"/>
          <a:ext cx="1245926" cy="12459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LCD Keypad Shield</a:t>
          </a:r>
          <a:endParaRPr lang="en-US" sz="1700" kern="1200" dirty="0"/>
        </a:p>
      </dsp:txBody>
      <dsp:txXfrm>
        <a:off x="4896105" y="818610"/>
        <a:ext cx="1245926" cy="1245926"/>
      </dsp:txXfrm>
    </dsp:sp>
    <dsp:sp modelId="{756AC608-020F-5541-8884-62E37159B126}">
      <dsp:nvSpPr>
        <dsp:cNvPr id="0" name=""/>
        <dsp:cNvSpPr/>
      </dsp:nvSpPr>
      <dsp:spPr>
        <a:xfrm rot="1800000">
          <a:off x="4629142" y="2644080"/>
          <a:ext cx="375583" cy="27251"/>
        </a:xfrm>
        <a:custGeom>
          <a:avLst/>
          <a:gdLst/>
          <a:ahLst/>
          <a:cxnLst/>
          <a:rect l="0" t="0" r="0" b="0"/>
          <a:pathLst>
            <a:path>
              <a:moveTo>
                <a:pt x="0" y="13625"/>
              </a:moveTo>
              <a:lnTo>
                <a:pt x="375583" y="13625"/>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00">
        <a:off x="4807544" y="2648316"/>
        <a:ext cx="18779" cy="18779"/>
      </dsp:txXfrm>
    </dsp:sp>
    <dsp:sp modelId="{6CC0DE67-6229-6D44-98E9-DD1C28F767DC}">
      <dsp:nvSpPr>
        <dsp:cNvPr id="0" name=""/>
        <dsp:cNvSpPr/>
      </dsp:nvSpPr>
      <dsp:spPr>
        <a:xfrm>
          <a:off x="4896105" y="2440120"/>
          <a:ext cx="1245926" cy="12459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Proximity Sensor</a:t>
          </a:r>
          <a:endParaRPr lang="en-US" sz="1700" kern="1200" dirty="0"/>
        </a:p>
      </dsp:txBody>
      <dsp:txXfrm>
        <a:off x="4896105" y="2440120"/>
        <a:ext cx="1245926" cy="1245926"/>
      </dsp:txXfrm>
    </dsp:sp>
    <dsp:sp modelId="{376B6464-7027-4A55-9F32-2882B85F0DB9}">
      <dsp:nvSpPr>
        <dsp:cNvPr id="0" name=""/>
        <dsp:cNvSpPr/>
      </dsp:nvSpPr>
      <dsp:spPr>
        <a:xfrm rot="5400000">
          <a:off x="3985015" y="2991451"/>
          <a:ext cx="259568" cy="27251"/>
        </a:xfrm>
        <a:custGeom>
          <a:avLst/>
          <a:gdLst/>
          <a:ahLst/>
          <a:cxnLst/>
          <a:rect l="0" t="0" r="0" b="0"/>
          <a:pathLst>
            <a:path>
              <a:moveTo>
                <a:pt x="0" y="13625"/>
              </a:moveTo>
              <a:lnTo>
                <a:pt x="259568" y="13625"/>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4108310" y="2998587"/>
        <a:ext cx="12978" cy="12978"/>
      </dsp:txXfrm>
    </dsp:sp>
    <dsp:sp modelId="{04276FAC-6EDF-4710-8EB6-40F847BE4965}">
      <dsp:nvSpPr>
        <dsp:cNvPr id="0" name=""/>
        <dsp:cNvSpPr/>
      </dsp:nvSpPr>
      <dsp:spPr>
        <a:xfrm>
          <a:off x="3428456" y="3134861"/>
          <a:ext cx="1372687" cy="14779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RF  </a:t>
          </a:r>
          <a:r>
            <a:rPr lang="en-US" sz="2000" kern="1200" dirty="0" smtClean="0"/>
            <a:t>Antenna </a:t>
          </a:r>
          <a:endParaRPr lang="en-US" sz="2000" kern="1200" dirty="0"/>
        </a:p>
      </dsp:txBody>
      <dsp:txXfrm>
        <a:off x="3428456" y="3134861"/>
        <a:ext cx="1372687" cy="1477955"/>
      </dsp:txXfrm>
    </dsp:sp>
    <dsp:sp modelId="{97F81144-C4CB-41F0-B820-7C869CDE5D62}">
      <dsp:nvSpPr>
        <dsp:cNvPr id="0" name=""/>
        <dsp:cNvSpPr/>
      </dsp:nvSpPr>
      <dsp:spPr>
        <a:xfrm rot="9000000">
          <a:off x="3224873" y="2644080"/>
          <a:ext cx="375583" cy="27251"/>
        </a:xfrm>
        <a:custGeom>
          <a:avLst/>
          <a:gdLst/>
          <a:ahLst/>
          <a:cxnLst/>
          <a:rect l="0" t="0" r="0" b="0"/>
          <a:pathLst>
            <a:path>
              <a:moveTo>
                <a:pt x="0" y="13625"/>
              </a:moveTo>
              <a:lnTo>
                <a:pt x="375583" y="13625"/>
              </a:lnTo>
            </a:path>
          </a:pathLst>
        </a:custGeom>
        <a:noFill/>
        <a:ln w="25400" cap="flat"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0000">
        <a:off x="3403275" y="2648316"/>
        <a:ext cx="18779" cy="18779"/>
      </dsp:txXfrm>
    </dsp:sp>
    <dsp:sp modelId="{4126840A-9819-4D86-8594-86DC4DE57038}">
      <dsp:nvSpPr>
        <dsp:cNvPr id="0" name=""/>
        <dsp:cNvSpPr/>
      </dsp:nvSpPr>
      <dsp:spPr>
        <a:xfrm>
          <a:off x="2087567" y="2440120"/>
          <a:ext cx="1245926" cy="12459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Food dispense motor</a:t>
          </a:r>
          <a:endParaRPr lang="en-US" sz="1800" kern="1200" dirty="0"/>
        </a:p>
      </dsp:txBody>
      <dsp:txXfrm>
        <a:off x="2087567" y="2440120"/>
        <a:ext cx="1245926" cy="1245926"/>
      </dsp:txXfrm>
    </dsp:sp>
    <dsp:sp modelId="{2FB0B0DA-3488-42AE-92C9-F242E271B33C}">
      <dsp:nvSpPr>
        <dsp:cNvPr id="0" name=""/>
        <dsp:cNvSpPr/>
      </dsp:nvSpPr>
      <dsp:spPr>
        <a:xfrm rot="12600000">
          <a:off x="3224873" y="1833325"/>
          <a:ext cx="375583" cy="27251"/>
        </a:xfrm>
        <a:custGeom>
          <a:avLst/>
          <a:gdLst/>
          <a:ahLst/>
          <a:cxnLst/>
          <a:rect l="0" t="0" r="0" b="0"/>
          <a:pathLst>
            <a:path>
              <a:moveTo>
                <a:pt x="0" y="13625"/>
              </a:moveTo>
              <a:lnTo>
                <a:pt x="375583" y="13625"/>
              </a:lnTo>
            </a:path>
          </a:pathLst>
        </a:custGeom>
        <a:noFill/>
        <a:ln w="25400" cap="flat" cmpd="sng" algn="ctr">
          <a:solidFill>
            <a:srgbClr val="034D1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600000">
        <a:off x="3403275" y="1837561"/>
        <a:ext cx="18779" cy="18779"/>
      </dsp:txXfrm>
    </dsp:sp>
    <dsp:sp modelId="{87E7761B-2306-4AEA-B6A0-E2F20971CF70}">
      <dsp:nvSpPr>
        <dsp:cNvPr id="0" name=""/>
        <dsp:cNvSpPr/>
      </dsp:nvSpPr>
      <dsp:spPr>
        <a:xfrm>
          <a:off x="2087567" y="818610"/>
          <a:ext cx="1245926" cy="12459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Food tray motor</a:t>
          </a:r>
          <a:endParaRPr lang="en-US" sz="1800" kern="1200" dirty="0"/>
        </a:p>
      </dsp:txBody>
      <dsp:txXfrm>
        <a:off x="2087567" y="818610"/>
        <a:ext cx="1245926" cy="12459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3580BC-34D1-4097-86FE-104C5AEDAFEF}" type="datetimeFigureOut">
              <a:rPr lang="en-US" smtClean="0"/>
              <a:pPr/>
              <a:t>9/30/12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24030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580BC-34D1-4097-86FE-104C5AEDAFEF}" type="datetimeFigureOut">
              <a:rPr lang="en-US" smtClean="0"/>
              <a:pPr/>
              <a:t>9/30/12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71625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580BC-34D1-4097-86FE-104C5AEDAFEF}" type="datetimeFigureOut">
              <a:rPr lang="en-US" smtClean="0"/>
              <a:pPr/>
              <a:t>9/30/12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37809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580BC-34D1-4097-86FE-104C5AEDAFEF}" type="datetimeFigureOut">
              <a:rPr lang="en-US" smtClean="0"/>
              <a:pPr/>
              <a:t>9/30/12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00803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580BC-34D1-4097-86FE-104C5AEDAFEF}" type="datetimeFigureOut">
              <a:rPr lang="en-US" smtClean="0"/>
              <a:pPr/>
              <a:t>9/30/12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82570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3580BC-34D1-4097-86FE-104C5AEDAFEF}" type="datetimeFigureOut">
              <a:rPr lang="en-US" smtClean="0"/>
              <a:pPr/>
              <a:t>9/30/12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23322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3580BC-34D1-4097-86FE-104C5AEDAFEF}" type="datetimeFigureOut">
              <a:rPr lang="en-US" smtClean="0"/>
              <a:pPr/>
              <a:t>9/30/12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03356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3580BC-34D1-4097-86FE-104C5AEDAFEF}" type="datetimeFigureOut">
              <a:rPr lang="en-US" smtClean="0"/>
              <a:pPr/>
              <a:t>9/30/12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58449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580BC-34D1-4097-86FE-104C5AEDAFEF}" type="datetimeFigureOut">
              <a:rPr lang="en-US" smtClean="0"/>
              <a:pPr/>
              <a:t>9/30/12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167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580BC-34D1-4097-86FE-104C5AEDAFEF}" type="datetimeFigureOut">
              <a:rPr lang="en-US" smtClean="0"/>
              <a:pPr/>
              <a:t>9/30/12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8015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580BC-34D1-4097-86FE-104C5AEDAFEF}" type="datetimeFigureOut">
              <a:rPr lang="en-US" smtClean="0"/>
              <a:pPr/>
              <a:t>9/30/12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0153535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580BC-34D1-4097-86FE-104C5AEDAFEF}" type="datetimeFigureOut">
              <a:rPr lang="en-US" smtClean="0"/>
              <a:pPr/>
              <a:t>9/30/12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FD099-EF3A-4E74-8607-21731BCC0A85}"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509620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lstStyle/>
          <a:p>
            <a:r>
              <a:rPr lang="en-US" dirty="0" smtClean="0">
                <a:solidFill>
                  <a:srgbClr val="FF0000"/>
                </a:solidFill>
              </a:rPr>
              <a:t>SPF 2000</a:t>
            </a:r>
            <a:r>
              <a:rPr lang="en-US" dirty="0" smtClean="0"/>
              <a:t/>
            </a:r>
            <a:br>
              <a:rPr lang="en-US" dirty="0" smtClean="0"/>
            </a:br>
            <a:r>
              <a:rPr lang="en-US" dirty="0" err="1" smtClean="0">
                <a:solidFill>
                  <a:srgbClr val="FF0000"/>
                </a:solidFill>
              </a:rPr>
              <a:t>S</a:t>
            </a:r>
            <a:r>
              <a:rPr lang="en-US" dirty="0" err="1" smtClean="0"/>
              <a:t>mart</a:t>
            </a:r>
            <a:r>
              <a:rPr lang="en-US" dirty="0" err="1" smtClean="0">
                <a:solidFill>
                  <a:srgbClr val="FF0000"/>
                </a:solidFill>
              </a:rPr>
              <a:t>P</a:t>
            </a:r>
            <a:r>
              <a:rPr lang="en-US" dirty="0" err="1" smtClean="0"/>
              <a:t>et</a:t>
            </a:r>
            <a:r>
              <a:rPr lang="en-US" dirty="0" err="1" smtClean="0">
                <a:solidFill>
                  <a:srgbClr val="FF0000"/>
                </a:solidFill>
              </a:rPr>
              <a:t>F</a:t>
            </a:r>
            <a:r>
              <a:rPr lang="en-US" dirty="0" err="1" smtClean="0"/>
              <a:t>eeder</a:t>
            </a:r>
            <a:r>
              <a:rPr lang="en-US" dirty="0" smtClean="0"/>
              <a:t> </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Tim Forkenbrock</a:t>
            </a:r>
          </a:p>
          <a:p>
            <a:r>
              <a:rPr lang="en-US" smtClean="0">
                <a:solidFill>
                  <a:schemeClr val="tx1"/>
                </a:solidFill>
              </a:rPr>
              <a:t>Austin Scruggs</a:t>
            </a:r>
            <a:endParaRPr lang="en-US" dirty="0" smtClean="0">
              <a:solidFill>
                <a:schemeClr val="tx1"/>
              </a:solidFill>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629357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Proximity Sensor Specs</a:t>
            </a:r>
            <a:endParaRPr lang="en-US" dirty="0"/>
          </a:p>
        </p:txBody>
      </p:sp>
      <p:sp>
        <p:nvSpPr>
          <p:cNvPr id="4" name="Content Placeholder 3"/>
          <p:cNvSpPr>
            <a:spLocks noGrp="1"/>
          </p:cNvSpPr>
          <p:nvPr>
            <p:ph idx="1"/>
          </p:nvPr>
        </p:nvSpPr>
        <p:spPr/>
        <p:txBody>
          <a:bodyPr>
            <a:normAutofit/>
          </a:bodyPr>
          <a:lstStyle/>
          <a:p>
            <a:r>
              <a:rPr lang="en-US" sz="2000" dirty="0" smtClean="0"/>
              <a:t>Operating voltage: 4.5 – 5.5 V</a:t>
            </a:r>
          </a:p>
          <a:p>
            <a:r>
              <a:rPr lang="en-US" sz="2000" dirty="0" smtClean="0"/>
              <a:t>Average current consumption: 33 </a:t>
            </a:r>
            <a:r>
              <a:rPr lang="en-US" sz="2000" dirty="0" err="1" smtClean="0"/>
              <a:t>mA</a:t>
            </a:r>
            <a:endParaRPr lang="en-US" sz="2000" dirty="0" smtClean="0"/>
          </a:p>
          <a:p>
            <a:r>
              <a:rPr lang="en-US" sz="2000" dirty="0" smtClean="0"/>
              <a:t>Distance measuring range 8” – 60”</a:t>
            </a:r>
          </a:p>
          <a:p>
            <a:r>
              <a:rPr lang="en-US" sz="2000" dirty="0" smtClean="0"/>
              <a:t>O/P type: Analog</a:t>
            </a:r>
          </a:p>
          <a:p>
            <a:r>
              <a:rPr lang="en-US" sz="2000" dirty="0" smtClean="0"/>
              <a:t>O/P voltage differential over distance range: 2V</a:t>
            </a:r>
          </a:p>
          <a:p>
            <a:r>
              <a:rPr lang="en-US" sz="2000" dirty="0" smtClean="0"/>
              <a:t>Response time: 38+/- 10 ms</a:t>
            </a:r>
            <a:endParaRPr lang="en-US" sz="2000" dirty="0"/>
          </a:p>
        </p:txBody>
      </p:sp>
      <p:pic>
        <p:nvPicPr>
          <p:cNvPr id="5" name="Content Placeholder 5" descr="ir jst.jpg"/>
          <p:cNvPicPr>
            <a:picLocks noChangeAspect="1"/>
          </p:cNvPicPr>
          <p:nvPr/>
        </p:nvPicPr>
        <p:blipFill>
          <a:blip r:embed="rId2" cstate="print"/>
          <a:stretch>
            <a:fillRect/>
          </a:stretch>
        </p:blipFill>
        <p:spPr>
          <a:xfrm>
            <a:off x="5867400" y="1752600"/>
            <a:ext cx="2362200" cy="226542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fontScale="90000"/>
          </a:bodyPr>
          <a:lstStyle/>
          <a:p>
            <a:r>
              <a:rPr lang="en-US" dirty="0" smtClean="0"/>
              <a:t>LCD Key Pad Shield</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500" dirty="0" smtClean="0"/>
              <a:t>Allows user to identify animal with its corresponding RFID tag and specify food portion.</a:t>
            </a:r>
          </a:p>
          <a:p>
            <a:r>
              <a:rPr lang="en-US" sz="2500" dirty="0" smtClean="0"/>
              <a:t>Shield can be programmed using only 2 I2C pins </a:t>
            </a:r>
          </a:p>
          <a:p>
            <a:endParaRPr lang="en-US" sz="2500" dirty="0"/>
          </a:p>
        </p:txBody>
      </p:sp>
      <p:pic>
        <p:nvPicPr>
          <p:cNvPr id="4" name="Picture 3"/>
          <p:cNvPicPr>
            <a:picLocks noChangeAspect="1"/>
          </p:cNvPicPr>
          <p:nvPr/>
        </p:nvPicPr>
        <p:blipFill>
          <a:blip r:embed="rId2" cstate="print"/>
          <a:stretch>
            <a:fillRect/>
          </a:stretch>
        </p:blipFill>
        <p:spPr>
          <a:xfrm>
            <a:off x="2743200" y="3124200"/>
            <a:ext cx="3505200" cy="3505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Actuator Switch</a:t>
            </a:r>
            <a:endParaRPr lang="en-US" dirty="0"/>
          </a:p>
        </p:txBody>
      </p:sp>
      <p:sp>
        <p:nvSpPr>
          <p:cNvPr id="3" name="Content Placeholder 2"/>
          <p:cNvSpPr>
            <a:spLocks noGrp="1"/>
          </p:cNvSpPr>
          <p:nvPr>
            <p:ph idx="1"/>
          </p:nvPr>
        </p:nvSpPr>
        <p:spPr/>
        <p:txBody>
          <a:bodyPr/>
          <a:lstStyle/>
          <a:p>
            <a:r>
              <a:rPr lang="en-US" sz="1800" dirty="0" smtClean="0"/>
              <a:t>Cherry Electric E33</a:t>
            </a:r>
          </a:p>
          <a:p>
            <a:r>
              <a:rPr lang="en-US" sz="1800" dirty="0" smtClean="0"/>
              <a:t>8 current ratings AC</a:t>
            </a:r>
          </a:p>
          <a:p>
            <a:r>
              <a:rPr lang="en-US" sz="1800" dirty="0" smtClean="0"/>
              <a:t>3 current ratings DC</a:t>
            </a:r>
          </a:p>
          <a:p>
            <a:r>
              <a:rPr lang="en-US" sz="1800" dirty="0" smtClean="0"/>
              <a:t>Long-life coil spring mechanism</a:t>
            </a:r>
          </a:p>
          <a:p>
            <a:r>
              <a:rPr lang="en-US" sz="1800" dirty="0" smtClean="0"/>
              <a:t>10A, 0.5 HP, 125/250 VAC</a:t>
            </a:r>
          </a:p>
          <a:p>
            <a:endParaRPr lang="en-US" dirty="0" smtClean="0"/>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066801" y="3657600"/>
            <a:ext cx="3733800" cy="2438400"/>
          </a:xfrm>
          <a:prstGeom prst="rect">
            <a:avLst/>
          </a:prstGeom>
          <a:noFill/>
          <a:ln w="9525">
            <a:noFill/>
            <a:miter lim="800000"/>
            <a:headEnd/>
            <a:tailEnd/>
          </a:ln>
        </p:spPr>
      </p:pic>
      <p:pic>
        <p:nvPicPr>
          <p:cNvPr id="7" name="Picture 6" descr="actuator switch 2.JPG"/>
          <p:cNvPicPr>
            <a:picLocks noChangeAspect="1"/>
          </p:cNvPicPr>
          <p:nvPr/>
        </p:nvPicPr>
        <p:blipFill>
          <a:blip r:embed="rId3" cstate="print"/>
          <a:stretch>
            <a:fillRect/>
          </a:stretch>
        </p:blipFill>
        <p:spPr>
          <a:xfrm>
            <a:off x="4800600" y="3657600"/>
            <a:ext cx="3133365" cy="1828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a:t>
            </a:r>
            <a:r>
              <a:rPr lang="en-US" dirty="0" err="1" smtClean="0"/>
              <a:t>Gearhead</a:t>
            </a:r>
            <a:r>
              <a:rPr lang="en-US" dirty="0" smtClean="0"/>
              <a:t> Motor Specifications</a:t>
            </a:r>
            <a:endParaRPr lang="en-US" dirty="0"/>
          </a:p>
        </p:txBody>
      </p:sp>
      <p:sp>
        <p:nvSpPr>
          <p:cNvPr id="3" name="Content Placeholder 2"/>
          <p:cNvSpPr>
            <a:spLocks noGrp="1"/>
          </p:cNvSpPr>
          <p:nvPr>
            <p:ph idx="1"/>
          </p:nvPr>
        </p:nvSpPr>
        <p:spPr/>
        <p:txBody>
          <a:bodyPr/>
          <a:lstStyle/>
          <a:p>
            <a:r>
              <a:rPr lang="en-US" sz="2800" dirty="0" smtClean="0"/>
              <a:t>3 RPM @ 6VDC</a:t>
            </a:r>
          </a:p>
          <a:p>
            <a:r>
              <a:rPr lang="en-US" sz="2800" dirty="0" smtClean="0"/>
              <a:t>4.9 RPM @ 9VDC</a:t>
            </a:r>
          </a:p>
          <a:p>
            <a:r>
              <a:rPr lang="en-US" sz="2800" dirty="0" smtClean="0"/>
              <a:t>6.8 RPM @ 12VDC</a:t>
            </a:r>
          </a:p>
          <a:p>
            <a:r>
              <a:rPr lang="en-US" sz="2800" dirty="0" smtClean="0"/>
              <a:t>14.6 RPM @ 24 VDC</a:t>
            </a:r>
          </a:p>
          <a:p>
            <a:r>
              <a:rPr lang="en-US" sz="2800" dirty="0" smtClean="0"/>
              <a:t>Current draw : 90-150 </a:t>
            </a:r>
            <a:r>
              <a:rPr lang="en-US" sz="2800" dirty="0" err="1" smtClean="0"/>
              <a:t>mA</a:t>
            </a:r>
            <a:endParaRPr lang="en-US" sz="2800" dirty="0" smtClean="0"/>
          </a:p>
          <a:p>
            <a:endParaRPr lang="en-US" dirty="0" smtClean="0"/>
          </a:p>
          <a:p>
            <a:r>
              <a:rPr lang="en-US" sz="2800" dirty="0" smtClean="0"/>
              <a:t>Ceramic Insulated Shaft Coupling</a:t>
            </a:r>
          </a:p>
          <a:p>
            <a:r>
              <a:rPr lang="en-US" sz="2800" dirty="0" smtClean="0"/>
              <a:t>¼” by ¼”</a:t>
            </a:r>
            <a:endParaRPr lang="en-US" sz="2800" dirty="0"/>
          </a:p>
        </p:txBody>
      </p:sp>
      <p:pic>
        <p:nvPicPr>
          <p:cNvPr id="4" name="Picture 3" descr="sk1125.jpg"/>
          <p:cNvPicPr>
            <a:picLocks noChangeAspect="1"/>
          </p:cNvPicPr>
          <p:nvPr/>
        </p:nvPicPr>
        <p:blipFill>
          <a:blip r:embed="rId2" cstate="print"/>
          <a:stretch>
            <a:fillRect/>
          </a:stretch>
        </p:blipFill>
        <p:spPr>
          <a:xfrm>
            <a:off x="4495800" y="1466497"/>
            <a:ext cx="2819400" cy="2127603"/>
          </a:xfrm>
          <a:prstGeom prst="rect">
            <a:avLst/>
          </a:prstGeom>
        </p:spPr>
      </p:pic>
      <p:pic>
        <p:nvPicPr>
          <p:cNvPr id="31746" name="Picture 2" descr="Ceramic Insulated Shaft Coupling 1/4"/>
          <p:cNvPicPr>
            <a:picLocks noChangeAspect="1" noChangeArrowheads="1"/>
          </p:cNvPicPr>
          <p:nvPr/>
        </p:nvPicPr>
        <p:blipFill>
          <a:blip r:embed="rId3" cstate="print"/>
          <a:srcRect/>
          <a:stretch>
            <a:fillRect/>
          </a:stretch>
        </p:blipFill>
        <p:spPr bwMode="auto">
          <a:xfrm>
            <a:off x="6248400" y="4876800"/>
            <a:ext cx="1447800" cy="1447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Motor Shield</a:t>
            </a:r>
            <a:endParaRPr lang="en-US" dirty="0"/>
          </a:p>
        </p:txBody>
      </p:sp>
      <p:sp>
        <p:nvSpPr>
          <p:cNvPr id="3" name="Content Placeholder 2"/>
          <p:cNvSpPr>
            <a:spLocks noGrp="1"/>
          </p:cNvSpPr>
          <p:nvPr>
            <p:ph idx="1"/>
          </p:nvPr>
        </p:nvSpPr>
        <p:spPr/>
        <p:txBody>
          <a:bodyPr>
            <a:normAutofit/>
          </a:bodyPr>
          <a:lstStyle/>
          <a:p>
            <a:r>
              <a:rPr lang="en-US" sz="2000" dirty="0" smtClean="0"/>
              <a:t>Mounts on top of </a:t>
            </a:r>
            <a:r>
              <a:rPr lang="en-US" sz="2000" dirty="0" err="1" smtClean="0"/>
              <a:t>Duemilanove</a:t>
            </a:r>
            <a:endParaRPr lang="en-US" sz="2000" dirty="0" smtClean="0"/>
          </a:p>
          <a:p>
            <a:r>
              <a:rPr lang="en-US" sz="2000" dirty="0" smtClean="0"/>
              <a:t>4 H-bridges</a:t>
            </a:r>
          </a:p>
          <a:p>
            <a:r>
              <a:rPr lang="en-US" sz="2000" dirty="0" smtClean="0"/>
              <a:t>Run motors on 4.5 VDC to 25 VDC</a:t>
            </a:r>
          </a:p>
          <a:p>
            <a:r>
              <a:rPr lang="en-US" sz="2000" dirty="0" smtClean="0"/>
              <a:t>Requires 12v power source</a:t>
            </a:r>
          </a:p>
          <a:p>
            <a:r>
              <a:rPr lang="en-US" sz="2000" dirty="0" smtClean="0"/>
              <a:t>Run up to 4 bi-directional DC motors</a:t>
            </a:r>
          </a:p>
          <a:p>
            <a:r>
              <a:rPr lang="en-US" sz="2000" dirty="0" smtClean="0"/>
              <a:t>Run up to 2 stepper motors</a:t>
            </a:r>
          </a:p>
          <a:p>
            <a:r>
              <a:rPr lang="en-US" sz="2000" dirty="0" smtClean="0"/>
              <a:t>2 connections for 5V hobby servos</a:t>
            </a:r>
          </a:p>
          <a:p>
            <a:r>
              <a:rPr lang="en-US" sz="2000" dirty="0" smtClean="0"/>
              <a:t>Pull down resistors keep motors disabled during power up</a:t>
            </a:r>
            <a:endParaRPr lang="en-US" sz="2000" dirty="0"/>
          </a:p>
        </p:txBody>
      </p:sp>
      <p:pic>
        <p:nvPicPr>
          <p:cNvPr id="4" name="Picture 3"/>
          <p:cNvPicPr>
            <a:picLocks noChangeAspect="1"/>
          </p:cNvPicPr>
          <p:nvPr/>
        </p:nvPicPr>
        <p:blipFill>
          <a:blip r:embed="rId2" cstate="print"/>
          <a:stretch>
            <a:fillRect/>
          </a:stretch>
        </p:blipFill>
        <p:spPr>
          <a:xfrm>
            <a:off x="5029200" y="1676400"/>
            <a:ext cx="2971800" cy="2233803"/>
          </a:xfrm>
          <a:prstGeom prst="rect">
            <a:avLst/>
          </a:prstGeom>
        </p:spPr>
      </p:pic>
      <p:pic>
        <p:nvPicPr>
          <p:cNvPr id="6" name="Picture 5" descr="mshield.jpg"/>
          <p:cNvPicPr>
            <a:picLocks noChangeAspect="1"/>
          </p:cNvPicPr>
          <p:nvPr/>
        </p:nvPicPr>
        <p:blipFill>
          <a:blip r:embed="rId3" cstate="print"/>
          <a:stretch>
            <a:fillRect/>
          </a:stretch>
        </p:blipFill>
        <p:spPr>
          <a:xfrm>
            <a:off x="3276600" y="4800600"/>
            <a:ext cx="1911350" cy="142273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sz="2400" dirty="0" smtClean="0"/>
              <a:t>RFID tag successfully and consistently read by antenna within read range.</a:t>
            </a:r>
          </a:p>
          <a:p>
            <a:r>
              <a:rPr lang="en-US" sz="2400" dirty="0" smtClean="0"/>
              <a:t>DC motor rotating paddle wheel and dispensing 1 oz of dry food each time</a:t>
            </a:r>
          </a:p>
          <a:p>
            <a:r>
              <a:rPr lang="en-US" sz="2400" dirty="0" smtClean="0"/>
              <a:t>DC motor rotating food bowls to allow bowl to be filled as well as give access to that bowl while blocking off other bowl</a:t>
            </a:r>
          </a:p>
          <a:p>
            <a:r>
              <a:rPr lang="en-US" sz="2400" dirty="0" smtClean="0"/>
              <a:t>Food bowl coming in contact with cut-off switch and cut power to the motor with food bowl being under slot where food is dispensed down</a:t>
            </a:r>
          </a:p>
          <a:p>
            <a:r>
              <a:rPr lang="en-US" sz="2400" dirty="0" smtClean="0"/>
              <a:t>Final Code running everything in sync</a:t>
            </a:r>
          </a:p>
          <a:p>
            <a:endParaRPr 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828257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sp>
        <p:nvSpPr>
          <p:cNvPr id="3" name="Content Placeholder 2"/>
          <p:cNvSpPr>
            <a:spLocks noGrp="1"/>
          </p:cNvSpPr>
          <p:nvPr>
            <p:ph idx="1"/>
          </p:nvPr>
        </p:nvSpPr>
        <p:spPr/>
        <p:txBody>
          <a:bodyPr/>
          <a:lstStyle/>
          <a:p>
            <a:pPr>
              <a:buNone/>
            </a:pPr>
            <a:endParaRPr lang="en-US" dirty="0"/>
          </a:p>
        </p:txBody>
      </p:sp>
      <p:sp>
        <p:nvSpPr>
          <p:cNvPr id="4" name="Rectangle 3"/>
          <p:cNvSpPr/>
          <p:nvPr/>
        </p:nvSpPr>
        <p:spPr>
          <a:xfrm>
            <a:off x="3733800" y="3200400"/>
            <a:ext cx="1447800"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SPF</a:t>
            </a:r>
            <a:endParaRPr lang="en-US" dirty="0"/>
          </a:p>
        </p:txBody>
      </p:sp>
      <p:cxnSp>
        <p:nvCxnSpPr>
          <p:cNvPr id="6" name="Straight Arrow Connector 5"/>
          <p:cNvCxnSpPr/>
          <p:nvPr/>
        </p:nvCxnSpPr>
        <p:spPr>
          <a:xfrm flipV="1">
            <a:off x="5181600" y="2667000"/>
            <a:ext cx="381000" cy="533400"/>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486400" y="2286000"/>
            <a:ext cx="11430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RF Reader</a:t>
            </a:r>
            <a:endParaRPr lang="en-US" sz="1600" dirty="0"/>
          </a:p>
        </p:txBody>
      </p:sp>
      <p:cxnSp>
        <p:nvCxnSpPr>
          <p:cNvPr id="9" name="Elbow Connector 8"/>
          <p:cNvCxnSpPr>
            <a:stCxn id="7" idx="6"/>
          </p:cNvCxnSpPr>
          <p:nvPr/>
        </p:nvCxnSpPr>
        <p:spPr>
          <a:xfrm>
            <a:off x="6629400" y="2590800"/>
            <a:ext cx="381000" cy="228600"/>
          </a:xfrm>
          <a:prstGeom prst="bentConnector3">
            <a:avLst>
              <a:gd name="adj1" fmla="val 50000"/>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010400" y="2819400"/>
            <a:ext cx="1295400"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External</a:t>
            </a:r>
          </a:p>
          <a:p>
            <a:pPr algn="ctr"/>
            <a:r>
              <a:rPr lang="en-US" sz="1400" dirty="0" smtClean="0"/>
              <a:t>Antenna</a:t>
            </a:r>
            <a:endParaRPr lang="en-US" sz="1400" dirty="0"/>
          </a:p>
        </p:txBody>
      </p:sp>
      <p:cxnSp>
        <p:nvCxnSpPr>
          <p:cNvPr id="16" name="Elbow Connector 15"/>
          <p:cNvCxnSpPr/>
          <p:nvPr/>
        </p:nvCxnSpPr>
        <p:spPr>
          <a:xfrm flipV="1">
            <a:off x="6477000" y="2133600"/>
            <a:ext cx="762000" cy="152400"/>
          </a:xfrm>
          <a:prstGeom prst="bentConnector3">
            <a:avLst>
              <a:gd name="adj1" fmla="val 50000"/>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7315200" y="1752600"/>
            <a:ext cx="1066800"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125 KHz </a:t>
            </a:r>
          </a:p>
          <a:p>
            <a:pPr algn="ctr"/>
            <a:r>
              <a:rPr lang="en-US" dirty="0" smtClean="0"/>
              <a:t>RFID tag</a:t>
            </a:r>
          </a:p>
        </p:txBody>
      </p:sp>
      <p:cxnSp>
        <p:nvCxnSpPr>
          <p:cNvPr id="27" name="Straight Arrow Connector 26"/>
          <p:cNvCxnSpPr/>
          <p:nvPr/>
        </p:nvCxnSpPr>
        <p:spPr>
          <a:xfrm flipH="1" flipV="1">
            <a:off x="3200400" y="2667000"/>
            <a:ext cx="533400" cy="533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209800" y="2133600"/>
            <a:ext cx="114300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Motorshield</a:t>
            </a:r>
            <a:endParaRPr lang="en-US" dirty="0"/>
          </a:p>
        </p:txBody>
      </p:sp>
      <p:cxnSp>
        <p:nvCxnSpPr>
          <p:cNvPr id="30" name="Elbow Connector 29"/>
          <p:cNvCxnSpPr/>
          <p:nvPr/>
        </p:nvCxnSpPr>
        <p:spPr>
          <a:xfrm rot="10800000">
            <a:off x="1371600" y="2209800"/>
            <a:ext cx="914400" cy="76200"/>
          </a:xfrm>
          <a:prstGeom prst="bent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09600" y="1752600"/>
            <a:ext cx="1143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 Motor</a:t>
            </a:r>
            <a:endParaRPr lang="en-US" dirty="0"/>
          </a:p>
        </p:txBody>
      </p:sp>
      <p:cxnSp>
        <p:nvCxnSpPr>
          <p:cNvPr id="37" name="Elbow Connector 36"/>
          <p:cNvCxnSpPr/>
          <p:nvPr/>
        </p:nvCxnSpPr>
        <p:spPr>
          <a:xfrm rot="10800000" flipV="1">
            <a:off x="1600200" y="2743200"/>
            <a:ext cx="609600" cy="381000"/>
          </a:xfrm>
          <a:prstGeom prst="bent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09600" y="2819400"/>
            <a:ext cx="1219200"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 Motor</a:t>
            </a:r>
            <a:endParaRPr lang="en-US" dirty="0"/>
          </a:p>
        </p:txBody>
      </p:sp>
      <p:cxnSp>
        <p:nvCxnSpPr>
          <p:cNvPr id="46" name="Straight Arrow Connector 45"/>
          <p:cNvCxnSpPr/>
          <p:nvPr/>
        </p:nvCxnSpPr>
        <p:spPr>
          <a:xfrm flipH="1">
            <a:off x="2895600" y="3886200"/>
            <a:ext cx="838200" cy="3810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752600" y="3581400"/>
            <a:ext cx="160020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Food Dispenser</a:t>
            </a:r>
            <a:endParaRPr lang="en-US" dirty="0"/>
          </a:p>
        </p:txBody>
      </p:sp>
      <p:cxnSp>
        <p:nvCxnSpPr>
          <p:cNvPr id="49" name="Straight Arrow Connector 48"/>
          <p:cNvCxnSpPr/>
          <p:nvPr/>
        </p:nvCxnSpPr>
        <p:spPr>
          <a:xfrm>
            <a:off x="2895600" y="4419600"/>
            <a:ext cx="228600" cy="609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048000" y="4800600"/>
            <a:ext cx="914400" cy="838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Paddle Wheel dispense</a:t>
            </a:r>
            <a:endParaRPr lang="en-US" sz="1400" dirty="0"/>
          </a:p>
        </p:txBody>
      </p:sp>
      <p:cxnSp>
        <p:nvCxnSpPr>
          <p:cNvPr id="52" name="Straight Arrow Connector 51"/>
          <p:cNvCxnSpPr/>
          <p:nvPr/>
        </p:nvCxnSpPr>
        <p:spPr>
          <a:xfrm>
            <a:off x="5181600" y="3733800"/>
            <a:ext cx="838200" cy="3810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019800" y="3733800"/>
            <a:ext cx="1219200" cy="838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Food Tray</a:t>
            </a:r>
            <a:endParaRPr lang="en-US" dirty="0"/>
          </a:p>
        </p:txBody>
      </p:sp>
      <p:cxnSp>
        <p:nvCxnSpPr>
          <p:cNvPr id="55" name="Straight Arrow Connector 54"/>
          <p:cNvCxnSpPr/>
          <p:nvPr/>
        </p:nvCxnSpPr>
        <p:spPr>
          <a:xfrm flipH="1">
            <a:off x="5867400" y="4343400"/>
            <a:ext cx="228600"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5410200" y="4800600"/>
            <a:ext cx="990600" cy="838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 w/ DC motor</a:t>
            </a:r>
            <a:endParaRPr lang="en-US" dirty="0"/>
          </a:p>
        </p:txBody>
      </p:sp>
      <p:cxnSp>
        <p:nvCxnSpPr>
          <p:cNvPr id="58" name="Straight Arrow Connector 57"/>
          <p:cNvCxnSpPr/>
          <p:nvPr/>
        </p:nvCxnSpPr>
        <p:spPr>
          <a:xfrm>
            <a:off x="7239000" y="4267200"/>
            <a:ext cx="152400"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7162800" y="4800600"/>
            <a:ext cx="1143000"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Food bowls</a:t>
            </a:r>
            <a:endParaRPr lang="en-US" dirty="0"/>
          </a:p>
        </p:txBody>
      </p:sp>
      <p:cxnSp>
        <p:nvCxnSpPr>
          <p:cNvPr id="61" name="Straight Arrow Connector 60"/>
          <p:cNvCxnSpPr/>
          <p:nvPr/>
        </p:nvCxnSpPr>
        <p:spPr>
          <a:xfrm flipH="1">
            <a:off x="1143000" y="4267200"/>
            <a:ext cx="685800" cy="609600"/>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838200" y="4876800"/>
            <a:ext cx="1295400" cy="533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Food Container</a:t>
            </a:r>
            <a:endParaRPr 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451789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Work</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sp>
        <p:nvSpPr>
          <p:cNvPr id="3" name="Content Placeholder 2"/>
          <p:cNvSpPr>
            <a:spLocks noGrp="1"/>
          </p:cNvSpPr>
          <p:nvPr>
            <p:ph idx="1"/>
          </p:nvPr>
        </p:nvSpPr>
        <p:spPr>
          <a:xfrm>
            <a:off x="457200" y="1676400"/>
            <a:ext cx="8229600" cy="4525963"/>
          </a:xfrm>
          <a:noFill/>
        </p:spPr>
        <p:txBody>
          <a:bodyPr>
            <a:normAutofit/>
          </a:bodyPr>
          <a:lstStyle/>
          <a:p>
            <a:pPr>
              <a:buNone/>
            </a:pPr>
            <a:r>
              <a:rPr lang="en-US" sz="2400" dirty="0" smtClean="0"/>
              <a:t>Pet w/ tag</a:t>
            </a:r>
            <a:endParaRPr lang="en-US" sz="2400" dirty="0"/>
          </a:p>
        </p:txBody>
      </p:sp>
      <p:cxnSp>
        <p:nvCxnSpPr>
          <p:cNvPr id="5" name="Straight Arrow Connector 4"/>
          <p:cNvCxnSpPr/>
          <p:nvPr/>
        </p:nvCxnSpPr>
        <p:spPr>
          <a:xfrm>
            <a:off x="1828800" y="18288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362200" y="1524000"/>
            <a:ext cx="1143000" cy="76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RF Antenna</a:t>
            </a:r>
          </a:p>
          <a:p>
            <a:pPr algn="ctr"/>
            <a:r>
              <a:rPr lang="en-US" sz="1600" dirty="0" smtClean="0"/>
              <a:t>Scan</a:t>
            </a:r>
            <a:endParaRPr lang="en-US" sz="1600" dirty="0"/>
          </a:p>
        </p:txBody>
      </p:sp>
      <p:cxnSp>
        <p:nvCxnSpPr>
          <p:cNvPr id="8" name="Straight Arrow Connector 7"/>
          <p:cNvCxnSpPr/>
          <p:nvPr/>
        </p:nvCxnSpPr>
        <p:spPr>
          <a:xfrm>
            <a:off x="3505200" y="1905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95600" y="2286000"/>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438400" y="2667000"/>
            <a:ext cx="1066800" cy="533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 wait for tag</a:t>
            </a:r>
            <a:endParaRPr lang="en-US" sz="1600" dirty="0"/>
          </a:p>
        </p:txBody>
      </p:sp>
      <p:sp>
        <p:nvSpPr>
          <p:cNvPr id="15" name="Rounded Rectangle 14"/>
          <p:cNvSpPr/>
          <p:nvPr/>
        </p:nvSpPr>
        <p:spPr>
          <a:xfrm>
            <a:off x="4038600" y="1295400"/>
            <a:ext cx="1066800" cy="1143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Yes, check if tag already read </a:t>
            </a:r>
            <a:endParaRPr lang="en-US" sz="1600" dirty="0"/>
          </a:p>
        </p:txBody>
      </p:sp>
      <p:cxnSp>
        <p:nvCxnSpPr>
          <p:cNvPr id="16" name="Straight Arrow Connector 15"/>
          <p:cNvCxnSpPr/>
          <p:nvPr/>
        </p:nvCxnSpPr>
        <p:spPr>
          <a:xfrm>
            <a:off x="50292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24384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038600" y="2743200"/>
            <a:ext cx="1066800" cy="914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No, activate food dispenser</a:t>
            </a:r>
            <a:endParaRPr lang="en-US" sz="1200" dirty="0"/>
          </a:p>
        </p:txBody>
      </p:sp>
      <p:sp>
        <p:nvSpPr>
          <p:cNvPr id="20" name="Rounded Rectangle 19"/>
          <p:cNvSpPr/>
          <p:nvPr/>
        </p:nvSpPr>
        <p:spPr>
          <a:xfrm>
            <a:off x="5562600" y="1676400"/>
            <a:ext cx="1066800" cy="838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Yes, activate food tray motor and move to out position</a:t>
            </a:r>
            <a:endParaRPr lang="en-US" sz="1200" dirty="0"/>
          </a:p>
        </p:txBody>
      </p:sp>
      <p:cxnSp>
        <p:nvCxnSpPr>
          <p:cNvPr id="21" name="Straight Arrow Connector 20"/>
          <p:cNvCxnSpPr>
            <a:stCxn id="19" idx="2"/>
            <a:endCxn id="25" idx="0"/>
          </p:cNvCxnSpPr>
          <p:nvPr/>
        </p:nvCxnSpPr>
        <p:spPr>
          <a:xfrm>
            <a:off x="4572000" y="36576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962400" y="3886200"/>
            <a:ext cx="1219200" cy="838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Activate food tray to rotate food to out position</a:t>
            </a:r>
            <a:endParaRPr lang="en-US" sz="1200" dirty="0"/>
          </a:p>
        </p:txBody>
      </p:sp>
      <p:cxnSp>
        <p:nvCxnSpPr>
          <p:cNvPr id="28" name="Straight Arrow Connector 27"/>
          <p:cNvCxnSpPr>
            <a:stCxn id="20" idx="2"/>
          </p:cNvCxnSpPr>
          <p:nvPr/>
        </p:nvCxnSpPr>
        <p:spPr>
          <a:xfrm>
            <a:off x="6096000" y="2514600"/>
            <a:ext cx="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5" idx="3"/>
          </p:cNvCxnSpPr>
          <p:nvPr/>
        </p:nvCxnSpPr>
        <p:spPr>
          <a:xfrm flipV="1">
            <a:off x="5181600" y="4267200"/>
            <a:ext cx="609600"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791200" y="3810000"/>
            <a:ext cx="914400" cy="914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Proximity sensor check if pet still eating</a:t>
            </a:r>
            <a:endParaRPr lang="en-US" sz="1200" dirty="0"/>
          </a:p>
        </p:txBody>
      </p:sp>
      <p:cxnSp>
        <p:nvCxnSpPr>
          <p:cNvPr id="43" name="Straight Arrow Connector 42"/>
          <p:cNvCxnSpPr>
            <a:stCxn id="40" idx="2"/>
          </p:cNvCxnSpPr>
          <p:nvPr/>
        </p:nvCxnSpPr>
        <p:spPr>
          <a:xfrm>
            <a:off x="6248400" y="4724400"/>
            <a:ext cx="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5867400" y="5181600"/>
            <a:ext cx="1524000" cy="457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No, rotate food tray to initial position</a:t>
            </a:r>
            <a:endParaRPr lang="en-US" sz="1200" dirty="0"/>
          </a:p>
        </p:txBody>
      </p:sp>
      <p:cxnSp>
        <p:nvCxnSpPr>
          <p:cNvPr id="49" name="Straight Arrow Connector 48"/>
          <p:cNvCxnSpPr>
            <a:stCxn id="40" idx="3"/>
          </p:cNvCxnSpPr>
          <p:nvPr/>
        </p:nvCxnSpPr>
        <p:spPr>
          <a:xfrm>
            <a:off x="6705600" y="42672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7086600" y="3962400"/>
            <a:ext cx="1066800" cy="533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Yes, hold tray position</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txBody>
          <a:bodyPr>
            <a:normAutofit/>
          </a:bodyPr>
          <a:lstStyle/>
          <a:p>
            <a:r>
              <a:rPr lang="en-US" dirty="0" smtClean="0"/>
              <a:t>Motivation</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Eliminate chance of animal not being fed while owner is away</a:t>
            </a:r>
          </a:p>
          <a:p>
            <a:r>
              <a:rPr lang="en-US" dirty="0" smtClean="0"/>
              <a:t>Eliminate opportunity for one animal to eat another’s food while owner is away</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Design-Food housing</a:t>
            </a:r>
            <a:endParaRPr lang="en-US" dirty="0"/>
          </a:p>
        </p:txBody>
      </p:sp>
      <p:sp>
        <p:nvSpPr>
          <p:cNvPr id="3" name="Content Placeholder 2"/>
          <p:cNvSpPr>
            <a:spLocks noGrp="1"/>
          </p:cNvSpPr>
          <p:nvPr>
            <p:ph idx="1"/>
          </p:nvPr>
        </p:nvSpPr>
        <p:spPr/>
        <p:txBody>
          <a:bodyPr/>
          <a:lstStyle/>
          <a:p>
            <a:r>
              <a:rPr lang="en-US" dirty="0" smtClean="0"/>
              <a:t>Steel Frame mounted to stand</a:t>
            </a:r>
          </a:p>
          <a:p>
            <a:pPr lvl="1"/>
            <a:r>
              <a:rPr lang="en-US" dirty="0" smtClean="0"/>
              <a:t>Supports food container &amp; Stepper motor</a:t>
            </a:r>
          </a:p>
          <a:p>
            <a:pPr lvl="1"/>
            <a:r>
              <a:rPr lang="en-US" dirty="0" smtClean="0"/>
              <a:t>	Stand supports weight of food bowls with plastic wheels</a:t>
            </a:r>
          </a:p>
          <a:p>
            <a:pPr lvl="1"/>
            <a:r>
              <a:rPr lang="en-US" dirty="0" smtClean="0"/>
              <a:t>Stand has external antenna positioned around edges</a:t>
            </a:r>
          </a:p>
          <a:p>
            <a:pPr lvl="8"/>
            <a:endParaRPr lang="en-US" dirty="0" smtClean="0"/>
          </a:p>
          <a:p>
            <a:pPr lvl="1"/>
            <a:endParaRPr 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487745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 Board</a:t>
            </a:r>
            <a:endParaRPr lang="en-US" dirty="0"/>
          </a:p>
        </p:txBody>
      </p:sp>
      <p:graphicFrame>
        <p:nvGraphicFramePr>
          <p:cNvPr id="4" name="Content Placeholder 3"/>
          <p:cNvGraphicFramePr>
            <a:graphicFrameLocks noGrp="1"/>
          </p:cNvGraphicFramePr>
          <p:nvPr>
            <p:ph idx="1"/>
          </p:nvPr>
        </p:nvGraphicFramePr>
        <p:xfrm>
          <a:off x="304800" y="1524000"/>
          <a:ext cx="8382000" cy="3147598"/>
        </p:xfrm>
        <a:graphic>
          <a:graphicData uri="http://schemas.openxmlformats.org/drawingml/2006/table">
            <a:tbl>
              <a:tblPr firstRow="1" bandRow="1">
                <a:tableStyleId>{5C22544A-7EE6-4342-B048-85BDC9FD1C3A}</a:tableStyleId>
              </a:tblPr>
              <a:tblGrid>
                <a:gridCol w="2794000"/>
                <a:gridCol w="2794000"/>
                <a:gridCol w="2794000"/>
              </a:tblGrid>
              <a:tr h="703186">
                <a:tc>
                  <a:txBody>
                    <a:bodyPr/>
                    <a:lstStyle/>
                    <a:p>
                      <a:pPr algn="ctr"/>
                      <a:endParaRPr lang="en-US" dirty="0">
                        <a:solidFill>
                          <a:schemeClr val="tx1"/>
                        </a:solidFill>
                      </a:endParaRPr>
                    </a:p>
                  </a:txBody>
                  <a:tcPr/>
                </a:tc>
                <a:tc>
                  <a:txBody>
                    <a:bodyPr/>
                    <a:lstStyle/>
                    <a:p>
                      <a:pPr algn="ctr"/>
                      <a:r>
                        <a:rPr lang="en-US" dirty="0" err="1" smtClean="0">
                          <a:solidFill>
                            <a:schemeClr val="tx1"/>
                          </a:solidFill>
                        </a:rPr>
                        <a:t>Arduino</a:t>
                      </a:r>
                      <a:r>
                        <a:rPr lang="en-US" dirty="0" smtClean="0">
                          <a:solidFill>
                            <a:schemeClr val="tx1"/>
                          </a:solidFill>
                        </a:rPr>
                        <a:t> </a:t>
                      </a:r>
                      <a:r>
                        <a:rPr lang="en-US" dirty="0" err="1" smtClean="0">
                          <a:solidFill>
                            <a:schemeClr val="tx1"/>
                          </a:solidFill>
                        </a:rPr>
                        <a:t>Duemilanove</a:t>
                      </a:r>
                      <a:endParaRPr lang="en-US" dirty="0">
                        <a:solidFill>
                          <a:schemeClr val="tx1"/>
                        </a:solidFill>
                      </a:endParaRPr>
                    </a:p>
                  </a:txBody>
                  <a:tcPr/>
                </a:tc>
                <a:tc>
                  <a:txBody>
                    <a:bodyPr/>
                    <a:lstStyle/>
                    <a:p>
                      <a:pPr algn="ctr"/>
                      <a:r>
                        <a:rPr lang="en-US" dirty="0" err="1" smtClean="0">
                          <a:solidFill>
                            <a:schemeClr val="tx1"/>
                          </a:solidFill>
                        </a:rPr>
                        <a:t>Arduio</a:t>
                      </a:r>
                      <a:r>
                        <a:rPr lang="en-US" baseline="0" dirty="0" smtClean="0">
                          <a:solidFill>
                            <a:schemeClr val="tx1"/>
                          </a:solidFill>
                        </a:rPr>
                        <a:t> Mega 2560</a:t>
                      </a:r>
                      <a:endParaRPr lang="en-US" dirty="0">
                        <a:solidFill>
                          <a:schemeClr val="tx1"/>
                        </a:solidFill>
                      </a:endParaRPr>
                    </a:p>
                  </a:txBody>
                  <a:tcPr/>
                </a:tc>
              </a:tr>
              <a:tr h="407402">
                <a:tc>
                  <a:txBody>
                    <a:bodyPr/>
                    <a:lstStyle/>
                    <a:p>
                      <a:pPr algn="ctr"/>
                      <a:r>
                        <a:rPr lang="en-US" dirty="0" smtClean="0"/>
                        <a:t>Processor</a:t>
                      </a:r>
                      <a:endParaRPr lang="en-US" dirty="0"/>
                    </a:p>
                  </a:txBody>
                  <a:tcPr/>
                </a:tc>
                <a:tc>
                  <a:txBody>
                    <a:bodyPr/>
                    <a:lstStyle/>
                    <a:p>
                      <a:pPr algn="ctr"/>
                      <a:r>
                        <a:rPr lang="en-US" dirty="0" smtClean="0"/>
                        <a:t>ATmega328</a:t>
                      </a:r>
                      <a:endParaRPr lang="en-US" dirty="0"/>
                    </a:p>
                  </a:txBody>
                  <a:tcPr/>
                </a:tc>
                <a:tc>
                  <a:txBody>
                    <a:bodyPr/>
                    <a:lstStyle/>
                    <a:p>
                      <a:pPr algn="ctr"/>
                      <a:r>
                        <a:rPr lang="en-US" dirty="0" smtClean="0"/>
                        <a:t>ATmega2560</a:t>
                      </a:r>
                      <a:endParaRPr lang="en-US" dirty="0"/>
                    </a:p>
                  </a:txBody>
                  <a:tcPr/>
                </a:tc>
              </a:tr>
              <a:tr h="407402">
                <a:tc>
                  <a:txBody>
                    <a:bodyPr/>
                    <a:lstStyle/>
                    <a:p>
                      <a:pPr algn="ctr"/>
                      <a:r>
                        <a:rPr lang="en-US" dirty="0" smtClean="0"/>
                        <a:t>Voltage</a:t>
                      </a:r>
                      <a:endParaRPr lang="en-US" dirty="0"/>
                    </a:p>
                  </a:txBody>
                  <a:tcPr/>
                </a:tc>
                <a:tc>
                  <a:txBody>
                    <a:bodyPr/>
                    <a:lstStyle/>
                    <a:p>
                      <a:pPr algn="ctr"/>
                      <a:r>
                        <a:rPr lang="en-US" dirty="0" smtClean="0"/>
                        <a:t>5V</a:t>
                      </a:r>
                      <a:endParaRPr lang="en-US" dirty="0"/>
                    </a:p>
                  </a:txBody>
                  <a:tcPr/>
                </a:tc>
                <a:tc>
                  <a:txBody>
                    <a:bodyPr/>
                    <a:lstStyle/>
                    <a:p>
                      <a:pPr algn="ctr"/>
                      <a:r>
                        <a:rPr lang="en-US" dirty="0" smtClean="0"/>
                        <a:t>5V</a:t>
                      </a:r>
                      <a:endParaRPr lang="en-US" dirty="0"/>
                    </a:p>
                  </a:txBody>
                  <a:tcPr/>
                </a:tc>
              </a:tr>
              <a:tr h="407402">
                <a:tc>
                  <a:txBody>
                    <a:bodyPr/>
                    <a:lstStyle/>
                    <a:p>
                      <a:pPr algn="ctr"/>
                      <a:r>
                        <a:rPr lang="en-US" dirty="0" smtClean="0"/>
                        <a:t>Flash</a:t>
                      </a:r>
                      <a:endParaRPr lang="en-US" dirty="0"/>
                    </a:p>
                  </a:txBody>
                  <a:tcPr/>
                </a:tc>
                <a:tc>
                  <a:txBody>
                    <a:bodyPr/>
                    <a:lstStyle/>
                    <a:p>
                      <a:pPr algn="ctr"/>
                      <a:r>
                        <a:rPr lang="en-US" dirty="0" smtClean="0"/>
                        <a:t>32</a:t>
                      </a:r>
                      <a:r>
                        <a:rPr lang="en-US" baseline="0" dirty="0" smtClean="0"/>
                        <a:t> </a:t>
                      </a:r>
                      <a:r>
                        <a:rPr lang="en-US" baseline="0" dirty="0" err="1" smtClean="0"/>
                        <a:t>kB</a:t>
                      </a:r>
                      <a:endParaRPr lang="en-US" dirty="0"/>
                    </a:p>
                  </a:txBody>
                  <a:tcPr/>
                </a:tc>
                <a:tc>
                  <a:txBody>
                    <a:bodyPr/>
                    <a:lstStyle/>
                    <a:p>
                      <a:pPr algn="ctr"/>
                      <a:r>
                        <a:rPr lang="en-US" dirty="0" smtClean="0"/>
                        <a:t>256 </a:t>
                      </a:r>
                      <a:r>
                        <a:rPr lang="en-US" dirty="0" err="1" smtClean="0"/>
                        <a:t>kB</a:t>
                      </a:r>
                      <a:endParaRPr lang="en-US" dirty="0"/>
                    </a:p>
                  </a:txBody>
                  <a:tcPr/>
                </a:tc>
              </a:tr>
              <a:tr h="407402">
                <a:tc>
                  <a:txBody>
                    <a:bodyPr/>
                    <a:lstStyle/>
                    <a:p>
                      <a:pPr algn="ctr"/>
                      <a:r>
                        <a:rPr lang="en-US" dirty="0" smtClean="0"/>
                        <a:t>Digital I/O Pins</a:t>
                      </a:r>
                      <a:endParaRPr lang="en-US" dirty="0"/>
                    </a:p>
                  </a:txBody>
                  <a:tcPr/>
                </a:tc>
                <a:tc>
                  <a:txBody>
                    <a:bodyPr/>
                    <a:lstStyle/>
                    <a:p>
                      <a:pPr algn="ctr"/>
                      <a:r>
                        <a:rPr lang="en-US" dirty="0" smtClean="0"/>
                        <a:t>14</a:t>
                      </a:r>
                      <a:endParaRPr lang="en-US" dirty="0"/>
                    </a:p>
                  </a:txBody>
                  <a:tcPr/>
                </a:tc>
                <a:tc>
                  <a:txBody>
                    <a:bodyPr/>
                    <a:lstStyle/>
                    <a:p>
                      <a:pPr algn="ctr"/>
                      <a:r>
                        <a:rPr lang="en-US" dirty="0" smtClean="0"/>
                        <a:t>54</a:t>
                      </a:r>
                      <a:endParaRPr lang="en-US" dirty="0"/>
                    </a:p>
                  </a:txBody>
                  <a:tcPr/>
                </a:tc>
              </a:tr>
              <a:tr h="407402">
                <a:tc>
                  <a:txBody>
                    <a:bodyPr/>
                    <a:lstStyle/>
                    <a:p>
                      <a:pPr algn="ctr"/>
                      <a:r>
                        <a:rPr lang="en-US" dirty="0" smtClean="0"/>
                        <a:t>Analog Input</a:t>
                      </a:r>
                      <a:r>
                        <a:rPr lang="en-US" baseline="0" dirty="0" smtClean="0"/>
                        <a:t> Pins</a:t>
                      </a:r>
                      <a:endParaRPr lang="en-US" dirty="0"/>
                    </a:p>
                  </a:txBody>
                  <a:tcPr/>
                </a:tc>
                <a:tc>
                  <a:txBody>
                    <a:bodyPr/>
                    <a:lstStyle/>
                    <a:p>
                      <a:pPr algn="ctr"/>
                      <a:r>
                        <a:rPr lang="en-US" dirty="0" smtClean="0"/>
                        <a:t>6</a:t>
                      </a:r>
                      <a:endParaRPr lang="en-US" dirty="0"/>
                    </a:p>
                  </a:txBody>
                  <a:tcPr/>
                </a:tc>
                <a:tc>
                  <a:txBody>
                    <a:bodyPr/>
                    <a:lstStyle/>
                    <a:p>
                      <a:pPr algn="ctr"/>
                      <a:r>
                        <a:rPr lang="en-US" dirty="0" smtClean="0"/>
                        <a:t>16</a:t>
                      </a:r>
                      <a:endParaRPr lang="en-US" dirty="0"/>
                    </a:p>
                  </a:txBody>
                  <a:tcPr/>
                </a:tc>
              </a:tr>
              <a:tr h="407402">
                <a:tc>
                  <a:txBody>
                    <a:bodyPr/>
                    <a:lstStyle/>
                    <a:p>
                      <a:pPr algn="ctr"/>
                      <a:r>
                        <a:rPr lang="en-US" dirty="0" smtClean="0"/>
                        <a:t>Cost</a:t>
                      </a:r>
                      <a:endParaRPr lang="en-US" dirty="0"/>
                    </a:p>
                  </a:txBody>
                  <a:tcPr/>
                </a:tc>
                <a:tc>
                  <a:txBody>
                    <a:bodyPr/>
                    <a:lstStyle/>
                    <a:p>
                      <a:pPr algn="ctr"/>
                      <a:r>
                        <a:rPr lang="en-US" dirty="0" smtClean="0"/>
                        <a:t>$20</a:t>
                      </a:r>
                      <a:endParaRPr lang="en-US" dirty="0"/>
                    </a:p>
                  </a:txBody>
                  <a:tcPr/>
                </a:tc>
                <a:tc>
                  <a:txBody>
                    <a:bodyPr/>
                    <a:lstStyle/>
                    <a:p>
                      <a:pPr algn="ctr"/>
                      <a:r>
                        <a:rPr lang="en-US" dirty="0" smtClean="0"/>
                        <a:t>$50</a:t>
                      </a:r>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447799"/>
          </a:xfrm>
        </p:spPr>
        <p:txBody>
          <a:bodyPr/>
          <a:lstStyle/>
          <a:p>
            <a:r>
              <a:rPr lang="en-US" dirty="0" smtClean="0"/>
              <a:t>System Design- Food Dispenser</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Food dispenser initial position.PNG"/>
          <p:cNvPicPr>
            <a:picLocks noChangeAspect="1"/>
          </p:cNvPicPr>
          <p:nvPr/>
        </p:nvPicPr>
        <p:blipFill>
          <a:blip r:embed="rId2" cstate="print"/>
          <a:stretch>
            <a:fillRect/>
          </a:stretch>
        </p:blipFill>
        <p:spPr>
          <a:xfrm>
            <a:off x="2971576" y="2438400"/>
            <a:ext cx="3276824" cy="17211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Design-RFID</a:t>
            </a:r>
            <a:endParaRPr lang="en-US" dirty="0"/>
          </a:p>
        </p:txBody>
      </p:sp>
      <p:sp>
        <p:nvSpPr>
          <p:cNvPr id="3" name="Content Placeholder 2"/>
          <p:cNvSpPr>
            <a:spLocks noGrp="1"/>
          </p:cNvSpPr>
          <p:nvPr>
            <p:ph idx="1"/>
          </p:nvPr>
        </p:nvSpPr>
        <p:spPr/>
        <p:txBody>
          <a:bodyPr>
            <a:normAutofit/>
          </a:bodyPr>
          <a:lstStyle/>
          <a:p>
            <a:r>
              <a:rPr lang="en-US" sz="2000" dirty="0" smtClean="0"/>
              <a:t>The  RDM630 </a:t>
            </a:r>
            <a:r>
              <a:rPr lang="en-US" sz="2400" dirty="0" smtClean="0"/>
              <a:t>125</a:t>
            </a:r>
            <a:r>
              <a:rPr lang="en-US" sz="2000" dirty="0" smtClean="0"/>
              <a:t> KHZ RFID reader by </a:t>
            </a:r>
            <a:r>
              <a:rPr lang="en-US" sz="2000" dirty="0" err="1" smtClean="0"/>
              <a:t>SeedStudio</a:t>
            </a:r>
            <a:r>
              <a:rPr lang="en-US" sz="2000" dirty="0" smtClean="0"/>
              <a:t> operates on 5v and the antenna provided has a maximum sensing distance of 7cm. </a:t>
            </a:r>
          </a:p>
          <a:p>
            <a:endParaRPr lang="en-US" sz="2000" dirty="0" smtClean="0"/>
          </a:p>
          <a:p>
            <a:endParaRPr lang="en-US" sz="2000" dirty="0" smtClean="0"/>
          </a:p>
          <a:p>
            <a:r>
              <a:rPr lang="en-US" sz="2000" dirty="0" smtClean="0"/>
              <a:t>External antenna had to be created to increase sensing distance to make sure the pet can get fed. </a:t>
            </a:r>
          </a:p>
          <a:p>
            <a:endParaRPr lang="en-US" sz="2000" dirty="0" smtClean="0"/>
          </a:p>
          <a:p>
            <a:endParaRPr lang="en-US" sz="2000" dirty="0"/>
          </a:p>
        </p:txBody>
      </p:sp>
      <p:pic>
        <p:nvPicPr>
          <p:cNvPr id="5" name="Picture 4" descr="rdm630.JPG"/>
          <p:cNvPicPr>
            <a:picLocks noChangeAspect="1"/>
          </p:cNvPicPr>
          <p:nvPr/>
        </p:nvPicPr>
        <p:blipFill>
          <a:blip r:embed="rId2" cstate="print"/>
          <a:stretch>
            <a:fillRect/>
          </a:stretch>
        </p:blipFill>
        <p:spPr>
          <a:xfrm>
            <a:off x="7010400" y="2057400"/>
            <a:ext cx="1346200" cy="1009650"/>
          </a:xfrm>
          <a:prstGeom prst="rect">
            <a:avLst/>
          </a:prstGeom>
        </p:spPr>
      </p:pic>
      <p:pic>
        <p:nvPicPr>
          <p:cNvPr id="7" name="Picture 6" descr="rfdi diagrasm.PNG"/>
          <p:cNvPicPr>
            <a:picLocks noChangeAspect="1"/>
          </p:cNvPicPr>
          <p:nvPr/>
        </p:nvPicPr>
        <p:blipFill>
          <a:blip r:embed="rId3" cstate="print"/>
          <a:stretch>
            <a:fillRect/>
          </a:stretch>
        </p:blipFill>
        <p:spPr>
          <a:xfrm>
            <a:off x="1447800" y="4343400"/>
            <a:ext cx="2133601" cy="127071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Design-Antenna</a:t>
            </a:r>
            <a:endParaRPr lang="en-US" dirty="0"/>
          </a:p>
        </p:txBody>
      </p:sp>
      <p:sp>
        <p:nvSpPr>
          <p:cNvPr id="3" name="Content Placeholder 2"/>
          <p:cNvSpPr>
            <a:spLocks noGrp="1"/>
          </p:cNvSpPr>
          <p:nvPr>
            <p:ph idx="1"/>
          </p:nvPr>
        </p:nvSpPr>
        <p:spPr/>
        <p:txBody>
          <a:bodyPr>
            <a:normAutofit/>
          </a:bodyPr>
          <a:lstStyle/>
          <a:p>
            <a:r>
              <a:rPr lang="en-US" sz="2000" dirty="0" smtClean="0"/>
              <a:t>24 AWG magnet wire wrapped around the lid of a plastic bowl </a:t>
            </a:r>
          </a:p>
          <a:p>
            <a:pPr>
              <a:buNone/>
            </a:pPr>
            <a:r>
              <a:rPr lang="en-US" sz="2000" dirty="0" smtClean="0"/>
              <a:t>	1.6" diameter, 90-110 turns, no range measurement</a:t>
            </a:r>
            <a:br>
              <a:rPr lang="en-US" sz="2000" dirty="0" smtClean="0"/>
            </a:br>
            <a:r>
              <a:rPr lang="en-US" sz="2000" dirty="0" smtClean="0"/>
              <a:t>3.1" diameter, 75 turns, no range measurement</a:t>
            </a:r>
            <a:br>
              <a:rPr lang="en-US" sz="2000" dirty="0" smtClean="0"/>
            </a:br>
            <a:r>
              <a:rPr lang="en-US" sz="2000" dirty="0" smtClean="0"/>
              <a:t>4.1" diameter, 48 turns, no range measurement</a:t>
            </a:r>
            <a:br>
              <a:rPr lang="en-US" sz="2000" dirty="0" smtClean="0"/>
            </a:br>
            <a:r>
              <a:rPr lang="en-US" sz="2000" dirty="0" smtClean="0"/>
              <a:t>6" diameter, 43 turns, range 3-3.5" </a:t>
            </a:r>
            <a:br>
              <a:rPr lang="en-US" sz="2000" dirty="0" smtClean="0"/>
            </a:br>
            <a:r>
              <a:rPr lang="en-US" sz="2000" b="1" dirty="0" smtClean="0"/>
              <a:t>9" diameter, 35 turns, range 4"</a:t>
            </a:r>
            <a:r>
              <a:rPr lang="en-US" sz="2000" dirty="0" smtClean="0"/>
              <a:t/>
            </a:r>
            <a:br>
              <a:rPr lang="en-US" sz="2000" dirty="0" smtClean="0"/>
            </a:br>
            <a:r>
              <a:rPr lang="en-US" sz="2000" b="1" dirty="0" smtClean="0"/>
              <a:t>10" square shape, 24 turns, range 4“</a:t>
            </a:r>
          </a:p>
          <a:p>
            <a:endParaRPr lang="en-US" sz="2000" dirty="0"/>
          </a:p>
        </p:txBody>
      </p:sp>
      <p:pic>
        <p:nvPicPr>
          <p:cNvPr id="4" name="Picture 3" descr="antenna.jpg"/>
          <p:cNvPicPr>
            <a:picLocks noChangeAspect="1"/>
          </p:cNvPicPr>
          <p:nvPr/>
        </p:nvPicPr>
        <p:blipFill>
          <a:blip r:embed="rId2" cstate="print"/>
          <a:stretch>
            <a:fillRect/>
          </a:stretch>
        </p:blipFill>
        <p:spPr>
          <a:xfrm>
            <a:off x="5105400" y="2971800"/>
            <a:ext cx="3124200" cy="2330132"/>
          </a:xfrm>
          <a:prstGeom prst="rect">
            <a:avLst/>
          </a:prstGeom>
          <a:noFill/>
          <a:ln>
            <a:noFill/>
          </a:ln>
        </p:spPr>
      </p:pic>
      <p:pic>
        <p:nvPicPr>
          <p:cNvPr id="5" name="Picture 4" descr="DSCN3408.JPG"/>
          <p:cNvPicPr>
            <a:picLocks noChangeAspect="1"/>
          </p:cNvPicPr>
          <p:nvPr/>
        </p:nvPicPr>
        <p:blipFill>
          <a:blip r:embed="rId3" cstate="print"/>
          <a:stretch>
            <a:fillRect/>
          </a:stretch>
        </p:blipFill>
        <p:spPr>
          <a:xfrm>
            <a:off x="1485900" y="4267199"/>
            <a:ext cx="3162300" cy="23717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Design-DC motors</a:t>
            </a:r>
            <a:endParaRPr lang="en-US" dirty="0"/>
          </a:p>
        </p:txBody>
      </p:sp>
      <p:sp>
        <p:nvSpPr>
          <p:cNvPr id="5" name="Content Placeholder 4"/>
          <p:cNvSpPr>
            <a:spLocks noGrp="1"/>
          </p:cNvSpPr>
          <p:nvPr>
            <p:ph idx="1"/>
          </p:nvPr>
        </p:nvSpPr>
        <p:spPr/>
        <p:txBody>
          <a:bodyPr/>
          <a:lstStyle/>
          <a:p>
            <a:r>
              <a:rPr lang="en-US" dirty="0" smtClean="0"/>
              <a:t>The paddle wheel food dispenser will be </a:t>
            </a:r>
            <a:r>
              <a:rPr lang="en-US" smtClean="0"/>
              <a:t>mounted using </a:t>
            </a:r>
            <a:r>
              <a:rPr lang="en-US" dirty="0" smtClean="0"/>
              <a:t>a ¼” by ¼” ceramic insulated shaft coupling attached to the motor </a:t>
            </a:r>
            <a:r>
              <a:rPr lang="en-US" dirty="0" err="1" smtClean="0"/>
              <a:t>gearhead</a:t>
            </a:r>
            <a:r>
              <a:rPr lang="en-US" dirty="0" smtClean="0"/>
              <a:t> </a:t>
            </a:r>
            <a:endParaRPr lang="en-US" dirty="0"/>
          </a:p>
        </p:txBody>
      </p:sp>
      <p:pic>
        <p:nvPicPr>
          <p:cNvPr id="7" name="Content Placeholder 3" descr="DSCN3410.JPG"/>
          <p:cNvPicPr>
            <a:picLocks noChangeAspect="1"/>
          </p:cNvPicPr>
          <p:nvPr/>
        </p:nvPicPr>
        <p:blipFill>
          <a:blip r:embed="rId2" cstate="print"/>
          <a:stretch>
            <a:fillRect/>
          </a:stretch>
        </p:blipFill>
        <p:spPr>
          <a:xfrm>
            <a:off x="1066800" y="3657600"/>
            <a:ext cx="3626909" cy="2720181"/>
          </a:xfrm>
          <a:prstGeom prst="rect">
            <a:avLst/>
          </a:prstGeom>
        </p:spPr>
      </p:pic>
      <p:pic>
        <p:nvPicPr>
          <p:cNvPr id="9" name="Picture 8" descr="DSCN3409.JPG"/>
          <p:cNvPicPr>
            <a:picLocks noChangeAspect="1"/>
          </p:cNvPicPr>
          <p:nvPr/>
        </p:nvPicPr>
        <p:blipFill>
          <a:blip r:embed="rId3" cstate="print"/>
          <a:stretch>
            <a:fillRect/>
          </a:stretch>
        </p:blipFill>
        <p:spPr>
          <a:xfrm>
            <a:off x="4800600" y="3581400"/>
            <a:ext cx="3759200" cy="2819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Design-DC motor</a:t>
            </a:r>
            <a:endParaRPr lang="en-US" dirty="0"/>
          </a:p>
        </p:txBody>
      </p:sp>
      <p:sp>
        <p:nvSpPr>
          <p:cNvPr id="5" name="Content Placeholder 4"/>
          <p:cNvSpPr>
            <a:spLocks noGrp="1"/>
          </p:cNvSpPr>
          <p:nvPr>
            <p:ph idx="1"/>
          </p:nvPr>
        </p:nvSpPr>
        <p:spPr/>
        <p:txBody>
          <a:bodyPr/>
          <a:lstStyle/>
          <a:p>
            <a:r>
              <a:rPr lang="en-US" dirty="0" smtClean="0"/>
              <a:t>The food tray will be mounted to the motor in the same way as the dispenser</a:t>
            </a:r>
          </a:p>
          <a:p>
            <a:endParaRPr lang="en-US" dirty="0"/>
          </a:p>
        </p:txBody>
      </p:sp>
      <p:pic>
        <p:nvPicPr>
          <p:cNvPr id="7" name="Picture 6" descr="DSCN3410.JPG"/>
          <p:cNvPicPr>
            <a:picLocks noChangeAspect="1"/>
          </p:cNvPicPr>
          <p:nvPr/>
        </p:nvPicPr>
        <p:blipFill>
          <a:blip r:embed="rId2" cstate="print"/>
          <a:stretch>
            <a:fillRect/>
          </a:stretch>
        </p:blipFill>
        <p:spPr>
          <a:xfrm>
            <a:off x="1524000" y="2590800"/>
            <a:ext cx="5181600" cy="3886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 Switch</a:t>
            </a:r>
            <a:endParaRPr lang="en-US" dirty="0"/>
          </a:p>
        </p:txBody>
      </p:sp>
      <p:pic>
        <p:nvPicPr>
          <p:cNvPr id="4" name="Picture 3" descr="DSCN0001.JPG"/>
          <p:cNvPicPr>
            <a:picLocks noChangeAspect="1"/>
          </p:cNvPicPr>
          <p:nvPr/>
        </p:nvPicPr>
        <p:blipFill>
          <a:blip r:embed="rId2" cstate="print"/>
          <a:stretch>
            <a:fillRect/>
          </a:stretch>
        </p:blipFill>
        <p:spPr>
          <a:xfrm>
            <a:off x="279400" y="2057400"/>
            <a:ext cx="4239126" cy="3200400"/>
          </a:xfrm>
          <a:prstGeom prst="rect">
            <a:avLst/>
          </a:prstGeom>
        </p:spPr>
      </p:pic>
      <p:pic>
        <p:nvPicPr>
          <p:cNvPr id="5" name="Picture 4" descr="DSCN3504.JPG"/>
          <p:cNvPicPr>
            <a:picLocks noChangeAspect="1"/>
          </p:cNvPicPr>
          <p:nvPr/>
        </p:nvPicPr>
        <p:blipFill>
          <a:blip r:embed="rId3" cstate="print"/>
          <a:stretch>
            <a:fillRect/>
          </a:stretch>
        </p:blipFill>
        <p:spPr>
          <a:xfrm>
            <a:off x="4572000" y="1981200"/>
            <a:ext cx="4572000" cy="3429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SCN3503.JPG"/>
          <p:cNvPicPr>
            <a:picLocks noChangeAspect="1"/>
          </p:cNvPicPr>
          <p:nvPr/>
        </p:nvPicPr>
        <p:blipFill>
          <a:blip r:embed="rId2" cstate="print"/>
          <a:stretch>
            <a:fillRect/>
          </a:stretch>
        </p:blipFill>
        <p:spPr>
          <a:xfrm>
            <a:off x="762000" y="685800"/>
            <a:ext cx="7416800" cy="5562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Approach</a:t>
            </a:r>
            <a:endParaRPr lang="en-US" dirty="0"/>
          </a:p>
        </p:txBody>
      </p:sp>
      <p:sp>
        <p:nvSpPr>
          <p:cNvPr id="3" name="Content Placeholder 2"/>
          <p:cNvSpPr>
            <a:spLocks noGrp="1"/>
          </p:cNvSpPr>
          <p:nvPr>
            <p:ph idx="1"/>
          </p:nvPr>
        </p:nvSpPr>
        <p:spPr/>
        <p:txBody>
          <a:bodyPr/>
          <a:lstStyle/>
          <a:p>
            <a:r>
              <a:rPr lang="en-US" dirty="0" smtClean="0"/>
              <a:t>Test RFID tag with RF reader</a:t>
            </a:r>
          </a:p>
          <a:p>
            <a:pPr>
              <a:buNone/>
            </a:pPr>
            <a:r>
              <a:rPr lang="en-US" sz="2000" dirty="0" smtClean="0"/>
              <a:t>	Antenna read distance is approximately 3 mm. This distance will not be accurate enough so an external antenna must be constructed. By using 24 AWG magnet wire with a 9 inch diameter and 35 turns, the read distance is increased to 4 inches</a:t>
            </a:r>
          </a:p>
          <a:p>
            <a:pPr>
              <a:buNone/>
            </a:pPr>
            <a:r>
              <a:rPr lang="en-US" sz="2000" dirty="0" smtClean="0"/>
              <a:t>	 2 tags will be used, one each assigned to a food bowl</a:t>
            </a:r>
          </a:p>
          <a:p>
            <a:pPr>
              <a:buNone/>
            </a:pPr>
            <a:r>
              <a:rPr lang="en-US" sz="2000" dirty="0" smtClean="0"/>
              <a:t>  </a:t>
            </a:r>
            <a:endParaRPr lang="en-US" dirty="0" smtClean="0"/>
          </a:p>
          <a:p>
            <a:pPr lvl="1"/>
            <a:endParaRPr lang="en-US" dirty="0" smtClean="0"/>
          </a:p>
          <a:p>
            <a:pPr lvl="1">
              <a:buNone/>
            </a:pPr>
            <a:endParaRPr lang="en-US" sz="2000" dirty="0" smtClean="0"/>
          </a:p>
          <a:p>
            <a:pPr lvl="1"/>
            <a:endParaRPr lang="en-US" sz="2000" dirty="0" smtClean="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18750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Description</a:t>
            </a:r>
            <a:endParaRPr lang="en-US" dirty="0"/>
          </a:p>
        </p:txBody>
      </p:sp>
      <p:sp>
        <p:nvSpPr>
          <p:cNvPr id="3" name="Content Placeholder 2"/>
          <p:cNvSpPr>
            <a:spLocks noGrp="1"/>
          </p:cNvSpPr>
          <p:nvPr>
            <p:ph idx="1"/>
          </p:nvPr>
        </p:nvSpPr>
        <p:spPr/>
        <p:txBody>
          <a:bodyPr/>
          <a:lstStyle/>
          <a:p>
            <a:r>
              <a:rPr lang="en-US" sz="2000" dirty="0" smtClean="0"/>
              <a:t>The Smart Pet Feeder (SPF) is a semi-automated device that can feed your household pets at their convenience</a:t>
            </a:r>
          </a:p>
          <a:p>
            <a:r>
              <a:rPr lang="en-US" sz="2000" dirty="0" smtClean="0"/>
              <a:t>The SPF works by attaching an RFID tag to a pets collar which is scanned in by the RF antenna mounted on the SPF when the animal is within the antenna read distance range</a:t>
            </a:r>
          </a:p>
          <a:p>
            <a:r>
              <a:rPr lang="en-US" sz="2000" dirty="0" smtClean="0"/>
              <a:t>Upon receiving the RFID tag information, the PCB will then drive a DC motor which will rotate a paddle wheel and dispense food down into the food bowl.</a:t>
            </a:r>
          </a:p>
          <a:p>
            <a:r>
              <a:rPr lang="en-US" sz="2000" dirty="0" smtClean="0"/>
              <a:t>Each pet will have their own RFID tag which will correspond to a specific food bowl</a:t>
            </a:r>
          </a:p>
          <a:p>
            <a:r>
              <a:rPr lang="en-US" sz="2000" dirty="0" smtClean="0"/>
              <a:t>A DC motor will rotate the food bowls to allow food to be dispensed then be accessed by the pet</a:t>
            </a:r>
            <a:endParaRPr lang="en-US" sz="2000"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100349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Approach</a:t>
            </a:r>
            <a:endParaRPr lang="en-US" dirty="0"/>
          </a:p>
        </p:txBody>
      </p:sp>
      <p:sp>
        <p:nvSpPr>
          <p:cNvPr id="3" name="Content Placeholder 2"/>
          <p:cNvSpPr>
            <a:spLocks noGrp="1"/>
          </p:cNvSpPr>
          <p:nvPr>
            <p:ph idx="1"/>
          </p:nvPr>
        </p:nvSpPr>
        <p:spPr/>
        <p:txBody>
          <a:bodyPr/>
          <a:lstStyle/>
          <a:p>
            <a:r>
              <a:rPr lang="en-US" dirty="0" smtClean="0"/>
              <a:t>DC motors with </a:t>
            </a:r>
            <a:r>
              <a:rPr lang="en-US" dirty="0" err="1" smtClean="0"/>
              <a:t>Motorshield</a:t>
            </a:r>
            <a:endParaRPr lang="en-US" dirty="0" smtClean="0"/>
          </a:p>
          <a:p>
            <a:pPr lvl="2"/>
            <a:r>
              <a:rPr lang="en-US" dirty="0" smtClean="0"/>
              <a:t>Ceramic Insulated Shaft Coupling ¼” by ¼”</a:t>
            </a:r>
          </a:p>
          <a:p>
            <a:pPr lvl="2"/>
            <a:r>
              <a:rPr lang="en-US" dirty="0" smtClean="0"/>
              <a:t>6-24VDC </a:t>
            </a:r>
            <a:r>
              <a:rPr lang="en-US" dirty="0" err="1" smtClean="0"/>
              <a:t>Gearhead</a:t>
            </a:r>
            <a:r>
              <a:rPr lang="en-US" dirty="0" smtClean="0"/>
              <a:t> Motor</a:t>
            </a:r>
          </a:p>
          <a:p>
            <a:pPr lvl="2"/>
            <a:r>
              <a:rPr lang="en-US" dirty="0" smtClean="0"/>
              <a:t>Mounted to rotator</a:t>
            </a:r>
          </a:p>
          <a:p>
            <a:pPr lvl="2"/>
            <a:r>
              <a:rPr lang="en-US" dirty="0" smtClean="0"/>
              <a:t>Dispense 1 oz food portions</a:t>
            </a:r>
          </a:p>
          <a:p>
            <a:pPr lvl="1"/>
            <a:r>
              <a:rPr lang="en-US" dirty="0" smtClean="0"/>
              <a:t>Food Dish Motor</a:t>
            </a:r>
          </a:p>
          <a:p>
            <a:pPr lvl="2"/>
            <a:r>
              <a:rPr lang="en-US" dirty="0" smtClean="0"/>
              <a:t>Rotate food dish</a:t>
            </a:r>
          </a:p>
          <a:p>
            <a:pPr lvl="2"/>
            <a:r>
              <a:rPr lang="en-US" dirty="0" smtClean="0"/>
              <a:t>Cut-off switch activate bowl to stop rotating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ww.ladyada.net/images/mshield/mshieldv1-schem.png"/>
          <p:cNvPicPr>
            <a:picLocks noChangeAspect="1" noChangeArrowheads="1"/>
          </p:cNvPicPr>
          <p:nvPr/>
        </p:nvPicPr>
        <p:blipFill>
          <a:blip r:embed="rId2" cstate="print"/>
          <a:srcRect/>
          <a:stretch>
            <a:fillRect/>
          </a:stretch>
        </p:blipFill>
        <p:spPr bwMode="auto">
          <a:xfrm>
            <a:off x="914400" y="609600"/>
            <a:ext cx="7603253" cy="573956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4274" name="Picture 2" descr="http://www.ladyada.net/images/mshield/mshielddiag.png"/>
          <p:cNvPicPr>
            <a:picLocks noChangeAspect="1" noChangeArrowheads="1"/>
          </p:cNvPicPr>
          <p:nvPr/>
        </p:nvPicPr>
        <p:blipFill>
          <a:blip r:embed="rId2" cstate="print"/>
          <a:srcRect/>
          <a:stretch>
            <a:fillRect/>
          </a:stretch>
        </p:blipFill>
        <p:spPr bwMode="auto">
          <a:xfrm>
            <a:off x="1447800" y="1828800"/>
            <a:ext cx="6276975" cy="343852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final schem.PNG"/>
          <p:cNvPicPr>
            <a:picLocks noChangeAspect="1"/>
          </p:cNvPicPr>
          <p:nvPr/>
        </p:nvPicPr>
        <p:blipFill>
          <a:blip r:embed="rId2" cstate="print"/>
          <a:stretch>
            <a:fillRect/>
          </a:stretch>
        </p:blipFill>
        <p:spPr>
          <a:xfrm>
            <a:off x="0" y="1371600"/>
            <a:ext cx="9144000" cy="431378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RFID</a:t>
            </a:r>
          </a:p>
          <a:p>
            <a:pPr lvl="1"/>
            <a:r>
              <a:rPr lang="en-US" dirty="0" smtClean="0"/>
              <a:t>Test that each tag gets scanned in while inside the read range</a:t>
            </a:r>
          </a:p>
          <a:p>
            <a:pPr lvl="1"/>
            <a:r>
              <a:rPr lang="en-US" dirty="0" smtClean="0"/>
              <a:t>Test that external antenna constructed provides maximum read range</a:t>
            </a:r>
          </a:p>
          <a:p>
            <a:pPr lvl="1"/>
            <a:r>
              <a:rPr lang="en-US" dirty="0" smtClean="0"/>
              <a:t>Test that when RFID tag scans, stepper motor is activated to dispense food, then DC motor is activated to rotate food to make available to the pet</a:t>
            </a:r>
            <a:endParaRPr 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173536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Stepper Motor</a:t>
            </a:r>
          </a:p>
          <a:p>
            <a:pPr lvl="1"/>
            <a:r>
              <a:rPr lang="en-US" dirty="0" smtClean="0"/>
              <a:t>Test that power supply provides enough power and torque to rotate paddle wheel</a:t>
            </a:r>
          </a:p>
          <a:p>
            <a:pPr lvl="1"/>
            <a:r>
              <a:rPr lang="en-US" dirty="0" smtClean="0"/>
              <a:t>Steps so no food will get jammed while rotating</a:t>
            </a:r>
          </a:p>
          <a:p>
            <a:pPr lvl="1"/>
            <a:r>
              <a:rPr lang="en-US" dirty="0" smtClean="0"/>
              <a:t>Correct amount of steps to provide one proper serving of food into the bowl</a:t>
            </a:r>
          </a:p>
          <a:p>
            <a:pPr lvl="1"/>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DC motor</a:t>
            </a:r>
          </a:p>
          <a:p>
            <a:pPr lvl="1"/>
            <a:r>
              <a:rPr lang="en-US" dirty="0" smtClean="0"/>
              <a:t>Power supply provides enough power to rotate food dish</a:t>
            </a:r>
          </a:p>
          <a:p>
            <a:pPr lvl="1"/>
            <a:r>
              <a:rPr lang="en-US" dirty="0" smtClean="0"/>
              <a:t>Power is cut to the motor when food dish engages cut-off switch</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graphicFrame>
        <p:nvGraphicFramePr>
          <p:cNvPr id="4" name="Content Placeholder 3"/>
          <p:cNvGraphicFramePr>
            <a:graphicFrameLocks noGrp="1"/>
          </p:cNvGraphicFramePr>
          <p:nvPr>
            <p:ph idx="1"/>
          </p:nvPr>
        </p:nvGraphicFramePr>
        <p:xfrm>
          <a:off x="457200" y="1600200"/>
          <a:ext cx="8229600" cy="3606800"/>
        </p:xfrm>
        <a:graphic>
          <a:graphicData uri="http://schemas.openxmlformats.org/drawingml/2006/table">
            <a:tbl>
              <a:tblPr firstRow="1" bandRow="1">
                <a:tableStyleId>{073A0DAA-6AF3-43AB-8588-CEC1D06C72B9}</a:tableStyleId>
              </a:tblPr>
              <a:tblGrid>
                <a:gridCol w="2057400"/>
                <a:gridCol w="2057400"/>
                <a:gridCol w="2057400"/>
                <a:gridCol w="2057400"/>
              </a:tblGrid>
              <a:tr h="370840">
                <a:tc>
                  <a:txBody>
                    <a:bodyPr/>
                    <a:lstStyle/>
                    <a:p>
                      <a:r>
                        <a:rPr lang="en-US" dirty="0" smtClean="0"/>
                        <a:t>Part</a:t>
                      </a:r>
                      <a:endParaRPr lang="en-US" dirty="0"/>
                    </a:p>
                  </a:txBody>
                  <a:tcPr/>
                </a:tc>
                <a:tc>
                  <a:txBody>
                    <a:bodyPr/>
                    <a:lstStyle/>
                    <a:p>
                      <a:r>
                        <a:rPr lang="en-US" dirty="0" smtClean="0"/>
                        <a:t>Voltage</a:t>
                      </a:r>
                      <a:endParaRPr lang="en-US" dirty="0"/>
                    </a:p>
                  </a:txBody>
                  <a:tcPr/>
                </a:tc>
                <a:tc>
                  <a:txBody>
                    <a:bodyPr/>
                    <a:lstStyle/>
                    <a:p>
                      <a:r>
                        <a:rPr lang="en-US" dirty="0" smtClean="0"/>
                        <a:t>Current</a:t>
                      </a:r>
                      <a:endParaRPr lang="en-US" dirty="0"/>
                    </a:p>
                  </a:txBody>
                  <a:tcPr/>
                </a:tc>
                <a:tc>
                  <a:txBody>
                    <a:bodyPr/>
                    <a:lstStyle/>
                    <a:p>
                      <a:r>
                        <a:rPr lang="en-US" dirty="0" smtClean="0"/>
                        <a:t>Power</a:t>
                      </a:r>
                      <a:endParaRPr lang="en-US" dirty="0"/>
                    </a:p>
                  </a:txBody>
                  <a:tcPr/>
                </a:tc>
              </a:tr>
              <a:tr h="370840">
                <a:tc>
                  <a:txBody>
                    <a:bodyPr/>
                    <a:lstStyle/>
                    <a:p>
                      <a:r>
                        <a:rPr lang="en-US" dirty="0" err="1" smtClean="0"/>
                        <a:t>Motorshield</a:t>
                      </a:r>
                      <a:endParaRPr lang="en-US" dirty="0"/>
                    </a:p>
                  </a:txBody>
                  <a:tcPr/>
                </a:tc>
                <a:tc>
                  <a:txBody>
                    <a:bodyPr/>
                    <a:lstStyle/>
                    <a:p>
                      <a:r>
                        <a:rPr lang="en-US" dirty="0" smtClean="0"/>
                        <a:t>12v</a:t>
                      </a:r>
                      <a:endParaRPr lang="en-US" dirty="0"/>
                    </a:p>
                  </a:txBody>
                  <a:tcPr/>
                </a:tc>
                <a:tc>
                  <a:txBody>
                    <a:bodyPr/>
                    <a:lstStyle/>
                    <a:p>
                      <a:r>
                        <a:rPr lang="en-US" dirty="0" smtClean="0"/>
                        <a:t>1.2A</a:t>
                      </a:r>
                      <a:endParaRPr lang="en-US" dirty="0"/>
                    </a:p>
                  </a:txBody>
                  <a:tcPr/>
                </a:tc>
                <a:tc>
                  <a:txBody>
                    <a:bodyPr/>
                    <a:lstStyle/>
                    <a:p>
                      <a:r>
                        <a:rPr lang="en-US" dirty="0" smtClean="0"/>
                        <a:t>14.4 W</a:t>
                      </a:r>
                      <a:endParaRPr lang="en-US" dirty="0"/>
                    </a:p>
                  </a:txBody>
                  <a:tcPr/>
                </a:tc>
              </a:tr>
              <a:tr h="370840">
                <a:tc>
                  <a:txBody>
                    <a:bodyPr/>
                    <a:lstStyle/>
                    <a:p>
                      <a:r>
                        <a:rPr lang="en-US" dirty="0" smtClean="0"/>
                        <a:t>RFID reader</a:t>
                      </a:r>
                      <a:endParaRPr lang="en-US" dirty="0"/>
                    </a:p>
                  </a:txBody>
                  <a:tcPr/>
                </a:tc>
                <a:tc>
                  <a:txBody>
                    <a:bodyPr/>
                    <a:lstStyle/>
                    <a:p>
                      <a:r>
                        <a:rPr lang="en-US" dirty="0" smtClean="0"/>
                        <a:t>5v</a:t>
                      </a:r>
                      <a:endParaRPr lang="en-US" dirty="0"/>
                    </a:p>
                  </a:txBody>
                  <a:tcPr/>
                </a:tc>
                <a:tc>
                  <a:txBody>
                    <a:bodyPr/>
                    <a:lstStyle/>
                    <a:p>
                      <a:r>
                        <a:rPr lang="en-US" dirty="0" smtClean="0"/>
                        <a:t>&lt;50mA</a:t>
                      </a:r>
                      <a:endParaRPr lang="en-US" dirty="0"/>
                    </a:p>
                  </a:txBody>
                  <a:tcPr/>
                </a:tc>
                <a:tc>
                  <a:txBody>
                    <a:bodyPr/>
                    <a:lstStyle/>
                    <a:p>
                      <a:r>
                        <a:rPr lang="en-US" dirty="0" smtClean="0"/>
                        <a:t>&lt;250</a:t>
                      </a:r>
                      <a:r>
                        <a:rPr lang="en-US" baseline="0" dirty="0" smtClean="0"/>
                        <a:t> </a:t>
                      </a:r>
                      <a:r>
                        <a:rPr lang="en-US" baseline="0" dirty="0" err="1" smtClean="0"/>
                        <a:t>mW</a:t>
                      </a:r>
                      <a:endParaRPr lang="en-US" dirty="0"/>
                    </a:p>
                  </a:txBody>
                  <a:tcPr/>
                </a:tc>
              </a:tr>
              <a:tr h="370840">
                <a:tc>
                  <a:txBody>
                    <a:bodyPr/>
                    <a:lstStyle/>
                    <a:p>
                      <a:r>
                        <a:rPr lang="en-US" dirty="0" smtClean="0"/>
                        <a:t>Switch</a:t>
                      </a:r>
                      <a:endParaRPr lang="en-US" dirty="0"/>
                    </a:p>
                  </a:txBody>
                  <a:tcPr/>
                </a:tc>
                <a:tc>
                  <a:txBody>
                    <a:bodyPr/>
                    <a:lstStyle/>
                    <a:p>
                      <a:r>
                        <a:rPr lang="en-US" dirty="0" smtClean="0"/>
                        <a:t>5V</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LCD Screen</a:t>
                      </a:r>
                      <a:endParaRPr lang="en-US" dirty="0"/>
                    </a:p>
                  </a:txBody>
                  <a:tcPr/>
                </a:tc>
                <a:tc>
                  <a:txBody>
                    <a:bodyPr/>
                    <a:lstStyle/>
                    <a:p>
                      <a:r>
                        <a:rPr lang="en-US" dirty="0" smtClean="0"/>
                        <a:t>5v</a:t>
                      </a:r>
                      <a:endParaRPr lang="en-US" dirty="0"/>
                    </a:p>
                  </a:txBody>
                  <a:tcPr/>
                </a:tc>
                <a:tc>
                  <a:txBody>
                    <a:bodyPr/>
                    <a:lstStyle/>
                    <a:p>
                      <a:r>
                        <a:rPr lang="en-US" dirty="0" smtClean="0"/>
                        <a:t>20-30 </a:t>
                      </a:r>
                      <a:r>
                        <a:rPr lang="en-US" dirty="0" err="1" smtClean="0"/>
                        <a:t>mA</a:t>
                      </a:r>
                      <a:endParaRPr lang="en-US" dirty="0"/>
                    </a:p>
                  </a:txBody>
                  <a:tcPr/>
                </a:tc>
                <a:tc>
                  <a:txBody>
                    <a:bodyPr/>
                    <a:lstStyle/>
                    <a:p>
                      <a:r>
                        <a:rPr lang="en-US" dirty="0" smtClean="0"/>
                        <a:t>100-150 </a:t>
                      </a:r>
                      <a:r>
                        <a:rPr lang="en-US" dirty="0" err="1" smtClean="0"/>
                        <a:t>mW</a:t>
                      </a:r>
                      <a:endParaRPr lang="en-US" dirty="0"/>
                    </a:p>
                  </a:txBody>
                  <a:tcPr/>
                </a:tc>
              </a:tr>
              <a:tr h="370840">
                <a:tc>
                  <a:txBody>
                    <a:bodyPr/>
                    <a:lstStyle/>
                    <a:p>
                      <a:r>
                        <a:rPr lang="en-US" dirty="0" smtClean="0"/>
                        <a:t>Proximity</a:t>
                      </a:r>
                      <a:r>
                        <a:rPr lang="en-US" baseline="0" dirty="0" smtClean="0"/>
                        <a:t> Sensor</a:t>
                      </a:r>
                      <a:endParaRPr lang="en-US" dirty="0"/>
                    </a:p>
                  </a:txBody>
                  <a:tcPr/>
                </a:tc>
                <a:tc>
                  <a:txBody>
                    <a:bodyPr/>
                    <a:lstStyle/>
                    <a:p>
                      <a:r>
                        <a:rPr lang="en-US" dirty="0" smtClean="0"/>
                        <a:t>5v</a:t>
                      </a:r>
                      <a:endParaRPr lang="en-US" dirty="0"/>
                    </a:p>
                  </a:txBody>
                  <a:tcPr/>
                </a:tc>
                <a:tc>
                  <a:txBody>
                    <a:bodyPr/>
                    <a:lstStyle/>
                    <a:p>
                      <a:r>
                        <a:rPr lang="en-US" dirty="0" smtClean="0"/>
                        <a:t>33 </a:t>
                      </a:r>
                      <a:r>
                        <a:rPr lang="en-US" dirty="0" err="1" smtClean="0"/>
                        <a:t>mA</a:t>
                      </a:r>
                      <a:endParaRPr lang="en-US" dirty="0"/>
                    </a:p>
                  </a:txBody>
                  <a:tcPr/>
                </a:tc>
                <a:tc>
                  <a:txBody>
                    <a:bodyPr/>
                    <a:lstStyle/>
                    <a:p>
                      <a:r>
                        <a:rPr lang="en-US" dirty="0" smtClean="0"/>
                        <a:t>165 </a:t>
                      </a:r>
                      <a:r>
                        <a:rPr lang="en-US" dirty="0" err="1" smtClean="0"/>
                        <a:t>mW</a:t>
                      </a:r>
                      <a:endParaRPr lang="en-US" dirty="0"/>
                    </a:p>
                  </a:txBody>
                  <a:tcPr/>
                </a:tc>
              </a:tr>
              <a:tr h="370840">
                <a:tc>
                  <a:txBody>
                    <a:bodyPr/>
                    <a:lstStyle/>
                    <a:p>
                      <a:r>
                        <a:rPr lang="en-US" dirty="0" err="1" smtClean="0"/>
                        <a:t>Arduino</a:t>
                      </a:r>
                      <a:endParaRPr lang="en-US" dirty="0"/>
                    </a:p>
                  </a:txBody>
                  <a:tcPr/>
                </a:tc>
                <a:tc>
                  <a:txBody>
                    <a:bodyPr/>
                    <a:lstStyle/>
                    <a:p>
                      <a:r>
                        <a:rPr lang="en-US" dirty="0" smtClean="0"/>
                        <a:t>9v</a:t>
                      </a:r>
                      <a:endParaRPr lang="en-US" dirty="0"/>
                    </a:p>
                  </a:txBody>
                  <a:tcPr/>
                </a:tc>
                <a:tc>
                  <a:txBody>
                    <a:bodyPr/>
                    <a:lstStyle/>
                    <a:p>
                      <a:r>
                        <a:rPr lang="en-US" dirty="0" smtClean="0"/>
                        <a:t>150 </a:t>
                      </a:r>
                      <a:r>
                        <a:rPr lang="en-US" dirty="0" err="1" smtClean="0"/>
                        <a:t>mA</a:t>
                      </a:r>
                      <a:endParaRPr lang="en-US" dirty="0"/>
                    </a:p>
                  </a:txBody>
                  <a:tcPr/>
                </a:tc>
                <a:tc>
                  <a:txBody>
                    <a:bodyPr/>
                    <a:lstStyle/>
                    <a:p>
                      <a:r>
                        <a:rPr lang="en-US" dirty="0" smtClean="0"/>
                        <a:t>1.35 W</a:t>
                      </a:r>
                      <a:endParaRPr lang="en-US" dirty="0"/>
                    </a:p>
                  </a:txBody>
                  <a:tcPr/>
                </a:tc>
              </a:tr>
              <a:tr h="370840">
                <a:tc>
                  <a:txBody>
                    <a:bodyPr/>
                    <a:lstStyle/>
                    <a:p>
                      <a:r>
                        <a:rPr lang="en-US" dirty="0" smtClean="0"/>
                        <a:t>Food dispenser</a:t>
                      </a:r>
                      <a:r>
                        <a:rPr lang="en-US" baseline="0" dirty="0" smtClean="0"/>
                        <a:t> </a:t>
                      </a:r>
                      <a:r>
                        <a:rPr lang="en-US" dirty="0" smtClean="0"/>
                        <a:t>Motor</a:t>
                      </a:r>
                      <a:endParaRPr lang="en-US" dirty="0"/>
                    </a:p>
                  </a:txBody>
                  <a:tcPr/>
                </a:tc>
                <a:tc>
                  <a:txBody>
                    <a:bodyPr/>
                    <a:lstStyle/>
                    <a:p>
                      <a:r>
                        <a:rPr lang="en-US" dirty="0" smtClean="0"/>
                        <a:t>6v</a:t>
                      </a:r>
                      <a:endParaRPr lang="en-US" dirty="0"/>
                    </a:p>
                  </a:txBody>
                  <a:tcPr/>
                </a:tc>
                <a:tc>
                  <a:txBody>
                    <a:bodyPr/>
                    <a:lstStyle/>
                    <a:p>
                      <a:r>
                        <a:rPr lang="en-US" dirty="0" smtClean="0"/>
                        <a:t>90-150 </a:t>
                      </a:r>
                      <a:r>
                        <a:rPr lang="en-US" dirty="0" err="1" smtClean="0"/>
                        <a:t>mA</a:t>
                      </a:r>
                      <a:endParaRPr lang="en-US" dirty="0"/>
                    </a:p>
                  </a:txBody>
                  <a:tcPr/>
                </a:tc>
                <a:tc>
                  <a:txBody>
                    <a:bodyPr/>
                    <a:lstStyle/>
                    <a:p>
                      <a:r>
                        <a:rPr lang="en-US" dirty="0" smtClean="0"/>
                        <a:t>540-900 </a:t>
                      </a:r>
                      <a:r>
                        <a:rPr lang="en-US" dirty="0" err="1" smtClean="0"/>
                        <a:t>mW</a:t>
                      </a:r>
                      <a:endParaRPr lang="en-US" dirty="0"/>
                    </a:p>
                  </a:txBody>
                  <a:tcPr/>
                </a:tc>
              </a:tr>
              <a:tr h="370840">
                <a:tc>
                  <a:txBody>
                    <a:bodyPr/>
                    <a:lstStyle/>
                    <a:p>
                      <a:r>
                        <a:rPr lang="en-US" dirty="0" smtClean="0"/>
                        <a:t>Food tray Motor</a:t>
                      </a:r>
                      <a:endParaRPr lang="en-US" dirty="0"/>
                    </a:p>
                  </a:txBody>
                  <a:tcPr/>
                </a:tc>
                <a:tc>
                  <a:txBody>
                    <a:bodyPr/>
                    <a:lstStyle/>
                    <a:p>
                      <a:r>
                        <a:rPr lang="en-US" dirty="0" smtClean="0"/>
                        <a:t>6v</a:t>
                      </a:r>
                      <a:endParaRPr lang="en-US" dirty="0"/>
                    </a:p>
                  </a:txBody>
                  <a:tcPr/>
                </a:tc>
                <a:tc>
                  <a:txBody>
                    <a:bodyPr/>
                    <a:lstStyle/>
                    <a:p>
                      <a:r>
                        <a:rPr lang="en-US" dirty="0" smtClean="0"/>
                        <a:t>90-150 </a:t>
                      </a:r>
                      <a:r>
                        <a:rPr lang="en-US" dirty="0" err="1" smtClean="0"/>
                        <a:t>mA</a:t>
                      </a:r>
                      <a:endParaRPr lang="en-US" dirty="0"/>
                    </a:p>
                  </a:txBody>
                  <a:tcPr/>
                </a:tc>
                <a:tc>
                  <a:txBody>
                    <a:bodyPr/>
                    <a:lstStyle/>
                    <a:p>
                      <a:r>
                        <a:rPr lang="en-US" dirty="0" smtClean="0"/>
                        <a:t>540-900 </a:t>
                      </a:r>
                      <a:r>
                        <a:rPr lang="en-US" dirty="0" err="1" smtClean="0"/>
                        <a:t>mW</a:t>
                      </a:r>
                      <a:endParaRPr lang="en-US"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a:t>
            </a:r>
            <a:endParaRPr lang="en-US" dirty="0"/>
          </a:p>
        </p:txBody>
      </p:sp>
      <p:sp>
        <p:nvSpPr>
          <p:cNvPr id="3" name="Content Placeholder 2"/>
          <p:cNvSpPr>
            <a:spLocks noGrp="1"/>
          </p:cNvSpPr>
          <p:nvPr>
            <p:ph idx="1"/>
          </p:nvPr>
        </p:nvSpPr>
        <p:spPr/>
        <p:txBody>
          <a:bodyPr/>
          <a:lstStyle/>
          <a:p>
            <a:r>
              <a:rPr lang="en-US" dirty="0" smtClean="0"/>
              <a:t>Several decisions were made on the frame for the SPF</a:t>
            </a:r>
          </a:p>
          <a:p>
            <a:r>
              <a:rPr lang="en-US" dirty="0" smtClean="0"/>
              <a:t>Several decisions were made on the food bowl and dispensing machine</a:t>
            </a:r>
          </a:p>
          <a:p>
            <a:endParaRPr 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385243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Decisions</a:t>
            </a:r>
            <a:endParaRPr lang="en-US" dirty="0"/>
          </a:p>
        </p:txBody>
      </p:sp>
      <p:sp>
        <p:nvSpPr>
          <p:cNvPr id="3" name="Content Placeholder 2"/>
          <p:cNvSpPr>
            <a:spLocks noGrp="1"/>
          </p:cNvSpPr>
          <p:nvPr>
            <p:ph idx="1"/>
          </p:nvPr>
        </p:nvSpPr>
        <p:spPr/>
        <p:txBody>
          <a:bodyPr>
            <a:normAutofit/>
          </a:bodyPr>
          <a:lstStyle/>
          <a:p>
            <a:r>
              <a:rPr lang="en-US" sz="2200" dirty="0" smtClean="0"/>
              <a:t>The 125 KHz RFID tags and 125 KHz  RF reader was chosen because the reader allows for an external antenna which is essential to ensuring accuracy and efficiency of the SPF</a:t>
            </a:r>
          </a:p>
          <a:p>
            <a:r>
              <a:rPr lang="en-US" sz="2200" dirty="0" smtClean="0"/>
              <a:t>A DC motor was chosen for the food dispenser because the paddle wheel is designed with 4 slots that need to be filled and rotated. This action requires a slow continuous rotation for easy food transportation</a:t>
            </a:r>
          </a:p>
          <a:p>
            <a:r>
              <a:rPr lang="en-US" sz="2200" dirty="0" smtClean="0"/>
              <a:t>A DC motor was chosen for the  food dish because a 6V input would provide only 3 rpm with high torque which will be needed to turn the food dish filled with food</a:t>
            </a:r>
          </a:p>
          <a:p>
            <a:endParaRPr lang="en-US" sz="2200" dirty="0" smtClean="0"/>
          </a:p>
          <a:p>
            <a:endParaRPr 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42249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&amp; Objectives</a:t>
            </a:r>
            <a:endParaRPr lang="en-US" dirty="0"/>
          </a:p>
        </p:txBody>
      </p:sp>
      <p:sp>
        <p:nvSpPr>
          <p:cNvPr id="3" name="Content Placeholder 2"/>
          <p:cNvSpPr>
            <a:spLocks noGrp="1"/>
          </p:cNvSpPr>
          <p:nvPr>
            <p:ph idx="1"/>
          </p:nvPr>
        </p:nvSpPr>
        <p:spPr/>
        <p:txBody>
          <a:bodyPr>
            <a:normAutofit/>
          </a:bodyPr>
          <a:lstStyle/>
          <a:p>
            <a:r>
              <a:rPr lang="en-US" sz="2400" dirty="0" smtClean="0"/>
              <a:t>Allow pet to have unassisted access to food</a:t>
            </a:r>
          </a:p>
          <a:p>
            <a:r>
              <a:rPr lang="en-US" sz="2400" dirty="0" smtClean="0"/>
              <a:t>Ensure cost Efficiency</a:t>
            </a:r>
          </a:p>
          <a:p>
            <a:r>
              <a:rPr lang="en-US" sz="2400" dirty="0" smtClean="0"/>
              <a:t>Up to 2 different pets can be fed</a:t>
            </a:r>
          </a:p>
          <a:p>
            <a:r>
              <a:rPr lang="en-US" sz="2400" dirty="0" smtClean="0"/>
              <a:t>Food trays designed for controlled pet access</a:t>
            </a:r>
          </a:p>
          <a:p>
            <a:r>
              <a:rPr lang="en-US" sz="2400" dirty="0" smtClean="0"/>
              <a:t>Food portion consistency</a:t>
            </a:r>
          </a:p>
          <a:p>
            <a:endParaRPr lang="en-US" sz="2400" dirty="0" smtClean="0"/>
          </a:p>
          <a:p>
            <a:endParaRPr lang="en-US" sz="2400"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851701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Success/Difficulties for project subsystems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nvGraphicFramePr>
        <p:xfrm>
          <a:off x="533400" y="1676400"/>
          <a:ext cx="8153400" cy="4533900"/>
        </p:xfrm>
        <a:graphic>
          <a:graphicData uri="http://schemas.openxmlformats.org/drawingml/2006/table">
            <a:tbl>
              <a:tblPr firstRow="1" bandRow="1">
                <a:tableStyleId>{5C22544A-7EE6-4342-B048-85BDC9FD1C3A}</a:tableStyleId>
              </a:tblPr>
              <a:tblGrid>
                <a:gridCol w="4076700"/>
                <a:gridCol w="4076700"/>
              </a:tblGrid>
              <a:tr h="552450">
                <a:tc>
                  <a:txBody>
                    <a:bodyPr/>
                    <a:lstStyle/>
                    <a:p>
                      <a:r>
                        <a:rPr lang="en-US" sz="3200" dirty="0" smtClean="0"/>
                        <a:t>           SUCCESS</a:t>
                      </a:r>
                      <a:endParaRPr lang="en-US" sz="3200" dirty="0"/>
                    </a:p>
                  </a:txBody>
                  <a:tcPr/>
                </a:tc>
                <a:tc>
                  <a:txBody>
                    <a:bodyPr/>
                    <a:lstStyle/>
                    <a:p>
                      <a:r>
                        <a:rPr lang="en-US" dirty="0" smtClean="0"/>
                        <a:t>            </a:t>
                      </a:r>
                      <a:r>
                        <a:rPr lang="en-US" sz="3200" dirty="0" smtClean="0"/>
                        <a:t>DIFFICULTIES</a:t>
                      </a:r>
                      <a:endParaRPr lang="en-US" sz="3200" dirty="0"/>
                    </a:p>
                  </a:txBody>
                  <a:tcPr/>
                </a:tc>
              </a:tr>
              <a:tr h="552450">
                <a:tc>
                  <a:txBody>
                    <a:bodyPr/>
                    <a:lstStyle/>
                    <a:p>
                      <a:r>
                        <a:rPr lang="en-US" dirty="0" smtClean="0"/>
                        <a:t>RFID reader</a:t>
                      </a:r>
                      <a:r>
                        <a:rPr lang="en-US" baseline="0" dirty="0" smtClean="0"/>
                        <a:t> with tag</a:t>
                      </a:r>
                      <a:endParaRPr lang="en-US" dirty="0"/>
                    </a:p>
                  </a:txBody>
                  <a:tcPr/>
                </a:tc>
                <a:tc>
                  <a:txBody>
                    <a:bodyPr/>
                    <a:lstStyle/>
                    <a:p>
                      <a:r>
                        <a:rPr lang="en-US" dirty="0" smtClean="0"/>
                        <a:t>Finding correct size of external antenna to</a:t>
                      </a:r>
                      <a:r>
                        <a:rPr lang="en-US" baseline="0" dirty="0" smtClean="0"/>
                        <a:t> provide maximum read distance</a:t>
                      </a:r>
                      <a:endParaRPr lang="en-US" dirty="0"/>
                    </a:p>
                  </a:txBody>
                  <a:tcPr/>
                </a:tc>
              </a:tr>
              <a:tr h="552450">
                <a:tc>
                  <a:txBody>
                    <a:bodyPr/>
                    <a:lstStyle/>
                    <a:p>
                      <a:r>
                        <a:rPr lang="en-US" dirty="0" smtClean="0"/>
                        <a:t>Food Dispenser</a:t>
                      </a:r>
                      <a:endParaRPr lang="en-US" dirty="0"/>
                    </a:p>
                  </a:txBody>
                  <a:tcPr/>
                </a:tc>
                <a:tc>
                  <a:txBody>
                    <a:bodyPr/>
                    <a:lstStyle/>
                    <a:p>
                      <a:r>
                        <a:rPr lang="en-US" dirty="0" smtClean="0"/>
                        <a:t>                          PCB</a:t>
                      </a:r>
                      <a:endParaRPr lang="en-US" dirty="0"/>
                    </a:p>
                  </a:txBody>
                  <a:tcPr/>
                </a:tc>
              </a:tr>
              <a:tr h="552450">
                <a:tc>
                  <a:txBody>
                    <a:bodyPr/>
                    <a:lstStyle/>
                    <a:p>
                      <a:r>
                        <a:rPr lang="en-US" dirty="0" smtClean="0"/>
                        <a:t>Food bowl</a:t>
                      </a:r>
                      <a:endParaRPr lang="en-US" dirty="0"/>
                    </a:p>
                  </a:txBody>
                  <a:tcPr/>
                </a:tc>
                <a:tc>
                  <a:txBody>
                    <a:bodyPr/>
                    <a:lstStyle/>
                    <a:p>
                      <a:r>
                        <a:rPr lang="en-US" dirty="0" smtClean="0"/>
                        <a:t>           Stepper</a:t>
                      </a:r>
                      <a:r>
                        <a:rPr lang="en-US" baseline="0" dirty="0" smtClean="0"/>
                        <a:t> Motor</a:t>
                      </a:r>
                    </a:p>
                  </a:txBody>
                  <a:tcPr/>
                </a:tc>
              </a:tr>
              <a:tr h="552450">
                <a:tc>
                  <a:txBody>
                    <a:bodyPr/>
                    <a:lstStyle/>
                    <a:p>
                      <a:r>
                        <a:rPr lang="en-US" dirty="0" smtClean="0"/>
                        <a:t>Frame</a:t>
                      </a:r>
                      <a:endParaRPr lang="en-US" dirty="0"/>
                    </a:p>
                  </a:txBody>
                  <a:tcPr/>
                </a:tc>
                <a:tc>
                  <a:txBody>
                    <a:bodyPr/>
                    <a:lstStyle/>
                    <a:p>
                      <a:r>
                        <a:rPr lang="en-US" dirty="0" smtClean="0"/>
                        <a:t>            DC Motor</a:t>
                      </a:r>
                      <a:endParaRPr lang="en-US" dirty="0"/>
                    </a:p>
                  </a:txBody>
                  <a:tcPr/>
                </a:tc>
              </a:tr>
              <a:tr h="552450">
                <a:tc>
                  <a:txBody>
                    <a:bodyPr/>
                    <a:lstStyle/>
                    <a:p>
                      <a:r>
                        <a:rPr lang="en-US" dirty="0" smtClean="0"/>
                        <a:t>Code</a:t>
                      </a:r>
                      <a:r>
                        <a:rPr lang="en-US" baseline="0" dirty="0" smtClean="0"/>
                        <a:t> </a:t>
                      </a:r>
                      <a:endParaRPr lang="en-US" dirty="0"/>
                    </a:p>
                  </a:txBody>
                  <a:tcPr/>
                </a:tc>
                <a:tc>
                  <a:txBody>
                    <a:bodyPr/>
                    <a:lstStyle/>
                    <a:p>
                      <a:r>
                        <a:rPr lang="en-US" dirty="0" smtClean="0"/>
                        <a:t>           Cut off Switch  </a:t>
                      </a:r>
                      <a:endParaRPr lang="en-US" dirty="0"/>
                    </a:p>
                  </a:txBody>
                  <a:tcPr/>
                </a:tc>
              </a:tr>
              <a:tr h="552450">
                <a:tc>
                  <a:txBody>
                    <a:bodyPr/>
                    <a:lstStyle/>
                    <a:p>
                      <a:endParaRPr lang="en-US"/>
                    </a:p>
                  </a:txBody>
                  <a:tcPr/>
                </a:tc>
                <a:tc>
                  <a:txBody>
                    <a:bodyPr/>
                    <a:lstStyle/>
                    <a:p>
                      <a:endParaRPr lang="en-US"/>
                    </a:p>
                  </a:txBody>
                  <a:tcPr/>
                </a:tc>
              </a:tr>
              <a:tr h="552450">
                <a:tc>
                  <a:txBody>
                    <a:bodyPr/>
                    <a:lstStyle/>
                    <a:p>
                      <a:endParaRPr lang="en-US"/>
                    </a:p>
                  </a:txBody>
                  <a:tcPr/>
                </a:tc>
                <a:tc>
                  <a:txBody>
                    <a:bodyPr/>
                    <a:lstStyle/>
                    <a:p>
                      <a:endParaRPr lang="en-US" dirty="0"/>
                    </a:p>
                  </a:txBody>
                  <a:tcPr/>
                </a:tc>
              </a:tr>
            </a:tbl>
          </a:graphicData>
        </a:graphic>
      </p:graphicFrame>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472187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Budget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p:txBody>
      </p:sp>
      <p:graphicFrame>
        <p:nvGraphicFramePr>
          <p:cNvPr id="5" name="Table 4"/>
          <p:cNvGraphicFramePr>
            <a:graphicFrameLocks noGrp="1"/>
          </p:cNvGraphicFramePr>
          <p:nvPr/>
        </p:nvGraphicFramePr>
        <p:xfrm>
          <a:off x="1143000" y="0"/>
          <a:ext cx="6477000" cy="6858000"/>
        </p:xfrm>
        <a:graphic>
          <a:graphicData uri="http://schemas.openxmlformats.org/drawingml/2006/table">
            <a:tbl>
              <a:tblPr firstRow="1" bandRow="1">
                <a:tableStyleId>{5C22544A-7EE6-4342-B048-85BDC9FD1C3A}</a:tableStyleId>
              </a:tblPr>
              <a:tblGrid>
                <a:gridCol w="2159000"/>
                <a:gridCol w="2159000"/>
                <a:gridCol w="2159000"/>
              </a:tblGrid>
              <a:tr h="334851">
                <a:tc>
                  <a:txBody>
                    <a:bodyPr/>
                    <a:lstStyle/>
                    <a:p>
                      <a:r>
                        <a:rPr lang="en-US" dirty="0" smtClean="0"/>
                        <a:t>Part</a:t>
                      </a:r>
                      <a:endParaRPr lang="en-US" dirty="0"/>
                    </a:p>
                  </a:txBody>
                  <a:tcPr/>
                </a:tc>
                <a:tc>
                  <a:txBody>
                    <a:bodyPr/>
                    <a:lstStyle/>
                    <a:p>
                      <a:r>
                        <a:rPr lang="en-US" dirty="0" smtClean="0"/>
                        <a:t>Cost</a:t>
                      </a:r>
                      <a:endParaRPr lang="en-US" dirty="0"/>
                    </a:p>
                  </a:txBody>
                  <a:tcPr/>
                </a:tc>
                <a:tc>
                  <a:txBody>
                    <a:bodyPr/>
                    <a:lstStyle/>
                    <a:p>
                      <a:r>
                        <a:rPr lang="en-US" dirty="0" smtClean="0"/>
                        <a:t>Paid</a:t>
                      </a:r>
                      <a:endParaRPr lang="en-US" dirty="0"/>
                    </a:p>
                  </a:txBody>
                  <a:tcPr/>
                </a:tc>
              </a:tr>
              <a:tr h="334851">
                <a:tc>
                  <a:txBody>
                    <a:bodyPr/>
                    <a:lstStyle/>
                    <a:p>
                      <a:r>
                        <a:rPr lang="en-US" dirty="0" err="1" smtClean="0"/>
                        <a:t>Arduino</a:t>
                      </a:r>
                      <a:endParaRPr lang="en-US" dirty="0"/>
                    </a:p>
                  </a:txBody>
                  <a:tcPr/>
                </a:tc>
                <a:tc>
                  <a:txBody>
                    <a:bodyPr/>
                    <a:lstStyle/>
                    <a:p>
                      <a:r>
                        <a:rPr lang="en-US" dirty="0" smtClean="0"/>
                        <a:t>20.00</a:t>
                      </a:r>
                      <a:endParaRPr lang="en-US" dirty="0"/>
                    </a:p>
                  </a:txBody>
                  <a:tcPr/>
                </a:tc>
                <a:tc>
                  <a:txBody>
                    <a:bodyPr/>
                    <a:lstStyle/>
                    <a:p>
                      <a:r>
                        <a:rPr lang="en-US" dirty="0" smtClean="0"/>
                        <a:t>20.00</a:t>
                      </a:r>
                      <a:endParaRPr lang="en-US" dirty="0"/>
                    </a:p>
                  </a:txBody>
                  <a:tcPr/>
                </a:tc>
              </a:tr>
              <a:tr h="334851">
                <a:tc>
                  <a:txBody>
                    <a:bodyPr/>
                    <a:lstStyle/>
                    <a:p>
                      <a:r>
                        <a:rPr lang="en-US" dirty="0" smtClean="0"/>
                        <a:t>RFID Tags</a:t>
                      </a:r>
                      <a:endParaRPr lang="en-US" dirty="0"/>
                    </a:p>
                  </a:txBody>
                  <a:tcPr/>
                </a:tc>
                <a:tc>
                  <a:txBody>
                    <a:bodyPr/>
                    <a:lstStyle/>
                    <a:p>
                      <a:r>
                        <a:rPr lang="en-US" dirty="0" smtClean="0"/>
                        <a:t>2.50</a:t>
                      </a:r>
                      <a:endParaRPr lang="en-US" dirty="0"/>
                    </a:p>
                  </a:txBody>
                  <a:tcPr/>
                </a:tc>
                <a:tc>
                  <a:txBody>
                    <a:bodyPr/>
                    <a:lstStyle/>
                    <a:p>
                      <a:r>
                        <a:rPr lang="en-US" dirty="0" smtClean="0"/>
                        <a:t>2.50</a:t>
                      </a:r>
                      <a:endParaRPr lang="en-US" dirty="0"/>
                    </a:p>
                  </a:txBody>
                  <a:tcPr/>
                </a:tc>
              </a:tr>
              <a:tr h="334851">
                <a:tc>
                  <a:txBody>
                    <a:bodyPr/>
                    <a:lstStyle/>
                    <a:p>
                      <a:r>
                        <a:rPr lang="en-US" dirty="0" smtClean="0"/>
                        <a:t>RF reader</a:t>
                      </a:r>
                      <a:endParaRPr lang="en-US" dirty="0"/>
                    </a:p>
                  </a:txBody>
                  <a:tcPr/>
                </a:tc>
                <a:tc>
                  <a:txBody>
                    <a:bodyPr/>
                    <a:lstStyle/>
                    <a:p>
                      <a:r>
                        <a:rPr lang="en-US" dirty="0" smtClean="0"/>
                        <a:t>13.50</a:t>
                      </a:r>
                      <a:endParaRPr lang="en-US" dirty="0"/>
                    </a:p>
                  </a:txBody>
                  <a:tcPr/>
                </a:tc>
                <a:tc>
                  <a:txBody>
                    <a:bodyPr/>
                    <a:lstStyle/>
                    <a:p>
                      <a:r>
                        <a:rPr lang="en-US" dirty="0" smtClean="0"/>
                        <a:t>13.50</a:t>
                      </a:r>
                      <a:endParaRPr lang="en-US" dirty="0"/>
                    </a:p>
                  </a:txBody>
                  <a:tcPr/>
                </a:tc>
              </a:tr>
              <a:tr h="334851">
                <a:tc>
                  <a:txBody>
                    <a:bodyPr/>
                    <a:lstStyle/>
                    <a:p>
                      <a:r>
                        <a:rPr lang="en-US" dirty="0" smtClean="0"/>
                        <a:t>Stepper motor</a:t>
                      </a:r>
                      <a:endParaRPr lang="en-US" dirty="0"/>
                    </a:p>
                  </a:txBody>
                  <a:tcPr/>
                </a:tc>
                <a:tc>
                  <a:txBody>
                    <a:bodyPr/>
                    <a:lstStyle/>
                    <a:p>
                      <a:r>
                        <a:rPr lang="en-US" dirty="0" smtClean="0"/>
                        <a:t>6.00</a:t>
                      </a:r>
                      <a:endParaRPr lang="en-US" dirty="0"/>
                    </a:p>
                  </a:txBody>
                  <a:tcPr/>
                </a:tc>
                <a:tc>
                  <a:txBody>
                    <a:bodyPr/>
                    <a:lstStyle/>
                    <a:p>
                      <a:r>
                        <a:rPr lang="en-US" dirty="0" smtClean="0"/>
                        <a:t>6.00</a:t>
                      </a:r>
                      <a:endParaRPr lang="en-US" dirty="0"/>
                    </a:p>
                  </a:txBody>
                  <a:tcPr/>
                </a:tc>
              </a:tr>
              <a:tr h="334851">
                <a:tc>
                  <a:txBody>
                    <a:bodyPr/>
                    <a:lstStyle/>
                    <a:p>
                      <a:r>
                        <a:rPr lang="en-US" dirty="0" smtClean="0"/>
                        <a:t>DC motor</a:t>
                      </a:r>
                      <a:endParaRPr lang="en-US" dirty="0"/>
                    </a:p>
                  </a:txBody>
                  <a:tcPr/>
                </a:tc>
                <a:tc>
                  <a:txBody>
                    <a:bodyPr/>
                    <a:lstStyle/>
                    <a:p>
                      <a:r>
                        <a:rPr lang="en-US" dirty="0" smtClean="0"/>
                        <a:t>12.50</a:t>
                      </a:r>
                      <a:endParaRPr lang="en-US" dirty="0"/>
                    </a:p>
                  </a:txBody>
                  <a:tcPr/>
                </a:tc>
                <a:tc>
                  <a:txBody>
                    <a:bodyPr/>
                    <a:lstStyle/>
                    <a:p>
                      <a:r>
                        <a:rPr lang="en-US" dirty="0" smtClean="0"/>
                        <a:t>25.00</a:t>
                      </a:r>
                      <a:endParaRPr lang="en-US" dirty="0"/>
                    </a:p>
                  </a:txBody>
                  <a:tcPr/>
                </a:tc>
              </a:tr>
              <a:tr h="334851">
                <a:tc>
                  <a:txBody>
                    <a:bodyPr/>
                    <a:lstStyle/>
                    <a:p>
                      <a:r>
                        <a:rPr lang="en-US" dirty="0" smtClean="0"/>
                        <a:t>H-Bridge</a:t>
                      </a:r>
                      <a:endParaRPr lang="en-US" dirty="0"/>
                    </a:p>
                  </a:txBody>
                  <a:tcPr/>
                </a:tc>
                <a:tc>
                  <a:txBody>
                    <a:bodyPr/>
                    <a:lstStyle/>
                    <a:p>
                      <a:r>
                        <a:rPr lang="en-US" dirty="0" smtClean="0"/>
                        <a:t>4.00</a:t>
                      </a:r>
                      <a:endParaRPr lang="en-US" dirty="0"/>
                    </a:p>
                  </a:txBody>
                  <a:tcPr/>
                </a:tc>
                <a:tc>
                  <a:txBody>
                    <a:bodyPr/>
                    <a:lstStyle/>
                    <a:p>
                      <a:r>
                        <a:rPr lang="en-US" dirty="0" smtClean="0"/>
                        <a:t>4.00</a:t>
                      </a:r>
                      <a:endParaRPr lang="en-US" dirty="0"/>
                    </a:p>
                  </a:txBody>
                  <a:tcPr/>
                </a:tc>
              </a:tr>
              <a:tr h="334851">
                <a:tc>
                  <a:txBody>
                    <a:bodyPr/>
                    <a:lstStyle/>
                    <a:p>
                      <a:r>
                        <a:rPr lang="en-US" dirty="0" smtClean="0"/>
                        <a:t>Food</a:t>
                      </a:r>
                      <a:r>
                        <a:rPr lang="en-US" baseline="0" dirty="0" smtClean="0"/>
                        <a:t> Container</a:t>
                      </a:r>
                      <a:endParaRPr lang="en-US" dirty="0"/>
                    </a:p>
                  </a:txBody>
                  <a:tcPr/>
                </a:tc>
                <a:tc>
                  <a:txBody>
                    <a:bodyPr/>
                    <a:lstStyle/>
                    <a:p>
                      <a:r>
                        <a:rPr lang="en-US" dirty="0" smtClean="0"/>
                        <a:t>5.00</a:t>
                      </a:r>
                      <a:endParaRPr lang="en-US" dirty="0"/>
                    </a:p>
                  </a:txBody>
                  <a:tcPr/>
                </a:tc>
                <a:tc>
                  <a:txBody>
                    <a:bodyPr/>
                    <a:lstStyle/>
                    <a:p>
                      <a:r>
                        <a:rPr lang="en-US" dirty="0" smtClean="0"/>
                        <a:t>----</a:t>
                      </a:r>
                      <a:endParaRPr lang="en-US" dirty="0"/>
                    </a:p>
                  </a:txBody>
                  <a:tcPr/>
                </a:tc>
              </a:tr>
              <a:tr h="334851">
                <a:tc>
                  <a:txBody>
                    <a:bodyPr/>
                    <a:lstStyle/>
                    <a:p>
                      <a:r>
                        <a:rPr lang="en-US" dirty="0" smtClean="0"/>
                        <a:t>Motor Shield</a:t>
                      </a:r>
                      <a:endParaRPr lang="en-US" dirty="0"/>
                    </a:p>
                  </a:txBody>
                  <a:tcPr/>
                </a:tc>
                <a:tc>
                  <a:txBody>
                    <a:bodyPr/>
                    <a:lstStyle/>
                    <a:p>
                      <a:r>
                        <a:rPr lang="en-US" dirty="0" smtClean="0"/>
                        <a:t>20.00</a:t>
                      </a:r>
                      <a:endParaRPr lang="en-US" dirty="0"/>
                    </a:p>
                  </a:txBody>
                  <a:tcPr/>
                </a:tc>
                <a:tc>
                  <a:txBody>
                    <a:bodyPr/>
                    <a:lstStyle/>
                    <a:p>
                      <a:r>
                        <a:rPr lang="en-US" dirty="0" smtClean="0"/>
                        <a:t>20.00</a:t>
                      </a:r>
                      <a:endParaRPr lang="en-US" dirty="0"/>
                    </a:p>
                  </a:txBody>
                  <a:tcPr/>
                </a:tc>
              </a:tr>
              <a:tr h="334851">
                <a:tc>
                  <a:txBody>
                    <a:bodyPr/>
                    <a:lstStyle/>
                    <a:p>
                      <a:r>
                        <a:rPr lang="en-US" dirty="0" smtClean="0"/>
                        <a:t>Actuator</a:t>
                      </a:r>
                      <a:r>
                        <a:rPr lang="en-US" baseline="0" dirty="0" smtClean="0"/>
                        <a:t> Switch</a:t>
                      </a:r>
                      <a:endParaRPr lang="en-US" dirty="0"/>
                    </a:p>
                  </a:txBody>
                  <a:tcPr/>
                </a:tc>
                <a:tc>
                  <a:txBody>
                    <a:bodyPr/>
                    <a:lstStyle/>
                    <a:p>
                      <a:r>
                        <a:rPr lang="en-US" dirty="0" smtClean="0"/>
                        <a:t>1.00</a:t>
                      </a:r>
                      <a:endParaRPr lang="en-US" dirty="0"/>
                    </a:p>
                  </a:txBody>
                  <a:tcPr/>
                </a:tc>
                <a:tc>
                  <a:txBody>
                    <a:bodyPr/>
                    <a:lstStyle/>
                    <a:p>
                      <a:r>
                        <a:rPr lang="en-US" dirty="0" smtClean="0"/>
                        <a:t>1.00</a:t>
                      </a:r>
                      <a:endParaRPr lang="en-US" dirty="0"/>
                    </a:p>
                  </a:txBody>
                  <a:tcPr/>
                </a:tc>
              </a:tr>
              <a:tr h="585989">
                <a:tc>
                  <a:txBody>
                    <a:bodyPr/>
                    <a:lstStyle/>
                    <a:p>
                      <a:r>
                        <a:rPr lang="en-US" dirty="0" smtClean="0"/>
                        <a:t>200’</a:t>
                      </a:r>
                      <a:r>
                        <a:rPr lang="en-US" baseline="0" dirty="0" smtClean="0"/>
                        <a:t> 24 AWG </a:t>
                      </a:r>
                      <a:r>
                        <a:rPr lang="en-US" baseline="0" dirty="0" err="1" smtClean="0"/>
                        <a:t>Magnent</a:t>
                      </a:r>
                      <a:r>
                        <a:rPr lang="en-US" baseline="0" dirty="0" smtClean="0"/>
                        <a:t> wire</a:t>
                      </a:r>
                      <a:endParaRPr lang="en-US" dirty="0"/>
                    </a:p>
                  </a:txBody>
                  <a:tcPr/>
                </a:tc>
                <a:tc>
                  <a:txBody>
                    <a:bodyPr/>
                    <a:lstStyle/>
                    <a:p>
                      <a:r>
                        <a:rPr lang="en-US" dirty="0" smtClean="0"/>
                        <a:t>8.00</a:t>
                      </a:r>
                      <a:endParaRPr lang="en-US" dirty="0"/>
                    </a:p>
                  </a:txBody>
                  <a:tcPr/>
                </a:tc>
                <a:tc>
                  <a:txBody>
                    <a:bodyPr/>
                    <a:lstStyle/>
                    <a:p>
                      <a:r>
                        <a:rPr lang="en-US" dirty="0" smtClean="0"/>
                        <a:t>8.00</a:t>
                      </a:r>
                      <a:endParaRPr lang="en-US" dirty="0"/>
                    </a:p>
                  </a:txBody>
                  <a:tcPr/>
                </a:tc>
              </a:tr>
              <a:tr h="334851">
                <a:tc>
                  <a:txBody>
                    <a:bodyPr/>
                    <a:lstStyle/>
                    <a:p>
                      <a:r>
                        <a:rPr lang="en-US" dirty="0" smtClean="0"/>
                        <a:t>12V Power Adapter</a:t>
                      </a:r>
                      <a:endParaRPr lang="en-US" dirty="0"/>
                    </a:p>
                  </a:txBody>
                  <a:tcPr/>
                </a:tc>
                <a:tc>
                  <a:txBody>
                    <a:bodyPr/>
                    <a:lstStyle/>
                    <a:p>
                      <a:r>
                        <a:rPr lang="en-US" dirty="0" smtClean="0"/>
                        <a:t>12.00</a:t>
                      </a:r>
                      <a:endParaRPr lang="en-US" dirty="0"/>
                    </a:p>
                  </a:txBody>
                  <a:tcPr/>
                </a:tc>
                <a:tc>
                  <a:txBody>
                    <a:bodyPr/>
                    <a:lstStyle/>
                    <a:p>
                      <a:r>
                        <a:rPr lang="en-US" dirty="0" smtClean="0"/>
                        <a:t>----</a:t>
                      </a:r>
                      <a:endParaRPr lang="en-US" dirty="0"/>
                    </a:p>
                  </a:txBody>
                  <a:tcPr/>
                </a:tc>
              </a:tr>
              <a:tr h="334851">
                <a:tc>
                  <a:txBody>
                    <a:bodyPr/>
                    <a:lstStyle/>
                    <a:p>
                      <a:r>
                        <a:rPr lang="en-US" dirty="0" smtClean="0"/>
                        <a:t>9V</a:t>
                      </a:r>
                      <a:r>
                        <a:rPr lang="en-US" baseline="0" dirty="0" smtClean="0"/>
                        <a:t> Power Adapter</a:t>
                      </a:r>
                      <a:endParaRPr lang="en-US" dirty="0"/>
                    </a:p>
                  </a:txBody>
                  <a:tcPr/>
                </a:tc>
                <a:tc>
                  <a:txBody>
                    <a:bodyPr/>
                    <a:lstStyle/>
                    <a:p>
                      <a:r>
                        <a:rPr lang="en-US" dirty="0" smtClean="0"/>
                        <a:t>10.00</a:t>
                      </a:r>
                      <a:endParaRPr lang="en-US" dirty="0"/>
                    </a:p>
                  </a:txBody>
                  <a:tcPr/>
                </a:tc>
                <a:tc>
                  <a:txBody>
                    <a:bodyPr/>
                    <a:lstStyle/>
                    <a:p>
                      <a:r>
                        <a:rPr lang="en-US" dirty="0" smtClean="0"/>
                        <a:t>10.00</a:t>
                      </a:r>
                      <a:endParaRPr lang="en-US" dirty="0"/>
                    </a:p>
                  </a:txBody>
                  <a:tcPr/>
                </a:tc>
              </a:tr>
              <a:tr h="334851">
                <a:tc>
                  <a:txBody>
                    <a:bodyPr/>
                    <a:lstStyle/>
                    <a:p>
                      <a:r>
                        <a:rPr lang="en-US" dirty="0" smtClean="0"/>
                        <a:t>Food Bowl</a:t>
                      </a:r>
                      <a:endParaRPr lang="en-US" dirty="0"/>
                    </a:p>
                  </a:txBody>
                  <a:tcPr/>
                </a:tc>
                <a:tc>
                  <a:txBody>
                    <a:bodyPr/>
                    <a:lstStyle/>
                    <a:p>
                      <a:r>
                        <a:rPr lang="en-US" dirty="0" smtClean="0"/>
                        <a:t>10.00</a:t>
                      </a:r>
                      <a:endParaRPr lang="en-US" dirty="0"/>
                    </a:p>
                  </a:txBody>
                  <a:tcPr/>
                </a:tc>
                <a:tc>
                  <a:txBody>
                    <a:bodyPr/>
                    <a:lstStyle/>
                    <a:p>
                      <a:r>
                        <a:rPr lang="en-US" dirty="0" smtClean="0"/>
                        <a:t>----</a:t>
                      </a:r>
                      <a:endParaRPr lang="en-US" dirty="0"/>
                    </a:p>
                  </a:txBody>
                  <a:tcPr/>
                </a:tc>
              </a:tr>
              <a:tr h="334851">
                <a:tc>
                  <a:txBody>
                    <a:bodyPr/>
                    <a:lstStyle/>
                    <a:p>
                      <a:r>
                        <a:rPr lang="en-US" dirty="0" smtClean="0"/>
                        <a:t>Support Frame</a:t>
                      </a:r>
                      <a:endParaRPr lang="en-US" dirty="0"/>
                    </a:p>
                  </a:txBody>
                  <a:tcPr/>
                </a:tc>
                <a:tc>
                  <a:txBody>
                    <a:bodyPr/>
                    <a:lstStyle/>
                    <a:p>
                      <a:r>
                        <a:rPr lang="en-US" dirty="0" smtClean="0"/>
                        <a:t>5.00</a:t>
                      </a:r>
                      <a:endParaRPr lang="en-US" dirty="0"/>
                    </a:p>
                  </a:txBody>
                  <a:tcPr/>
                </a:tc>
                <a:tc>
                  <a:txBody>
                    <a:bodyPr/>
                    <a:lstStyle/>
                    <a:p>
                      <a:r>
                        <a:rPr lang="en-US" dirty="0" smtClean="0"/>
                        <a:t>5.00</a:t>
                      </a:r>
                      <a:endParaRPr lang="en-US" dirty="0"/>
                    </a:p>
                  </a:txBody>
                  <a:tcPr/>
                </a:tc>
              </a:tr>
              <a:tr h="334851">
                <a:tc>
                  <a:txBody>
                    <a:bodyPr/>
                    <a:lstStyle/>
                    <a:p>
                      <a:r>
                        <a:rPr lang="en-US" dirty="0" smtClean="0"/>
                        <a:t>Proximity Sensor</a:t>
                      </a:r>
                      <a:endParaRPr lang="en-US" dirty="0"/>
                    </a:p>
                  </a:txBody>
                  <a:tcPr/>
                </a:tc>
                <a:tc>
                  <a:txBody>
                    <a:bodyPr/>
                    <a:lstStyle/>
                    <a:p>
                      <a:r>
                        <a:rPr lang="en-US" dirty="0" smtClean="0"/>
                        <a:t>15.00</a:t>
                      </a:r>
                      <a:endParaRPr lang="en-US" dirty="0"/>
                    </a:p>
                  </a:txBody>
                  <a:tcPr/>
                </a:tc>
                <a:tc>
                  <a:txBody>
                    <a:bodyPr/>
                    <a:lstStyle/>
                    <a:p>
                      <a:r>
                        <a:rPr lang="en-US" dirty="0" smtClean="0"/>
                        <a:t>15.00</a:t>
                      </a:r>
                      <a:endParaRPr lang="en-US" dirty="0"/>
                    </a:p>
                  </a:txBody>
                  <a:tcPr/>
                </a:tc>
              </a:tr>
              <a:tr h="334851">
                <a:tc>
                  <a:txBody>
                    <a:bodyPr/>
                    <a:lstStyle/>
                    <a:p>
                      <a:r>
                        <a:rPr lang="en-US" dirty="0" smtClean="0"/>
                        <a:t>LCD Screen</a:t>
                      </a:r>
                      <a:endParaRPr lang="en-US" dirty="0"/>
                    </a:p>
                  </a:txBody>
                  <a:tcPr/>
                </a:tc>
                <a:tc>
                  <a:txBody>
                    <a:bodyPr/>
                    <a:lstStyle/>
                    <a:p>
                      <a:r>
                        <a:rPr lang="en-US" dirty="0" smtClean="0"/>
                        <a:t>24.00</a:t>
                      </a:r>
                      <a:endParaRPr lang="en-US" dirty="0"/>
                    </a:p>
                  </a:txBody>
                  <a:tcPr/>
                </a:tc>
                <a:tc>
                  <a:txBody>
                    <a:bodyPr/>
                    <a:lstStyle/>
                    <a:p>
                      <a:r>
                        <a:rPr lang="en-US" dirty="0" smtClean="0"/>
                        <a:t>24.00</a:t>
                      </a:r>
                      <a:endParaRPr lang="en-US" dirty="0"/>
                    </a:p>
                  </a:txBody>
                  <a:tcPr/>
                </a:tc>
              </a:tr>
              <a:tr h="334851">
                <a:tc>
                  <a:txBody>
                    <a:bodyPr/>
                    <a:lstStyle/>
                    <a:p>
                      <a:r>
                        <a:rPr lang="en-US" dirty="0" smtClean="0"/>
                        <a:t>TOTAL</a:t>
                      </a:r>
                      <a:endParaRPr lang="en-US" dirty="0"/>
                    </a:p>
                  </a:txBody>
                  <a:tcPr/>
                </a:tc>
                <a:tc>
                  <a:txBody>
                    <a:bodyPr/>
                    <a:lstStyle/>
                    <a:p>
                      <a:r>
                        <a:rPr lang="en-US" dirty="0" smtClean="0"/>
                        <a:t>168.50</a:t>
                      </a:r>
                      <a:endParaRPr lang="en-US" dirty="0"/>
                    </a:p>
                  </a:txBody>
                  <a:tcPr/>
                </a:tc>
                <a:tc>
                  <a:txBody>
                    <a:bodyPr/>
                    <a:lstStyle/>
                    <a:p>
                      <a:r>
                        <a:rPr lang="en-US" smtClean="0"/>
                        <a:t>141.50</a:t>
                      </a:r>
                      <a:endParaRPr lang="en-US" dirty="0"/>
                    </a:p>
                  </a:txBody>
                  <a:tcPr/>
                </a:tc>
              </a:tr>
            </a:tbl>
          </a:graphicData>
        </a:graphic>
      </p:graphicFrame>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53294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a:t>
            </a:r>
            <a:endParaRPr lang="en-US" dirty="0"/>
          </a:p>
        </p:txBody>
      </p:sp>
      <p:sp>
        <p:nvSpPr>
          <p:cNvPr id="3" name="Content Placeholder 2"/>
          <p:cNvSpPr>
            <a:spLocks noGrp="1"/>
          </p:cNvSpPr>
          <p:nvPr>
            <p:ph idx="1"/>
          </p:nvPr>
        </p:nvSpPr>
        <p:spPr/>
        <p:txBody>
          <a:bodyPr/>
          <a:lstStyle/>
          <a:p>
            <a:r>
              <a:rPr lang="en-US" dirty="0" smtClean="0"/>
              <a:t>Power</a:t>
            </a:r>
          </a:p>
          <a:p>
            <a:r>
              <a:rPr lang="en-US" dirty="0" smtClean="0"/>
              <a:t>RFID tag scanning every time</a:t>
            </a:r>
          </a:p>
          <a:p>
            <a:r>
              <a:rPr lang="en-US" dirty="0" smtClean="0"/>
              <a:t>Pet Behavior</a:t>
            </a:r>
          </a:p>
          <a:p>
            <a:r>
              <a:rPr lang="en-US" dirty="0" smtClean="0"/>
              <a:t>Proximity sensor if two pets are within range</a:t>
            </a:r>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Immediate plans for successful completion</a:t>
            </a:r>
            <a:endParaRPr lang="en-US" dirty="0"/>
          </a:p>
        </p:txBody>
      </p:sp>
      <p:sp>
        <p:nvSpPr>
          <p:cNvPr id="3" name="Content Placeholder 2"/>
          <p:cNvSpPr>
            <a:spLocks noGrp="1"/>
          </p:cNvSpPr>
          <p:nvPr>
            <p:ph idx="1"/>
          </p:nvPr>
        </p:nvSpPr>
        <p:spPr/>
        <p:txBody>
          <a:bodyPr/>
          <a:lstStyle/>
          <a:p>
            <a:r>
              <a:rPr lang="en-US" dirty="0" smtClean="0"/>
              <a:t>Get system running as a whole with all components</a:t>
            </a:r>
          </a:p>
          <a:p>
            <a:r>
              <a:rPr lang="en-US" dirty="0" smtClean="0"/>
              <a:t>Cut-off switch stopping food dish in precise location for food to be dispensed</a:t>
            </a:r>
          </a:p>
          <a:p>
            <a:r>
              <a:rPr lang="en-US" dirty="0" smtClean="0"/>
              <a:t>Solid Frame with all components</a:t>
            </a:r>
            <a:endParaRPr 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023319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Specifications</a:t>
            </a:r>
            <a:endParaRPr lang="en-US" dirty="0"/>
          </a:p>
        </p:txBody>
      </p:sp>
      <p:sp>
        <p:nvSpPr>
          <p:cNvPr id="3" name="Content Placeholder 2"/>
          <p:cNvSpPr>
            <a:spLocks noGrp="1"/>
          </p:cNvSpPr>
          <p:nvPr>
            <p:ph idx="1"/>
          </p:nvPr>
        </p:nvSpPr>
        <p:spPr/>
        <p:txBody>
          <a:bodyPr>
            <a:normAutofit/>
          </a:bodyPr>
          <a:lstStyle/>
          <a:p>
            <a:pPr>
              <a:buNone/>
            </a:pPr>
            <a:endParaRPr lang="en-US" sz="1800" dirty="0" smtClean="0"/>
          </a:p>
          <a:p>
            <a:r>
              <a:rPr lang="en-US" sz="2400" dirty="0" smtClean="0"/>
              <a:t>System will be composed of a base with food bowls, PCB , </a:t>
            </a:r>
            <a:r>
              <a:rPr lang="en-US" sz="2400" dirty="0" err="1" smtClean="0"/>
              <a:t>Motorshield</a:t>
            </a:r>
            <a:r>
              <a:rPr lang="en-US" sz="2400" dirty="0" smtClean="0"/>
              <a:t> to control 2 DC motors, RFID system, and food dispenser</a:t>
            </a:r>
          </a:p>
          <a:p>
            <a:r>
              <a:rPr lang="en-US" sz="2400" dirty="0" smtClean="0"/>
              <a:t>System will consume 9 volts of power and motors will consume 12 volts of power</a:t>
            </a:r>
          </a:p>
          <a:p>
            <a:r>
              <a:rPr lang="en-US" sz="2400" dirty="0" smtClean="0"/>
              <a:t>All components of the system shall come together in such a way as to minimize space and appeal to the pet</a:t>
            </a:r>
          </a:p>
          <a:p>
            <a:pPr marL="0" indent="0">
              <a:buNone/>
            </a:pPr>
            <a:endParaRPr lang="en-US" sz="1800" dirty="0"/>
          </a:p>
          <a:p>
            <a:pPr marL="0" indent="0">
              <a:buNone/>
            </a:pPr>
            <a:endParaRPr lang="en-US" sz="1800"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841664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Approach</a:t>
            </a:r>
            <a:endParaRPr lang="en-US" dirty="0"/>
          </a:p>
        </p:txBody>
      </p:sp>
      <p:sp>
        <p:nvSpPr>
          <p:cNvPr id="3" name="Content Placeholder 2"/>
          <p:cNvSpPr>
            <a:spLocks noGrp="1"/>
          </p:cNvSpPr>
          <p:nvPr>
            <p:ph idx="1"/>
          </p:nvPr>
        </p:nvSpPr>
        <p:spPr/>
        <p:txBody>
          <a:bodyPr>
            <a:normAutofit/>
          </a:bodyPr>
          <a:lstStyle/>
          <a:p>
            <a:r>
              <a:rPr lang="en-US" sz="2500" dirty="0" smtClean="0"/>
              <a:t>Turn a dry food dispenser </a:t>
            </a:r>
            <a:r>
              <a:rPr lang="en-US" sz="2500" smtClean="0"/>
              <a:t>into </a:t>
            </a:r>
            <a:r>
              <a:rPr lang="en-US" sz="2500" smtClean="0"/>
              <a:t>an </a:t>
            </a:r>
            <a:r>
              <a:rPr lang="en-US" sz="2500" dirty="0" smtClean="0"/>
              <a:t>automatic pet feeder. </a:t>
            </a:r>
          </a:p>
          <a:p>
            <a:r>
              <a:rPr lang="en-US" sz="2500" dirty="0" smtClean="0"/>
              <a:t>System mounted on base platform</a:t>
            </a:r>
          </a:p>
          <a:p>
            <a:r>
              <a:rPr lang="en-US" sz="2500" dirty="0" smtClean="0"/>
              <a:t>Food tray mounted on motor</a:t>
            </a:r>
          </a:p>
          <a:p>
            <a:r>
              <a:rPr lang="en-US" sz="2500" dirty="0" smtClean="0"/>
              <a:t>RFID antenna positioned in front of </a:t>
            </a:r>
          </a:p>
          <a:p>
            <a:pPr>
              <a:buNone/>
            </a:pPr>
            <a:r>
              <a:rPr lang="en-US" sz="2500" dirty="0" smtClean="0"/>
              <a:t>     exposed food bowl</a:t>
            </a:r>
          </a:p>
          <a:p>
            <a:pPr>
              <a:buFont typeface="Arial"/>
              <a:buChar char="•"/>
            </a:pPr>
            <a:r>
              <a:rPr lang="en-US" sz="2500" dirty="0" smtClean="0"/>
              <a:t>DC motor mounted to dispensing knob</a:t>
            </a:r>
          </a:p>
          <a:p>
            <a:pPr>
              <a:buFont typeface="Arial"/>
              <a:buChar char="•"/>
            </a:pPr>
            <a:r>
              <a:rPr lang="en-US" sz="2500" dirty="0" smtClean="0"/>
              <a:t>Proximity sensor positioned to minimize </a:t>
            </a:r>
          </a:p>
          <a:p>
            <a:pPr>
              <a:buNone/>
            </a:pPr>
            <a:r>
              <a:rPr lang="en-US" sz="2500" dirty="0" smtClean="0"/>
              <a:t>     errors</a:t>
            </a:r>
          </a:p>
          <a:p>
            <a:pPr>
              <a:buFont typeface="Arial"/>
              <a:buChar char="•"/>
            </a:pPr>
            <a:r>
              <a:rPr lang="en-US" sz="2500" dirty="0" smtClean="0"/>
              <a:t>LCD Screen mounted on top of dispenser</a:t>
            </a:r>
          </a:p>
        </p:txBody>
      </p:sp>
      <p:pic>
        <p:nvPicPr>
          <p:cNvPr id="4" name="Picture 3"/>
          <p:cNvPicPr>
            <a:picLocks noChangeAspect="1"/>
          </p:cNvPicPr>
          <p:nvPr/>
        </p:nvPicPr>
        <p:blipFill>
          <a:blip r:embed="rId2" cstate="print"/>
          <a:stretch>
            <a:fillRect/>
          </a:stretch>
        </p:blipFill>
        <p:spPr>
          <a:xfrm>
            <a:off x="6382512" y="2743200"/>
            <a:ext cx="2761488" cy="4114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RFID Tag Specifications</a:t>
            </a:r>
            <a:endParaRPr lang="en-US" dirty="0"/>
          </a:p>
        </p:txBody>
      </p:sp>
      <p:sp>
        <p:nvSpPr>
          <p:cNvPr id="3" name="Content Placeholder 2"/>
          <p:cNvSpPr>
            <a:spLocks noGrp="1"/>
          </p:cNvSpPr>
          <p:nvPr>
            <p:ph idx="1"/>
          </p:nvPr>
        </p:nvSpPr>
        <p:spPr/>
        <p:txBody>
          <a:bodyPr/>
          <a:lstStyle/>
          <a:p>
            <a:endParaRPr lang="en-US" sz="1800" dirty="0" smtClean="0"/>
          </a:p>
          <a:p>
            <a:endParaRPr lang="en-US" sz="1800" dirty="0" smtClean="0"/>
          </a:p>
          <a:p>
            <a:r>
              <a:rPr lang="en-US" sz="1800" dirty="0" smtClean="0"/>
              <a:t>Operating Frequency: 125 kHz</a:t>
            </a:r>
          </a:p>
          <a:p>
            <a:r>
              <a:rPr lang="en-US" sz="1800" dirty="0" smtClean="0"/>
              <a:t>Baud rate: 9600 symbols/sec</a:t>
            </a:r>
          </a:p>
          <a:p>
            <a:r>
              <a:rPr lang="en-US" sz="1800" dirty="0" smtClean="0"/>
              <a:t>O/P Format : </a:t>
            </a:r>
            <a:r>
              <a:rPr lang="en-US" sz="1800" b="1" dirty="0" err="1" smtClean="0"/>
              <a:t>Uart</a:t>
            </a:r>
            <a:r>
              <a:rPr lang="en-US" sz="1800" dirty="0" smtClean="0"/>
              <a:t> or </a:t>
            </a:r>
            <a:r>
              <a:rPr lang="en-US" sz="1800" dirty="0" err="1" smtClean="0"/>
              <a:t>Weigand</a:t>
            </a:r>
            <a:endParaRPr lang="en-US" sz="1800" dirty="0" smtClean="0"/>
          </a:p>
          <a:p>
            <a:r>
              <a:rPr lang="en-US" sz="1800" dirty="0" err="1" smtClean="0"/>
              <a:t>Uart</a:t>
            </a:r>
            <a:r>
              <a:rPr lang="en-US" sz="1800" dirty="0" smtClean="0"/>
              <a:t> output: TTL(Transistor-Transistor Logic) output, 9600baudrate, 8 data bits, 1 stop bit, and no verify bit.</a:t>
            </a:r>
          </a:p>
          <a:p>
            <a:r>
              <a:rPr lang="en-US" sz="1800" dirty="0" smtClean="0"/>
              <a:t>Power supply: 5v</a:t>
            </a:r>
          </a:p>
          <a:p>
            <a:r>
              <a:rPr lang="en-US" sz="1800" dirty="0" smtClean="0"/>
              <a:t>Current &lt;50 </a:t>
            </a:r>
            <a:r>
              <a:rPr lang="en-US" sz="1800" dirty="0" err="1" smtClean="0"/>
              <a:t>mA</a:t>
            </a:r>
            <a:endParaRPr lang="en-US" sz="1800" dirty="0" smtClean="0"/>
          </a:p>
          <a:p>
            <a:r>
              <a:rPr lang="en-US" sz="1800" dirty="0" smtClean="0"/>
              <a:t>Max Sensing Distance: 7 cm</a:t>
            </a:r>
            <a:r>
              <a:rPr lang="en-US" sz="1800" b="1" dirty="0" smtClean="0"/>
              <a:t>*</a:t>
            </a:r>
            <a:endParaRPr lang="en-US" sz="1800" dirty="0" smtClean="0"/>
          </a:p>
          <a:p>
            <a:endParaRPr lang="en-US" sz="1800" dirty="0" smtClean="0"/>
          </a:p>
          <a:p>
            <a:endParaRPr lang="en-US" sz="2400" dirty="0" smtClean="0"/>
          </a:p>
          <a:p>
            <a:pPr>
              <a:buNone/>
            </a:pPr>
            <a:endParaRPr lang="en-US" dirty="0"/>
          </a:p>
        </p:txBody>
      </p:sp>
      <p:pic>
        <p:nvPicPr>
          <p:cNvPr id="10" name="Picture 9" descr="fixed rfid reader block diagram.JPG"/>
          <p:cNvPicPr>
            <a:picLocks noChangeAspect="1"/>
          </p:cNvPicPr>
          <p:nvPr/>
        </p:nvPicPr>
        <p:blipFill>
          <a:blip r:embed="rId2" cstate="print"/>
          <a:stretch>
            <a:fillRect/>
          </a:stretch>
        </p:blipFill>
        <p:spPr>
          <a:xfrm>
            <a:off x="3657600" y="3573788"/>
            <a:ext cx="4419600" cy="2265038"/>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612468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Dispenser Specifications</a:t>
            </a:r>
            <a:endParaRPr lang="en-US" dirty="0"/>
          </a:p>
        </p:txBody>
      </p:sp>
      <p:sp>
        <p:nvSpPr>
          <p:cNvPr id="3" name="Content Placeholder 2"/>
          <p:cNvSpPr>
            <a:spLocks noGrp="1"/>
          </p:cNvSpPr>
          <p:nvPr>
            <p:ph idx="1"/>
          </p:nvPr>
        </p:nvSpPr>
        <p:spPr/>
        <p:txBody>
          <a:bodyPr>
            <a:normAutofit/>
          </a:bodyPr>
          <a:lstStyle/>
          <a:p>
            <a:r>
              <a:rPr lang="en-US" sz="2800" dirty="0" smtClean="0"/>
              <a:t>System shall not allow food to become jammed in dispenser</a:t>
            </a:r>
          </a:p>
          <a:p>
            <a:r>
              <a:rPr lang="en-US" sz="2800" dirty="0" smtClean="0"/>
              <a:t>System shall disperse an exactly 1 oz of dry pet food when given a tag is read</a:t>
            </a:r>
          </a:p>
          <a:p>
            <a:r>
              <a:rPr lang="en-US" sz="2800" dirty="0" smtClean="0"/>
              <a:t>Motor to power dispenser will run off 12v power supply</a:t>
            </a:r>
          </a:p>
          <a:p>
            <a:r>
              <a:rPr lang="en-US" sz="2800" dirty="0" smtClean="0"/>
              <a:t>System shall be no more than 3 </a:t>
            </a:r>
            <a:r>
              <a:rPr lang="en-US" sz="2800" dirty="0" err="1" smtClean="0"/>
              <a:t>ft</a:t>
            </a:r>
            <a:r>
              <a:rPr lang="en-US" sz="2800" dirty="0" smtClean="0"/>
              <a:t> tall</a:t>
            </a:r>
          </a:p>
          <a:p>
            <a:r>
              <a:rPr lang="en-US" sz="2800" dirty="0" smtClean="0"/>
              <a:t>System shall hold 12 meals worth of dry pet food</a:t>
            </a:r>
          </a:p>
          <a:p>
            <a:endParaRPr lang="en-US" sz="2000" dirty="0" smtClean="0"/>
          </a:p>
          <a:p>
            <a:endParaRPr lang="en-US" sz="2000"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053088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Tray Specifications</a:t>
            </a:r>
            <a:endParaRPr lang="en-US" dirty="0"/>
          </a:p>
        </p:txBody>
      </p:sp>
      <p:sp>
        <p:nvSpPr>
          <p:cNvPr id="3" name="Content Placeholder 2"/>
          <p:cNvSpPr>
            <a:spLocks noGrp="1"/>
          </p:cNvSpPr>
          <p:nvPr>
            <p:ph idx="1"/>
          </p:nvPr>
        </p:nvSpPr>
        <p:spPr/>
        <p:txBody>
          <a:bodyPr/>
          <a:lstStyle/>
          <a:p>
            <a:r>
              <a:rPr lang="en-US" sz="2400" dirty="0" smtClean="0"/>
              <a:t>Plastic food dishes shall be easily removed and dishwasher safe for ease of use</a:t>
            </a:r>
          </a:p>
          <a:p>
            <a:r>
              <a:rPr lang="en-US" sz="2400" dirty="0" smtClean="0"/>
              <a:t>Total diameter of food tray will not exceed 12 inches</a:t>
            </a:r>
          </a:p>
          <a:p>
            <a:r>
              <a:rPr lang="en-US" sz="2400" dirty="0" smtClean="0"/>
              <a:t>Motor will be cut-off by switch once the tray reaches its specified location</a:t>
            </a:r>
          </a:p>
          <a:p>
            <a:r>
              <a:rPr lang="en-US" sz="2400" dirty="0" smtClean="0"/>
              <a:t>No food will be spilled</a:t>
            </a:r>
          </a:p>
          <a:p>
            <a:endParaRPr lang="en-US" dirty="0"/>
          </a:p>
        </p:txBody>
      </p:sp>
      <p:pic>
        <p:nvPicPr>
          <p:cNvPr id="4" name="Picture 3" descr="DSCN3411.JPG"/>
          <p:cNvPicPr>
            <a:picLocks noChangeAspect="1"/>
          </p:cNvPicPr>
          <p:nvPr/>
        </p:nvPicPr>
        <p:blipFill>
          <a:blip r:embed="rId2" cstate="print"/>
          <a:stretch>
            <a:fillRect/>
          </a:stretch>
        </p:blipFill>
        <p:spPr>
          <a:xfrm>
            <a:off x="3810000" y="3276600"/>
            <a:ext cx="3886200" cy="2914650"/>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173676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8424</TotalTime>
  <Words>1745</Words>
  <Application>Microsoft Macintosh PowerPoint</Application>
  <PresentationFormat>On-screen Show (4:3)</PresentationFormat>
  <Paragraphs>326</Paragraphs>
  <Slides>44</Slides>
  <Notes>0</Notes>
  <HiddenSlides>0</HiddenSlides>
  <MMClips>0</MMClips>
  <ScaleCrop>false</ScaleCrop>
  <HeadingPairs>
    <vt:vector size="4" baseType="variant">
      <vt:variant>
        <vt:lpstr>Design Template</vt:lpstr>
      </vt:variant>
      <vt:variant>
        <vt:i4>1</vt:i4>
      </vt:variant>
      <vt:variant>
        <vt:lpstr>Slide Titles</vt:lpstr>
      </vt:variant>
      <vt:variant>
        <vt:i4>44</vt:i4>
      </vt:variant>
    </vt:vector>
  </HeadingPairs>
  <TitlesOfParts>
    <vt:vector size="45" baseType="lpstr">
      <vt:lpstr>Office Theme</vt:lpstr>
      <vt:lpstr>SPF 2000 SmartPetFeeder </vt:lpstr>
      <vt:lpstr>Motivation</vt:lpstr>
      <vt:lpstr>Project Description</vt:lpstr>
      <vt:lpstr>Goals &amp; Objectives</vt:lpstr>
      <vt:lpstr>Overall Specifications</vt:lpstr>
      <vt:lpstr>Design Approach</vt:lpstr>
      <vt:lpstr>RFID Tag Specifications</vt:lpstr>
      <vt:lpstr>Food Dispenser Specifications</vt:lpstr>
      <vt:lpstr>Food Tray Specifications</vt:lpstr>
      <vt:lpstr>Proximity Sensor Specs</vt:lpstr>
      <vt:lpstr>LCD Key Pad Shield</vt:lpstr>
      <vt:lpstr>Actuator Switch</vt:lpstr>
      <vt:lpstr>DC Gearhead Motor Specifications</vt:lpstr>
      <vt:lpstr>Motor Shield</vt:lpstr>
      <vt:lpstr>Requirements</vt:lpstr>
      <vt:lpstr>Block Diagram</vt:lpstr>
      <vt:lpstr>Block Diagram</vt:lpstr>
      <vt:lpstr>Completed Work</vt:lpstr>
      <vt:lpstr>Block Diagram</vt:lpstr>
      <vt:lpstr>System Design-Food housing</vt:lpstr>
      <vt:lpstr>Development Board</vt:lpstr>
      <vt:lpstr>System Design- Food Dispenser</vt:lpstr>
      <vt:lpstr>System Design-RFID</vt:lpstr>
      <vt:lpstr>System Design-Antenna</vt:lpstr>
      <vt:lpstr>System Design-DC motors</vt:lpstr>
      <vt:lpstr>System Design-DC motor</vt:lpstr>
      <vt:lpstr>System Design- Switch</vt:lpstr>
      <vt:lpstr>Slide 28</vt:lpstr>
      <vt:lpstr>Design Approach</vt:lpstr>
      <vt:lpstr>Design Approach</vt:lpstr>
      <vt:lpstr>Slide 31</vt:lpstr>
      <vt:lpstr>Slide 32</vt:lpstr>
      <vt:lpstr>Slide 33</vt:lpstr>
      <vt:lpstr>Implementation</vt:lpstr>
      <vt:lpstr>Implementation</vt:lpstr>
      <vt:lpstr>Implementation</vt:lpstr>
      <vt:lpstr>Power</vt:lpstr>
      <vt:lpstr>Design Decisions</vt:lpstr>
      <vt:lpstr>Component Decisions</vt:lpstr>
      <vt:lpstr>Success/Difficulties for project subsystems</vt:lpstr>
      <vt:lpstr>Budget  </vt:lpstr>
      <vt:lpstr>Concerns</vt:lpstr>
      <vt:lpstr>Immediate plans for successful completion</vt:lpstr>
      <vt:lpstr>Questions ?</vt:lpstr>
    </vt:vector>
  </TitlesOfParts>
  <Company>Institute for Simulation &amp; Training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SmartPetFeeder (SPF)</dc:title>
  <dc:creator>Forkenbrock, Tim</dc:creator>
  <cp:lastModifiedBy>Dylan Scruggs</cp:lastModifiedBy>
  <cp:revision>126</cp:revision>
  <dcterms:created xsi:type="dcterms:W3CDTF">2012-10-01T00:32:47Z</dcterms:created>
  <dcterms:modified xsi:type="dcterms:W3CDTF">2012-10-01T00:37:10Z</dcterms:modified>
</cp:coreProperties>
</file>