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2" r:id="rId4"/>
    <p:sldId id="259" r:id="rId5"/>
    <p:sldId id="263" r:id="rId6"/>
    <p:sldId id="262" r:id="rId7"/>
    <p:sldId id="261" r:id="rId8"/>
    <p:sldId id="286" r:id="rId9"/>
    <p:sldId id="279" r:id="rId10"/>
    <p:sldId id="278" r:id="rId11"/>
    <p:sldId id="298" r:id="rId12"/>
    <p:sldId id="300" r:id="rId13"/>
    <p:sldId id="292" r:id="rId14"/>
    <p:sldId id="277" r:id="rId15"/>
    <p:sldId id="312" r:id="rId16"/>
    <p:sldId id="284" r:id="rId17"/>
    <p:sldId id="299" r:id="rId18"/>
    <p:sldId id="304" r:id="rId19"/>
    <p:sldId id="288" r:id="rId20"/>
    <p:sldId id="301" r:id="rId21"/>
    <p:sldId id="310" r:id="rId22"/>
    <p:sldId id="290" r:id="rId23"/>
    <p:sldId id="264" r:id="rId24"/>
    <p:sldId id="291" r:id="rId25"/>
    <p:sldId id="296" r:id="rId26"/>
    <p:sldId id="306" r:id="rId27"/>
    <p:sldId id="266" r:id="rId28"/>
    <p:sldId id="314" r:id="rId29"/>
    <p:sldId id="281" r:id="rId30"/>
    <p:sldId id="282" r:id="rId31"/>
    <p:sldId id="303" r:id="rId32"/>
    <p:sldId id="268" r:id="rId33"/>
    <p:sldId id="287" r:id="rId34"/>
    <p:sldId id="313" r:id="rId35"/>
    <p:sldId id="270" r:id="rId36"/>
    <p:sldId id="293" r:id="rId37"/>
    <p:sldId id="30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D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80" d="100"/>
          <a:sy n="80" d="100"/>
        </p:scale>
        <p:origin x="-87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Research</c:v>
                </c:pt>
                <c:pt idx="1">
                  <c:v>RFID</c:v>
                </c:pt>
                <c:pt idx="2">
                  <c:v>Motors</c:v>
                </c:pt>
                <c:pt idx="3">
                  <c:v>PCB</c:v>
                </c:pt>
                <c:pt idx="4">
                  <c:v>Housing</c:v>
                </c:pt>
                <c:pt idx="5">
                  <c:v>Prox Sensor</c:v>
                </c:pt>
                <c:pt idx="6">
                  <c:v>LCD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75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75</c:v>
                </c:pt>
                <c:pt idx="6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Austin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Research</c:v>
                </c:pt>
                <c:pt idx="1">
                  <c:v>RFID</c:v>
                </c:pt>
                <c:pt idx="2">
                  <c:v>Motors</c:v>
                </c:pt>
                <c:pt idx="3">
                  <c:v>PCB</c:v>
                </c:pt>
                <c:pt idx="4">
                  <c:v>Housing</c:v>
                </c:pt>
                <c:pt idx="5">
                  <c:v>Prox Sensor</c:v>
                </c:pt>
                <c:pt idx="6">
                  <c:v>LCD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25</c:v>
                </c:pt>
                <c:pt idx="6">
                  <c:v>75</c:v>
                </c:pt>
              </c:numCache>
            </c:numRef>
          </c:val>
        </c:ser>
        <c:axId val="78516608"/>
        <c:axId val="78518144"/>
      </c:barChart>
      <c:catAx>
        <c:axId val="78516608"/>
        <c:scaling>
          <c:orientation val="minMax"/>
        </c:scaling>
        <c:axPos val="l"/>
        <c:tickLblPos val="nextTo"/>
        <c:crossAx val="78518144"/>
        <c:crosses val="autoZero"/>
        <c:auto val="1"/>
        <c:lblAlgn val="ctr"/>
        <c:lblOffset val="100"/>
      </c:catAx>
      <c:valAx>
        <c:axId val="78518144"/>
        <c:scaling>
          <c:orientation val="minMax"/>
        </c:scaling>
        <c:axPos val="b"/>
        <c:majorGridlines/>
        <c:numFmt formatCode="General" sourceLinked="1"/>
        <c:tickLblPos val="nextTo"/>
        <c:crossAx val="78516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99BE9-AABD-407D-B9C4-D6C75A34A919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7AC646D-5514-4D20-BCB5-E98ED5A4D9D2}">
      <dgm:prSet phldrT="[Text]"/>
      <dgm:spPr/>
      <dgm:t>
        <a:bodyPr/>
        <a:lstStyle/>
        <a:p>
          <a:r>
            <a:rPr lang="en-US" dirty="0" smtClean="0"/>
            <a:t>PCB</a:t>
          </a:r>
          <a:endParaRPr lang="en-US" dirty="0"/>
        </a:p>
      </dgm:t>
    </dgm:pt>
    <dgm:pt modelId="{DCB05C9B-B5E8-4A6A-8399-CEEEC6BADC30}" type="parTrans" cxnId="{8ADEEDA0-0C05-403D-AF0F-9404158515C5}">
      <dgm:prSet/>
      <dgm:spPr/>
      <dgm:t>
        <a:bodyPr/>
        <a:lstStyle/>
        <a:p>
          <a:endParaRPr lang="en-US"/>
        </a:p>
      </dgm:t>
    </dgm:pt>
    <dgm:pt modelId="{7B21D3CA-FB8A-4017-AF84-0CCB67D7C451}" type="sibTrans" cxnId="{8ADEEDA0-0C05-403D-AF0F-9404158515C5}">
      <dgm:prSet/>
      <dgm:spPr/>
      <dgm:t>
        <a:bodyPr/>
        <a:lstStyle/>
        <a:p>
          <a:endParaRPr lang="en-US"/>
        </a:p>
      </dgm:t>
    </dgm:pt>
    <dgm:pt modelId="{D93BB49B-C452-4112-AFCB-52FCEFF4ADA1}">
      <dgm:prSet phldrT="[Text]" custT="1"/>
      <dgm:spPr/>
      <dgm:t>
        <a:bodyPr/>
        <a:lstStyle/>
        <a:p>
          <a:r>
            <a:rPr lang="en-US" sz="2400" dirty="0" smtClean="0"/>
            <a:t>Pet with RFID tag</a:t>
          </a:r>
          <a:endParaRPr lang="en-US" sz="2400" dirty="0"/>
        </a:p>
      </dgm:t>
    </dgm:pt>
    <dgm:pt modelId="{D7615DA2-245D-46B9-9419-92B44C927F42}" type="parTrans" cxnId="{A843E998-1D61-4DD0-BCA6-7E23B1E462C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C55C2A4-94DC-4C4B-9815-49C2C3DBB679}" type="sibTrans" cxnId="{A843E998-1D61-4DD0-BCA6-7E23B1E462CE}">
      <dgm:prSet/>
      <dgm:spPr/>
      <dgm:t>
        <a:bodyPr/>
        <a:lstStyle/>
        <a:p>
          <a:endParaRPr lang="en-US"/>
        </a:p>
      </dgm:t>
    </dgm:pt>
    <dgm:pt modelId="{108F9087-980A-4F92-87DA-34124825A9FB}">
      <dgm:prSet phldrT="[Text]" custT="1"/>
      <dgm:spPr/>
      <dgm:t>
        <a:bodyPr/>
        <a:lstStyle/>
        <a:p>
          <a:r>
            <a:rPr lang="en-US" sz="2400" dirty="0" smtClean="0"/>
            <a:t>RF  </a:t>
          </a:r>
          <a:r>
            <a:rPr lang="en-US" sz="2000" dirty="0" smtClean="0"/>
            <a:t>Antenna </a:t>
          </a:r>
          <a:endParaRPr lang="en-US" sz="2000" dirty="0"/>
        </a:p>
      </dgm:t>
    </dgm:pt>
    <dgm:pt modelId="{5987E87E-B99F-4B51-AB16-1C008C9959CC}" type="parTrans" cxnId="{1CBB3E3A-D7ED-4D06-ACE2-36F5730F57A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DBA3D1D-ED7D-4393-A9E6-8E90BD4C21CF}" type="sibTrans" cxnId="{1CBB3E3A-D7ED-4D06-ACE2-36F5730F57A0}">
      <dgm:prSet/>
      <dgm:spPr/>
      <dgm:t>
        <a:bodyPr/>
        <a:lstStyle/>
        <a:p>
          <a:endParaRPr lang="en-US"/>
        </a:p>
      </dgm:t>
    </dgm:pt>
    <dgm:pt modelId="{3845EB2E-DEFB-435B-AFE2-67D1D6CF7AD6}">
      <dgm:prSet phldrT="[Text]" custT="1"/>
      <dgm:spPr/>
      <dgm:t>
        <a:bodyPr/>
        <a:lstStyle/>
        <a:p>
          <a:r>
            <a:rPr lang="en-US" sz="1800" dirty="0" smtClean="0"/>
            <a:t>Food dispense motor</a:t>
          </a:r>
          <a:endParaRPr lang="en-US" sz="1800" dirty="0"/>
        </a:p>
      </dgm:t>
    </dgm:pt>
    <dgm:pt modelId="{0FA41B3E-8A2E-4BAD-86D2-5DC42FC0E9A5}" type="parTrans" cxnId="{DF210AB3-69DA-41CA-B258-2CAA90B1CA4D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2A479847-6D74-4B77-A513-BD105EBB1AED}" type="sibTrans" cxnId="{DF210AB3-69DA-41CA-B258-2CAA90B1CA4D}">
      <dgm:prSet/>
      <dgm:spPr/>
      <dgm:t>
        <a:bodyPr/>
        <a:lstStyle/>
        <a:p>
          <a:endParaRPr lang="en-US"/>
        </a:p>
      </dgm:t>
    </dgm:pt>
    <dgm:pt modelId="{01F3DB5E-C128-4174-9972-78FAAA622471}">
      <dgm:prSet phldrT="[Text]" custT="1"/>
      <dgm:spPr/>
      <dgm:t>
        <a:bodyPr/>
        <a:lstStyle/>
        <a:p>
          <a:r>
            <a:rPr lang="en-US" sz="1800" dirty="0" smtClean="0"/>
            <a:t>Food tray motor</a:t>
          </a:r>
          <a:endParaRPr lang="en-US" sz="1800" dirty="0"/>
        </a:p>
      </dgm:t>
    </dgm:pt>
    <dgm:pt modelId="{5184254C-EBA0-4DA1-8E3E-A378EF774B26}" type="parTrans" cxnId="{BB98F0B4-6564-46D0-B47F-85390893D965}">
      <dgm:prSet/>
      <dgm:spPr>
        <a:ln>
          <a:solidFill>
            <a:srgbClr val="034D11"/>
          </a:solidFill>
        </a:ln>
      </dgm:spPr>
      <dgm:t>
        <a:bodyPr/>
        <a:lstStyle/>
        <a:p>
          <a:endParaRPr lang="en-US"/>
        </a:p>
      </dgm:t>
    </dgm:pt>
    <dgm:pt modelId="{DF4679CD-C13B-49B7-822F-423DF7CA2637}" type="sibTrans" cxnId="{BB98F0B4-6564-46D0-B47F-85390893D965}">
      <dgm:prSet/>
      <dgm:spPr/>
      <dgm:t>
        <a:bodyPr/>
        <a:lstStyle/>
        <a:p>
          <a:endParaRPr lang="en-US"/>
        </a:p>
      </dgm:t>
    </dgm:pt>
    <dgm:pt modelId="{5290B4D0-F88F-A349-BFAE-9957BEFC0A02}">
      <dgm:prSet/>
      <dgm:spPr/>
      <dgm:t>
        <a:bodyPr/>
        <a:lstStyle/>
        <a:p>
          <a:r>
            <a:rPr lang="en-US" dirty="0" smtClean="0"/>
            <a:t>LCD Keypad Shield</a:t>
          </a:r>
          <a:endParaRPr lang="en-US" dirty="0"/>
        </a:p>
      </dgm:t>
    </dgm:pt>
    <dgm:pt modelId="{ADECD729-CE89-8548-90AC-51C6AFFCF6A5}" type="parTrans" cxnId="{AF02D64F-5CCB-B84F-B722-DA830F601D20}">
      <dgm:prSet/>
      <dgm:spPr/>
      <dgm:t>
        <a:bodyPr/>
        <a:lstStyle/>
        <a:p>
          <a:endParaRPr lang="en-US"/>
        </a:p>
      </dgm:t>
    </dgm:pt>
    <dgm:pt modelId="{24BF2C70-5BDE-934E-B6CF-E219B77C5E12}" type="sibTrans" cxnId="{AF02D64F-5CCB-B84F-B722-DA830F601D20}">
      <dgm:prSet/>
      <dgm:spPr/>
      <dgm:t>
        <a:bodyPr/>
        <a:lstStyle/>
        <a:p>
          <a:endParaRPr lang="en-US"/>
        </a:p>
      </dgm:t>
    </dgm:pt>
    <dgm:pt modelId="{F23AD420-9EC6-B145-8533-28F7A7A1D26D}">
      <dgm:prSet/>
      <dgm:spPr/>
      <dgm:t>
        <a:bodyPr/>
        <a:lstStyle/>
        <a:p>
          <a:r>
            <a:rPr lang="en-US" dirty="0" smtClean="0"/>
            <a:t>Proximity Sensor</a:t>
          </a:r>
          <a:endParaRPr lang="en-US" dirty="0"/>
        </a:p>
      </dgm:t>
    </dgm:pt>
    <dgm:pt modelId="{666BCD20-84CC-054B-A6D8-5EAD885773D1}" type="parTrans" cxnId="{472838E6-7B99-3E43-BDF6-5E1DCD2C9ED0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D9ACF1F-91D3-C146-9A8C-230D1CA030AC}" type="sibTrans" cxnId="{472838E6-7B99-3E43-BDF6-5E1DCD2C9ED0}">
      <dgm:prSet/>
      <dgm:spPr/>
      <dgm:t>
        <a:bodyPr/>
        <a:lstStyle/>
        <a:p>
          <a:endParaRPr lang="en-US"/>
        </a:p>
      </dgm:t>
    </dgm:pt>
    <dgm:pt modelId="{5AB09DA5-9295-4C9D-81E3-0D7CDD1B9C48}" type="pres">
      <dgm:prSet presAssocID="{6D399BE9-AABD-407D-B9C4-D6C75A34A9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E9035-27C3-4D8C-8509-AFD57F2EB2BD}" type="pres">
      <dgm:prSet presAssocID="{17AC646D-5514-4D20-BCB5-E98ED5A4D9D2}" presName="centerShape" presStyleLbl="node0" presStyleIdx="0" presStyleCnt="1"/>
      <dgm:spPr/>
      <dgm:t>
        <a:bodyPr/>
        <a:lstStyle/>
        <a:p>
          <a:endParaRPr lang="en-US"/>
        </a:p>
      </dgm:t>
    </dgm:pt>
    <dgm:pt modelId="{F37C5F29-2E9E-4D17-9783-29805520F3C1}" type="pres">
      <dgm:prSet presAssocID="{D7615DA2-245D-46B9-9419-92B44C927F42}" presName="Name9" presStyleLbl="parChTrans1D2" presStyleIdx="0" presStyleCnt="6"/>
      <dgm:spPr/>
      <dgm:t>
        <a:bodyPr/>
        <a:lstStyle/>
        <a:p>
          <a:endParaRPr lang="en-US"/>
        </a:p>
      </dgm:t>
    </dgm:pt>
    <dgm:pt modelId="{148E9F6F-30E0-4895-A8A8-3A5F8283E9EF}" type="pres">
      <dgm:prSet presAssocID="{D7615DA2-245D-46B9-9419-92B44C927F4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17E1A1D-C628-47F4-8A6E-BEAE04B7BA36}" type="pres">
      <dgm:prSet presAssocID="{D93BB49B-C452-4112-AFCB-52FCEFF4ADA1}" presName="node" presStyleLbl="node1" presStyleIdx="0" presStyleCnt="6" custScaleX="106753" custScaleY="115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C580F-2D3A-B14E-AF08-44D808AEDD5A}" type="pres">
      <dgm:prSet presAssocID="{ADECD729-CE89-8548-90AC-51C6AFFCF6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031EA078-2758-844F-9C30-E1125AD0F310}" type="pres">
      <dgm:prSet presAssocID="{ADECD729-CE89-8548-90AC-51C6AFFCF6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9D521A2-4E5F-B140-B7C2-0924AA4B722E}" type="pres">
      <dgm:prSet presAssocID="{5290B4D0-F88F-A349-BFAE-9957BEFC0A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AC608-020F-5541-8884-62E37159B126}" type="pres">
      <dgm:prSet presAssocID="{666BCD20-84CC-054B-A6D8-5EAD885773D1}" presName="Name9" presStyleLbl="parChTrans1D2" presStyleIdx="2" presStyleCnt="6"/>
      <dgm:spPr/>
      <dgm:t>
        <a:bodyPr/>
        <a:lstStyle/>
        <a:p>
          <a:endParaRPr lang="en-US"/>
        </a:p>
      </dgm:t>
    </dgm:pt>
    <dgm:pt modelId="{428AA650-321F-464D-BECD-09CCDC93B63E}" type="pres">
      <dgm:prSet presAssocID="{666BCD20-84CC-054B-A6D8-5EAD885773D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CC0DE67-6229-6D44-98E9-DD1C28F767DC}" type="pres">
      <dgm:prSet presAssocID="{F23AD420-9EC6-B145-8533-28F7A7A1D2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B6464-7027-4A55-9F32-2882B85F0DB9}" type="pres">
      <dgm:prSet presAssocID="{5987E87E-B99F-4B51-AB16-1C008C9959CC}" presName="Name9" presStyleLbl="parChTrans1D2" presStyleIdx="3" presStyleCnt="6"/>
      <dgm:spPr/>
      <dgm:t>
        <a:bodyPr/>
        <a:lstStyle/>
        <a:p>
          <a:endParaRPr lang="en-US"/>
        </a:p>
      </dgm:t>
    </dgm:pt>
    <dgm:pt modelId="{A5FA0A94-0AE1-4595-AF99-8C5B700C29CE}" type="pres">
      <dgm:prSet presAssocID="{5987E87E-B99F-4B51-AB16-1C008C9959C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4276FAC-6EDF-4710-8EB6-40F847BE4965}" type="pres">
      <dgm:prSet presAssocID="{108F9087-980A-4F92-87DA-34124825A9FB}" presName="node" presStyleLbl="node1" presStyleIdx="3" presStyleCnt="6" custScaleX="110174" custScaleY="118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81144-C4CB-41F0-B820-7C869CDE5D62}" type="pres">
      <dgm:prSet presAssocID="{0FA41B3E-8A2E-4BAD-86D2-5DC42FC0E9A5}" presName="Name9" presStyleLbl="parChTrans1D2" presStyleIdx="4" presStyleCnt="6"/>
      <dgm:spPr/>
      <dgm:t>
        <a:bodyPr/>
        <a:lstStyle/>
        <a:p>
          <a:endParaRPr lang="en-US"/>
        </a:p>
      </dgm:t>
    </dgm:pt>
    <dgm:pt modelId="{458C6CEC-6B0F-415E-92C5-812C7506C6B3}" type="pres">
      <dgm:prSet presAssocID="{0FA41B3E-8A2E-4BAD-86D2-5DC42FC0E9A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126840A-9819-4D86-8594-86DC4DE57038}" type="pres">
      <dgm:prSet presAssocID="{3845EB2E-DEFB-435B-AFE2-67D1D6CF7AD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B0DA-3488-42AE-92C9-F242E271B33C}" type="pres">
      <dgm:prSet presAssocID="{5184254C-EBA0-4DA1-8E3E-A378EF774B26}" presName="Name9" presStyleLbl="parChTrans1D2" presStyleIdx="5" presStyleCnt="6"/>
      <dgm:spPr/>
      <dgm:t>
        <a:bodyPr/>
        <a:lstStyle/>
        <a:p>
          <a:endParaRPr lang="en-US"/>
        </a:p>
      </dgm:t>
    </dgm:pt>
    <dgm:pt modelId="{E7897650-0C97-4E69-867F-2776EA110603}" type="pres">
      <dgm:prSet presAssocID="{5184254C-EBA0-4DA1-8E3E-A378EF774B2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E7761B-2306-4AEA-B6A0-E2F20971CF70}" type="pres">
      <dgm:prSet presAssocID="{01F3DB5E-C128-4174-9972-78FAAA6224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EEDA0-0C05-403D-AF0F-9404158515C5}" srcId="{6D399BE9-AABD-407D-B9C4-D6C75A34A919}" destId="{17AC646D-5514-4D20-BCB5-E98ED5A4D9D2}" srcOrd="0" destOrd="0" parTransId="{DCB05C9B-B5E8-4A6A-8399-CEEEC6BADC30}" sibTransId="{7B21D3CA-FB8A-4017-AF84-0CCB67D7C451}"/>
    <dgm:cxn modelId="{08E1EF4E-39A1-48FE-B4C9-C8D477058033}" type="presOf" srcId="{5987E87E-B99F-4B51-AB16-1C008C9959CC}" destId="{A5FA0A94-0AE1-4595-AF99-8C5B700C29CE}" srcOrd="1" destOrd="0" presId="urn:microsoft.com/office/officeart/2005/8/layout/radial1"/>
    <dgm:cxn modelId="{AB7A6B70-E096-475C-87B4-01B58DA51797}" type="presOf" srcId="{17AC646D-5514-4D20-BCB5-E98ED5A4D9D2}" destId="{D41E9035-27C3-4D8C-8509-AFD57F2EB2BD}" srcOrd="0" destOrd="0" presId="urn:microsoft.com/office/officeart/2005/8/layout/radial1"/>
    <dgm:cxn modelId="{773141B2-A124-45EF-A9F7-A6247F4E10BA}" type="presOf" srcId="{108F9087-980A-4F92-87DA-34124825A9FB}" destId="{04276FAC-6EDF-4710-8EB6-40F847BE4965}" srcOrd="0" destOrd="0" presId="urn:microsoft.com/office/officeart/2005/8/layout/radial1"/>
    <dgm:cxn modelId="{49692516-06AB-804A-AE86-DB496D0DB6BA}" type="presOf" srcId="{ADECD729-CE89-8548-90AC-51C6AFFCF6A5}" destId="{8BCC580F-2D3A-B14E-AF08-44D808AEDD5A}" srcOrd="0" destOrd="0" presId="urn:microsoft.com/office/officeart/2005/8/layout/radial1"/>
    <dgm:cxn modelId="{A175019D-832E-4F84-A50E-C9D23B4540B3}" type="presOf" srcId="{5987E87E-B99F-4B51-AB16-1C008C9959CC}" destId="{376B6464-7027-4A55-9F32-2882B85F0DB9}" srcOrd="0" destOrd="0" presId="urn:microsoft.com/office/officeart/2005/8/layout/radial1"/>
    <dgm:cxn modelId="{AF02D64F-5CCB-B84F-B722-DA830F601D20}" srcId="{17AC646D-5514-4D20-BCB5-E98ED5A4D9D2}" destId="{5290B4D0-F88F-A349-BFAE-9957BEFC0A02}" srcOrd="1" destOrd="0" parTransId="{ADECD729-CE89-8548-90AC-51C6AFFCF6A5}" sibTransId="{24BF2C70-5BDE-934E-B6CF-E219B77C5E12}"/>
    <dgm:cxn modelId="{BBEE38D5-714E-4B00-8B6B-C6F398807F24}" type="presOf" srcId="{0FA41B3E-8A2E-4BAD-86D2-5DC42FC0E9A5}" destId="{97F81144-C4CB-41F0-B820-7C869CDE5D62}" srcOrd="0" destOrd="0" presId="urn:microsoft.com/office/officeart/2005/8/layout/radial1"/>
    <dgm:cxn modelId="{DF210AB3-69DA-41CA-B258-2CAA90B1CA4D}" srcId="{17AC646D-5514-4D20-BCB5-E98ED5A4D9D2}" destId="{3845EB2E-DEFB-435B-AFE2-67D1D6CF7AD6}" srcOrd="4" destOrd="0" parTransId="{0FA41B3E-8A2E-4BAD-86D2-5DC42FC0E9A5}" sibTransId="{2A479847-6D74-4B77-A513-BD105EBB1AED}"/>
    <dgm:cxn modelId="{2EA4E420-2AD3-42CB-9DFF-1C91604EFAE8}" type="presOf" srcId="{3845EB2E-DEFB-435B-AFE2-67D1D6CF7AD6}" destId="{4126840A-9819-4D86-8594-86DC4DE57038}" srcOrd="0" destOrd="0" presId="urn:microsoft.com/office/officeart/2005/8/layout/radial1"/>
    <dgm:cxn modelId="{8A4493C4-E7BE-4306-B75A-17EC3D538A21}" type="presOf" srcId="{D7615DA2-245D-46B9-9419-92B44C927F42}" destId="{148E9F6F-30E0-4895-A8A8-3A5F8283E9EF}" srcOrd="1" destOrd="0" presId="urn:microsoft.com/office/officeart/2005/8/layout/radial1"/>
    <dgm:cxn modelId="{BA53E49A-F2C6-4DFE-88EA-F6AC6C864885}" type="presOf" srcId="{01F3DB5E-C128-4174-9972-78FAAA622471}" destId="{87E7761B-2306-4AEA-B6A0-E2F20971CF70}" srcOrd="0" destOrd="0" presId="urn:microsoft.com/office/officeart/2005/8/layout/radial1"/>
    <dgm:cxn modelId="{A843E998-1D61-4DD0-BCA6-7E23B1E462CE}" srcId="{17AC646D-5514-4D20-BCB5-E98ED5A4D9D2}" destId="{D93BB49B-C452-4112-AFCB-52FCEFF4ADA1}" srcOrd="0" destOrd="0" parTransId="{D7615DA2-245D-46B9-9419-92B44C927F42}" sibTransId="{8C55C2A4-94DC-4C4B-9815-49C2C3DBB679}"/>
    <dgm:cxn modelId="{472838E6-7B99-3E43-BDF6-5E1DCD2C9ED0}" srcId="{17AC646D-5514-4D20-BCB5-E98ED5A4D9D2}" destId="{F23AD420-9EC6-B145-8533-28F7A7A1D26D}" srcOrd="2" destOrd="0" parTransId="{666BCD20-84CC-054B-A6D8-5EAD885773D1}" sibTransId="{7D9ACF1F-91D3-C146-9A8C-230D1CA030AC}"/>
    <dgm:cxn modelId="{A730B48B-04F4-45D2-95CD-0BA7FE26EB42}" type="presOf" srcId="{D7615DA2-245D-46B9-9419-92B44C927F42}" destId="{F37C5F29-2E9E-4D17-9783-29805520F3C1}" srcOrd="0" destOrd="0" presId="urn:microsoft.com/office/officeart/2005/8/layout/radial1"/>
    <dgm:cxn modelId="{1CBB3E3A-D7ED-4D06-ACE2-36F5730F57A0}" srcId="{17AC646D-5514-4D20-BCB5-E98ED5A4D9D2}" destId="{108F9087-980A-4F92-87DA-34124825A9FB}" srcOrd="3" destOrd="0" parTransId="{5987E87E-B99F-4B51-AB16-1C008C9959CC}" sibTransId="{4DBA3D1D-ED7D-4393-A9E6-8E90BD4C21CF}"/>
    <dgm:cxn modelId="{8AFF4DA5-B342-4017-A430-CE0819E43182}" type="presOf" srcId="{5184254C-EBA0-4DA1-8E3E-A378EF774B26}" destId="{E7897650-0C97-4E69-867F-2776EA110603}" srcOrd="1" destOrd="0" presId="urn:microsoft.com/office/officeart/2005/8/layout/radial1"/>
    <dgm:cxn modelId="{77C4E586-299B-40A6-B9B5-E39E2CE1FF54}" type="presOf" srcId="{D93BB49B-C452-4112-AFCB-52FCEFF4ADA1}" destId="{317E1A1D-C628-47F4-8A6E-BEAE04B7BA36}" srcOrd="0" destOrd="0" presId="urn:microsoft.com/office/officeart/2005/8/layout/radial1"/>
    <dgm:cxn modelId="{BB98F0B4-6564-46D0-B47F-85390893D965}" srcId="{17AC646D-5514-4D20-BCB5-E98ED5A4D9D2}" destId="{01F3DB5E-C128-4174-9972-78FAAA622471}" srcOrd="5" destOrd="0" parTransId="{5184254C-EBA0-4DA1-8E3E-A378EF774B26}" sibTransId="{DF4679CD-C13B-49B7-822F-423DF7CA2637}"/>
    <dgm:cxn modelId="{EAF790C3-26AE-422B-8097-329BAA3B1D21}" type="presOf" srcId="{6D399BE9-AABD-407D-B9C4-D6C75A34A919}" destId="{5AB09DA5-9295-4C9D-81E3-0D7CDD1B9C48}" srcOrd="0" destOrd="0" presId="urn:microsoft.com/office/officeart/2005/8/layout/radial1"/>
    <dgm:cxn modelId="{52230A4D-B518-FC4A-8020-75D6A5C93D49}" type="presOf" srcId="{F23AD420-9EC6-B145-8533-28F7A7A1D26D}" destId="{6CC0DE67-6229-6D44-98E9-DD1C28F767DC}" srcOrd="0" destOrd="0" presId="urn:microsoft.com/office/officeart/2005/8/layout/radial1"/>
    <dgm:cxn modelId="{68349C32-6F3E-4246-AA12-3E333ECB6354}" type="presOf" srcId="{0FA41B3E-8A2E-4BAD-86D2-5DC42FC0E9A5}" destId="{458C6CEC-6B0F-415E-92C5-812C7506C6B3}" srcOrd="1" destOrd="0" presId="urn:microsoft.com/office/officeart/2005/8/layout/radial1"/>
    <dgm:cxn modelId="{5D4AA28C-1ADE-E34D-B38A-285B925EFA84}" type="presOf" srcId="{5290B4D0-F88F-A349-BFAE-9957BEFC0A02}" destId="{59D521A2-4E5F-B140-B7C2-0924AA4B722E}" srcOrd="0" destOrd="0" presId="urn:microsoft.com/office/officeart/2005/8/layout/radial1"/>
    <dgm:cxn modelId="{D49C7CD7-D696-0A4D-B852-23A23E711200}" type="presOf" srcId="{666BCD20-84CC-054B-A6D8-5EAD885773D1}" destId="{756AC608-020F-5541-8884-62E37159B126}" srcOrd="0" destOrd="0" presId="urn:microsoft.com/office/officeart/2005/8/layout/radial1"/>
    <dgm:cxn modelId="{340CDBC8-F4EA-44D7-8993-D0FB8D02012C}" type="presOf" srcId="{5184254C-EBA0-4DA1-8E3E-A378EF774B26}" destId="{2FB0B0DA-3488-42AE-92C9-F242E271B33C}" srcOrd="0" destOrd="0" presId="urn:microsoft.com/office/officeart/2005/8/layout/radial1"/>
    <dgm:cxn modelId="{7AD37CDC-1A89-BB44-8CB1-540C86667CA1}" type="presOf" srcId="{ADECD729-CE89-8548-90AC-51C6AFFCF6A5}" destId="{031EA078-2758-844F-9C30-E1125AD0F310}" srcOrd="1" destOrd="0" presId="urn:microsoft.com/office/officeart/2005/8/layout/radial1"/>
    <dgm:cxn modelId="{1EF41645-9DB0-D74E-8828-B19BDD1DB433}" type="presOf" srcId="{666BCD20-84CC-054B-A6D8-5EAD885773D1}" destId="{428AA650-321F-464D-BECD-09CCDC93B63E}" srcOrd="1" destOrd="0" presId="urn:microsoft.com/office/officeart/2005/8/layout/radial1"/>
    <dgm:cxn modelId="{55421421-6B30-46EF-91D1-B7AE1E03FE6D}" type="presParOf" srcId="{5AB09DA5-9295-4C9D-81E3-0D7CDD1B9C48}" destId="{D41E9035-27C3-4D8C-8509-AFD57F2EB2BD}" srcOrd="0" destOrd="0" presId="urn:microsoft.com/office/officeart/2005/8/layout/radial1"/>
    <dgm:cxn modelId="{6E4CAF56-1DB5-4381-A7C2-AF58A16F825B}" type="presParOf" srcId="{5AB09DA5-9295-4C9D-81E3-0D7CDD1B9C48}" destId="{F37C5F29-2E9E-4D17-9783-29805520F3C1}" srcOrd="1" destOrd="0" presId="urn:microsoft.com/office/officeart/2005/8/layout/radial1"/>
    <dgm:cxn modelId="{6F0A125F-D0FC-405F-B1AD-3B05134ED67D}" type="presParOf" srcId="{F37C5F29-2E9E-4D17-9783-29805520F3C1}" destId="{148E9F6F-30E0-4895-A8A8-3A5F8283E9EF}" srcOrd="0" destOrd="0" presId="urn:microsoft.com/office/officeart/2005/8/layout/radial1"/>
    <dgm:cxn modelId="{BBC3159B-687D-4034-9EE4-A5CAA46736B8}" type="presParOf" srcId="{5AB09DA5-9295-4C9D-81E3-0D7CDD1B9C48}" destId="{317E1A1D-C628-47F4-8A6E-BEAE04B7BA36}" srcOrd="2" destOrd="0" presId="urn:microsoft.com/office/officeart/2005/8/layout/radial1"/>
    <dgm:cxn modelId="{36AA079B-B6E2-3542-BABC-80476D1CA517}" type="presParOf" srcId="{5AB09DA5-9295-4C9D-81E3-0D7CDD1B9C48}" destId="{8BCC580F-2D3A-B14E-AF08-44D808AEDD5A}" srcOrd="3" destOrd="0" presId="urn:microsoft.com/office/officeart/2005/8/layout/radial1"/>
    <dgm:cxn modelId="{A192A82F-294E-CB4C-848A-9F7E950F76A6}" type="presParOf" srcId="{8BCC580F-2D3A-B14E-AF08-44D808AEDD5A}" destId="{031EA078-2758-844F-9C30-E1125AD0F310}" srcOrd="0" destOrd="0" presId="urn:microsoft.com/office/officeart/2005/8/layout/radial1"/>
    <dgm:cxn modelId="{859C05F6-835B-9145-8B19-E16163C7AE26}" type="presParOf" srcId="{5AB09DA5-9295-4C9D-81E3-0D7CDD1B9C48}" destId="{59D521A2-4E5F-B140-B7C2-0924AA4B722E}" srcOrd="4" destOrd="0" presId="urn:microsoft.com/office/officeart/2005/8/layout/radial1"/>
    <dgm:cxn modelId="{6F5BE715-00E6-DC4B-A7EF-5BC1A14DAB55}" type="presParOf" srcId="{5AB09DA5-9295-4C9D-81E3-0D7CDD1B9C48}" destId="{756AC608-020F-5541-8884-62E37159B126}" srcOrd="5" destOrd="0" presId="urn:microsoft.com/office/officeart/2005/8/layout/radial1"/>
    <dgm:cxn modelId="{55193BB1-8B0D-3544-85AD-58C5FF511332}" type="presParOf" srcId="{756AC608-020F-5541-8884-62E37159B126}" destId="{428AA650-321F-464D-BECD-09CCDC93B63E}" srcOrd="0" destOrd="0" presId="urn:microsoft.com/office/officeart/2005/8/layout/radial1"/>
    <dgm:cxn modelId="{6AFFDF7C-580F-D243-89B3-7D7DAEDE1602}" type="presParOf" srcId="{5AB09DA5-9295-4C9D-81E3-0D7CDD1B9C48}" destId="{6CC0DE67-6229-6D44-98E9-DD1C28F767DC}" srcOrd="6" destOrd="0" presId="urn:microsoft.com/office/officeart/2005/8/layout/radial1"/>
    <dgm:cxn modelId="{BDB35465-5FFD-4616-93C0-1EC7E64BE5A5}" type="presParOf" srcId="{5AB09DA5-9295-4C9D-81E3-0D7CDD1B9C48}" destId="{376B6464-7027-4A55-9F32-2882B85F0DB9}" srcOrd="7" destOrd="0" presId="urn:microsoft.com/office/officeart/2005/8/layout/radial1"/>
    <dgm:cxn modelId="{4D464AD2-E921-4FCC-BF17-570C7228AF6A}" type="presParOf" srcId="{376B6464-7027-4A55-9F32-2882B85F0DB9}" destId="{A5FA0A94-0AE1-4595-AF99-8C5B700C29CE}" srcOrd="0" destOrd="0" presId="urn:microsoft.com/office/officeart/2005/8/layout/radial1"/>
    <dgm:cxn modelId="{1913C5D2-1784-40FD-B29B-6A4E79D07C03}" type="presParOf" srcId="{5AB09DA5-9295-4C9D-81E3-0D7CDD1B9C48}" destId="{04276FAC-6EDF-4710-8EB6-40F847BE4965}" srcOrd="8" destOrd="0" presId="urn:microsoft.com/office/officeart/2005/8/layout/radial1"/>
    <dgm:cxn modelId="{C4AAED5F-CE5A-4F8B-97A2-DF6DDFB48270}" type="presParOf" srcId="{5AB09DA5-9295-4C9D-81E3-0D7CDD1B9C48}" destId="{97F81144-C4CB-41F0-B820-7C869CDE5D62}" srcOrd="9" destOrd="0" presId="urn:microsoft.com/office/officeart/2005/8/layout/radial1"/>
    <dgm:cxn modelId="{68B52F3C-7DF8-463F-AB3D-DBE7B13D380C}" type="presParOf" srcId="{97F81144-C4CB-41F0-B820-7C869CDE5D62}" destId="{458C6CEC-6B0F-415E-92C5-812C7506C6B3}" srcOrd="0" destOrd="0" presId="urn:microsoft.com/office/officeart/2005/8/layout/radial1"/>
    <dgm:cxn modelId="{F7780B9F-9B85-4D63-88FD-1F96892D829E}" type="presParOf" srcId="{5AB09DA5-9295-4C9D-81E3-0D7CDD1B9C48}" destId="{4126840A-9819-4D86-8594-86DC4DE57038}" srcOrd="10" destOrd="0" presId="urn:microsoft.com/office/officeart/2005/8/layout/radial1"/>
    <dgm:cxn modelId="{4A2F6E07-8A63-4CBA-8C2E-DB53AFDBAB22}" type="presParOf" srcId="{5AB09DA5-9295-4C9D-81E3-0D7CDD1B9C48}" destId="{2FB0B0DA-3488-42AE-92C9-F242E271B33C}" srcOrd="11" destOrd="0" presId="urn:microsoft.com/office/officeart/2005/8/layout/radial1"/>
    <dgm:cxn modelId="{FF2EC835-79CA-4ED4-9773-CB63E4A6D0C0}" type="presParOf" srcId="{2FB0B0DA-3488-42AE-92C9-F242E271B33C}" destId="{E7897650-0C97-4E69-867F-2776EA110603}" srcOrd="0" destOrd="0" presId="urn:microsoft.com/office/officeart/2005/8/layout/radial1"/>
    <dgm:cxn modelId="{87DE743E-A8DC-4C24-9FC2-0509CD02BBF8}" type="presParOf" srcId="{5AB09DA5-9295-4C9D-81E3-0D7CDD1B9C48}" destId="{87E7761B-2306-4AEA-B6A0-E2F20971CF7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1E9035-27C3-4D8C-8509-AFD57F2EB2BD}">
      <dsp:nvSpPr>
        <dsp:cNvPr id="0" name=""/>
        <dsp:cNvSpPr/>
      </dsp:nvSpPr>
      <dsp:spPr>
        <a:xfrm>
          <a:off x="3491836" y="1629365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PCB</a:t>
          </a:r>
          <a:endParaRPr lang="en-US" sz="4000" kern="1200" dirty="0"/>
        </a:p>
      </dsp:txBody>
      <dsp:txXfrm>
        <a:off x="3491836" y="1629365"/>
        <a:ext cx="1245926" cy="1245926"/>
      </dsp:txXfrm>
    </dsp:sp>
    <dsp:sp modelId="{F37C5F29-2E9E-4D17-9783-29805520F3C1}">
      <dsp:nvSpPr>
        <dsp:cNvPr id="0" name=""/>
        <dsp:cNvSpPr/>
      </dsp:nvSpPr>
      <dsp:spPr>
        <a:xfrm rot="16200000">
          <a:off x="3974362" y="1475302"/>
          <a:ext cx="280874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80874" y="136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07778" y="1481906"/>
        <a:ext cx="14043" cy="14043"/>
      </dsp:txXfrm>
    </dsp:sp>
    <dsp:sp modelId="{317E1A1D-C628-47F4-8A6E-BEAE04B7BA36}">
      <dsp:nvSpPr>
        <dsp:cNvPr id="0" name=""/>
        <dsp:cNvSpPr/>
      </dsp:nvSpPr>
      <dsp:spPr>
        <a:xfrm>
          <a:off x="3449767" y="-86853"/>
          <a:ext cx="1330064" cy="1435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Pet with RFID tag</a:t>
          </a:r>
          <a:endParaRPr lang="en-US" sz="2400" kern="1200" dirty="0"/>
        </a:p>
      </dsp:txBody>
      <dsp:txXfrm>
        <a:off x="3449767" y="-86853"/>
        <a:ext cx="1330064" cy="1435345"/>
      </dsp:txXfrm>
    </dsp:sp>
    <dsp:sp modelId="{8BCC580F-2D3A-B14E-AF08-44D808AEDD5A}">
      <dsp:nvSpPr>
        <dsp:cNvPr id="0" name=""/>
        <dsp:cNvSpPr/>
      </dsp:nvSpPr>
      <dsp:spPr>
        <a:xfrm rot="19800000">
          <a:off x="4629142" y="1833325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4807544" y="1837561"/>
        <a:ext cx="18779" cy="18779"/>
      </dsp:txXfrm>
    </dsp:sp>
    <dsp:sp modelId="{59D521A2-4E5F-B140-B7C2-0924AA4B722E}">
      <dsp:nvSpPr>
        <dsp:cNvPr id="0" name=""/>
        <dsp:cNvSpPr/>
      </dsp:nvSpPr>
      <dsp:spPr>
        <a:xfrm>
          <a:off x="4896105" y="818610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LCD Keypad Shield</a:t>
          </a:r>
          <a:endParaRPr lang="en-US" sz="1700" kern="1200" dirty="0"/>
        </a:p>
      </dsp:txBody>
      <dsp:txXfrm>
        <a:off x="4896105" y="818610"/>
        <a:ext cx="1245926" cy="1245926"/>
      </dsp:txXfrm>
    </dsp:sp>
    <dsp:sp modelId="{756AC608-020F-5541-8884-62E37159B126}">
      <dsp:nvSpPr>
        <dsp:cNvPr id="0" name=""/>
        <dsp:cNvSpPr/>
      </dsp:nvSpPr>
      <dsp:spPr>
        <a:xfrm rot="1800000">
          <a:off x="4629142" y="264408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4807544" y="2648316"/>
        <a:ext cx="18779" cy="18779"/>
      </dsp:txXfrm>
    </dsp:sp>
    <dsp:sp modelId="{6CC0DE67-6229-6D44-98E9-DD1C28F767DC}">
      <dsp:nvSpPr>
        <dsp:cNvPr id="0" name=""/>
        <dsp:cNvSpPr/>
      </dsp:nvSpPr>
      <dsp:spPr>
        <a:xfrm>
          <a:off x="4896105" y="2440120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Proximity Sensor</a:t>
          </a:r>
          <a:endParaRPr lang="en-US" sz="1700" kern="1200" dirty="0"/>
        </a:p>
      </dsp:txBody>
      <dsp:txXfrm>
        <a:off x="4896105" y="2440120"/>
        <a:ext cx="1245926" cy="1245926"/>
      </dsp:txXfrm>
    </dsp:sp>
    <dsp:sp modelId="{376B6464-7027-4A55-9F32-2882B85F0DB9}">
      <dsp:nvSpPr>
        <dsp:cNvPr id="0" name=""/>
        <dsp:cNvSpPr/>
      </dsp:nvSpPr>
      <dsp:spPr>
        <a:xfrm rot="5400000">
          <a:off x="3985015" y="2991451"/>
          <a:ext cx="25956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59568" y="13625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108310" y="2998587"/>
        <a:ext cx="12978" cy="12978"/>
      </dsp:txXfrm>
    </dsp:sp>
    <dsp:sp modelId="{04276FAC-6EDF-4710-8EB6-40F847BE4965}">
      <dsp:nvSpPr>
        <dsp:cNvPr id="0" name=""/>
        <dsp:cNvSpPr/>
      </dsp:nvSpPr>
      <dsp:spPr>
        <a:xfrm>
          <a:off x="3428456" y="3134861"/>
          <a:ext cx="1372687" cy="147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RF  </a:t>
          </a:r>
          <a:r>
            <a:rPr lang="en-US" sz="2000" kern="1200" dirty="0" smtClean="0"/>
            <a:t>Antenna </a:t>
          </a:r>
          <a:endParaRPr lang="en-US" sz="2000" kern="1200" dirty="0"/>
        </a:p>
      </dsp:txBody>
      <dsp:txXfrm>
        <a:off x="3428456" y="3134861"/>
        <a:ext cx="1372687" cy="1477955"/>
      </dsp:txXfrm>
    </dsp:sp>
    <dsp:sp modelId="{97F81144-C4CB-41F0-B820-7C869CDE5D62}">
      <dsp:nvSpPr>
        <dsp:cNvPr id="0" name=""/>
        <dsp:cNvSpPr/>
      </dsp:nvSpPr>
      <dsp:spPr>
        <a:xfrm rot="9000000">
          <a:off x="3224873" y="2644080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403275" y="2648316"/>
        <a:ext cx="18779" cy="18779"/>
      </dsp:txXfrm>
    </dsp:sp>
    <dsp:sp modelId="{4126840A-9819-4D86-8594-86DC4DE57038}">
      <dsp:nvSpPr>
        <dsp:cNvPr id="0" name=""/>
        <dsp:cNvSpPr/>
      </dsp:nvSpPr>
      <dsp:spPr>
        <a:xfrm>
          <a:off x="2087567" y="2440120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dispense motor</a:t>
          </a:r>
          <a:endParaRPr lang="en-US" sz="1800" kern="1200" dirty="0"/>
        </a:p>
      </dsp:txBody>
      <dsp:txXfrm>
        <a:off x="2087567" y="2440120"/>
        <a:ext cx="1245926" cy="1245926"/>
      </dsp:txXfrm>
    </dsp:sp>
    <dsp:sp modelId="{2FB0B0DA-3488-42AE-92C9-F242E271B33C}">
      <dsp:nvSpPr>
        <dsp:cNvPr id="0" name=""/>
        <dsp:cNvSpPr/>
      </dsp:nvSpPr>
      <dsp:spPr>
        <a:xfrm rot="12600000">
          <a:off x="3224873" y="1833325"/>
          <a:ext cx="37558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75583" y="13625"/>
              </a:lnTo>
            </a:path>
          </a:pathLst>
        </a:custGeom>
        <a:noFill/>
        <a:ln w="25400" cap="flat" cmpd="sng" algn="ctr">
          <a:solidFill>
            <a:srgbClr val="034D1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3403275" y="1837561"/>
        <a:ext cx="18779" cy="18779"/>
      </dsp:txXfrm>
    </dsp:sp>
    <dsp:sp modelId="{87E7761B-2306-4AEA-B6A0-E2F20971CF70}">
      <dsp:nvSpPr>
        <dsp:cNvPr id="0" name=""/>
        <dsp:cNvSpPr/>
      </dsp:nvSpPr>
      <dsp:spPr>
        <a:xfrm>
          <a:off x="2087567" y="818610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tray motor</a:t>
          </a:r>
          <a:endParaRPr lang="en-US" sz="1800" kern="1200" dirty="0"/>
        </a:p>
      </dsp:txBody>
      <dsp:txXfrm>
        <a:off x="2087567" y="818610"/>
        <a:ext cx="1245926" cy="124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BDD5-4004-4366-ABCF-8B11317892AD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8920-410C-4F67-A157-4AF5A496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3552-F3AE-4F0D-9899-F41D79676950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534B-FB06-4D5B-825D-91705BA4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4E47-D242-4B34-A3AC-73FCAD643952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83CD-9D1C-416C-A987-0B50EDEF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A00A-E1B7-4DE7-AB32-15B275277EF1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0E0C-F46C-4AF5-8465-918A6A75A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4A9D-1E7C-4ACA-918B-49565993D404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E25B-6C79-473D-89DC-376357D8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64E7-62DA-458B-B184-305BF3B6EB1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BB6-1A7C-426B-BB11-5DF1BF46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B9B3-BDE8-43C0-995D-9EC4535F1EF3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D7AC-7E25-4F24-93B9-B3110FB1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D4F0-ECF8-42E3-94CD-2C1634AB0F7F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5287-285A-442E-B15F-7A02A9DB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18BD-0B9B-46C7-BAAE-D92203A27EC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2332-4855-4108-B7FC-8ADFFC1CF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A9F9-2216-4FF3-B0A5-AE9103866A49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3807-F697-47BA-AC9F-07B290F50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A772-31CA-4479-83E6-5B280ED3773B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DC27-AFE9-43BB-B79E-2B7EC3EA8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AA0848-10A7-4A4C-AF91-617F83564628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76E19-9FA5-4FC9-946D-798A8EA6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SPF 2000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mart</a:t>
            </a:r>
            <a:r>
              <a:rPr lang="en-US" smtClean="0">
                <a:solidFill>
                  <a:srgbClr val="FF0000"/>
                </a:solidFill>
              </a:rPr>
              <a:t>P</a:t>
            </a:r>
            <a:r>
              <a:rPr lang="en-US" smtClean="0"/>
              <a:t>et</a:t>
            </a:r>
            <a:r>
              <a:rPr lang="en-US" smtClean="0">
                <a:solidFill>
                  <a:srgbClr val="FF0000"/>
                </a:solidFill>
              </a:rPr>
              <a:t>F</a:t>
            </a:r>
            <a:r>
              <a:rPr lang="en-US" smtClean="0"/>
              <a:t>eeder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Tim Forkenbrock</a:t>
            </a:r>
          </a:p>
          <a:p>
            <a:r>
              <a:rPr lang="en-US" smtClean="0">
                <a:solidFill>
                  <a:schemeClr val="tx1"/>
                </a:solidFill>
              </a:rPr>
              <a:t>Austin Scruggs</a:t>
            </a:r>
          </a:p>
          <a:p>
            <a:r>
              <a:rPr lang="en-US" smtClean="0">
                <a:solidFill>
                  <a:schemeClr val="tx1"/>
                </a:solidFill>
              </a:rPr>
              <a:t>Group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Dispenser Specifications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Canister holds 17.5 ounces of dry food</a:t>
            </a:r>
          </a:p>
          <a:p>
            <a:r>
              <a:rPr lang="en-US" sz="2800" smtClean="0"/>
              <a:t>Dimensions: 6.31 in D x 7.19 in W x 12.13 in H</a:t>
            </a:r>
          </a:p>
          <a:p>
            <a:r>
              <a:rPr lang="en-US" sz="2800" smtClean="0"/>
              <a:t>1 oz portion 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23622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ap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44863"/>
            <a:ext cx="13716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Board</a:t>
            </a:r>
          </a:p>
        </p:txBody>
      </p:sp>
      <p:graphicFrame>
        <p:nvGraphicFramePr>
          <p:cNvPr id="21541" name="Group 37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382000" cy="3151191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Arduino UNO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Arduino Mega 2560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ATmega328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ATmega2560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Voltage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256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Digital I/O Pins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Analog Input Pins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LCD Key Pad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500" smtClean="0"/>
              <a:t>Allows user to identify animal </a:t>
            </a:r>
          </a:p>
          <a:p>
            <a:pPr>
              <a:buFont typeface="Arial" charset="0"/>
              <a:buNone/>
            </a:pPr>
            <a:r>
              <a:rPr lang="en-US" sz="2500" smtClean="0"/>
              <a:t>    with its corresponding RFID tag</a:t>
            </a:r>
          </a:p>
          <a:p>
            <a:pPr>
              <a:buFont typeface="Arial" charset="0"/>
              <a:buNone/>
            </a:pPr>
            <a:r>
              <a:rPr lang="en-US" sz="2500" smtClean="0"/>
              <a:t>    and specify food portion.</a:t>
            </a:r>
          </a:p>
          <a:p>
            <a:r>
              <a:rPr lang="en-US" sz="2500" smtClean="0"/>
              <a:t>Operating Voltage: 5V</a:t>
            </a:r>
          </a:p>
          <a:p>
            <a:r>
              <a:rPr lang="en-US" sz="2500" smtClean="0"/>
              <a:t>6 push buttons</a:t>
            </a:r>
          </a:p>
          <a:p>
            <a:r>
              <a:rPr lang="en-US" sz="2500" smtClean="0"/>
              <a:t>Shield can be programmed </a:t>
            </a:r>
          </a:p>
          <a:p>
            <a:pPr>
              <a:buFont typeface="Arial" charset="0"/>
              <a:buNone/>
            </a:pPr>
            <a:r>
              <a:rPr lang="en-US" sz="2500" smtClean="0"/>
              <a:t>    using only 2 I2C pins </a:t>
            </a:r>
          </a:p>
          <a:p>
            <a:pPr>
              <a:buFont typeface="Arial" charset="0"/>
              <a:buNone/>
            </a:pPr>
            <a:endParaRPr lang="en-US" sz="2500" smtClean="0"/>
          </a:p>
          <a:p>
            <a:endParaRPr lang="en-US" sz="2500" smtClean="0"/>
          </a:p>
        </p:txBody>
      </p:sp>
      <p:pic>
        <p:nvPicPr>
          <p:cNvPr id="22533" name="Picture 5" descr="772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3810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Proximity Sensor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Operating voltage: 4.5 – 5.5 V</a:t>
            </a:r>
          </a:p>
          <a:p>
            <a:r>
              <a:rPr lang="en-US" sz="2000" smtClean="0"/>
              <a:t>Average current consumption: 33 mA</a:t>
            </a:r>
          </a:p>
          <a:p>
            <a:r>
              <a:rPr lang="en-US" sz="2000" smtClean="0"/>
              <a:t>Distance measuring range 8” – 60”</a:t>
            </a:r>
          </a:p>
          <a:p>
            <a:r>
              <a:rPr lang="en-US" sz="2000" smtClean="0"/>
              <a:t>O/P type: Analog</a:t>
            </a:r>
          </a:p>
          <a:p>
            <a:r>
              <a:rPr lang="en-US" sz="2000" smtClean="0"/>
              <a:t>O/P voltage differential over distance range: 2V</a:t>
            </a:r>
          </a:p>
          <a:p>
            <a:r>
              <a:rPr lang="en-US" sz="2000" smtClean="0"/>
              <a:t>Response time: 38+/- 10 ms</a:t>
            </a:r>
          </a:p>
        </p:txBody>
      </p:sp>
      <p:pic>
        <p:nvPicPr>
          <p:cNvPr id="23555" name="Content Placeholder 5" descr="ir j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23622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Reader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Operating Frequency: 125 kHz</a:t>
            </a:r>
          </a:p>
          <a:p>
            <a:r>
              <a:rPr lang="en-US" sz="2400" dirty="0" smtClean="0"/>
              <a:t>Baud rate: 9600 symbols/sec</a:t>
            </a:r>
          </a:p>
          <a:p>
            <a:r>
              <a:rPr lang="en-US" sz="2400" dirty="0" smtClean="0"/>
              <a:t>O/P Format : </a:t>
            </a:r>
            <a:r>
              <a:rPr lang="en-US" sz="2400" b="1" dirty="0" err="1" smtClean="0"/>
              <a:t>Uart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Uart</a:t>
            </a:r>
            <a:r>
              <a:rPr lang="en-US" sz="2400" dirty="0" smtClean="0"/>
              <a:t> output: </a:t>
            </a:r>
            <a:r>
              <a:rPr lang="en-US" sz="2400" dirty="0" err="1" smtClean="0"/>
              <a:t>TTL(Transistor</a:t>
            </a:r>
            <a:r>
              <a:rPr lang="en-US" sz="2400" dirty="0" smtClean="0"/>
              <a:t>-Transistor Logic) output, 9600baudrate, 8 data bits, 1 stop bit, and no verify bit</a:t>
            </a:r>
          </a:p>
          <a:p>
            <a:r>
              <a:rPr lang="en-US" sz="2400" dirty="0" smtClean="0"/>
              <a:t>Power supply: 5v</a:t>
            </a:r>
          </a:p>
          <a:p>
            <a:r>
              <a:rPr lang="en-US" sz="2400" dirty="0" smtClean="0"/>
              <a:t>Current &lt;50 </a:t>
            </a:r>
            <a:r>
              <a:rPr lang="en-US" sz="2400" dirty="0" err="1" smtClean="0"/>
              <a:t>mA</a:t>
            </a:r>
            <a:endParaRPr lang="en-US" sz="2400" dirty="0" smtClean="0"/>
          </a:p>
          <a:p>
            <a:r>
              <a:rPr lang="en-US" sz="2400" dirty="0" smtClean="0"/>
              <a:t>Max Sensing Distance: 7 cm</a:t>
            </a:r>
            <a:r>
              <a:rPr lang="en-US" sz="2400" b="1" dirty="0" smtClean="0"/>
              <a:t>*</a:t>
            </a:r>
            <a:endParaRPr lang="en-US" sz="2400" dirty="0" smtClean="0"/>
          </a:p>
          <a:p>
            <a:endParaRPr lang="en-US" sz="1800" dirty="0" smtClean="0"/>
          </a:p>
          <a:p>
            <a:endParaRPr lang="en-US" sz="2400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4579" name="Picture 4" descr="rdm6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RFID Tags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Operating Frequency: 125 KHz</a:t>
            </a:r>
          </a:p>
          <a:p>
            <a:r>
              <a:rPr lang="en-US" sz="2800" smtClean="0"/>
              <a:t>Contactless Read &amp; Write</a:t>
            </a:r>
          </a:p>
          <a:p>
            <a:r>
              <a:rPr lang="en-US" sz="2800" smtClean="0"/>
              <a:t>Compatible with RF reader</a:t>
            </a:r>
          </a:p>
          <a:p>
            <a:r>
              <a:rPr lang="en-US" sz="2800" smtClean="0"/>
              <a:t>Hang from pets collar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 Gearhead Motor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3 RPM @ 6VDC</a:t>
            </a:r>
          </a:p>
          <a:p>
            <a:r>
              <a:rPr lang="en-US" sz="2800" smtClean="0"/>
              <a:t>4.9 RPM @ 9VDC</a:t>
            </a:r>
          </a:p>
          <a:p>
            <a:r>
              <a:rPr lang="en-US" sz="2800" smtClean="0"/>
              <a:t>6.8 RPM @ 12VDC</a:t>
            </a:r>
          </a:p>
          <a:p>
            <a:r>
              <a:rPr lang="en-US" sz="2800" smtClean="0"/>
              <a:t>14.6 RPM @ 24 VDC</a:t>
            </a:r>
          </a:p>
          <a:p>
            <a:r>
              <a:rPr lang="en-US" sz="2800" smtClean="0"/>
              <a:t>Current draw : 90-150 mA</a:t>
            </a:r>
          </a:p>
          <a:p>
            <a:endParaRPr lang="en-US" smtClean="0"/>
          </a:p>
          <a:p>
            <a:r>
              <a:rPr lang="en-US" sz="2800" smtClean="0"/>
              <a:t>Ceramic Insulated Shaft Coupling</a:t>
            </a:r>
          </a:p>
          <a:p>
            <a:r>
              <a:rPr lang="en-US" sz="2800" smtClean="0"/>
              <a:t>¼” by ¼”</a:t>
            </a:r>
          </a:p>
        </p:txBody>
      </p:sp>
      <p:pic>
        <p:nvPicPr>
          <p:cNvPr id="27651" name="Picture 3" descr="sk1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66850"/>
            <a:ext cx="28194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eramic Insulated Shaft Coupling 1/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76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Motor Shield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Mounts on top of </a:t>
            </a:r>
            <a:r>
              <a:rPr lang="en-US" sz="2000" dirty="0" smtClean="0"/>
              <a:t>PCB</a:t>
            </a:r>
            <a:endParaRPr lang="en-US" sz="2000" dirty="0" smtClean="0"/>
          </a:p>
          <a:p>
            <a:r>
              <a:rPr lang="en-US" sz="2000" dirty="0" smtClean="0"/>
              <a:t>Run motors on 4.5 VDC to 25 VDC</a:t>
            </a:r>
          </a:p>
          <a:p>
            <a:r>
              <a:rPr lang="en-US" sz="2000" dirty="0" smtClean="0"/>
              <a:t>Requires 12v power source</a:t>
            </a:r>
          </a:p>
          <a:p>
            <a:r>
              <a:rPr lang="en-US" sz="2000" dirty="0" smtClean="0"/>
              <a:t>Run up to 4 bi-directional DC motors</a:t>
            </a:r>
          </a:p>
          <a:p>
            <a:r>
              <a:rPr lang="en-US" sz="2000" dirty="0" smtClean="0"/>
              <a:t>Run up to 2 stepper motors</a:t>
            </a:r>
          </a:p>
          <a:p>
            <a:r>
              <a:rPr lang="en-US" sz="2000" dirty="0" smtClean="0"/>
              <a:t>2 connections for 5V hobby servos</a:t>
            </a:r>
          </a:p>
          <a:p>
            <a:r>
              <a:rPr lang="en-US" sz="2000" dirty="0" smtClean="0"/>
              <a:t>Pull down resistors keep motors disabled during power up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2971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mshiel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19113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4" name="Picture 2" descr="http://www.ladyada.net/images/mshield/mshieldv1-sch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60253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chart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828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362200" y="1524000"/>
            <a:ext cx="1143000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RF Antenna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Scan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19050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2286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38400" y="2667000"/>
            <a:ext cx="10668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No, wait for tag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38600" y="1295400"/>
            <a:ext cx="1066800" cy="1143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Yes, check if tag already read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0" y="19812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2438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038600" y="2743200"/>
            <a:ext cx="106680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No, activate food dispenser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62600" y="1676400"/>
            <a:ext cx="1066800" cy="838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Yes, activate food tray motor and move to out position</a:t>
            </a:r>
          </a:p>
        </p:txBody>
      </p:sp>
      <p:cxnSp>
        <p:nvCxnSpPr>
          <p:cNvPr id="21" name="Straight Arrow Connector 20"/>
          <p:cNvCxnSpPr>
            <a:stCxn id="19" idx="2"/>
            <a:endCxn id="25" idx="0"/>
          </p:cNvCxnSpPr>
          <p:nvPr/>
        </p:nvCxnSpPr>
        <p:spPr>
          <a:xfrm>
            <a:off x="4572000" y="36576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962400" y="3886200"/>
            <a:ext cx="1219200" cy="838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Activate food tray to rotate food to out position</a:t>
            </a:r>
          </a:p>
        </p:txBody>
      </p:sp>
      <p:cxnSp>
        <p:nvCxnSpPr>
          <p:cNvPr id="28" name="Straight Arrow Connector 27"/>
          <p:cNvCxnSpPr>
            <a:stCxn id="20" idx="2"/>
          </p:cNvCxnSpPr>
          <p:nvPr/>
        </p:nvCxnSpPr>
        <p:spPr>
          <a:xfrm>
            <a:off x="6096000" y="25146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3"/>
          </p:cNvCxnSpPr>
          <p:nvPr/>
        </p:nvCxnSpPr>
        <p:spPr>
          <a:xfrm flipV="1">
            <a:off x="5181600" y="42672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791200" y="3810000"/>
            <a:ext cx="91440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Proximity sensor check if pet still eating</a:t>
            </a:r>
          </a:p>
        </p:txBody>
      </p:sp>
      <p:cxnSp>
        <p:nvCxnSpPr>
          <p:cNvPr id="43" name="Straight Arrow Connector 42"/>
          <p:cNvCxnSpPr>
            <a:stCxn id="40" idx="2"/>
          </p:cNvCxnSpPr>
          <p:nvPr/>
        </p:nvCxnSpPr>
        <p:spPr>
          <a:xfrm>
            <a:off x="6248400" y="4724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867400" y="5181600"/>
            <a:ext cx="152400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No, rotate food tray to initial position</a:t>
            </a:r>
          </a:p>
        </p:txBody>
      </p:sp>
      <p:cxnSp>
        <p:nvCxnSpPr>
          <p:cNvPr id="49" name="Straight Arrow Connector 48"/>
          <p:cNvCxnSpPr>
            <a:stCxn id="40" idx="3"/>
          </p:cNvCxnSpPr>
          <p:nvPr/>
        </p:nvCxnSpPr>
        <p:spPr>
          <a:xfrm>
            <a:off x="6705600" y="4267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7086600" y="3962400"/>
            <a:ext cx="10668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Yes, hold tray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Description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Smart Pet Feeder (SPF) is a semi-automated device that can feed your household pets at their convenience</a:t>
            </a:r>
          </a:p>
          <a:p>
            <a:r>
              <a:rPr lang="en-US" sz="2000" dirty="0" smtClean="0"/>
              <a:t>The SPF works by attaching an RFID tag to a pets collar which is scanned in by the RF antenna mounted on the SPF when the animal is within the antenna read distance range</a:t>
            </a:r>
          </a:p>
          <a:p>
            <a:r>
              <a:rPr lang="en-US" sz="2000" dirty="0" smtClean="0"/>
              <a:t>Upon receiving the RFID tag information, a DC motor will rotate a paddle wheel and dispense food down into a food bowl. A second DC motor will then rotate the food bowl to allow food to be accessed by the pet</a:t>
            </a:r>
          </a:p>
          <a:p>
            <a:r>
              <a:rPr lang="en-US" sz="2000" dirty="0" smtClean="0"/>
              <a:t>Each pet will have their own RFID tag which will correspond to a specific food bowl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Approach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Turn a dry food dispenser into an automatic pet feeder. </a:t>
            </a:r>
          </a:p>
          <a:p>
            <a:r>
              <a:rPr lang="en-US" sz="2500" dirty="0" smtClean="0"/>
              <a:t>Base platform covers electronics</a:t>
            </a:r>
          </a:p>
          <a:p>
            <a:r>
              <a:rPr lang="en-US" sz="2500" dirty="0" smtClean="0"/>
              <a:t>Food tray mounted on motor</a:t>
            </a:r>
          </a:p>
          <a:p>
            <a:r>
              <a:rPr lang="en-US" sz="2500" dirty="0" smtClean="0"/>
              <a:t>RFID antenna positioned in front of exposed food bowl</a:t>
            </a:r>
          </a:p>
          <a:p>
            <a:r>
              <a:rPr lang="en-US" sz="2500" dirty="0" smtClean="0"/>
              <a:t>DC motor mounted to dispensing knob</a:t>
            </a:r>
          </a:p>
          <a:p>
            <a:r>
              <a:rPr lang="en-US" sz="2500" dirty="0" smtClean="0"/>
              <a:t>Proximity sensor positioned to read if pet</a:t>
            </a:r>
          </a:p>
          <a:p>
            <a:pPr>
              <a:buFont typeface="Arial" charset="0"/>
              <a:buNone/>
            </a:pPr>
            <a:r>
              <a:rPr lang="en-US" sz="2500" dirty="0" smtClean="0"/>
              <a:t>	is in front of bowl</a:t>
            </a:r>
          </a:p>
          <a:p>
            <a:r>
              <a:rPr lang="en-US" sz="2500" dirty="0" smtClean="0"/>
              <a:t>LCD Screen mounted on top of </a:t>
            </a:r>
            <a:r>
              <a:rPr lang="en-US" sz="2500" dirty="0" smtClean="0"/>
              <a:t>housing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Picture 3" descr="DSCN35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42950"/>
            <a:ext cx="7340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267200" y="1371600"/>
            <a:ext cx="6858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10400" y="1295400"/>
            <a:ext cx="2286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3200400"/>
            <a:ext cx="6096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29200" y="2895600"/>
            <a:ext cx="609600" cy="838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24200" y="4572000"/>
            <a:ext cx="762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248400" y="4267200"/>
            <a:ext cx="9144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Design-Dispenser motor</a:t>
            </a:r>
          </a:p>
        </p:txBody>
      </p:sp>
      <p:sp>
        <p:nvSpPr>
          <p:cNvPr id="358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ceramic insulated shaft coupling is attached to the paddle dispenser </a:t>
            </a:r>
          </a:p>
        </p:txBody>
      </p:sp>
      <p:pic>
        <p:nvPicPr>
          <p:cNvPr id="35843" name="Content Placeholder 3" descr="DSCN34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362743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DSCN34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Design-Food container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Steel strip mounted to food container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Supports weight of food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Mounting for motor</a:t>
            </a:r>
          </a:p>
          <a:p>
            <a:pPr marL="3657600" lvl="8" indent="0"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37891" name="Picture 2" descr="H:\DCIM\100NIKON\DSCN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Design-Antenna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24 AWG magnet wire wrapped around the lid of a plastic bowl </a:t>
            </a:r>
            <a:br>
              <a:rPr lang="en-US" sz="2000" smtClean="0"/>
            </a:br>
            <a:r>
              <a:rPr lang="en-US" sz="2000" smtClean="0"/>
              <a:t>6" diameter, 43 turns, range 3-3.5" </a:t>
            </a:r>
            <a:br>
              <a:rPr lang="en-US" sz="2000" smtClean="0"/>
            </a:br>
            <a:r>
              <a:rPr lang="en-US" sz="2000" b="1" smtClean="0"/>
              <a:t>9" diameter, 35 turns, range 4"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b="1" smtClean="0"/>
              <a:t>10" square shape, 24 turns, range 4“</a:t>
            </a:r>
          </a:p>
          <a:p>
            <a:endParaRPr lang="en-US" sz="2000" smtClean="0"/>
          </a:p>
        </p:txBody>
      </p:sp>
      <p:pic>
        <p:nvPicPr>
          <p:cNvPr id="38915" name="Picture 3" descr="anten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31242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DSCN34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0356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Design-Food tray motor</a:t>
            </a:r>
          </a:p>
        </p:txBody>
      </p:sp>
      <p:sp>
        <p:nvSpPr>
          <p:cNvPr id="399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food tray will be mounted to the motor in the same way as the dispenser</a:t>
            </a:r>
          </a:p>
          <a:p>
            <a:endParaRPr lang="en-US" smtClean="0"/>
          </a:p>
        </p:txBody>
      </p:sp>
      <p:pic>
        <p:nvPicPr>
          <p:cNvPr id="39939" name="Picture 6" descr="DSCN34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76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2" name="Picture 3" descr="final sche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Implementation- RFID</a:t>
            </a:r>
            <a:endParaRPr lang="en-US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RFID</a:t>
            </a:r>
          </a:p>
          <a:p>
            <a:pPr lvl="1"/>
            <a:r>
              <a:rPr lang="en-US" smtClean="0"/>
              <a:t>Each tag gets scanned in while inside the read range</a:t>
            </a:r>
          </a:p>
          <a:p>
            <a:pPr lvl="1"/>
            <a:r>
              <a:rPr lang="en-US" smtClean="0"/>
              <a:t>External antenna constructed provides maximum read range</a:t>
            </a:r>
          </a:p>
          <a:p>
            <a:pPr lvl="1"/>
            <a:r>
              <a:rPr lang="en-US" smtClean="0"/>
              <a:t>When RFID tag scans, DC motor1 is activated to dispense food, then DC motor2 is activated to rotate food to make available to the 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Implementation-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enclosure had to be constructed so the animals could not access the food from the side</a:t>
            </a:r>
          </a:p>
          <a:p>
            <a:r>
              <a:rPr lang="en-US" dirty="0" smtClean="0"/>
              <a:t>16” X 17” Wooden base with legs</a:t>
            </a:r>
          </a:p>
          <a:p>
            <a:r>
              <a:rPr lang="en-US" dirty="0" smtClean="0"/>
              <a:t>13” X 12”  Side walls</a:t>
            </a:r>
          </a:p>
          <a:p>
            <a:r>
              <a:rPr lang="en-US" dirty="0" smtClean="0"/>
              <a:t>16” X 12” Hinged Door for easy access of electronics</a:t>
            </a:r>
          </a:p>
          <a:p>
            <a:r>
              <a:rPr lang="en-US" dirty="0" smtClean="0"/>
              <a:t>16” X 12” Top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Implementation- Motor</a:t>
            </a:r>
            <a:endParaRPr lang="en-US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Dispensing Motor</a:t>
            </a:r>
          </a:p>
          <a:p>
            <a:pPr lvl="1"/>
            <a:r>
              <a:rPr lang="en-US" smtClean="0"/>
              <a:t>Power supplied provides enough power and torque to rotate paddle wheel</a:t>
            </a:r>
          </a:p>
          <a:p>
            <a:pPr lvl="1"/>
            <a:r>
              <a:rPr lang="en-US" smtClean="0"/>
              <a:t>Correct rotation speed so no food will get jammed </a:t>
            </a:r>
          </a:p>
          <a:p>
            <a:pPr lvl="1"/>
            <a:r>
              <a:rPr lang="en-US" smtClean="0"/>
              <a:t>Correct amount of rotations to provide one proper serving of food into the bowl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Minimize chance of animal not being fed while owner is away</a:t>
            </a:r>
          </a:p>
          <a:p>
            <a:r>
              <a:rPr lang="en-US" smtClean="0"/>
              <a:t>Minimize opportunity for one animal to eat another’s food while owner is away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Implementation-Motor</a:t>
            </a:r>
            <a:endParaRPr lang="en-US" dirty="0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tray motor</a:t>
            </a:r>
          </a:p>
          <a:p>
            <a:pPr lvl="1"/>
            <a:r>
              <a:rPr lang="en-US" dirty="0" smtClean="0"/>
              <a:t>Correct rotation speed so no food is spilled</a:t>
            </a:r>
          </a:p>
          <a:p>
            <a:pPr lvl="1"/>
            <a:r>
              <a:rPr lang="en-US" dirty="0" smtClean="0"/>
              <a:t>Correct time of rotation for accurate bowl placement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Motorshield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RFID reader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20-30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100-150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Proximity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dispenser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90-150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540-900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tray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90-150 </a:t>
                      </a:r>
                      <a:r>
                        <a:rPr lang="en-US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540-900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 Decisions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The 125 KHz RFID tags and 125 KHz  RF reader was chosen over a 13.56 MHz reader/tag because the reader allows for an external antenna which is essential to ensuring accuracy and efficiency of the SPF</a:t>
            </a:r>
          </a:p>
          <a:p>
            <a:r>
              <a:rPr lang="en-US" sz="2200" smtClean="0"/>
              <a:t>A DC motor was chosen for the food dispenser because the paddle wheel is designed with 5 slots that need to be filled and rotated. This action requires a slow continuous rotation for easy food transportation</a:t>
            </a:r>
          </a:p>
          <a:p>
            <a:r>
              <a:rPr lang="en-US" sz="2200" smtClean="0"/>
              <a:t>A DC motor was chosen for the  food dish because a 6V input would provide only 3 rpm with high torque which will be needed to turn the food dish filled with food</a:t>
            </a:r>
          </a:p>
          <a:p>
            <a:endParaRPr lang="en-US" sz="22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Completed Work</a:t>
            </a:r>
          </a:p>
        </p:txBody>
      </p:sp>
      <p:graphicFrame>
        <p:nvGraphicFramePr>
          <p:cNvPr id="53250" name="Content Placeholder 3"/>
          <p:cNvGraphicFramePr>
            <a:graphicFrameLocks noGrp="1"/>
          </p:cNvGraphicFramePr>
          <p:nvPr>
            <p:ph idx="1"/>
          </p:nvPr>
        </p:nvGraphicFramePr>
        <p:xfrm>
          <a:off x="506413" y="1893888"/>
          <a:ext cx="7832725" cy="3730625"/>
        </p:xfrm>
        <a:graphic>
          <a:graphicData uri="http://schemas.openxmlformats.org/presentationml/2006/ole">
            <p:oleObj spid="_x0000_s53250" name="Worksheet" r:id="rId3" imgW="7219839" imgH="343841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Budget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0"/>
          <a:ext cx="6477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RFID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RF reader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Stepper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DC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Wood</a:t>
                      </a:r>
                      <a:r>
                        <a:rPr lang="en-US" baseline="0" dirty="0" smtClean="0"/>
                        <a:t>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Motor Shield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175.00</a:t>
                      </a:r>
                      <a:endParaRPr lang="en-US" dirty="0"/>
                    </a:p>
                  </a:txBody>
                  <a:tcPr/>
                </a:tc>
              </a:tr>
              <a:tr h="585989">
                <a:tc>
                  <a:txBody>
                    <a:bodyPr/>
                    <a:lstStyle/>
                    <a:p>
                      <a:r>
                        <a:rPr lang="en-US" dirty="0" smtClean="0"/>
                        <a:t>200’</a:t>
                      </a:r>
                      <a:r>
                        <a:rPr lang="en-US" baseline="0" dirty="0" smtClean="0"/>
                        <a:t> 24 AWG </a:t>
                      </a:r>
                      <a:r>
                        <a:rPr lang="en-US" baseline="0" dirty="0" err="1" smtClean="0"/>
                        <a:t>Magnent</a:t>
                      </a:r>
                      <a:r>
                        <a:rPr lang="en-US" baseline="0" dirty="0" smtClean="0"/>
                        <a:t> 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12V Power Adapter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9V</a:t>
                      </a:r>
                      <a:r>
                        <a:rPr lang="en-US" baseline="0" dirty="0" smtClean="0"/>
                        <a:t> Power Adapter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Food Bowl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Proximity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LCD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24.00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627.50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324.00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Difficulties &amp; Concerns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RFID tag scanning every time</a:t>
            </a:r>
          </a:p>
          <a:p>
            <a:r>
              <a:rPr lang="en-US" dirty="0" smtClean="0"/>
              <a:t>Pet Behavior</a:t>
            </a:r>
          </a:p>
          <a:p>
            <a:r>
              <a:rPr lang="en-US" dirty="0" smtClean="0"/>
              <a:t>Proximity sensor if two pets are within </a:t>
            </a:r>
            <a:r>
              <a:rPr lang="en-US" dirty="0" smtClean="0"/>
              <a:t>range</a:t>
            </a:r>
          </a:p>
          <a:p>
            <a:r>
              <a:rPr lang="en-US" dirty="0" smtClean="0"/>
              <a:t>Code/ </a:t>
            </a:r>
            <a:r>
              <a:rPr lang="en-US" smtClean="0"/>
              <a:t>system awareness</a:t>
            </a:r>
            <a:endParaRPr lang="en-US" dirty="0" smtClean="0"/>
          </a:p>
          <a:p>
            <a:r>
              <a:rPr lang="en-US" dirty="0" smtClean="0"/>
              <a:t>LCD Screen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 right meow?</a:t>
            </a:r>
          </a:p>
        </p:txBody>
      </p:sp>
      <p:pic>
        <p:nvPicPr>
          <p:cNvPr id="3" name="Picture 2" descr="meow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625804" cy="536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&amp; 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Unassisted access to food</a:t>
            </a:r>
          </a:p>
          <a:p>
            <a:r>
              <a:rPr lang="en-US" sz="2800" smtClean="0"/>
              <a:t>Cost Effective</a:t>
            </a:r>
          </a:p>
          <a:p>
            <a:r>
              <a:rPr lang="en-US" sz="2800" smtClean="0"/>
              <a:t>Two different pets can be fed</a:t>
            </a:r>
          </a:p>
          <a:p>
            <a:r>
              <a:rPr lang="en-US" sz="2800" smtClean="0"/>
              <a:t>Controlled pet access</a:t>
            </a:r>
          </a:p>
          <a:p>
            <a:r>
              <a:rPr lang="en-US" sz="2800" smtClean="0"/>
              <a:t>Food portion consistency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Block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3200400"/>
            <a:ext cx="16764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SPF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81600" y="2667000"/>
            <a:ext cx="381000" cy="5334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86400" y="2286000"/>
            <a:ext cx="11430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RF Reader</a:t>
            </a:r>
          </a:p>
        </p:txBody>
      </p:sp>
      <p:cxnSp>
        <p:nvCxnSpPr>
          <p:cNvPr id="9" name="Elbow Connector 8"/>
          <p:cNvCxnSpPr>
            <a:stCxn id="7" idx="6"/>
          </p:cNvCxnSpPr>
          <p:nvPr/>
        </p:nvCxnSpPr>
        <p:spPr>
          <a:xfrm>
            <a:off x="6629400" y="2590800"/>
            <a:ext cx="381000" cy="2286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10400" y="2819400"/>
            <a:ext cx="12954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External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Antenna</a:t>
            </a:r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6477000" y="2133600"/>
            <a:ext cx="762000" cy="1524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315200" y="1752600"/>
            <a:ext cx="10668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125 KHz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RFID tag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200400" y="2667000"/>
            <a:ext cx="533400" cy="533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209800" y="2133600"/>
            <a:ext cx="11430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Motor shield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1371600" y="2209800"/>
            <a:ext cx="914400" cy="762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09600" y="1752600"/>
            <a:ext cx="11430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DC Motor</a:t>
            </a:r>
          </a:p>
        </p:txBody>
      </p:sp>
      <p:cxnSp>
        <p:nvCxnSpPr>
          <p:cNvPr id="37" name="Elbow Connector 36"/>
          <p:cNvCxnSpPr/>
          <p:nvPr/>
        </p:nvCxnSpPr>
        <p:spPr>
          <a:xfrm rot="10800000" flipV="1">
            <a:off x="1600200" y="2743200"/>
            <a:ext cx="609600" cy="3810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09600" y="2819400"/>
            <a:ext cx="12192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DC Motor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895600" y="3886200"/>
            <a:ext cx="838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752600" y="3581400"/>
            <a:ext cx="16002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Food Dispenser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895600" y="44196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048000" y="4800600"/>
            <a:ext cx="10668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Paddle Wheel dispense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181600" y="3733800"/>
            <a:ext cx="838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019800" y="3733800"/>
            <a:ext cx="1219200" cy="838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Food Tray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867400" y="4343400"/>
            <a:ext cx="2286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410200" y="4800600"/>
            <a:ext cx="9906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Base w/ DC motor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239000" y="4267200"/>
            <a:ext cx="1524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162800" y="4800600"/>
            <a:ext cx="11430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Food bowls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143000" y="4267200"/>
            <a:ext cx="685800" cy="6096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838200" y="4876800"/>
            <a:ext cx="1295400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Food Container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RFID tag read consistently </a:t>
            </a:r>
          </a:p>
          <a:p>
            <a:r>
              <a:rPr lang="en-US" sz="2800" dirty="0" smtClean="0"/>
              <a:t>Motor 1 dispenses correct amount of food </a:t>
            </a:r>
          </a:p>
          <a:p>
            <a:r>
              <a:rPr lang="en-US" sz="2800" dirty="0" smtClean="0"/>
              <a:t>Motor 2 rotates food tray to correct </a:t>
            </a:r>
            <a:r>
              <a:rPr lang="en-US" sz="2800" dirty="0" smtClean="0"/>
              <a:t>position </a:t>
            </a:r>
            <a:endParaRPr lang="en-US" sz="2800" dirty="0" smtClean="0"/>
          </a:p>
          <a:p>
            <a:r>
              <a:rPr lang="en-US" sz="2800" dirty="0" smtClean="0"/>
              <a:t>Proximity Sensor determines if pet is still in area</a:t>
            </a:r>
          </a:p>
          <a:p>
            <a:r>
              <a:rPr lang="en-US" sz="2800" dirty="0" smtClean="0"/>
              <a:t>System designed to minimize space and appeal to the pet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System will be composed of: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Food tray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Food dispenser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LCD screen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RFID system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RFID tags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RF reader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Antenna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err="1" smtClean="0"/>
              <a:t>Motorshield</a:t>
            </a:r>
            <a:r>
              <a:rPr lang="en-US" sz="22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Proximity Sensor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Two DC motors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Housing</a:t>
            </a:r>
            <a:endParaRPr lang="en-US" sz="22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      </a:t>
            </a:r>
            <a:endParaRPr lang="en-US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Unit Block Diagram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Tray Specifications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Easily removed and dishwasher safe </a:t>
            </a:r>
          </a:p>
          <a:p>
            <a:r>
              <a:rPr lang="en-US" sz="2400" smtClean="0"/>
              <a:t>12 inch diameter</a:t>
            </a:r>
          </a:p>
          <a:p>
            <a:r>
              <a:rPr lang="en-US" sz="2400" smtClean="0"/>
              <a:t>4 trays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9459" name="Picture 3" descr="DSCN3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724400" y="2895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Pet 1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019800" y="2895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Pet 2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572000" y="4191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Empty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715000" y="4419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1191</Words>
  <Application>Microsoft Office PowerPoint</Application>
  <PresentationFormat>On-screen Show (4:3)</PresentationFormat>
  <Paragraphs>304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Microsoft Office Excel 97-2003 Worksheet</vt:lpstr>
      <vt:lpstr>SPF 2000 SmartPetFeeder </vt:lpstr>
      <vt:lpstr>Project Description</vt:lpstr>
      <vt:lpstr>Motivation</vt:lpstr>
      <vt:lpstr>Goals &amp; Objectives</vt:lpstr>
      <vt:lpstr>System Block Diagram</vt:lpstr>
      <vt:lpstr>Requirements</vt:lpstr>
      <vt:lpstr>Overall Specifications</vt:lpstr>
      <vt:lpstr>Control Unit Block Diagram</vt:lpstr>
      <vt:lpstr>Food Tray Specifications</vt:lpstr>
      <vt:lpstr>Food Dispenser Specifications</vt:lpstr>
      <vt:lpstr>Development Board</vt:lpstr>
      <vt:lpstr>LCD Key Pad Shield</vt:lpstr>
      <vt:lpstr>Proximity Sensor</vt:lpstr>
      <vt:lpstr>RF Reader</vt:lpstr>
      <vt:lpstr>RFID Tags</vt:lpstr>
      <vt:lpstr>DC Gearhead Motor </vt:lpstr>
      <vt:lpstr>Motor Shield</vt:lpstr>
      <vt:lpstr>Slide 18</vt:lpstr>
      <vt:lpstr>Flow chart</vt:lpstr>
      <vt:lpstr>Design Approach</vt:lpstr>
      <vt:lpstr>Slide 21</vt:lpstr>
      <vt:lpstr>System Design-Dispenser motor</vt:lpstr>
      <vt:lpstr>System Design-Food container</vt:lpstr>
      <vt:lpstr>System Design-Antenna</vt:lpstr>
      <vt:lpstr>System Design-Food tray motor</vt:lpstr>
      <vt:lpstr>Slide 26</vt:lpstr>
      <vt:lpstr>Implementation- RFID</vt:lpstr>
      <vt:lpstr>Implementation- Housing</vt:lpstr>
      <vt:lpstr>Implementation- Motor</vt:lpstr>
      <vt:lpstr>Implementation-Motor</vt:lpstr>
      <vt:lpstr>Power</vt:lpstr>
      <vt:lpstr>Component Decisions</vt:lpstr>
      <vt:lpstr>Completed Work</vt:lpstr>
      <vt:lpstr>Work Distribution </vt:lpstr>
      <vt:lpstr>Budget  </vt:lpstr>
      <vt:lpstr>Difficulties &amp; Concerns</vt:lpstr>
      <vt:lpstr>Any Questions right meow?</vt:lpstr>
    </vt:vector>
  </TitlesOfParts>
  <Company>Institute for Simulation &amp; Training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SmartPetFeeder (SPF)</dc:title>
  <dc:creator>Forkenbrock, Tim</dc:creator>
  <cp:lastModifiedBy>Tims</cp:lastModifiedBy>
  <cp:revision>168</cp:revision>
  <dcterms:created xsi:type="dcterms:W3CDTF">2012-10-02T09:43:41Z</dcterms:created>
  <dcterms:modified xsi:type="dcterms:W3CDTF">2012-11-21T18:26:39Z</dcterms:modified>
</cp:coreProperties>
</file>