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65" r:id="rId2"/>
    <p:sldId id="273" r:id="rId3"/>
    <p:sldId id="307" r:id="rId4"/>
    <p:sldId id="308" r:id="rId5"/>
    <p:sldId id="309" r:id="rId6"/>
    <p:sldId id="377" r:id="rId7"/>
    <p:sldId id="378" r:id="rId8"/>
    <p:sldId id="383" r:id="rId9"/>
    <p:sldId id="384" r:id="rId10"/>
    <p:sldId id="385" r:id="rId11"/>
    <p:sldId id="379" r:id="rId12"/>
    <p:sldId id="380" r:id="rId13"/>
    <p:sldId id="434" r:id="rId14"/>
    <p:sldId id="386" r:id="rId15"/>
    <p:sldId id="387" r:id="rId16"/>
    <p:sldId id="388" r:id="rId17"/>
    <p:sldId id="389" r:id="rId18"/>
    <p:sldId id="390" r:id="rId19"/>
    <p:sldId id="391" r:id="rId20"/>
    <p:sldId id="392" r:id="rId21"/>
    <p:sldId id="393" r:id="rId22"/>
    <p:sldId id="394" r:id="rId23"/>
    <p:sldId id="395" r:id="rId24"/>
    <p:sldId id="396" r:id="rId25"/>
    <p:sldId id="397" r:id="rId26"/>
    <p:sldId id="398" r:id="rId27"/>
    <p:sldId id="399" r:id="rId28"/>
    <p:sldId id="400" r:id="rId29"/>
    <p:sldId id="401" r:id="rId30"/>
    <p:sldId id="402" r:id="rId31"/>
    <p:sldId id="403" r:id="rId32"/>
    <p:sldId id="404" r:id="rId33"/>
    <p:sldId id="405" r:id="rId34"/>
    <p:sldId id="406" r:id="rId35"/>
    <p:sldId id="407" r:id="rId36"/>
    <p:sldId id="408" r:id="rId37"/>
    <p:sldId id="409" r:id="rId38"/>
    <p:sldId id="410" r:id="rId39"/>
    <p:sldId id="411" r:id="rId40"/>
    <p:sldId id="412" r:id="rId41"/>
    <p:sldId id="413" r:id="rId42"/>
    <p:sldId id="414" r:id="rId43"/>
    <p:sldId id="415" r:id="rId44"/>
    <p:sldId id="416" r:id="rId45"/>
    <p:sldId id="417" r:id="rId46"/>
    <p:sldId id="418" r:id="rId47"/>
    <p:sldId id="419" r:id="rId48"/>
    <p:sldId id="420" r:id="rId49"/>
    <p:sldId id="421" r:id="rId50"/>
    <p:sldId id="422" r:id="rId51"/>
    <p:sldId id="423" r:id="rId52"/>
    <p:sldId id="424" r:id="rId53"/>
    <p:sldId id="427" r:id="rId54"/>
    <p:sldId id="428" r:id="rId55"/>
    <p:sldId id="429" r:id="rId56"/>
    <p:sldId id="430" r:id="rId57"/>
    <p:sldId id="431" r:id="rId58"/>
    <p:sldId id="432" r:id="rId59"/>
    <p:sldId id="426" r:id="rId60"/>
    <p:sldId id="315" r:id="rId61"/>
    <p:sldId id="433" r:id="rId62"/>
    <p:sldId id="435" r:id="rId63"/>
    <p:sldId id="317" r:id="rId64"/>
    <p:sldId id="375" r:id="rId6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3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 snapToObjects="1">
      <p:cViewPr varScale="1">
        <p:scale>
          <a:sx n="69" d="100"/>
          <a:sy n="69" d="100"/>
        </p:scale>
        <p:origin x="-154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Complete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Research</c:v>
                </c:pt>
                <c:pt idx="1">
                  <c:v>Design</c:v>
                </c:pt>
                <c:pt idx="2">
                  <c:v>Material</c:v>
                </c:pt>
                <c:pt idx="3">
                  <c:v>Prototype</c:v>
                </c:pt>
                <c:pt idx="4">
                  <c:v>Integrate</c:v>
                </c:pt>
                <c:pt idx="5">
                  <c:v>Test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90</c:v>
                </c:pt>
                <c:pt idx="1">
                  <c:v>85</c:v>
                </c:pt>
                <c:pt idx="2">
                  <c:v>95</c:v>
                </c:pt>
                <c:pt idx="3">
                  <c:v>70</c:v>
                </c:pt>
                <c:pt idx="4">
                  <c:v>30</c:v>
                </c:pt>
                <c:pt idx="5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Percent Remaining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Research</c:v>
                </c:pt>
                <c:pt idx="1">
                  <c:v>Design</c:v>
                </c:pt>
                <c:pt idx="2">
                  <c:v>Material</c:v>
                </c:pt>
                <c:pt idx="3">
                  <c:v>Prototype</c:v>
                </c:pt>
                <c:pt idx="4">
                  <c:v>Integrate</c:v>
                </c:pt>
                <c:pt idx="5">
                  <c:v>Test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10</c:v>
                </c:pt>
                <c:pt idx="1">
                  <c:v>15</c:v>
                </c:pt>
                <c:pt idx="2">
                  <c:v>5</c:v>
                </c:pt>
                <c:pt idx="3">
                  <c:v>30</c:v>
                </c:pt>
                <c:pt idx="4">
                  <c:v>70</c:v>
                </c:pt>
                <c:pt idx="5">
                  <c:v>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2851968"/>
        <c:axId val="132861952"/>
        <c:axId val="0"/>
      </c:bar3DChart>
      <c:catAx>
        <c:axId val="132851968"/>
        <c:scaling>
          <c:orientation val="minMax"/>
        </c:scaling>
        <c:delete val="0"/>
        <c:axPos val="b"/>
        <c:majorTickMark val="out"/>
        <c:minorTickMark val="none"/>
        <c:tickLblPos val="nextTo"/>
        <c:crossAx val="132861952"/>
        <c:crosses val="autoZero"/>
        <c:auto val="1"/>
        <c:lblAlgn val="ctr"/>
        <c:lblOffset val="100"/>
        <c:noMultiLvlLbl val="0"/>
      </c:catAx>
      <c:valAx>
        <c:axId val="1328619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328519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117893768433589"/>
          <c:y val="1.1333926001185338E-2"/>
          <c:w val="0.43887680277078778"/>
          <c:h val="0.863167598001862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Michael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Testing</c:v>
                </c:pt>
                <c:pt idx="1">
                  <c:v>Base Computer Software</c:v>
                </c:pt>
                <c:pt idx="2">
                  <c:v>Wireless Control</c:v>
                </c:pt>
                <c:pt idx="3">
                  <c:v>Chassis</c:v>
                </c:pt>
                <c:pt idx="4">
                  <c:v>PCB</c:v>
                </c:pt>
                <c:pt idx="5">
                  <c:v>Circuit Design</c:v>
                </c:pt>
                <c:pt idx="6">
                  <c:v>Power</c:v>
                </c:pt>
                <c:pt idx="7">
                  <c:v>Camera</c:v>
                </c:pt>
                <c:pt idx="8">
                  <c:v>Microcontroller</c:v>
                </c:pt>
                <c:pt idx="9">
                  <c:v>Sensors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33</c:v>
                </c:pt>
                <c:pt idx="1">
                  <c:v>60</c:v>
                </c:pt>
                <c:pt idx="2">
                  <c:v>40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33</c:v>
                </c:pt>
                <c:pt idx="8">
                  <c:v>33</c:v>
                </c:pt>
                <c:pt idx="9">
                  <c:v>40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Marcial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Testing</c:v>
                </c:pt>
                <c:pt idx="1">
                  <c:v>Base Computer Software</c:v>
                </c:pt>
                <c:pt idx="2">
                  <c:v>Wireless Control</c:v>
                </c:pt>
                <c:pt idx="3">
                  <c:v>Chassis</c:v>
                </c:pt>
                <c:pt idx="4">
                  <c:v>PCB</c:v>
                </c:pt>
                <c:pt idx="5">
                  <c:v>Circuit Design</c:v>
                </c:pt>
                <c:pt idx="6">
                  <c:v>Power</c:v>
                </c:pt>
                <c:pt idx="7">
                  <c:v>Camera</c:v>
                </c:pt>
                <c:pt idx="8">
                  <c:v>Microcontroller</c:v>
                </c:pt>
                <c:pt idx="9">
                  <c:v>Sensors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33</c:v>
                </c:pt>
                <c:pt idx="1">
                  <c:v>20</c:v>
                </c:pt>
                <c:pt idx="2">
                  <c:v>30</c:v>
                </c:pt>
                <c:pt idx="3">
                  <c:v>20</c:v>
                </c:pt>
                <c:pt idx="4">
                  <c:v>40</c:v>
                </c:pt>
                <c:pt idx="5">
                  <c:v>60</c:v>
                </c:pt>
                <c:pt idx="6">
                  <c:v>20</c:v>
                </c:pt>
                <c:pt idx="7">
                  <c:v>33</c:v>
                </c:pt>
                <c:pt idx="8">
                  <c:v>33</c:v>
                </c:pt>
                <c:pt idx="9">
                  <c:v>35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Robert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Testing</c:v>
                </c:pt>
                <c:pt idx="1">
                  <c:v>Base Computer Software</c:v>
                </c:pt>
                <c:pt idx="2">
                  <c:v>Wireless Control</c:v>
                </c:pt>
                <c:pt idx="3">
                  <c:v>Chassis</c:v>
                </c:pt>
                <c:pt idx="4">
                  <c:v>PCB</c:v>
                </c:pt>
                <c:pt idx="5">
                  <c:v>Circuit Design</c:v>
                </c:pt>
                <c:pt idx="6">
                  <c:v>Power</c:v>
                </c:pt>
                <c:pt idx="7">
                  <c:v>Camera</c:v>
                </c:pt>
                <c:pt idx="8">
                  <c:v>Microcontroller</c:v>
                </c:pt>
                <c:pt idx="9">
                  <c:v>Sensors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33</c:v>
                </c:pt>
                <c:pt idx="1">
                  <c:v>20</c:v>
                </c:pt>
                <c:pt idx="2">
                  <c:v>30</c:v>
                </c:pt>
                <c:pt idx="3">
                  <c:v>60</c:v>
                </c:pt>
                <c:pt idx="4">
                  <c:v>40</c:v>
                </c:pt>
                <c:pt idx="5">
                  <c:v>20</c:v>
                </c:pt>
                <c:pt idx="6">
                  <c:v>60</c:v>
                </c:pt>
                <c:pt idx="7">
                  <c:v>33</c:v>
                </c:pt>
                <c:pt idx="8">
                  <c:v>33</c:v>
                </c:pt>
                <c:pt idx="9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1838592"/>
        <c:axId val="121852672"/>
      </c:barChart>
      <c:catAx>
        <c:axId val="121838592"/>
        <c:scaling>
          <c:orientation val="minMax"/>
        </c:scaling>
        <c:delete val="0"/>
        <c:axPos val="l"/>
        <c:majorTickMark val="out"/>
        <c:minorTickMark val="none"/>
        <c:tickLblPos val="nextTo"/>
        <c:crossAx val="121852672"/>
        <c:crosses val="autoZero"/>
        <c:auto val="1"/>
        <c:lblAlgn val="r"/>
        <c:lblOffset val="100"/>
        <c:noMultiLvlLbl val="0"/>
      </c:catAx>
      <c:valAx>
        <c:axId val="12185267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21838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665367859945361"/>
          <c:y val="0.40421281009228688"/>
          <c:w val="0.14444597775793494"/>
          <c:h val="0.2238322326644653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FCAE79-499E-4560-9EA5-1C4B9567F9DB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CAD0E4-6CD4-41B7-A1AB-B5A22022EFE1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A1A4FC2-CD89-423B-B37D-C007466FC3D1}" type="parTrans" cxnId="{48DA7DCA-9564-45B8-96A4-54DAC27A5050}">
      <dgm:prSet/>
      <dgm:spPr/>
      <dgm:t>
        <a:bodyPr/>
        <a:lstStyle/>
        <a:p>
          <a:endParaRPr lang="en-US"/>
        </a:p>
      </dgm:t>
    </dgm:pt>
    <dgm:pt modelId="{F310B39C-8435-4062-AC9A-E53CF3E64C7E}" type="sibTrans" cxnId="{48DA7DCA-9564-45B8-96A4-54DAC27A5050}">
      <dgm:prSet/>
      <dgm:spPr/>
      <dgm:t>
        <a:bodyPr/>
        <a:lstStyle/>
        <a:p>
          <a:endParaRPr lang="en-US"/>
        </a:p>
      </dgm:t>
    </dgm:pt>
    <dgm:pt modelId="{6EF32C05-51CF-45E6-8366-B3E89959A3FC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AFF38CE-755E-4B2F-B04F-C5EC404B387E}" type="parTrans" cxnId="{CEB4EBAA-88DB-4EAE-A51C-9DE5CDE69F88}">
      <dgm:prSet/>
      <dgm:spPr/>
      <dgm:t>
        <a:bodyPr/>
        <a:lstStyle/>
        <a:p>
          <a:endParaRPr lang="en-US"/>
        </a:p>
      </dgm:t>
    </dgm:pt>
    <dgm:pt modelId="{21FC1406-40B1-4773-96C8-BEE26984C71D}" type="sibTrans" cxnId="{CEB4EBAA-88DB-4EAE-A51C-9DE5CDE69F88}">
      <dgm:prSet/>
      <dgm:spPr/>
      <dgm:t>
        <a:bodyPr/>
        <a:lstStyle/>
        <a:p>
          <a:endParaRPr lang="en-US"/>
        </a:p>
      </dgm:t>
    </dgm:pt>
    <dgm:pt modelId="{52EB152C-7BF8-45DE-B688-8B6D795F47D9}" type="pres">
      <dgm:prSet presAssocID="{EEFCAE79-499E-4560-9EA5-1C4B9567F9D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51CAEF-5CDA-46BD-9AF0-42F0B4694148}" type="pres">
      <dgm:prSet presAssocID="{91CAD0E4-6CD4-41B7-A1AB-B5A22022EFE1}" presName="node" presStyleLbl="node1" presStyleIdx="0" presStyleCnt="2" custScaleX="62135" custScaleY="60561" custRadScaleRad="66161" custRadScaleInc="-59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1556E-0320-48D4-8DCB-EF38D4E9F9FD}" type="pres">
      <dgm:prSet presAssocID="{91CAD0E4-6CD4-41B7-A1AB-B5A22022EFE1}" presName="spNode" presStyleCnt="0"/>
      <dgm:spPr/>
    </dgm:pt>
    <dgm:pt modelId="{A4C62499-77A7-47F5-B72D-043699F4AB6E}" type="pres">
      <dgm:prSet presAssocID="{F310B39C-8435-4062-AC9A-E53CF3E64C7E}" presName="sibTrans" presStyleLbl="sibTrans1D1" presStyleIdx="0" presStyleCnt="2"/>
      <dgm:spPr/>
      <dgm:t>
        <a:bodyPr/>
        <a:lstStyle/>
        <a:p>
          <a:endParaRPr lang="en-US"/>
        </a:p>
      </dgm:t>
    </dgm:pt>
    <dgm:pt modelId="{EA9C7A85-0821-4737-8F4B-359936C2443F}" type="pres">
      <dgm:prSet presAssocID="{6EF32C05-51CF-45E6-8366-B3E89959A3FC}" presName="node" presStyleLbl="node1" presStyleIdx="1" presStyleCnt="2" custScaleX="53497" custScaleY="675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1A54D-995D-43C0-869A-A5757C772A3D}" type="pres">
      <dgm:prSet presAssocID="{6EF32C05-51CF-45E6-8366-B3E89959A3FC}" presName="spNode" presStyleCnt="0"/>
      <dgm:spPr/>
    </dgm:pt>
    <dgm:pt modelId="{0863497B-D6F4-4220-B429-9AED962030DF}" type="pres">
      <dgm:prSet presAssocID="{21FC1406-40B1-4773-96C8-BEE26984C71D}" presName="sibTrans" presStyleLbl="sibTrans1D1" presStyleIdx="1" presStyleCnt="2"/>
      <dgm:spPr/>
      <dgm:t>
        <a:bodyPr/>
        <a:lstStyle/>
        <a:p>
          <a:endParaRPr lang="en-US"/>
        </a:p>
      </dgm:t>
    </dgm:pt>
  </dgm:ptLst>
  <dgm:cxnLst>
    <dgm:cxn modelId="{48DA7DCA-9564-45B8-96A4-54DAC27A5050}" srcId="{EEFCAE79-499E-4560-9EA5-1C4B9567F9DB}" destId="{91CAD0E4-6CD4-41B7-A1AB-B5A22022EFE1}" srcOrd="0" destOrd="0" parTransId="{5A1A4FC2-CD89-423B-B37D-C007466FC3D1}" sibTransId="{F310B39C-8435-4062-AC9A-E53CF3E64C7E}"/>
    <dgm:cxn modelId="{BF4978B0-20A9-4B01-B16D-DC3E5AF5453C}" type="presOf" srcId="{91CAD0E4-6CD4-41B7-A1AB-B5A22022EFE1}" destId="{EC51CAEF-5CDA-46BD-9AF0-42F0B4694148}" srcOrd="0" destOrd="0" presId="urn:microsoft.com/office/officeart/2005/8/layout/cycle5"/>
    <dgm:cxn modelId="{89BDFC49-6216-4208-AF69-6525331ED75A}" type="presOf" srcId="{21FC1406-40B1-4773-96C8-BEE26984C71D}" destId="{0863497B-D6F4-4220-B429-9AED962030DF}" srcOrd="0" destOrd="0" presId="urn:microsoft.com/office/officeart/2005/8/layout/cycle5"/>
    <dgm:cxn modelId="{CEB4EBAA-88DB-4EAE-A51C-9DE5CDE69F88}" srcId="{EEFCAE79-499E-4560-9EA5-1C4B9567F9DB}" destId="{6EF32C05-51CF-45E6-8366-B3E89959A3FC}" srcOrd="1" destOrd="0" parTransId="{CAFF38CE-755E-4B2F-B04F-C5EC404B387E}" sibTransId="{21FC1406-40B1-4773-96C8-BEE26984C71D}"/>
    <dgm:cxn modelId="{195845F5-11C1-48DF-8439-3B045079808C}" type="presOf" srcId="{EEFCAE79-499E-4560-9EA5-1C4B9567F9DB}" destId="{52EB152C-7BF8-45DE-B688-8B6D795F47D9}" srcOrd="0" destOrd="0" presId="urn:microsoft.com/office/officeart/2005/8/layout/cycle5"/>
    <dgm:cxn modelId="{761F2D26-34AB-435E-84E3-A5EBA580357B}" type="presOf" srcId="{F310B39C-8435-4062-AC9A-E53CF3E64C7E}" destId="{A4C62499-77A7-47F5-B72D-043699F4AB6E}" srcOrd="0" destOrd="0" presId="urn:microsoft.com/office/officeart/2005/8/layout/cycle5"/>
    <dgm:cxn modelId="{3D73D3C7-B79A-4D49-AA8C-AC49F9668913}" type="presOf" srcId="{6EF32C05-51CF-45E6-8366-B3E89959A3FC}" destId="{EA9C7A85-0821-4737-8F4B-359936C2443F}" srcOrd="0" destOrd="0" presId="urn:microsoft.com/office/officeart/2005/8/layout/cycle5"/>
    <dgm:cxn modelId="{22EC372F-9C86-449F-ABC9-89E607633213}" type="presParOf" srcId="{52EB152C-7BF8-45DE-B688-8B6D795F47D9}" destId="{EC51CAEF-5CDA-46BD-9AF0-42F0B4694148}" srcOrd="0" destOrd="0" presId="urn:microsoft.com/office/officeart/2005/8/layout/cycle5"/>
    <dgm:cxn modelId="{4869ADC8-8FF4-4216-BF76-9BC5C5FA4C9A}" type="presParOf" srcId="{52EB152C-7BF8-45DE-B688-8B6D795F47D9}" destId="{ACD1556E-0320-48D4-8DCB-EF38D4E9F9FD}" srcOrd="1" destOrd="0" presId="urn:microsoft.com/office/officeart/2005/8/layout/cycle5"/>
    <dgm:cxn modelId="{5CF0DC34-0121-45DB-B6D4-5A28A4882372}" type="presParOf" srcId="{52EB152C-7BF8-45DE-B688-8B6D795F47D9}" destId="{A4C62499-77A7-47F5-B72D-043699F4AB6E}" srcOrd="2" destOrd="0" presId="urn:microsoft.com/office/officeart/2005/8/layout/cycle5"/>
    <dgm:cxn modelId="{33898399-7754-4067-8663-09797B66AE08}" type="presParOf" srcId="{52EB152C-7BF8-45DE-B688-8B6D795F47D9}" destId="{EA9C7A85-0821-4737-8F4B-359936C2443F}" srcOrd="3" destOrd="0" presId="urn:microsoft.com/office/officeart/2005/8/layout/cycle5"/>
    <dgm:cxn modelId="{F85F8D7A-EBA5-4BD0-8F34-00EB008531D0}" type="presParOf" srcId="{52EB152C-7BF8-45DE-B688-8B6D795F47D9}" destId="{D571A54D-995D-43C0-869A-A5757C772A3D}" srcOrd="4" destOrd="0" presId="urn:microsoft.com/office/officeart/2005/8/layout/cycle5"/>
    <dgm:cxn modelId="{B4051495-29E1-4C42-A489-2B98D91DB668}" type="presParOf" srcId="{52EB152C-7BF8-45DE-B688-8B6D795F47D9}" destId="{0863497B-D6F4-4220-B429-9AED962030DF}" srcOrd="5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6E4141-81B2-4887-9A73-BAE07C10A395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0"/>
      <dgm:spPr/>
    </dgm:pt>
    <dgm:pt modelId="{1B74C912-55F5-478E-A9FE-F0126579BBAB}">
      <dgm:prSet phldrT="[Text]" phldr="1"/>
      <dgm:spPr/>
      <dgm:t>
        <a:bodyPr/>
        <a:lstStyle/>
        <a:p>
          <a:endParaRPr lang="en-US" dirty="0"/>
        </a:p>
      </dgm:t>
    </dgm:pt>
    <dgm:pt modelId="{776298A4-068F-4EB3-987B-5F52FC5910B6}" type="parTrans" cxnId="{99604F92-A785-4A32-B8F6-BBD1D3308206}">
      <dgm:prSet/>
      <dgm:spPr/>
      <dgm:t>
        <a:bodyPr/>
        <a:lstStyle/>
        <a:p>
          <a:endParaRPr lang="en-US"/>
        </a:p>
      </dgm:t>
    </dgm:pt>
    <dgm:pt modelId="{0D07DA10-FD25-4B24-9940-F65FEC39C7F9}" type="sibTrans" cxnId="{99604F92-A785-4A32-B8F6-BBD1D3308206}">
      <dgm:prSet/>
      <dgm:spPr/>
      <dgm:t>
        <a:bodyPr/>
        <a:lstStyle/>
        <a:p>
          <a:endParaRPr lang="en-US"/>
        </a:p>
      </dgm:t>
    </dgm:pt>
    <dgm:pt modelId="{A1B28876-1EF3-4E1A-8D28-55D812DC602C}" type="pres">
      <dgm:prSet presAssocID="{556E4141-81B2-4887-9A73-BAE07C10A395}" presName="Name0" presStyleCnt="0">
        <dgm:presLayoutVars>
          <dgm:dir/>
          <dgm:animLvl val="lvl"/>
          <dgm:resizeHandles val="exact"/>
        </dgm:presLayoutVars>
      </dgm:prSet>
      <dgm:spPr/>
    </dgm:pt>
    <dgm:pt modelId="{426F285E-F2C1-4D6F-B82F-DF4FE4B269EC}" type="pres">
      <dgm:prSet presAssocID="{556E4141-81B2-4887-9A73-BAE07C10A395}" presName="dummy" presStyleCnt="0"/>
      <dgm:spPr/>
    </dgm:pt>
    <dgm:pt modelId="{B28B8754-859C-4E13-BCEC-592D023DC674}" type="pres">
      <dgm:prSet presAssocID="{556E4141-81B2-4887-9A73-BAE07C10A395}" presName="linH" presStyleCnt="0"/>
      <dgm:spPr/>
    </dgm:pt>
    <dgm:pt modelId="{2E59B487-96EE-474C-912E-8D10AFBB0D28}" type="pres">
      <dgm:prSet presAssocID="{556E4141-81B2-4887-9A73-BAE07C10A395}" presName="padding1" presStyleCnt="0"/>
      <dgm:spPr/>
    </dgm:pt>
    <dgm:pt modelId="{555115BD-AF11-4161-8169-87F747C6ADF5}" type="pres">
      <dgm:prSet presAssocID="{1B74C912-55F5-478E-A9FE-F0126579BBAB}" presName="linV" presStyleCnt="0"/>
      <dgm:spPr/>
    </dgm:pt>
    <dgm:pt modelId="{C96145BA-84FF-4924-B894-910F8033EC23}" type="pres">
      <dgm:prSet presAssocID="{1B74C912-55F5-478E-A9FE-F0126579BBAB}" presName="spVertical1" presStyleCnt="0"/>
      <dgm:spPr/>
    </dgm:pt>
    <dgm:pt modelId="{FF0F81CA-593F-4149-A065-3971679AD40B}" type="pres">
      <dgm:prSet presAssocID="{1B74C912-55F5-478E-A9FE-F0126579BBAB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384A1-8A0D-40C1-AABB-4D2DE1D73141}" type="pres">
      <dgm:prSet presAssocID="{1B74C912-55F5-478E-A9FE-F0126579BBAB}" presName="spVertical2" presStyleCnt="0"/>
      <dgm:spPr/>
    </dgm:pt>
    <dgm:pt modelId="{35D274A2-B3EE-47C0-8C1F-C8936836792A}" type="pres">
      <dgm:prSet presAssocID="{1B74C912-55F5-478E-A9FE-F0126579BBAB}" presName="spVertical3" presStyleCnt="0"/>
      <dgm:spPr/>
    </dgm:pt>
    <dgm:pt modelId="{F2200CF1-C1BE-4DD9-BC20-EEF7ED91E5D2}" type="pres">
      <dgm:prSet presAssocID="{556E4141-81B2-4887-9A73-BAE07C10A395}" presName="padding2" presStyleCnt="0"/>
      <dgm:spPr/>
    </dgm:pt>
    <dgm:pt modelId="{F9710B4B-4FAB-43FE-B538-0DF10ADD9564}" type="pres">
      <dgm:prSet presAssocID="{556E4141-81B2-4887-9A73-BAE07C10A395}" presName="negArrow" presStyleCnt="0"/>
      <dgm:spPr/>
    </dgm:pt>
    <dgm:pt modelId="{AABD39E9-840E-4897-BC5E-F3162556171F}" type="pres">
      <dgm:prSet presAssocID="{556E4141-81B2-4887-9A73-BAE07C10A395}" presName="backgroundArrow" presStyleLbl="node1" presStyleIdx="0" presStyleCnt="1" custLinFactX="100000" custLinFactNeighborX="184615" custLinFactNeighborY="-15043"/>
      <dgm:spPr>
        <a:prstGeom prst="curvedLeftArrow">
          <a:avLst/>
        </a:prstGeom>
      </dgm:spPr>
    </dgm:pt>
  </dgm:ptLst>
  <dgm:cxnLst>
    <dgm:cxn modelId="{96E61044-5DDD-47DC-B644-C791A65B4116}" type="presOf" srcId="{1B74C912-55F5-478E-A9FE-F0126579BBAB}" destId="{FF0F81CA-593F-4149-A065-3971679AD40B}" srcOrd="0" destOrd="0" presId="urn:microsoft.com/office/officeart/2005/8/layout/hProcess3"/>
    <dgm:cxn modelId="{B960F1BD-AE2A-4952-A502-75094C8C639D}" type="presOf" srcId="{556E4141-81B2-4887-9A73-BAE07C10A395}" destId="{A1B28876-1EF3-4E1A-8D28-55D812DC602C}" srcOrd="0" destOrd="0" presId="urn:microsoft.com/office/officeart/2005/8/layout/hProcess3"/>
    <dgm:cxn modelId="{99604F92-A785-4A32-B8F6-BBD1D3308206}" srcId="{556E4141-81B2-4887-9A73-BAE07C10A395}" destId="{1B74C912-55F5-478E-A9FE-F0126579BBAB}" srcOrd="0" destOrd="0" parTransId="{776298A4-068F-4EB3-987B-5F52FC5910B6}" sibTransId="{0D07DA10-FD25-4B24-9940-F65FEC39C7F9}"/>
    <dgm:cxn modelId="{5D073D80-FC4E-4AC6-89C3-5694AA7A536B}" type="presParOf" srcId="{A1B28876-1EF3-4E1A-8D28-55D812DC602C}" destId="{426F285E-F2C1-4D6F-B82F-DF4FE4B269EC}" srcOrd="0" destOrd="0" presId="urn:microsoft.com/office/officeart/2005/8/layout/hProcess3"/>
    <dgm:cxn modelId="{B384008A-DA79-41BA-AA96-5F3DE0D0BB7D}" type="presParOf" srcId="{A1B28876-1EF3-4E1A-8D28-55D812DC602C}" destId="{B28B8754-859C-4E13-BCEC-592D023DC674}" srcOrd="1" destOrd="0" presId="urn:microsoft.com/office/officeart/2005/8/layout/hProcess3"/>
    <dgm:cxn modelId="{46A53F4B-39F4-4092-9081-D067FD7CC815}" type="presParOf" srcId="{B28B8754-859C-4E13-BCEC-592D023DC674}" destId="{2E59B487-96EE-474C-912E-8D10AFBB0D28}" srcOrd="0" destOrd="0" presId="urn:microsoft.com/office/officeart/2005/8/layout/hProcess3"/>
    <dgm:cxn modelId="{CD375A33-005D-423E-96DA-82BCEBB0E056}" type="presParOf" srcId="{B28B8754-859C-4E13-BCEC-592D023DC674}" destId="{555115BD-AF11-4161-8169-87F747C6ADF5}" srcOrd="1" destOrd="0" presId="urn:microsoft.com/office/officeart/2005/8/layout/hProcess3"/>
    <dgm:cxn modelId="{AA604D94-FB2B-4BE5-B1EA-E6FA0CB7B917}" type="presParOf" srcId="{555115BD-AF11-4161-8169-87F747C6ADF5}" destId="{C96145BA-84FF-4924-B894-910F8033EC23}" srcOrd="0" destOrd="0" presId="urn:microsoft.com/office/officeart/2005/8/layout/hProcess3"/>
    <dgm:cxn modelId="{29875B46-56CE-4EF3-8B5A-4483E46CFA99}" type="presParOf" srcId="{555115BD-AF11-4161-8169-87F747C6ADF5}" destId="{FF0F81CA-593F-4149-A065-3971679AD40B}" srcOrd="1" destOrd="0" presId="urn:microsoft.com/office/officeart/2005/8/layout/hProcess3"/>
    <dgm:cxn modelId="{236F0F5C-AD6B-4DD1-AB79-A180FFF11839}" type="presParOf" srcId="{555115BD-AF11-4161-8169-87F747C6ADF5}" destId="{6AA384A1-8A0D-40C1-AABB-4D2DE1D73141}" srcOrd="2" destOrd="0" presId="urn:microsoft.com/office/officeart/2005/8/layout/hProcess3"/>
    <dgm:cxn modelId="{0B1AED24-5E8A-4486-9E90-AF9D14B1C2CC}" type="presParOf" srcId="{555115BD-AF11-4161-8169-87F747C6ADF5}" destId="{35D274A2-B3EE-47C0-8C1F-C8936836792A}" srcOrd="3" destOrd="0" presId="urn:microsoft.com/office/officeart/2005/8/layout/hProcess3"/>
    <dgm:cxn modelId="{AC77ECF0-78D2-480A-9068-A6E9A2DFEA20}" type="presParOf" srcId="{B28B8754-859C-4E13-BCEC-592D023DC674}" destId="{F2200CF1-C1BE-4DD9-BC20-EEF7ED91E5D2}" srcOrd="2" destOrd="0" presId="urn:microsoft.com/office/officeart/2005/8/layout/hProcess3"/>
    <dgm:cxn modelId="{92F56D5F-06C2-433C-8DD1-62C142C83D3D}" type="presParOf" srcId="{B28B8754-859C-4E13-BCEC-592D023DC674}" destId="{F9710B4B-4FAB-43FE-B538-0DF10ADD9564}" srcOrd="3" destOrd="0" presId="urn:microsoft.com/office/officeart/2005/8/layout/hProcess3"/>
    <dgm:cxn modelId="{0C1CEC41-95A6-4A9B-BAAA-2FCDB0A87B60}" type="presParOf" srcId="{B28B8754-859C-4E13-BCEC-592D023DC674}" destId="{AABD39E9-840E-4897-BC5E-F3162556171F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9EA701-BCCB-4971-AB10-DB91F37A978E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0"/>
      <dgm:spPr/>
    </dgm:pt>
    <dgm:pt modelId="{098E787F-F7A2-4A6B-B43D-37C23BB0B264}">
      <dgm:prSet phldrT="[Text]" phldr="1"/>
      <dgm:spPr/>
      <dgm:t>
        <a:bodyPr/>
        <a:lstStyle/>
        <a:p>
          <a:endParaRPr lang="en-US"/>
        </a:p>
      </dgm:t>
    </dgm:pt>
    <dgm:pt modelId="{F7824362-0228-4231-9C66-19A8BF1EC152}" type="parTrans" cxnId="{E3BF1471-B05D-432B-8C62-75C21B2FEADC}">
      <dgm:prSet/>
      <dgm:spPr/>
      <dgm:t>
        <a:bodyPr/>
        <a:lstStyle/>
        <a:p>
          <a:endParaRPr lang="en-US"/>
        </a:p>
      </dgm:t>
    </dgm:pt>
    <dgm:pt modelId="{E2B8CF68-C00C-4FCD-A4CF-7EFAA717E051}" type="sibTrans" cxnId="{E3BF1471-B05D-432B-8C62-75C21B2FEADC}">
      <dgm:prSet/>
      <dgm:spPr/>
      <dgm:t>
        <a:bodyPr/>
        <a:lstStyle/>
        <a:p>
          <a:endParaRPr lang="en-US"/>
        </a:p>
      </dgm:t>
    </dgm:pt>
    <dgm:pt modelId="{F13D1896-7D16-4F53-9463-549BA7B370B3}">
      <dgm:prSet phldrT="[Text]" phldr="1"/>
      <dgm:spPr/>
      <dgm:t>
        <a:bodyPr/>
        <a:lstStyle/>
        <a:p>
          <a:endParaRPr lang="en-US" dirty="0"/>
        </a:p>
      </dgm:t>
    </dgm:pt>
    <dgm:pt modelId="{59C4D451-FB8C-4ECB-B1B0-E28AA4FA7E69}" type="parTrans" cxnId="{614C0165-5E49-4C26-B5A1-218CE691DBE5}">
      <dgm:prSet/>
      <dgm:spPr/>
      <dgm:t>
        <a:bodyPr/>
        <a:lstStyle/>
        <a:p>
          <a:endParaRPr lang="en-US"/>
        </a:p>
      </dgm:t>
    </dgm:pt>
    <dgm:pt modelId="{872866A2-274A-49E2-8AF2-EC3CB37B6BE8}" type="sibTrans" cxnId="{614C0165-5E49-4C26-B5A1-218CE691DBE5}">
      <dgm:prSet/>
      <dgm:spPr/>
      <dgm:t>
        <a:bodyPr/>
        <a:lstStyle/>
        <a:p>
          <a:endParaRPr lang="en-US"/>
        </a:p>
      </dgm:t>
    </dgm:pt>
    <dgm:pt modelId="{D32C7F59-6B6C-4605-9031-644A57B3C162}">
      <dgm:prSet phldrT="[Text]" phldr="1"/>
      <dgm:spPr/>
      <dgm:t>
        <a:bodyPr/>
        <a:lstStyle/>
        <a:p>
          <a:endParaRPr lang="en-US" dirty="0"/>
        </a:p>
      </dgm:t>
    </dgm:pt>
    <dgm:pt modelId="{1AE2E098-578D-4779-88D9-77585551FD58}" type="parTrans" cxnId="{15C656D1-170A-43B1-8ADB-968DA7D9C2AD}">
      <dgm:prSet/>
      <dgm:spPr/>
      <dgm:t>
        <a:bodyPr/>
        <a:lstStyle/>
        <a:p>
          <a:endParaRPr lang="en-US"/>
        </a:p>
      </dgm:t>
    </dgm:pt>
    <dgm:pt modelId="{5979FF9F-C2E2-4BBA-9DD5-5EB94ECC2829}" type="sibTrans" cxnId="{15C656D1-170A-43B1-8ADB-968DA7D9C2AD}">
      <dgm:prSet/>
      <dgm:spPr/>
      <dgm:t>
        <a:bodyPr/>
        <a:lstStyle/>
        <a:p>
          <a:endParaRPr lang="en-US"/>
        </a:p>
      </dgm:t>
    </dgm:pt>
    <dgm:pt modelId="{2EB3475C-506B-408A-9EF8-7AE0FD0EA006}" type="pres">
      <dgm:prSet presAssocID="{BF9EA701-BCCB-4971-AB10-DB91F37A978E}" presName="Name0" presStyleCnt="0">
        <dgm:presLayoutVars>
          <dgm:dir/>
          <dgm:animLvl val="lvl"/>
          <dgm:resizeHandles val="exact"/>
        </dgm:presLayoutVars>
      </dgm:prSet>
      <dgm:spPr/>
    </dgm:pt>
    <dgm:pt modelId="{03B819DE-5318-4FB1-A3EE-B6E7ED093893}" type="pres">
      <dgm:prSet presAssocID="{BF9EA701-BCCB-4971-AB10-DB91F37A978E}" presName="dummy" presStyleCnt="0"/>
      <dgm:spPr/>
    </dgm:pt>
    <dgm:pt modelId="{453EDAB6-0756-498A-8A28-97C3C6DA68DC}" type="pres">
      <dgm:prSet presAssocID="{BF9EA701-BCCB-4971-AB10-DB91F37A978E}" presName="linH" presStyleCnt="0"/>
      <dgm:spPr/>
    </dgm:pt>
    <dgm:pt modelId="{0FEFF291-2887-4971-8322-2A871CE99B07}" type="pres">
      <dgm:prSet presAssocID="{BF9EA701-BCCB-4971-AB10-DB91F37A978E}" presName="padding1" presStyleCnt="0"/>
      <dgm:spPr/>
    </dgm:pt>
    <dgm:pt modelId="{FA6355F0-145A-49DE-AADD-F6C351C1B09F}" type="pres">
      <dgm:prSet presAssocID="{098E787F-F7A2-4A6B-B43D-37C23BB0B264}" presName="linV" presStyleCnt="0"/>
      <dgm:spPr/>
    </dgm:pt>
    <dgm:pt modelId="{3923E57A-668F-44DE-9CAD-DEF49730F7FA}" type="pres">
      <dgm:prSet presAssocID="{098E787F-F7A2-4A6B-B43D-37C23BB0B264}" presName="spVertical1" presStyleCnt="0"/>
      <dgm:spPr/>
    </dgm:pt>
    <dgm:pt modelId="{4D534C92-0C4A-4627-96A0-5C8EC3857A84}" type="pres">
      <dgm:prSet presAssocID="{098E787F-F7A2-4A6B-B43D-37C23BB0B264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EAB85A-6530-4F80-A5E6-320D668611BC}" type="pres">
      <dgm:prSet presAssocID="{098E787F-F7A2-4A6B-B43D-37C23BB0B264}" presName="spVertical2" presStyleCnt="0"/>
      <dgm:spPr/>
    </dgm:pt>
    <dgm:pt modelId="{72772274-CCC2-499F-B31B-DDCEA0E19DAA}" type="pres">
      <dgm:prSet presAssocID="{098E787F-F7A2-4A6B-B43D-37C23BB0B264}" presName="spVertical3" presStyleCnt="0"/>
      <dgm:spPr/>
    </dgm:pt>
    <dgm:pt modelId="{A5786DE7-D030-4C39-BA91-1C40044E7741}" type="pres">
      <dgm:prSet presAssocID="{E2B8CF68-C00C-4FCD-A4CF-7EFAA717E051}" presName="space" presStyleCnt="0"/>
      <dgm:spPr/>
    </dgm:pt>
    <dgm:pt modelId="{505A2D17-726E-4483-8940-9AE51CFF33E8}" type="pres">
      <dgm:prSet presAssocID="{F13D1896-7D16-4F53-9463-549BA7B370B3}" presName="linV" presStyleCnt="0"/>
      <dgm:spPr/>
    </dgm:pt>
    <dgm:pt modelId="{D3F773CE-6CF1-4ACC-9A08-7BB6280AE306}" type="pres">
      <dgm:prSet presAssocID="{F13D1896-7D16-4F53-9463-549BA7B370B3}" presName="spVertical1" presStyleCnt="0"/>
      <dgm:spPr/>
    </dgm:pt>
    <dgm:pt modelId="{79E99982-BF1F-4529-A23D-60EA1F617C0B}" type="pres">
      <dgm:prSet presAssocID="{F13D1896-7D16-4F53-9463-549BA7B370B3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1B190-9439-44B5-8945-C1245AD68973}" type="pres">
      <dgm:prSet presAssocID="{F13D1896-7D16-4F53-9463-549BA7B370B3}" presName="spVertical2" presStyleCnt="0"/>
      <dgm:spPr/>
    </dgm:pt>
    <dgm:pt modelId="{ED8BCC9D-AB02-47EC-9D85-DDE9E51CAAE3}" type="pres">
      <dgm:prSet presAssocID="{F13D1896-7D16-4F53-9463-549BA7B370B3}" presName="spVertical3" presStyleCnt="0"/>
      <dgm:spPr/>
    </dgm:pt>
    <dgm:pt modelId="{C540D83C-B267-4156-AB0D-20E472CEA304}" type="pres">
      <dgm:prSet presAssocID="{872866A2-274A-49E2-8AF2-EC3CB37B6BE8}" presName="space" presStyleCnt="0"/>
      <dgm:spPr/>
    </dgm:pt>
    <dgm:pt modelId="{95DEAC37-E3EE-48D2-8A08-DEF392A0A272}" type="pres">
      <dgm:prSet presAssocID="{D32C7F59-6B6C-4605-9031-644A57B3C162}" presName="linV" presStyleCnt="0"/>
      <dgm:spPr/>
    </dgm:pt>
    <dgm:pt modelId="{DE3D5345-CB78-4956-95CE-3172185D6DCE}" type="pres">
      <dgm:prSet presAssocID="{D32C7F59-6B6C-4605-9031-644A57B3C162}" presName="spVertical1" presStyleCnt="0"/>
      <dgm:spPr/>
    </dgm:pt>
    <dgm:pt modelId="{28678914-3F7F-4AAF-B69F-E69283441B25}" type="pres">
      <dgm:prSet presAssocID="{D32C7F59-6B6C-4605-9031-644A57B3C162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870D1C-5C82-43F5-8BEF-35F9FE2F156C}" type="pres">
      <dgm:prSet presAssocID="{D32C7F59-6B6C-4605-9031-644A57B3C162}" presName="spVertical2" presStyleCnt="0"/>
      <dgm:spPr/>
    </dgm:pt>
    <dgm:pt modelId="{D8E5C5B3-BC50-46FA-9EB4-3E57244A48C6}" type="pres">
      <dgm:prSet presAssocID="{D32C7F59-6B6C-4605-9031-644A57B3C162}" presName="spVertical3" presStyleCnt="0"/>
      <dgm:spPr/>
    </dgm:pt>
    <dgm:pt modelId="{F52E8A74-31A3-4F6C-ACD8-EEFB22DF9114}" type="pres">
      <dgm:prSet presAssocID="{BF9EA701-BCCB-4971-AB10-DB91F37A978E}" presName="padding2" presStyleCnt="0"/>
      <dgm:spPr/>
    </dgm:pt>
    <dgm:pt modelId="{BC28A0C6-4D20-4624-AD9A-0728EF5734DA}" type="pres">
      <dgm:prSet presAssocID="{BF9EA701-BCCB-4971-AB10-DB91F37A978E}" presName="negArrow" presStyleCnt="0"/>
      <dgm:spPr/>
    </dgm:pt>
    <dgm:pt modelId="{735F748B-43F3-483B-A639-41BA41514AD5}" type="pres">
      <dgm:prSet presAssocID="{BF9EA701-BCCB-4971-AB10-DB91F37A978E}" presName="backgroundArrow" presStyleLbl="node1" presStyleIdx="0" presStyleCnt="1"/>
      <dgm:spPr>
        <a:prstGeom prst="curvedDownArrow">
          <a:avLst/>
        </a:prstGeom>
      </dgm:spPr>
    </dgm:pt>
  </dgm:ptLst>
  <dgm:cxnLst>
    <dgm:cxn modelId="{999ED67D-43CA-4C19-9102-90B3B79AF27B}" type="presOf" srcId="{D32C7F59-6B6C-4605-9031-644A57B3C162}" destId="{28678914-3F7F-4AAF-B69F-E69283441B25}" srcOrd="0" destOrd="0" presId="urn:microsoft.com/office/officeart/2005/8/layout/hProcess3"/>
    <dgm:cxn modelId="{DF5F3FA2-838E-4C4C-A12A-00DE58DF5119}" type="presOf" srcId="{098E787F-F7A2-4A6B-B43D-37C23BB0B264}" destId="{4D534C92-0C4A-4627-96A0-5C8EC3857A84}" srcOrd="0" destOrd="0" presId="urn:microsoft.com/office/officeart/2005/8/layout/hProcess3"/>
    <dgm:cxn modelId="{E3BF1471-B05D-432B-8C62-75C21B2FEADC}" srcId="{BF9EA701-BCCB-4971-AB10-DB91F37A978E}" destId="{098E787F-F7A2-4A6B-B43D-37C23BB0B264}" srcOrd="0" destOrd="0" parTransId="{F7824362-0228-4231-9C66-19A8BF1EC152}" sibTransId="{E2B8CF68-C00C-4FCD-A4CF-7EFAA717E051}"/>
    <dgm:cxn modelId="{5155CCD6-98C4-4411-B50B-182EDF0234D2}" type="presOf" srcId="{F13D1896-7D16-4F53-9463-549BA7B370B3}" destId="{79E99982-BF1F-4529-A23D-60EA1F617C0B}" srcOrd="0" destOrd="0" presId="urn:microsoft.com/office/officeart/2005/8/layout/hProcess3"/>
    <dgm:cxn modelId="{614C0165-5E49-4C26-B5A1-218CE691DBE5}" srcId="{BF9EA701-BCCB-4971-AB10-DB91F37A978E}" destId="{F13D1896-7D16-4F53-9463-549BA7B370B3}" srcOrd="1" destOrd="0" parTransId="{59C4D451-FB8C-4ECB-B1B0-E28AA4FA7E69}" sibTransId="{872866A2-274A-49E2-8AF2-EC3CB37B6BE8}"/>
    <dgm:cxn modelId="{15C656D1-170A-43B1-8ADB-968DA7D9C2AD}" srcId="{BF9EA701-BCCB-4971-AB10-DB91F37A978E}" destId="{D32C7F59-6B6C-4605-9031-644A57B3C162}" srcOrd="2" destOrd="0" parTransId="{1AE2E098-578D-4779-88D9-77585551FD58}" sibTransId="{5979FF9F-C2E2-4BBA-9DD5-5EB94ECC2829}"/>
    <dgm:cxn modelId="{9757042B-012F-46E5-AC61-C480FA2D2623}" type="presOf" srcId="{BF9EA701-BCCB-4971-AB10-DB91F37A978E}" destId="{2EB3475C-506B-408A-9EF8-7AE0FD0EA006}" srcOrd="0" destOrd="0" presId="urn:microsoft.com/office/officeart/2005/8/layout/hProcess3"/>
    <dgm:cxn modelId="{FCFF9137-30D3-4586-B1E0-706E50CA0CD6}" type="presParOf" srcId="{2EB3475C-506B-408A-9EF8-7AE0FD0EA006}" destId="{03B819DE-5318-4FB1-A3EE-B6E7ED093893}" srcOrd="0" destOrd="0" presId="urn:microsoft.com/office/officeart/2005/8/layout/hProcess3"/>
    <dgm:cxn modelId="{B3097346-A038-417D-94B0-A951323D6D3A}" type="presParOf" srcId="{2EB3475C-506B-408A-9EF8-7AE0FD0EA006}" destId="{453EDAB6-0756-498A-8A28-97C3C6DA68DC}" srcOrd="1" destOrd="0" presId="urn:microsoft.com/office/officeart/2005/8/layout/hProcess3"/>
    <dgm:cxn modelId="{1AD9EEC7-9AFD-45B7-A980-7F606C45F12A}" type="presParOf" srcId="{453EDAB6-0756-498A-8A28-97C3C6DA68DC}" destId="{0FEFF291-2887-4971-8322-2A871CE99B07}" srcOrd="0" destOrd="0" presId="urn:microsoft.com/office/officeart/2005/8/layout/hProcess3"/>
    <dgm:cxn modelId="{09387923-9515-4369-8A5D-9A1326F9B778}" type="presParOf" srcId="{453EDAB6-0756-498A-8A28-97C3C6DA68DC}" destId="{FA6355F0-145A-49DE-AADD-F6C351C1B09F}" srcOrd="1" destOrd="0" presId="urn:microsoft.com/office/officeart/2005/8/layout/hProcess3"/>
    <dgm:cxn modelId="{265F5CF1-C122-41B2-AC00-A9C774790004}" type="presParOf" srcId="{FA6355F0-145A-49DE-AADD-F6C351C1B09F}" destId="{3923E57A-668F-44DE-9CAD-DEF49730F7FA}" srcOrd="0" destOrd="0" presId="urn:microsoft.com/office/officeart/2005/8/layout/hProcess3"/>
    <dgm:cxn modelId="{07504BBA-13B1-4036-81EC-C906926B3ED1}" type="presParOf" srcId="{FA6355F0-145A-49DE-AADD-F6C351C1B09F}" destId="{4D534C92-0C4A-4627-96A0-5C8EC3857A84}" srcOrd="1" destOrd="0" presId="urn:microsoft.com/office/officeart/2005/8/layout/hProcess3"/>
    <dgm:cxn modelId="{13A24C6F-DC6F-4A45-A293-897C209F71B9}" type="presParOf" srcId="{FA6355F0-145A-49DE-AADD-F6C351C1B09F}" destId="{B2EAB85A-6530-4F80-A5E6-320D668611BC}" srcOrd="2" destOrd="0" presId="urn:microsoft.com/office/officeart/2005/8/layout/hProcess3"/>
    <dgm:cxn modelId="{1F6D85D2-A4BC-451A-99A8-AB55EFCC7613}" type="presParOf" srcId="{FA6355F0-145A-49DE-AADD-F6C351C1B09F}" destId="{72772274-CCC2-499F-B31B-DDCEA0E19DAA}" srcOrd="3" destOrd="0" presId="urn:microsoft.com/office/officeart/2005/8/layout/hProcess3"/>
    <dgm:cxn modelId="{24EC3809-8FD2-484E-AA2D-0DE81DF98B8A}" type="presParOf" srcId="{453EDAB6-0756-498A-8A28-97C3C6DA68DC}" destId="{A5786DE7-D030-4C39-BA91-1C40044E7741}" srcOrd="2" destOrd="0" presId="urn:microsoft.com/office/officeart/2005/8/layout/hProcess3"/>
    <dgm:cxn modelId="{BD654590-352C-449D-B984-7EF59DB791B2}" type="presParOf" srcId="{453EDAB6-0756-498A-8A28-97C3C6DA68DC}" destId="{505A2D17-726E-4483-8940-9AE51CFF33E8}" srcOrd="3" destOrd="0" presId="urn:microsoft.com/office/officeart/2005/8/layout/hProcess3"/>
    <dgm:cxn modelId="{FE6303DB-107F-49B7-86C8-95AB52DD1998}" type="presParOf" srcId="{505A2D17-726E-4483-8940-9AE51CFF33E8}" destId="{D3F773CE-6CF1-4ACC-9A08-7BB6280AE306}" srcOrd="0" destOrd="0" presId="urn:microsoft.com/office/officeart/2005/8/layout/hProcess3"/>
    <dgm:cxn modelId="{54FBC524-6DD7-4226-B678-7ADEB8E4F7ED}" type="presParOf" srcId="{505A2D17-726E-4483-8940-9AE51CFF33E8}" destId="{79E99982-BF1F-4529-A23D-60EA1F617C0B}" srcOrd="1" destOrd="0" presId="urn:microsoft.com/office/officeart/2005/8/layout/hProcess3"/>
    <dgm:cxn modelId="{7E688987-1250-4B35-8CB9-FF061A67CD00}" type="presParOf" srcId="{505A2D17-726E-4483-8940-9AE51CFF33E8}" destId="{5EB1B190-9439-44B5-8945-C1245AD68973}" srcOrd="2" destOrd="0" presId="urn:microsoft.com/office/officeart/2005/8/layout/hProcess3"/>
    <dgm:cxn modelId="{177114B4-98B5-4C3A-990E-17BBE60A1109}" type="presParOf" srcId="{505A2D17-726E-4483-8940-9AE51CFF33E8}" destId="{ED8BCC9D-AB02-47EC-9D85-DDE9E51CAAE3}" srcOrd="3" destOrd="0" presId="urn:microsoft.com/office/officeart/2005/8/layout/hProcess3"/>
    <dgm:cxn modelId="{53CF7E38-D8AC-4C3E-8FE5-26251F9EFB79}" type="presParOf" srcId="{453EDAB6-0756-498A-8A28-97C3C6DA68DC}" destId="{C540D83C-B267-4156-AB0D-20E472CEA304}" srcOrd="4" destOrd="0" presId="urn:microsoft.com/office/officeart/2005/8/layout/hProcess3"/>
    <dgm:cxn modelId="{806B5C4F-CF24-4E66-A2C1-CA9AB0916B70}" type="presParOf" srcId="{453EDAB6-0756-498A-8A28-97C3C6DA68DC}" destId="{95DEAC37-E3EE-48D2-8A08-DEF392A0A272}" srcOrd="5" destOrd="0" presId="urn:microsoft.com/office/officeart/2005/8/layout/hProcess3"/>
    <dgm:cxn modelId="{1B07098F-C4DF-4D58-AB08-DF28BD1B03CB}" type="presParOf" srcId="{95DEAC37-E3EE-48D2-8A08-DEF392A0A272}" destId="{DE3D5345-CB78-4956-95CE-3172185D6DCE}" srcOrd="0" destOrd="0" presId="urn:microsoft.com/office/officeart/2005/8/layout/hProcess3"/>
    <dgm:cxn modelId="{AC442338-85E2-48E8-B914-C72C848A0E46}" type="presParOf" srcId="{95DEAC37-E3EE-48D2-8A08-DEF392A0A272}" destId="{28678914-3F7F-4AAF-B69F-E69283441B25}" srcOrd="1" destOrd="0" presId="urn:microsoft.com/office/officeart/2005/8/layout/hProcess3"/>
    <dgm:cxn modelId="{FD6FFD60-56F4-46B4-8965-530CA837D876}" type="presParOf" srcId="{95DEAC37-E3EE-48D2-8A08-DEF392A0A272}" destId="{D3870D1C-5C82-43F5-8BEF-35F9FE2F156C}" srcOrd="2" destOrd="0" presId="urn:microsoft.com/office/officeart/2005/8/layout/hProcess3"/>
    <dgm:cxn modelId="{5DB1FCA9-CCE1-4629-9E9D-5675F52F804A}" type="presParOf" srcId="{95DEAC37-E3EE-48D2-8A08-DEF392A0A272}" destId="{D8E5C5B3-BC50-46FA-9EB4-3E57244A48C6}" srcOrd="3" destOrd="0" presId="urn:microsoft.com/office/officeart/2005/8/layout/hProcess3"/>
    <dgm:cxn modelId="{C2E21B30-8D60-4C7A-80F4-AB6C6996AD47}" type="presParOf" srcId="{453EDAB6-0756-498A-8A28-97C3C6DA68DC}" destId="{F52E8A74-31A3-4F6C-ACD8-EEFB22DF9114}" srcOrd="6" destOrd="0" presId="urn:microsoft.com/office/officeart/2005/8/layout/hProcess3"/>
    <dgm:cxn modelId="{C58E8346-7A16-4197-B435-CEE8F0AF334C}" type="presParOf" srcId="{453EDAB6-0756-498A-8A28-97C3C6DA68DC}" destId="{BC28A0C6-4D20-4624-AD9A-0728EF5734DA}" srcOrd="7" destOrd="0" presId="urn:microsoft.com/office/officeart/2005/8/layout/hProcess3"/>
    <dgm:cxn modelId="{C7F501AE-4BD4-403C-A0B1-27579E061CFF}" type="presParOf" srcId="{453EDAB6-0756-498A-8A28-97C3C6DA68DC}" destId="{735F748B-43F3-483B-A639-41BA41514AD5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1CAEF-5CDA-46BD-9AF0-42F0B4694148}">
      <dsp:nvSpPr>
        <dsp:cNvPr id="0" name=""/>
        <dsp:cNvSpPr/>
      </dsp:nvSpPr>
      <dsp:spPr>
        <a:xfrm>
          <a:off x="1915484" y="1676399"/>
          <a:ext cx="2092324" cy="132555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300" kern="1200" dirty="0"/>
        </a:p>
      </dsp:txBody>
      <dsp:txXfrm>
        <a:off x="1980192" y="1741107"/>
        <a:ext cx="1962908" cy="1196143"/>
      </dsp:txXfrm>
    </dsp:sp>
    <dsp:sp modelId="{A4C62499-77A7-47F5-B72D-043699F4AB6E}">
      <dsp:nvSpPr>
        <dsp:cNvPr id="0" name=""/>
        <dsp:cNvSpPr/>
      </dsp:nvSpPr>
      <dsp:spPr>
        <a:xfrm>
          <a:off x="2710143" y="968909"/>
          <a:ext cx="3712873" cy="3712873"/>
        </a:xfrm>
        <a:custGeom>
          <a:avLst/>
          <a:gdLst/>
          <a:ahLst/>
          <a:cxnLst/>
          <a:rect l="0" t="0" r="0" b="0"/>
          <a:pathLst>
            <a:path>
              <a:moveTo>
                <a:pt x="803195" y="327698"/>
              </a:moveTo>
              <a:arcTo wR="1856436" hR="1856436" stAng="14126080" swAng="377158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C7A85-0821-4737-8F4B-359936C2443F}">
      <dsp:nvSpPr>
        <dsp:cNvPr id="0" name=""/>
        <dsp:cNvSpPr/>
      </dsp:nvSpPr>
      <dsp:spPr>
        <a:xfrm>
          <a:off x="5143230" y="1523998"/>
          <a:ext cx="1801450" cy="1477965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 dirty="0"/>
        </a:p>
      </dsp:txBody>
      <dsp:txXfrm>
        <a:off x="5215378" y="1596146"/>
        <a:ext cx="1657154" cy="1333669"/>
      </dsp:txXfrm>
    </dsp:sp>
    <dsp:sp modelId="{0863497B-D6F4-4220-B429-9AED962030DF}">
      <dsp:nvSpPr>
        <dsp:cNvPr id="0" name=""/>
        <dsp:cNvSpPr/>
      </dsp:nvSpPr>
      <dsp:spPr>
        <a:xfrm>
          <a:off x="2692062" y="-137164"/>
          <a:ext cx="3712873" cy="3712873"/>
        </a:xfrm>
        <a:custGeom>
          <a:avLst/>
          <a:gdLst/>
          <a:ahLst/>
          <a:cxnLst/>
          <a:rect l="0" t="0" r="0" b="0"/>
          <a:pathLst>
            <a:path>
              <a:moveTo>
                <a:pt x="2776992" y="3468557"/>
              </a:moveTo>
              <a:arcTo wR="1856436" hR="1856436" stAng="3616362" swAng="35672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D39E9-840E-4897-BC5E-F3162556171F}">
      <dsp:nvSpPr>
        <dsp:cNvPr id="0" name=""/>
        <dsp:cNvSpPr/>
      </dsp:nvSpPr>
      <dsp:spPr>
        <a:xfrm>
          <a:off x="0" y="0"/>
          <a:ext cx="1828800" cy="1224000"/>
        </a:xfrm>
        <a:prstGeom prst="curvedLef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0F81CA-593F-4149-A065-3971679AD40B}">
      <dsp:nvSpPr>
        <dsp:cNvPr id="0" name=""/>
        <dsp:cNvSpPr/>
      </dsp:nvSpPr>
      <dsp:spPr>
        <a:xfrm>
          <a:off x="147518" y="329000"/>
          <a:ext cx="1498401" cy="61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2720" rIns="0" bIns="17272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147518" y="329000"/>
        <a:ext cx="1498401" cy="612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F748B-43F3-483B-A639-41BA41514AD5}">
      <dsp:nvSpPr>
        <dsp:cNvPr id="0" name=""/>
        <dsp:cNvSpPr/>
      </dsp:nvSpPr>
      <dsp:spPr>
        <a:xfrm>
          <a:off x="0" y="399799"/>
          <a:ext cx="1828800" cy="1080000"/>
        </a:xfrm>
        <a:prstGeom prst="curved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678914-3F7F-4AAF-B69F-E69283441B25}">
      <dsp:nvSpPr>
        <dsp:cNvPr id="0" name=""/>
        <dsp:cNvSpPr/>
      </dsp:nvSpPr>
      <dsp:spPr>
        <a:xfrm>
          <a:off x="1205239" y="669800"/>
          <a:ext cx="440680" cy="5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524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1205239" y="669800"/>
        <a:ext cx="440680" cy="540000"/>
      </dsp:txXfrm>
    </dsp:sp>
    <dsp:sp modelId="{79E99982-BF1F-4529-A23D-60EA1F617C0B}">
      <dsp:nvSpPr>
        <dsp:cNvPr id="0" name=""/>
        <dsp:cNvSpPr/>
      </dsp:nvSpPr>
      <dsp:spPr>
        <a:xfrm>
          <a:off x="676423" y="669800"/>
          <a:ext cx="440680" cy="5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524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676423" y="669800"/>
        <a:ext cx="440680" cy="540000"/>
      </dsp:txXfrm>
    </dsp:sp>
    <dsp:sp modelId="{4D534C92-0C4A-4627-96A0-5C8EC3857A84}">
      <dsp:nvSpPr>
        <dsp:cNvPr id="0" name=""/>
        <dsp:cNvSpPr/>
      </dsp:nvSpPr>
      <dsp:spPr>
        <a:xfrm>
          <a:off x="147607" y="669800"/>
          <a:ext cx="440680" cy="5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524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47607" y="669800"/>
        <a:ext cx="440680" cy="54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7B3F2BA-7C68-43F8-82C2-8ADB01F0BCAA}" type="datetime1">
              <a:rPr lang="en-US"/>
              <a:pPr/>
              <a:t>10/2/2012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520BD71-5427-41F5-A1B4-021ACA5DB0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0463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8D32986-91D5-4094-8B10-EBBB12DC3BEF}" type="datetime1">
              <a:rPr lang="en-US"/>
              <a:pPr/>
              <a:t>10/2/2012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F05C2B0C-30F9-4D52-88D0-5C6ECA29D6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6289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gen_weblike_COV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74CB01-1C74-4256-A525-9CBFCF09F6AD}" type="datetime1">
              <a:rPr lang="en-US"/>
              <a:pPr/>
              <a:t>10/2/2012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C561C-E4FA-47F2-89CF-4060295A26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46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82AF7C-76AD-4C8F-B4DD-0EB9B2E36E41}" type="datetime1">
              <a:rPr lang="en-US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18ACF-0EDB-42A2-B79C-5B9A68130E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0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4982C3-5B35-422E-A577-7D09F10EFEC1}" type="datetime1">
              <a:rPr lang="en-US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C73EE-6C7A-4CD0-B7B7-A8DA085073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69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03C58F-8474-4897-AF70-32CFCAF15702}" type="datetime1">
              <a:rPr lang="en-US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8C8B4-EEC3-4A0F-B187-4AA9DEDA5A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99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EDD18B-EA63-49C4-B707-DF1CAD8C387E}" type="datetime1">
              <a:rPr lang="en-US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B3DD8-3480-4262-BC9C-4E6269909C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50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A17560-4641-4621-A779-B88C8C575E5E}" type="datetime1">
              <a:rPr lang="en-US"/>
              <a:pPr/>
              <a:t>10/2/2012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25CC68-833F-4691-B3FB-764E2C85B3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587C85-A003-4AB0-87CC-340220A30817}" type="datetime1">
              <a:rPr lang="en-US"/>
              <a:pPr/>
              <a:t>10/2/2012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30029-C364-4BC1-BFBB-B68D7515E6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6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74C2BA-B652-431C-B1DB-BB8A8912C4CE}" type="datetime1">
              <a:rPr lang="en-US"/>
              <a:pPr/>
              <a:t>10/2/2012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95A52-CAA5-4C81-A413-571D998574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9E08CC-E671-4F8D-ABBA-45E7A4A67CB5}" type="datetime1">
              <a:rPr lang="en-US"/>
              <a:pPr/>
              <a:t>10/2/2012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1691F-02B9-4C8E-88C6-50331BA394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3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008313" cy="749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5111750" cy="5440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8FC83E-EB9C-4F58-8F1B-C342B6F3BFCF}" type="datetime1">
              <a:rPr lang="en-US"/>
              <a:pPr/>
              <a:t>10/2/2012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73D13-2214-403E-B23A-212857DDA3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71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199"/>
            <a:ext cx="5486400" cy="38893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47C79C-D62E-443A-A68E-3A6057418697}" type="datetime1">
              <a:rPr lang="en-US"/>
              <a:pPr/>
              <a:t>10/2/2012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BF06B-190C-4A12-AA33-74627C1DA5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53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8937A926-8060-4E94-B534-82A9CFB1E8CF}" type="datetime1">
              <a:rPr lang="en-US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019800"/>
            <a:ext cx="8229600" cy="701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3F3E6188-05A3-47C9-A753-A4237BA0A92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8" descr="gen_weblike_INT0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8.jpeg"/><Relationship Id="rId18" Type="http://schemas.microsoft.com/office/2007/relationships/diagramDrawing" Target="../diagrams/drawing3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12" Type="http://schemas.microsoft.com/office/2007/relationships/diagramDrawing" Target="../diagrams/drawing2.xml"/><Relationship Id="rId17" Type="http://schemas.openxmlformats.org/officeDocument/2006/relationships/diagramColors" Target="../diagrams/colors3.xml"/><Relationship Id="rId2" Type="http://schemas.openxmlformats.org/officeDocument/2006/relationships/diagramData" Target="../diagrams/data1.xml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5" Type="http://schemas.openxmlformats.org/officeDocument/2006/relationships/diagramLayout" Target="../diagrams/layout3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Relationship Id="rId1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Group 18: Disaster Zone Emergency Response Vehicle</a:t>
            </a: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57200" y="5318125"/>
            <a:ext cx="8229600" cy="701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2000" dirty="0" smtClean="0">
                <a:latin typeface="Calibri" charset="0"/>
              </a:rPr>
              <a:t>Mentor: Joshua Childs (Lockheed Martin)</a:t>
            </a:r>
            <a:endParaRPr lang="en-US" sz="2000" dirty="0">
              <a:latin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1200" y="3207657"/>
            <a:ext cx="48073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Marcial (T.J.) Rosario, EE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 smtClean="0"/>
              <a:t>Michael Lopez, </a:t>
            </a:r>
            <a:r>
              <a:rPr lang="en-US" sz="2000" b="1" dirty="0" err="1" smtClean="0"/>
              <a:t>CpE</a:t>
            </a:r>
            <a:endParaRPr lang="en-US" sz="2000" b="1" dirty="0" smtClean="0"/>
          </a:p>
          <a:p>
            <a:endParaRPr lang="en-US" sz="2000" b="1" dirty="0"/>
          </a:p>
          <a:p>
            <a:pPr algn="ctr"/>
            <a:r>
              <a:rPr lang="en-US" sz="2000" b="1" dirty="0" smtClean="0"/>
              <a:t>Robert Smith, EE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Flowchart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1" y="5029200"/>
            <a:ext cx="242639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28040190"/>
              </p:ext>
            </p:extLst>
          </p:nvPr>
        </p:nvGraphicFramePr>
        <p:xfrm>
          <a:off x="7315200" y="3886200"/>
          <a:ext cx="1828800" cy="127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2" name="Picture 2" descr="C:\Users\Rob\AppData\Local\Microsoft\Windows\Temporary Internet Files\Content.IE5\DGEDPBEG\MP900433172[1]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2895600"/>
            <a:ext cx="1899557" cy="1905000"/>
          </a:xfrm>
          <a:prstGeom prst="rect">
            <a:avLst/>
          </a:prstGeom>
          <a:noFill/>
        </p:spPr>
      </p:pic>
      <p:graphicFrame>
        <p:nvGraphicFramePr>
          <p:cNvPr id="13" name="Diagram 12"/>
          <p:cNvGraphicFramePr/>
          <p:nvPr/>
        </p:nvGraphicFramePr>
        <p:xfrm>
          <a:off x="1143000" y="1447800"/>
          <a:ext cx="1828800" cy="187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60055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Motor Controller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9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Pololu</a:t>
            </a:r>
            <a:r>
              <a:rPr lang="en-US" sz="2800" dirty="0" smtClean="0"/>
              <a:t> </a:t>
            </a:r>
            <a:r>
              <a:rPr lang="en-US" sz="2800" dirty="0" err="1" smtClean="0"/>
              <a:t>Qik</a:t>
            </a:r>
            <a:r>
              <a:rPr lang="en-US" sz="2800" dirty="0" smtClean="0"/>
              <a:t> Dual Serial Motor Controller </a:t>
            </a:r>
            <a:r>
              <a:rPr lang="en-US" sz="2800" dirty="0" smtClean="0"/>
              <a:t>(</a:t>
            </a:r>
            <a:r>
              <a:rPr lang="en-US" sz="2800" dirty="0" err="1" smtClean="0"/>
              <a:t>qik</a:t>
            </a:r>
            <a:r>
              <a:rPr lang="en-US" sz="2800" dirty="0" smtClean="0"/>
              <a:t> 2s9v1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Controls 2 DC brush motors</a:t>
            </a:r>
          </a:p>
          <a:p>
            <a:r>
              <a:rPr lang="en-US" sz="2400" dirty="0" smtClean="0"/>
              <a:t>4.5-13.5 V motor supply range</a:t>
            </a:r>
          </a:p>
          <a:p>
            <a:r>
              <a:rPr lang="en-US" sz="2400" dirty="0" smtClean="0"/>
              <a:t>2.7-5.5 V logic supply</a:t>
            </a:r>
          </a:p>
          <a:p>
            <a:r>
              <a:rPr lang="en-US" sz="2400" dirty="0" smtClean="0"/>
              <a:t>Automatic baud rate detection (up to 38400 bps)</a:t>
            </a:r>
          </a:p>
          <a:p>
            <a:r>
              <a:rPr lang="en-US" sz="2400" dirty="0" smtClean="0"/>
              <a:t>Supports daisy-chaining the </a:t>
            </a:r>
            <a:r>
              <a:rPr lang="en-US" sz="2400" dirty="0" err="1" smtClean="0"/>
              <a:t>qik</a:t>
            </a:r>
            <a:r>
              <a:rPr lang="en-US" sz="2400" dirty="0" smtClean="0"/>
              <a:t> to other </a:t>
            </a:r>
            <a:r>
              <a:rPr lang="en-US" sz="2400" dirty="0" err="1" smtClean="0"/>
              <a:t>qiks</a:t>
            </a:r>
            <a:r>
              <a:rPr lang="en-US" sz="2400" dirty="0" smtClean="0"/>
              <a:t> and </a:t>
            </a:r>
            <a:r>
              <a:rPr lang="en-US" sz="2400" dirty="0" err="1" smtClean="0"/>
              <a:t>Pololu</a:t>
            </a:r>
            <a:r>
              <a:rPr lang="en-US" sz="2400" dirty="0" smtClean="0"/>
              <a:t> serial motor and servo controllers with 1 serial line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828800"/>
            <a:ext cx="4038600" cy="360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406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Controller Pin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Regulated 5 V will be connected to </a:t>
            </a:r>
            <a:r>
              <a:rPr lang="en-US" dirty="0" err="1" smtClean="0"/>
              <a:t>Vcc</a:t>
            </a:r>
            <a:endParaRPr lang="en-US" dirty="0" smtClean="0"/>
          </a:p>
          <a:p>
            <a:r>
              <a:rPr lang="en-US" dirty="0" smtClean="0"/>
              <a:t>Rx and </a:t>
            </a:r>
            <a:r>
              <a:rPr lang="en-US" dirty="0" err="1" smtClean="0"/>
              <a:t>Tx</a:t>
            </a:r>
            <a:r>
              <a:rPr lang="en-US" dirty="0" smtClean="0"/>
              <a:t> pins will be routed to our </a:t>
            </a:r>
            <a:r>
              <a:rPr lang="en-US" dirty="0" err="1" smtClean="0"/>
              <a:t>XBee</a:t>
            </a:r>
            <a:r>
              <a:rPr lang="en-US" dirty="0" smtClean="0"/>
              <a:t> module</a:t>
            </a:r>
          </a:p>
          <a:p>
            <a:r>
              <a:rPr lang="en-US" dirty="0" smtClean="0"/>
              <a:t>Motors will be connected to M0 and M1</a:t>
            </a:r>
          </a:p>
          <a:p>
            <a:r>
              <a:rPr lang="en-US" dirty="0" smtClean="0"/>
              <a:t>12 V supply will be connected to the VMOT pin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09805" y="2133600"/>
            <a:ext cx="503419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685800" y="2416175"/>
            <a:ext cx="7772400" cy="1470025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Sensors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79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Rangefinder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dirty="0" smtClean="0">
              <a:ea typeface="ＭＳ Ｐゴシック" charset="-128"/>
            </a:endParaRPr>
          </a:p>
          <a:p>
            <a:r>
              <a:rPr lang="en-US" dirty="0" smtClean="0">
                <a:ea typeface="ＭＳ Ｐゴシック" charset="-128"/>
              </a:rPr>
              <a:t>Efficiently navigate through search and rescue path</a:t>
            </a:r>
          </a:p>
          <a:p>
            <a:r>
              <a:rPr lang="en-US" dirty="0" smtClean="0">
                <a:ea typeface="ＭＳ Ｐゴシック" charset="-128"/>
              </a:rPr>
              <a:t>Detect and avoid obstacles which could </a:t>
            </a:r>
            <a:r>
              <a:rPr lang="en-US" dirty="0" smtClean="0">
                <a:ea typeface="ＭＳ Ｐゴシック" charset="-128"/>
              </a:rPr>
              <a:t>impede the vehicle’s movement or damage it.</a:t>
            </a:r>
          </a:p>
          <a:p>
            <a:r>
              <a:rPr lang="en-US" dirty="0" smtClean="0">
                <a:ea typeface="ＭＳ Ｐゴシック" charset="-128"/>
              </a:rPr>
              <a:t>Detect </a:t>
            </a:r>
            <a:r>
              <a:rPr lang="en-US" dirty="0" smtClean="0">
                <a:ea typeface="ＭＳ Ｐゴシック" charset="-128"/>
              </a:rPr>
              <a:t>possible injured life forms unable to communicate</a:t>
            </a:r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58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Ultrasonic or Infrared?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Ultrasonic Range Finder		</a:t>
            </a:r>
          </a:p>
        </p:txBody>
      </p:sp>
      <p:sp>
        <p:nvSpPr>
          <p:cNvPr id="1741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Accurate distance</a:t>
            </a:r>
          </a:p>
          <a:p>
            <a:r>
              <a:rPr lang="en-US" smtClean="0">
                <a:ea typeface="ＭＳ Ｐゴシック" charset="-128"/>
              </a:rPr>
              <a:t>Can be used indoors or out</a:t>
            </a:r>
          </a:p>
          <a:p>
            <a:r>
              <a:rPr lang="en-US" smtClean="0">
                <a:ea typeface="ＭＳ Ｐゴシック" charset="-128"/>
              </a:rPr>
              <a:t>Sound absorbing materials affect accuracy </a:t>
            </a:r>
          </a:p>
          <a:p>
            <a:r>
              <a:rPr lang="en-US" smtClean="0">
                <a:ea typeface="ＭＳ Ｐゴシック" charset="-128"/>
              </a:rPr>
              <a:t>Can be costly    &gt;$25</a:t>
            </a:r>
          </a:p>
        </p:txBody>
      </p:sp>
      <p:sp>
        <p:nvSpPr>
          <p:cNvPr id="17413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Infrared Range Finder</a:t>
            </a:r>
          </a:p>
        </p:txBody>
      </p:sp>
      <p:sp>
        <p:nvSpPr>
          <p:cNvPr id="17414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Inexpensive    &lt;$20</a:t>
            </a:r>
          </a:p>
          <a:p>
            <a:r>
              <a:rPr lang="en-US" dirty="0" smtClean="0">
                <a:ea typeface="ＭＳ Ｐゴシック" charset="-128"/>
              </a:rPr>
              <a:t>Not as accurate </a:t>
            </a:r>
          </a:p>
          <a:p>
            <a:r>
              <a:rPr lang="en-US" dirty="0" smtClean="0">
                <a:ea typeface="ＭＳ Ｐゴシック" charset="-128"/>
              </a:rPr>
              <a:t>Cannot be used in the sun</a:t>
            </a:r>
          </a:p>
          <a:p>
            <a:r>
              <a:rPr lang="en-US" dirty="0" smtClean="0">
                <a:ea typeface="ＭＳ Ｐゴシック" charset="-128"/>
              </a:rPr>
              <a:t>Narrow beam width</a:t>
            </a:r>
          </a:p>
          <a:p>
            <a:endParaRPr lang="en-US" dirty="0" smtClean="0">
              <a:ea typeface="ＭＳ Ｐゴシック" charset="-128"/>
            </a:endParaRPr>
          </a:p>
        </p:txBody>
      </p:sp>
      <p:sp>
        <p:nvSpPr>
          <p:cNvPr id="17415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17416" name="Picture 7" descr="infraredBea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800600"/>
            <a:ext cx="27241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8" descr="ultrasonicBe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19600"/>
            <a:ext cx="1157931" cy="209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49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Obstacle Detection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>
                <a:ea typeface="ＭＳ Ｐゴシック" charset="-128"/>
              </a:rPr>
              <a:t>Maxbotix</a:t>
            </a:r>
            <a:r>
              <a:rPr lang="en-US" dirty="0" smtClean="0">
                <a:ea typeface="ＭＳ Ｐゴシック" charset="-128"/>
              </a:rPr>
              <a:t> LV-MaxSonar-EZ1 mounted on front of vehicle</a:t>
            </a:r>
          </a:p>
          <a:p>
            <a:r>
              <a:rPr lang="en-US" dirty="0" smtClean="0">
                <a:ea typeface="ＭＳ Ｐゴシック" charset="-128"/>
              </a:rPr>
              <a:t>2.5V – 5.5V supply with typical 2mA draw </a:t>
            </a:r>
          </a:p>
          <a:p>
            <a:r>
              <a:rPr lang="en-US" dirty="0" smtClean="0">
                <a:ea typeface="ＭＳ Ｐゴシック" charset="-128"/>
              </a:rPr>
              <a:t>Pulse Width output detection range of 6” – 254”</a:t>
            </a:r>
          </a:p>
          <a:p>
            <a:r>
              <a:rPr lang="en-US" dirty="0" smtClean="0">
                <a:ea typeface="ＭＳ Ｐゴシック" charset="-128"/>
              </a:rPr>
              <a:t>Beam width of about 45°</a:t>
            </a:r>
          </a:p>
        </p:txBody>
      </p:sp>
      <p:pic>
        <p:nvPicPr>
          <p:cNvPr id="18436" name="Content Placeholder 5" descr="EZ1_main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2209800"/>
            <a:ext cx="3276600" cy="3276600"/>
          </a:xfrm>
        </p:spPr>
      </p:pic>
      <p:sp>
        <p:nvSpPr>
          <p:cNvPr id="18437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95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Maxbotix LV-MaxSonar-EZ1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867400" cy="4724400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We will utilize three pins</a:t>
            </a:r>
          </a:p>
          <a:p>
            <a:pPr lvl="1"/>
            <a:r>
              <a:rPr lang="en-US" smtClean="0">
                <a:ea typeface="ＭＳ Ｐゴシック" charset="-128"/>
              </a:rPr>
              <a:t>+5 (V</a:t>
            </a:r>
            <a:r>
              <a:rPr lang="en-US" baseline="-25000" smtClean="0">
                <a:ea typeface="ＭＳ Ｐゴシック" charset="-128"/>
              </a:rPr>
              <a:t>cc</a:t>
            </a:r>
            <a:r>
              <a:rPr lang="en-US" smtClean="0">
                <a:ea typeface="ＭＳ Ｐゴシック" charset="-128"/>
              </a:rPr>
              <a:t>)</a:t>
            </a:r>
          </a:p>
          <a:p>
            <a:pPr lvl="1"/>
            <a:r>
              <a:rPr lang="en-US" smtClean="0">
                <a:ea typeface="ＭＳ Ｐゴシック" charset="-128"/>
              </a:rPr>
              <a:t>GND</a:t>
            </a:r>
          </a:p>
          <a:p>
            <a:pPr lvl="1"/>
            <a:r>
              <a:rPr lang="en-US" smtClean="0">
                <a:ea typeface="ＭＳ Ｐゴシック" charset="-128"/>
              </a:rPr>
              <a:t>PW (Output)</a:t>
            </a:r>
          </a:p>
          <a:p>
            <a:r>
              <a:rPr lang="en-US" smtClean="0">
                <a:ea typeface="ＭＳ Ｐゴシック" charset="-128"/>
              </a:rPr>
              <a:t>Pulse Width Output</a:t>
            </a:r>
          </a:p>
          <a:p>
            <a:pPr lvl="1"/>
            <a:r>
              <a:rPr lang="en-US" smtClean="0">
                <a:ea typeface="ＭＳ Ｐゴシック" charset="-128"/>
              </a:rPr>
              <a:t>Will output a PW representation of the range</a:t>
            </a:r>
          </a:p>
          <a:p>
            <a:pPr lvl="1"/>
            <a:r>
              <a:rPr lang="en-US" smtClean="0">
                <a:ea typeface="ＭＳ Ｐゴシック" charset="-128"/>
              </a:rPr>
              <a:t>Detection Formula: </a:t>
            </a:r>
            <a:r>
              <a:rPr lang="en-US" b="1" smtClean="0">
                <a:ea typeface="ＭＳ Ｐゴシック" charset="-128"/>
              </a:rPr>
              <a:t>calcInches = PW/Vi</a:t>
            </a:r>
          </a:p>
          <a:p>
            <a:pPr lvl="2"/>
            <a:r>
              <a:rPr lang="en-US" b="1" smtClean="0">
                <a:ea typeface="ＭＳ Ｐゴシック" charset="-128"/>
              </a:rPr>
              <a:t>calcInches: </a:t>
            </a:r>
            <a:r>
              <a:rPr lang="en-US" smtClean="0">
                <a:ea typeface="ＭＳ Ｐゴシック" charset="-128"/>
              </a:rPr>
              <a:t>measure distance in inches</a:t>
            </a:r>
            <a:endParaRPr lang="en-US" b="1" smtClean="0">
              <a:ea typeface="ＭＳ Ｐゴシック" charset="-128"/>
            </a:endParaRPr>
          </a:p>
          <a:p>
            <a:pPr lvl="2"/>
            <a:r>
              <a:rPr lang="en-US" b="1" smtClean="0">
                <a:ea typeface="ＭＳ Ｐゴシック" charset="-128"/>
              </a:rPr>
              <a:t>PW</a:t>
            </a:r>
            <a:r>
              <a:rPr lang="en-US" smtClean="0">
                <a:ea typeface="ＭＳ Ｐゴシック" charset="-128"/>
              </a:rPr>
              <a:t>: pulse width output</a:t>
            </a:r>
          </a:p>
          <a:p>
            <a:pPr lvl="2"/>
            <a:r>
              <a:rPr lang="en-US" b="1" smtClean="0">
                <a:ea typeface="ＭＳ Ｐゴシック" charset="-128"/>
              </a:rPr>
              <a:t>Vi</a:t>
            </a:r>
            <a:r>
              <a:rPr lang="en-US" smtClean="0">
                <a:ea typeface="ＭＳ Ｐゴシック" charset="-128"/>
              </a:rPr>
              <a:t> : Volts/inch; scaling factor of 147 </a:t>
            </a:r>
            <a:r>
              <a:rPr lang="el-GR" smtClean="0">
                <a:ea typeface="ＭＳ Ｐゴシック" charset="-128"/>
              </a:rPr>
              <a:t>μ</a:t>
            </a:r>
            <a:r>
              <a:rPr lang="en-US" smtClean="0">
                <a:ea typeface="ＭＳ Ｐゴシック" charset="-128"/>
              </a:rPr>
              <a:t>S/inch</a:t>
            </a:r>
          </a:p>
          <a:p>
            <a:pPr lvl="1"/>
            <a:endParaRPr lang="en-US" smtClean="0">
              <a:ea typeface="ＭＳ Ｐゴシック" charset="-128"/>
            </a:endParaRPr>
          </a:p>
        </p:txBody>
      </p:sp>
      <p:pic>
        <p:nvPicPr>
          <p:cNvPr id="19460" name="Picture 8" descr="lvez1B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17638"/>
            <a:ext cx="29194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Footer Placeholder 1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20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Atmospheric Pressure Detection</a:t>
            </a:r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23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Motivation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dirty="0" smtClean="0">
              <a:ea typeface="ＭＳ Ｐゴシック" charset="-128"/>
            </a:endParaRPr>
          </a:p>
          <a:p>
            <a:r>
              <a:rPr lang="en-US" dirty="0" smtClean="0">
                <a:ea typeface="ＭＳ Ｐゴシック" charset="-128"/>
              </a:rPr>
              <a:t>Keeping search and rescue crew members safe.</a:t>
            </a:r>
          </a:p>
          <a:p>
            <a:r>
              <a:rPr lang="en-US" dirty="0" smtClean="0">
                <a:ea typeface="ＭＳ Ｐゴシック" charset="-128"/>
              </a:rPr>
              <a:t>Exploring the field of robotics.</a:t>
            </a:r>
          </a:p>
          <a:p>
            <a:r>
              <a:rPr lang="en-US" dirty="0" smtClean="0">
                <a:ea typeface="ＭＳ Ｐゴシック" charset="-128"/>
              </a:rPr>
              <a:t>Gaining insight into real-world engineering design, prototyping, and testing processes. 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Atmospheric Pressure Detection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ea typeface="ＭＳ Ｐゴシック" charset="-128"/>
            </a:endParaRPr>
          </a:p>
          <a:p>
            <a:r>
              <a:rPr lang="en-US" smtClean="0">
                <a:ea typeface="ＭＳ Ｐゴシック" charset="-128"/>
              </a:rPr>
              <a:t>Detect sudden changes in altitude</a:t>
            </a:r>
          </a:p>
          <a:p>
            <a:r>
              <a:rPr lang="en-US" smtClean="0">
                <a:ea typeface="ＭＳ Ｐゴシック" charset="-128"/>
              </a:rPr>
              <a:t>Detect dangerous explosive atmospheres</a:t>
            </a:r>
          </a:p>
          <a:p>
            <a:r>
              <a:rPr lang="en-US" smtClean="0">
                <a:ea typeface="ＭＳ Ｐゴシック" charset="-128"/>
              </a:rPr>
              <a:t>Detect changes in weather </a:t>
            </a:r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89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Pressure Sensor Selection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8229600" cy="297180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Part Number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MPL115A1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BMP085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Brand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Freescale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Bosch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Operating Voltage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2.375V – 5.5V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1.8V – 3.6V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Power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10 </a:t>
                      </a: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μ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 @ 1 sample/sec.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5 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μ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 @ 1 sample/sec.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Interface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SPI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Accuracy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±1 kPa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±0.1 kPa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50 – 115 kPa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30 – 110 kPa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$24.95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$19.95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22569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52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Atmospheric Pressure Detection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Freescale MPL115A1 Miniature SPI Digital Barometer</a:t>
            </a:r>
          </a:p>
          <a:p>
            <a:r>
              <a:rPr lang="en-US" smtClean="0">
                <a:ea typeface="ＭＳ Ｐゴシック" charset="-128"/>
              </a:rPr>
              <a:t>50 kPa – 115 kPa absolute pressure</a:t>
            </a:r>
          </a:p>
          <a:p>
            <a:r>
              <a:rPr lang="en-US" smtClean="0">
                <a:ea typeface="ＭＳ Ｐゴシック" charset="-128"/>
              </a:rPr>
              <a:t>Integrated ADC</a:t>
            </a:r>
          </a:p>
          <a:p>
            <a:r>
              <a:rPr lang="en-US" smtClean="0">
                <a:ea typeface="ＭＳ Ｐゴシック" charset="-128"/>
              </a:rPr>
              <a:t>SPI interface</a:t>
            </a:r>
          </a:p>
        </p:txBody>
      </p:sp>
      <p:pic>
        <p:nvPicPr>
          <p:cNvPr id="23556" name="Content Placeholder 5" descr="mpl115a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2057400"/>
            <a:ext cx="3505200" cy="3505200"/>
          </a:xfrm>
        </p:spPr>
      </p:pic>
      <p:sp>
        <p:nvSpPr>
          <p:cNvPr id="23557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51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MPL115A1 Pressure Sensor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r>
              <a:rPr lang="en-US" sz="2000" smtClean="0">
                <a:ea typeface="ＭＳ Ｐゴシック" charset="-128"/>
              </a:rPr>
              <a:t>We will utilize all the pins on the chip</a:t>
            </a:r>
          </a:p>
          <a:p>
            <a:pPr lvl="1"/>
            <a:r>
              <a:rPr lang="en-US" sz="2000" smtClean="0">
                <a:ea typeface="ＭＳ Ｐゴシック" charset="-128"/>
              </a:rPr>
              <a:t>V</a:t>
            </a:r>
            <a:r>
              <a:rPr lang="en-US" sz="2000" baseline="-25000" smtClean="0">
                <a:ea typeface="ＭＳ Ｐゴシック" charset="-128"/>
              </a:rPr>
              <a:t>DD</a:t>
            </a:r>
            <a:r>
              <a:rPr lang="en-US" sz="2000" smtClean="0">
                <a:ea typeface="ＭＳ Ｐゴシック" charset="-128"/>
              </a:rPr>
              <a:t>, GND, SHDN, SCLK, DIN, DOUT, CS</a:t>
            </a:r>
          </a:p>
          <a:p>
            <a:pPr lvl="1">
              <a:buFont typeface="Arial" charset="0"/>
              <a:buNone/>
            </a:pPr>
            <a:endParaRPr lang="en-US" sz="2000" smtClean="0">
              <a:ea typeface="ＭＳ Ｐゴシック" charset="-128"/>
            </a:endParaRPr>
          </a:p>
          <a:p>
            <a:r>
              <a:rPr lang="en-US" sz="2000" smtClean="0">
                <a:ea typeface="ＭＳ Ｐゴシック" charset="-128"/>
              </a:rPr>
              <a:t>Formula: </a:t>
            </a:r>
            <a:r>
              <a:rPr lang="en-US" sz="2000" b="1" smtClean="0">
                <a:ea typeface="ＭＳ Ｐゴシック" charset="-128"/>
              </a:rPr>
              <a:t>Pcomp = a0 + (b1+c12*Tadc) * Padc + b2 * Tadc</a:t>
            </a:r>
          </a:p>
          <a:p>
            <a:pPr lvl="1"/>
            <a:r>
              <a:rPr lang="en-US" sz="1600" b="1" smtClean="0">
                <a:ea typeface="ＭＳ Ｐゴシック" charset="-128"/>
              </a:rPr>
              <a:t>Padc: </a:t>
            </a:r>
            <a:r>
              <a:rPr lang="en-US" sz="1600" smtClean="0">
                <a:ea typeface="ＭＳ Ｐゴシック" charset="-128"/>
              </a:rPr>
              <a:t>10b pressure ADC output</a:t>
            </a:r>
          </a:p>
          <a:p>
            <a:pPr lvl="1"/>
            <a:r>
              <a:rPr lang="en-US" sz="1600" b="1" smtClean="0">
                <a:ea typeface="ＭＳ Ｐゴシック" charset="-128"/>
              </a:rPr>
              <a:t>Tadc: </a:t>
            </a:r>
            <a:r>
              <a:rPr lang="en-US" sz="1600" smtClean="0">
                <a:ea typeface="ＭＳ Ｐゴシック" charset="-128"/>
              </a:rPr>
              <a:t>10b temp. ADC output</a:t>
            </a:r>
          </a:p>
          <a:p>
            <a:pPr lvl="1"/>
            <a:r>
              <a:rPr lang="en-US" sz="1600" b="1" smtClean="0">
                <a:ea typeface="ＭＳ Ｐゴシック" charset="-128"/>
              </a:rPr>
              <a:t>a0: </a:t>
            </a:r>
            <a:r>
              <a:rPr lang="en-US" sz="1600" smtClean="0">
                <a:ea typeface="ＭＳ Ｐゴシック" charset="-128"/>
              </a:rPr>
              <a:t>pressure offset coefficient</a:t>
            </a:r>
          </a:p>
          <a:p>
            <a:pPr lvl="1"/>
            <a:r>
              <a:rPr lang="en-US" sz="1600" b="1" smtClean="0">
                <a:ea typeface="ＭＳ Ｐゴシック" charset="-128"/>
              </a:rPr>
              <a:t>b1: </a:t>
            </a:r>
            <a:r>
              <a:rPr lang="en-US" sz="1600" smtClean="0">
                <a:ea typeface="ＭＳ Ｐゴシック" charset="-128"/>
              </a:rPr>
              <a:t>pressure sensitivity coefficient</a:t>
            </a:r>
            <a:endParaRPr lang="en-US" sz="1600" b="1" smtClean="0">
              <a:ea typeface="ＭＳ Ｐゴシック" charset="-128"/>
            </a:endParaRPr>
          </a:p>
          <a:p>
            <a:pPr lvl="1"/>
            <a:r>
              <a:rPr lang="en-US" sz="1600" b="1" smtClean="0">
                <a:ea typeface="ＭＳ Ｐゴシック" charset="-128"/>
              </a:rPr>
              <a:t>b2: </a:t>
            </a:r>
            <a:r>
              <a:rPr lang="en-US" sz="1600" smtClean="0">
                <a:ea typeface="ＭＳ Ｐゴシック" charset="-128"/>
              </a:rPr>
              <a:t>temp. coefficient of offset</a:t>
            </a:r>
            <a:endParaRPr lang="en-US" sz="1600" b="1" smtClean="0">
              <a:ea typeface="ＭＳ Ｐゴシック" charset="-128"/>
            </a:endParaRPr>
          </a:p>
          <a:p>
            <a:pPr lvl="1"/>
            <a:r>
              <a:rPr lang="en-US" sz="1600" b="1" smtClean="0">
                <a:ea typeface="ＭＳ Ｐゴシック" charset="-128"/>
              </a:rPr>
              <a:t>c12: </a:t>
            </a:r>
            <a:r>
              <a:rPr lang="en-US" sz="1600" smtClean="0">
                <a:ea typeface="ＭＳ Ｐゴシック" charset="-128"/>
              </a:rPr>
              <a:t>temp. coefficient of sensitivity </a:t>
            </a:r>
          </a:p>
          <a:p>
            <a:pPr lvl="1">
              <a:buFont typeface="Arial" charset="0"/>
              <a:buNone/>
            </a:pPr>
            <a:endParaRPr lang="en-US" sz="1600" b="1" smtClean="0">
              <a:ea typeface="ＭＳ Ｐゴシック" charset="-128"/>
            </a:endParaRPr>
          </a:p>
          <a:p>
            <a:pPr lvl="1" algn="ctr">
              <a:buFont typeface="Arial" charset="0"/>
              <a:buNone/>
            </a:pPr>
            <a:r>
              <a:rPr lang="en-US" sz="1800" b="1" smtClean="0">
                <a:ea typeface="ＭＳ Ｐゴシック" charset="-128"/>
              </a:rPr>
              <a:t>Pressure(kPa) = Pcomp * [115 - 50/1023] + 50</a:t>
            </a:r>
          </a:p>
        </p:txBody>
      </p:sp>
      <p:pic>
        <p:nvPicPr>
          <p:cNvPr id="24580" name="Picture 6" descr="pressureBreakou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2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Temperature and Humidity Sensor</a:t>
            </a:r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29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Temperature and Humidity Sensor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ea typeface="ＭＳ Ｐゴシック" charset="-128"/>
            </a:endParaRPr>
          </a:p>
          <a:p>
            <a:r>
              <a:rPr lang="en-US" dirty="0" smtClean="0">
                <a:ea typeface="ＭＳ Ｐゴシック" charset="-128"/>
              </a:rPr>
              <a:t>Gain a better sense of surrounding environment </a:t>
            </a:r>
          </a:p>
          <a:p>
            <a:r>
              <a:rPr lang="en-US" dirty="0" smtClean="0">
                <a:ea typeface="ＭＳ Ｐゴシック" charset="-128"/>
              </a:rPr>
              <a:t>Be able to detect extreme heat or cold </a:t>
            </a:r>
          </a:p>
          <a:p>
            <a:pPr lvl="1"/>
            <a:r>
              <a:rPr lang="en-US" dirty="0" smtClean="0">
                <a:ea typeface="ＭＳ Ｐゴシック" charset="-128"/>
              </a:rPr>
              <a:t>Can injure both survivors and vehicle</a:t>
            </a:r>
          </a:p>
          <a:p>
            <a:r>
              <a:rPr lang="en-US" dirty="0" smtClean="0">
                <a:ea typeface="ＭＳ Ｐゴシック" charset="-128"/>
              </a:rPr>
              <a:t>Detect levels of humidity</a:t>
            </a:r>
          </a:p>
          <a:p>
            <a:pPr lvl="1"/>
            <a:r>
              <a:rPr lang="en-US" dirty="0" smtClean="0">
                <a:ea typeface="ＭＳ Ｐゴシック" charset="-128"/>
              </a:rPr>
              <a:t>Gather level of comfort of area</a:t>
            </a:r>
          </a:p>
          <a:p>
            <a:endParaRPr lang="en-US" dirty="0" smtClean="0">
              <a:ea typeface="ＭＳ Ｐゴシック" charset="-128"/>
            </a:endParaRPr>
          </a:p>
          <a:p>
            <a:endParaRPr lang="en-US" dirty="0" smtClean="0">
              <a:ea typeface="ＭＳ Ｐゴシック" charset="-128"/>
            </a:endParaRPr>
          </a:p>
          <a:p>
            <a:endParaRPr lang="en-US" dirty="0" smtClean="0">
              <a:ea typeface="ＭＳ Ｐゴシック" charset="-128"/>
            </a:endParaRPr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9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Sensor Selection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8229600" cy="3777615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Part Number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SHT15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HTM1735LF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SHT10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Brand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Sensiron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Measurement Specialties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Sensiron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Operating Voltage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2.4V-5.5V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2.5V – 7V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2.4V – 5.5V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Power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150 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μ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20 mW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90 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μ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Interface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Analog Output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Accuracy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±2% RH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±0.3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±3% RH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±3%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±3% RH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±0.4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 – 100% RH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-40 – 123.8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 – 100% RH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-30 – 80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 – 100% RH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-40 – 125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$28.95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$14.95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$15.00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2769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91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Temperature and Humidity Sensor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endParaRPr lang="en-US" sz="2800" smtClean="0">
              <a:ea typeface="ＭＳ Ｐゴシック" charset="-128"/>
            </a:endParaRPr>
          </a:p>
          <a:p>
            <a:r>
              <a:rPr lang="en-US" sz="2800" smtClean="0">
                <a:ea typeface="ＭＳ Ｐゴシック" charset="-128"/>
              </a:rPr>
              <a:t>Measurement Specialties HTM1735LF Temperature and Relative Humidity Module</a:t>
            </a:r>
          </a:p>
          <a:p>
            <a:r>
              <a:rPr lang="en-US" sz="2800" smtClean="0">
                <a:ea typeface="ＭＳ Ｐゴシック" charset="-128"/>
              </a:rPr>
              <a:t>Direct interface with </a:t>
            </a:r>
            <a:r>
              <a:rPr lang="el-GR" sz="2800" smtClean="0">
                <a:ea typeface="ＭＳ Ｐゴシック" charset="-128"/>
              </a:rPr>
              <a:t>μ</a:t>
            </a:r>
            <a:r>
              <a:rPr lang="en-US" sz="2800" smtClean="0">
                <a:ea typeface="ＭＳ Ｐゴシック" charset="-128"/>
              </a:rPr>
              <a:t>C with humidity linear V and direct NTC output</a:t>
            </a:r>
          </a:p>
          <a:p>
            <a:r>
              <a:rPr lang="en-US" sz="2800" smtClean="0">
                <a:ea typeface="ＭＳ Ｐゴシック" charset="-128"/>
              </a:rPr>
              <a:t>Typical 1 – 3.6V output for 0 – 100% RH</a:t>
            </a:r>
          </a:p>
          <a:p>
            <a:r>
              <a:rPr lang="en-US" sz="2800" smtClean="0">
                <a:ea typeface="ＭＳ Ｐゴシック" charset="-128"/>
              </a:rPr>
              <a:t>Temp. measurement through NTC 10k</a:t>
            </a:r>
            <a:r>
              <a:rPr lang="el-GR" sz="2800" smtClean="0">
                <a:ea typeface="ＭＳ Ｐゴシック" charset="-128"/>
              </a:rPr>
              <a:t>Ω</a:t>
            </a:r>
            <a:r>
              <a:rPr lang="en-US" sz="2800" smtClean="0">
                <a:ea typeface="ＭＳ Ｐゴシック" charset="-128"/>
              </a:rPr>
              <a:t> </a:t>
            </a:r>
            <a:r>
              <a:rPr lang="en-US" sz="2800" smtClean="0">
                <a:solidFill>
                  <a:srgbClr val="000000"/>
                </a:solidFill>
                <a:ea typeface="ＭＳ Ｐゴシック" charset="-128"/>
              </a:rPr>
              <a:t>±</a:t>
            </a:r>
            <a:r>
              <a:rPr lang="en-US" sz="2800" smtClean="0">
                <a:ea typeface="ＭＳ Ｐゴシック" charset="-128"/>
              </a:rPr>
              <a:t>3% direct output</a:t>
            </a:r>
          </a:p>
          <a:p>
            <a:endParaRPr lang="en-US" smtClean="0">
              <a:ea typeface="ＭＳ Ｐゴシック" charset="-128"/>
            </a:endParaRPr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92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HTM1735LF Sensor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6400800" cy="3962400"/>
          </a:xfrm>
        </p:spPr>
        <p:txBody>
          <a:bodyPr/>
          <a:lstStyle/>
          <a:p>
            <a:r>
              <a:rPr lang="en-US" sz="2400" smtClean="0">
                <a:ea typeface="ＭＳ Ｐゴシック" charset="-128"/>
              </a:rPr>
              <a:t>We will utilize all 4 pins on board</a:t>
            </a:r>
          </a:p>
          <a:p>
            <a:pPr lvl="1"/>
            <a:r>
              <a:rPr lang="en-US" sz="2400" smtClean="0">
                <a:ea typeface="ＭＳ Ｐゴシック" charset="-128"/>
              </a:rPr>
              <a:t>NTC (Temp.), GND, V</a:t>
            </a:r>
            <a:r>
              <a:rPr lang="en-US" sz="2400" baseline="-25000" smtClean="0">
                <a:ea typeface="ＭＳ Ｐゴシック" charset="-128"/>
              </a:rPr>
              <a:t>CC</a:t>
            </a:r>
            <a:r>
              <a:rPr lang="en-US" sz="2400" smtClean="0">
                <a:ea typeface="ＭＳ Ｐゴシック" charset="-128"/>
              </a:rPr>
              <a:t>, Vout (Hum.)</a:t>
            </a:r>
          </a:p>
          <a:p>
            <a:r>
              <a:rPr lang="en-US" sz="2400" smtClean="0">
                <a:ea typeface="ＭＳ Ｐゴシック" charset="-128"/>
              </a:rPr>
              <a:t>Humidity Formula: </a:t>
            </a:r>
          </a:p>
          <a:p>
            <a:pPr>
              <a:buFont typeface="Arial" charset="0"/>
              <a:buNone/>
            </a:pPr>
            <a:r>
              <a:rPr lang="en-US" sz="2400" b="1" smtClean="0">
                <a:ea typeface="ＭＳ Ｐゴシック" charset="-128"/>
              </a:rPr>
              <a:t>            Vout = 25.68RH + 1079</a:t>
            </a:r>
          </a:p>
          <a:p>
            <a:pPr lvl="1">
              <a:buFont typeface="Arial" charset="0"/>
              <a:buNone/>
            </a:pPr>
            <a:r>
              <a:rPr lang="en-US" sz="2400" b="1" smtClean="0">
                <a:ea typeface="ＭＳ Ｐゴシック" charset="-128"/>
              </a:rPr>
              <a:t>      RH = 0.03892Vout – 41.98</a:t>
            </a:r>
            <a:endParaRPr lang="en-US" sz="2400" smtClean="0">
              <a:ea typeface="ＭＳ Ｐゴシック" charset="-128"/>
            </a:endParaRPr>
          </a:p>
          <a:p>
            <a:r>
              <a:rPr lang="en-US" sz="2400" smtClean="0">
                <a:ea typeface="ＭＳ Ｐゴシック" charset="-128"/>
              </a:rPr>
              <a:t>Temperature Formula:</a:t>
            </a:r>
          </a:p>
          <a:p>
            <a:pPr lvl="1">
              <a:buFont typeface="Arial" charset="0"/>
              <a:buNone/>
            </a:pPr>
            <a:r>
              <a:rPr lang="en-US" sz="2400" smtClean="0">
                <a:ea typeface="ＭＳ Ｐゴシック" charset="-128"/>
              </a:rPr>
              <a:t> </a:t>
            </a:r>
            <a:r>
              <a:rPr lang="en-US" sz="2400" b="1" smtClean="0">
                <a:ea typeface="ＭＳ Ｐゴシック" charset="-128"/>
              </a:rPr>
              <a:t>R</a:t>
            </a:r>
            <a:r>
              <a:rPr lang="en-US" sz="2400" b="1" baseline="-25000" smtClean="0">
                <a:ea typeface="ＭＳ Ｐゴシック" charset="-128"/>
              </a:rPr>
              <a:t>T</a:t>
            </a:r>
            <a:r>
              <a:rPr lang="en-US" sz="2400" b="1" smtClean="0">
                <a:ea typeface="ＭＳ Ｐゴシック" charset="-128"/>
              </a:rPr>
              <a:t> = R</a:t>
            </a:r>
            <a:r>
              <a:rPr lang="en-US" sz="2400" b="1" baseline="-25000" smtClean="0">
                <a:ea typeface="ＭＳ Ｐゴシック" charset="-128"/>
              </a:rPr>
              <a:t>N</a:t>
            </a:r>
            <a:r>
              <a:rPr lang="en-US" sz="2400" b="1" smtClean="0">
                <a:ea typeface="ＭＳ Ｐゴシック" charset="-128"/>
              </a:rPr>
              <a:t> * e</a:t>
            </a:r>
            <a:r>
              <a:rPr lang="el-GR" sz="2400" b="1" baseline="30000" smtClean="0">
                <a:ea typeface="ＭＳ Ｐゴシック" charset="-128"/>
              </a:rPr>
              <a:t>β</a:t>
            </a:r>
            <a:r>
              <a:rPr lang="en-US" sz="2400" b="1" baseline="30000" smtClean="0">
                <a:ea typeface="ＭＳ Ｐゴシック" charset="-128"/>
              </a:rPr>
              <a:t>[1/T – 1/Tn ]</a:t>
            </a:r>
          </a:p>
          <a:p>
            <a:pPr lvl="1"/>
            <a:r>
              <a:rPr lang="en-US" sz="1800" b="1" smtClean="0">
                <a:ea typeface="ＭＳ Ｐゴシック" charset="-128"/>
              </a:rPr>
              <a:t>R</a:t>
            </a:r>
            <a:r>
              <a:rPr lang="en-US" sz="1800" b="1" baseline="-25000" smtClean="0">
                <a:ea typeface="ＭＳ Ｐゴシック" charset="-128"/>
              </a:rPr>
              <a:t>T:  </a:t>
            </a:r>
            <a:r>
              <a:rPr lang="en-US" sz="1800" smtClean="0">
                <a:ea typeface="ＭＳ Ｐゴシック" charset="-128"/>
              </a:rPr>
              <a:t>NTC resistance (</a:t>
            </a:r>
            <a:r>
              <a:rPr lang="el-GR" sz="1800" smtClean="0">
                <a:ea typeface="ＭＳ Ｐゴシック" charset="-128"/>
              </a:rPr>
              <a:t>Ω</a:t>
            </a:r>
            <a:r>
              <a:rPr lang="en-US" sz="1800" smtClean="0">
                <a:ea typeface="ＭＳ Ｐゴシック" charset="-128"/>
              </a:rPr>
              <a:t>) at temp. T (K)</a:t>
            </a:r>
            <a:endParaRPr lang="en-US" sz="1800" b="1" baseline="-25000" smtClean="0">
              <a:ea typeface="ＭＳ Ｐゴシック" charset="-128"/>
            </a:endParaRPr>
          </a:p>
          <a:p>
            <a:pPr lvl="1"/>
            <a:r>
              <a:rPr lang="en-US" sz="1800" b="1" smtClean="0">
                <a:ea typeface="ＭＳ Ｐゴシック" charset="-128"/>
              </a:rPr>
              <a:t>R</a:t>
            </a:r>
            <a:r>
              <a:rPr lang="en-US" sz="1800" b="1" baseline="-25000" smtClean="0">
                <a:ea typeface="ＭＳ Ｐゴシック" charset="-128"/>
              </a:rPr>
              <a:t>N: </a:t>
            </a:r>
            <a:r>
              <a:rPr lang="en-US" sz="1800" smtClean="0">
                <a:ea typeface="ＭＳ Ｐゴシック" charset="-128"/>
              </a:rPr>
              <a:t>NTC resistance (</a:t>
            </a:r>
            <a:r>
              <a:rPr lang="el-GR" sz="1800" smtClean="0">
                <a:ea typeface="ＭＳ Ｐゴシック" charset="-128"/>
              </a:rPr>
              <a:t>Ω</a:t>
            </a:r>
            <a:r>
              <a:rPr lang="en-US" sz="1800" smtClean="0">
                <a:ea typeface="ＭＳ Ｐゴシック" charset="-128"/>
              </a:rPr>
              <a:t>) at temp. T (K)</a:t>
            </a:r>
            <a:endParaRPr lang="en-US" sz="1800" b="1" baseline="-25000" smtClean="0">
              <a:ea typeface="ＭＳ Ｐゴシック" charset="-128"/>
            </a:endParaRPr>
          </a:p>
          <a:p>
            <a:pPr lvl="1"/>
            <a:r>
              <a:rPr lang="en-US" sz="1800" b="1" smtClean="0">
                <a:ea typeface="ＭＳ Ｐゴシック" charset="-128"/>
              </a:rPr>
              <a:t>T, T</a:t>
            </a:r>
            <a:r>
              <a:rPr lang="en-US" sz="1800" b="1" baseline="-25000" smtClean="0">
                <a:ea typeface="ＭＳ Ｐゴシック" charset="-128"/>
              </a:rPr>
              <a:t>N</a:t>
            </a:r>
            <a:r>
              <a:rPr lang="en-US" sz="1800" b="1" smtClean="0">
                <a:ea typeface="ＭＳ Ｐゴシック" charset="-128"/>
              </a:rPr>
              <a:t>: </a:t>
            </a:r>
            <a:r>
              <a:rPr lang="en-US" sz="1800" smtClean="0">
                <a:ea typeface="ＭＳ Ｐゴシック" charset="-128"/>
              </a:rPr>
              <a:t>Temperature (K)</a:t>
            </a:r>
            <a:endParaRPr lang="en-US" sz="1800" b="1" smtClean="0">
              <a:ea typeface="ＭＳ Ｐゴシック" charset="-128"/>
            </a:endParaRPr>
          </a:p>
          <a:p>
            <a:pPr lvl="1"/>
            <a:r>
              <a:rPr lang="el-GR" sz="1800" b="1" smtClean="0">
                <a:ea typeface="ＭＳ Ｐゴシック" charset="-128"/>
              </a:rPr>
              <a:t>β</a:t>
            </a:r>
            <a:r>
              <a:rPr lang="en-US" sz="1800" b="1" smtClean="0">
                <a:ea typeface="ＭＳ Ｐゴシック" charset="-128"/>
              </a:rPr>
              <a:t>: </a:t>
            </a:r>
            <a:r>
              <a:rPr lang="en-US" sz="1800" smtClean="0">
                <a:ea typeface="ＭＳ Ｐゴシック" charset="-128"/>
              </a:rPr>
              <a:t>Material specific constant of NTC</a:t>
            </a:r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29701" name="Picture 4" descr="tempSens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686050"/>
            <a:ext cx="30480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30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470025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Vehicle Vision</a:t>
            </a:r>
          </a:p>
        </p:txBody>
      </p:sp>
      <p:sp>
        <p:nvSpPr>
          <p:cNvPr id="30723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72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400" dirty="0" smtClean="0"/>
              <a:t>To create a low-power, low-cost, easy-to-use mobile module to allow search and rescue crews to safely carry out their duties without unnecessarily putting themselves in danger. </a:t>
            </a:r>
          </a:p>
          <a:p>
            <a:r>
              <a:rPr lang="en-US" sz="3400" dirty="0" smtClean="0"/>
              <a:t>Creating a simple graphical user interface which will allow them to do so. </a:t>
            </a:r>
          </a:p>
        </p:txBody>
      </p:sp>
    </p:spTree>
    <p:extLst>
      <p:ext uri="{BB962C8B-B14F-4D97-AF65-F5344CB8AC3E}">
        <p14:creationId xmlns:p14="http://schemas.microsoft.com/office/powerpoint/2010/main" val="286475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Vehicle Vision		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Necessary to navigate over various types of terrain</a:t>
            </a:r>
          </a:p>
          <a:p>
            <a:r>
              <a:rPr lang="en-US" smtClean="0">
                <a:ea typeface="ＭＳ Ｐゴシック" charset="-128"/>
              </a:rPr>
              <a:t>Help operator detect obstacles the obstacle detection system might miss</a:t>
            </a:r>
          </a:p>
          <a:p>
            <a:r>
              <a:rPr lang="en-US" smtClean="0">
                <a:ea typeface="ＭＳ Ｐゴシック" charset="-128"/>
              </a:rPr>
              <a:t>Help operator locate victims or survivors in need of aid</a:t>
            </a:r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28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Linksys WVC54GC Wireless-G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486400" cy="4267200"/>
          </a:xfrm>
        </p:spPr>
        <p:txBody>
          <a:bodyPr/>
          <a:lstStyle/>
          <a:p>
            <a:r>
              <a:rPr lang="en-US" sz="2800" smtClean="0">
                <a:ea typeface="ＭＳ Ｐゴシック" charset="-128"/>
              </a:rPr>
              <a:t>Integrated web server; view from browsers via PC/phone</a:t>
            </a:r>
          </a:p>
          <a:p>
            <a:r>
              <a:rPr lang="en-US" sz="2800" smtClean="0">
                <a:ea typeface="ＭＳ Ｐゴシック" charset="-128"/>
              </a:rPr>
              <a:t>Simple to set up</a:t>
            </a:r>
          </a:p>
          <a:p>
            <a:r>
              <a:rPr lang="en-US" sz="2800" smtClean="0">
                <a:ea typeface="ＭＳ Ｐゴシック" charset="-128"/>
              </a:rPr>
              <a:t>320x240 pixel resolution</a:t>
            </a:r>
          </a:p>
          <a:p>
            <a:r>
              <a:rPr lang="en-US" sz="2800" smtClean="0">
                <a:ea typeface="ＭＳ Ｐゴシック" charset="-128"/>
              </a:rPr>
              <a:t>5V power barrel jack does not require outlet</a:t>
            </a:r>
          </a:p>
        </p:txBody>
      </p:sp>
      <p:sp>
        <p:nvSpPr>
          <p:cNvPr id="3277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32773" name="Picture 4" descr="Linksys-WVC54GC-wireless-came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1704975"/>
            <a:ext cx="2652712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69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Live Video Stream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85188" cy="1828800"/>
          </a:xfrm>
        </p:spPr>
        <p:txBody>
          <a:bodyPr/>
          <a:lstStyle/>
          <a:p>
            <a:r>
              <a:rPr lang="en-US" sz="2400" smtClean="0">
                <a:ea typeface="ＭＳ Ｐゴシック" charset="-128"/>
              </a:rPr>
              <a:t>In order to lead effective mission, video stream must be live</a:t>
            </a:r>
          </a:p>
          <a:p>
            <a:r>
              <a:rPr lang="en-US" sz="2400" smtClean="0">
                <a:ea typeface="ＭＳ Ｐゴシック" charset="-128"/>
              </a:rPr>
              <a:t>Processing Sketchbook will be software of choice</a:t>
            </a:r>
          </a:p>
          <a:p>
            <a:r>
              <a:rPr lang="en-US" sz="2400" smtClean="0">
                <a:ea typeface="ＭＳ Ｐゴシック" charset="-128"/>
              </a:rPr>
              <a:t>IPCapture libraries to capture feed</a:t>
            </a:r>
          </a:p>
          <a:p>
            <a:r>
              <a:rPr lang="en-US" sz="2400" smtClean="0">
                <a:ea typeface="ＭＳ Ｐゴシック" charset="-128"/>
              </a:rPr>
              <a:t>Will be integrated with operator GUI</a:t>
            </a:r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33797" name="Picture 4" descr="came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81400"/>
            <a:ext cx="5410200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78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470025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Vehicle Illumination</a:t>
            </a: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44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Vehicle Illumination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ea typeface="ＭＳ Ｐゴシック" charset="-128"/>
            </a:endParaRPr>
          </a:p>
          <a:p>
            <a:r>
              <a:rPr lang="en-US" smtClean="0">
                <a:ea typeface="ＭＳ Ｐゴシック" charset="-128"/>
              </a:rPr>
              <a:t>Robot must be able to navigate under lowlight conditions </a:t>
            </a:r>
          </a:p>
          <a:p>
            <a:r>
              <a:rPr lang="en-US" smtClean="0">
                <a:ea typeface="ＭＳ Ｐゴシック" charset="-128"/>
              </a:rPr>
              <a:t>Be able to view camera feed at all times</a:t>
            </a:r>
          </a:p>
          <a:p>
            <a:r>
              <a:rPr lang="en-US" smtClean="0">
                <a:ea typeface="ＭＳ Ｐゴシック" charset="-128"/>
              </a:rPr>
              <a:t>Search for survivors in all conditions</a:t>
            </a:r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54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Vehicle Illumination</a:t>
            </a:r>
          </a:p>
        </p:txBody>
      </p:sp>
      <p:sp>
        <p:nvSpPr>
          <p:cNvPr id="3686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LED Bar	</a:t>
            </a:r>
          </a:p>
        </p:txBody>
      </p:sp>
      <p:sp>
        <p:nvSpPr>
          <p:cNvPr id="3686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smtClean="0">
                <a:ea typeface="ＭＳ Ｐゴシック" charset="-128"/>
              </a:rPr>
              <a:t>Pre-Packaged, ready to go</a:t>
            </a:r>
          </a:p>
          <a:p>
            <a:r>
              <a:rPr lang="en-US" sz="2000" smtClean="0">
                <a:ea typeface="ＭＳ Ｐゴシック" charset="-128"/>
              </a:rPr>
              <a:t>Inexpensive </a:t>
            </a:r>
          </a:p>
          <a:p>
            <a:r>
              <a:rPr lang="en-US" sz="2000" smtClean="0">
                <a:ea typeface="ＭＳ Ｐゴシック" charset="-128"/>
              </a:rPr>
              <a:t>Simple to interface</a:t>
            </a:r>
          </a:p>
          <a:p>
            <a:r>
              <a:rPr lang="en-US" sz="2000" smtClean="0">
                <a:ea typeface="ＭＳ Ｐゴシック" charset="-128"/>
              </a:rPr>
              <a:t>Will drain power from our battery (30mA @ 12V)</a:t>
            </a:r>
          </a:p>
          <a:p>
            <a:r>
              <a:rPr lang="en-US" sz="2000" smtClean="0">
                <a:ea typeface="ＭＳ Ｐゴシック" charset="-128"/>
              </a:rPr>
              <a:t>Needs some kind of control to know when to run</a:t>
            </a:r>
          </a:p>
        </p:txBody>
      </p:sp>
      <p:sp>
        <p:nvSpPr>
          <p:cNvPr id="36869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Dark-Detecting Circuit</a:t>
            </a:r>
          </a:p>
        </p:txBody>
      </p:sp>
      <p:sp>
        <p:nvSpPr>
          <p:cNvPr id="36870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000" smtClean="0">
                <a:ea typeface="ＭＳ Ｐゴシック" charset="-128"/>
              </a:rPr>
              <a:t>Inexpensive, Simple</a:t>
            </a:r>
          </a:p>
          <a:p>
            <a:r>
              <a:rPr lang="en-US" sz="2000" smtClean="0">
                <a:ea typeface="ＭＳ Ｐゴシック" charset="-128"/>
              </a:rPr>
              <a:t>Will not drain power from main battery</a:t>
            </a:r>
          </a:p>
          <a:p>
            <a:r>
              <a:rPr lang="en-US" sz="2000" smtClean="0">
                <a:ea typeface="ＭＳ Ｐゴシック" charset="-128"/>
              </a:rPr>
              <a:t>Automatically turns on in dark lighting situations</a:t>
            </a:r>
          </a:p>
          <a:p>
            <a:r>
              <a:rPr lang="en-US" sz="2000" smtClean="0">
                <a:ea typeface="ＭＳ Ｐゴシック" charset="-128"/>
              </a:rPr>
              <a:t>Needs a separate power source</a:t>
            </a:r>
          </a:p>
        </p:txBody>
      </p:sp>
      <p:sp>
        <p:nvSpPr>
          <p:cNvPr id="36871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36872" name="Picture 7" descr="automatic-dark-detection-circuit-13288136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11675"/>
            <a:ext cx="294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8" descr="LEDb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49775"/>
            <a:ext cx="2705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57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Dark-Detecting Circuit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33600"/>
          </a:xfrm>
        </p:spPr>
        <p:txBody>
          <a:bodyPr/>
          <a:lstStyle/>
          <a:p>
            <a:r>
              <a:rPr lang="en-US" sz="2400" smtClean="0">
                <a:ea typeface="ＭＳ Ｐゴシック" charset="-128"/>
              </a:rPr>
              <a:t>Simple and automatic circuit utilizing a phototransistor</a:t>
            </a:r>
          </a:p>
          <a:p>
            <a:r>
              <a:rPr lang="en-US" sz="2400" smtClean="0">
                <a:ea typeface="ＭＳ Ｐゴシック" charset="-128"/>
              </a:rPr>
              <a:t>NPNs to drive the LEDs</a:t>
            </a:r>
          </a:p>
          <a:p>
            <a:r>
              <a:rPr lang="en-US" sz="2400" smtClean="0">
                <a:ea typeface="ＭＳ Ｐゴシック" charset="-128"/>
              </a:rPr>
              <a:t>Will utilize separate AA batteries</a:t>
            </a:r>
          </a:p>
          <a:p>
            <a:r>
              <a:rPr lang="en-US" sz="2400" smtClean="0">
                <a:ea typeface="ＭＳ Ｐゴシック" charset="-128"/>
              </a:rPr>
              <a:t>Only draws about 35mA</a:t>
            </a:r>
          </a:p>
          <a:p>
            <a:endParaRPr lang="en-US" smtClean="0">
              <a:ea typeface="ＭＳ Ｐゴシック" charset="-128"/>
            </a:endParaRPr>
          </a:p>
        </p:txBody>
      </p:sp>
      <p:sp>
        <p:nvSpPr>
          <p:cNvPr id="3789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3789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05200"/>
            <a:ext cx="5715000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21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Microcontroller</a:t>
            </a:r>
          </a:p>
        </p:txBody>
      </p:sp>
      <p:sp>
        <p:nvSpPr>
          <p:cNvPr id="38915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67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Microcontroller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8229600" cy="3240405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ATmega1280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ATmega328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PIC16F886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Flash 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128 KB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32 KB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14 KB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Pin Count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CPU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8-bit AVR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8-bit AVR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5 MIPS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Frequency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16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8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EEPROM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4096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1024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256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ADC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16 ch, 10-bit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8 ch, 10-bit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11 ch, 10-bit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Chip: Sampled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Dev Board: $28.00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Chip: Sampled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Dev Board: $29.95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Chip: Sampled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Dev Board: $28.95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3998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04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ATmega328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Atmel ATmega328 offers enough computational power for out application</a:t>
            </a:r>
          </a:p>
          <a:p>
            <a:r>
              <a:rPr lang="en-US" smtClean="0">
                <a:ea typeface="ＭＳ Ｐゴシック" charset="-128"/>
              </a:rPr>
              <a:t>Tied to sensors and TX/RX module for data communication</a:t>
            </a:r>
          </a:p>
          <a:p>
            <a:r>
              <a:rPr lang="en-US" smtClean="0">
                <a:ea typeface="ＭＳ Ｐゴシック" charset="-128"/>
              </a:rPr>
              <a:t>32 total pins, with 23 I/O pins</a:t>
            </a:r>
          </a:p>
          <a:p>
            <a:r>
              <a:rPr lang="en-US" smtClean="0">
                <a:ea typeface="ＭＳ Ｐゴシック" charset="-128"/>
              </a:rPr>
              <a:t>Programmed with Arduino IDE/Bootloader</a:t>
            </a:r>
          </a:p>
        </p:txBody>
      </p:sp>
      <p:sp>
        <p:nvSpPr>
          <p:cNvPr id="4096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31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Max wireless range of 275 ft. </a:t>
            </a:r>
          </a:p>
          <a:p>
            <a:r>
              <a:rPr lang="en-US" dirty="0" smtClean="0"/>
              <a:t>Power Consumption of &lt; 10 W</a:t>
            </a:r>
          </a:p>
          <a:p>
            <a:r>
              <a:rPr lang="en-US" dirty="0" smtClean="0"/>
              <a:t>Final weight of &lt; 10 lbs.</a:t>
            </a:r>
          </a:p>
          <a:p>
            <a:r>
              <a:rPr lang="en-US" dirty="0" smtClean="0"/>
              <a:t>Operational battery life of at least 30 min.</a:t>
            </a:r>
          </a:p>
          <a:p>
            <a:r>
              <a:rPr lang="en-US" dirty="0" smtClean="0"/>
              <a:t>All sensors accurate to within 10%</a:t>
            </a:r>
          </a:p>
        </p:txBody>
      </p:sp>
    </p:spTree>
    <p:extLst>
      <p:ext uri="{BB962C8B-B14F-4D97-AF65-F5344CB8AC3E}">
        <p14:creationId xmlns:p14="http://schemas.microsoft.com/office/powerpoint/2010/main" val="15333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Arduino Uno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410200" cy="4373563"/>
          </a:xfrm>
        </p:spPr>
        <p:txBody>
          <a:bodyPr/>
          <a:lstStyle/>
          <a:p>
            <a:r>
              <a:rPr lang="en-US" sz="2800" smtClean="0">
                <a:ea typeface="ＭＳ Ｐゴシック" charset="-128"/>
              </a:rPr>
              <a:t>For testing purposes, we will use Uno Dev. Board</a:t>
            </a:r>
          </a:p>
          <a:p>
            <a:r>
              <a:rPr lang="en-US" sz="2800" smtClean="0">
                <a:ea typeface="ＭＳ Ｐゴシック" charset="-128"/>
              </a:rPr>
              <a:t>14 digital I/O pins (6 PWM), 6 analog input pins </a:t>
            </a:r>
          </a:p>
          <a:p>
            <a:r>
              <a:rPr lang="en-US" sz="2800" smtClean="0">
                <a:ea typeface="ＭＳ Ｐゴシック" charset="-128"/>
              </a:rPr>
              <a:t>SPI communication</a:t>
            </a:r>
          </a:p>
          <a:p>
            <a:r>
              <a:rPr lang="en-US" sz="2800" smtClean="0">
                <a:ea typeface="ＭＳ Ｐゴシック" charset="-128"/>
              </a:rPr>
              <a:t>Serial RX and TX pins for TTL serial data</a:t>
            </a:r>
          </a:p>
          <a:p>
            <a:r>
              <a:rPr lang="en-US" sz="2800" smtClean="0">
                <a:ea typeface="ＭＳ Ｐゴシック" charset="-128"/>
              </a:rPr>
              <a:t>Abundance of code examples, libraries</a:t>
            </a:r>
          </a:p>
          <a:p>
            <a:endParaRPr lang="en-US" sz="2800" smtClean="0">
              <a:ea typeface="ＭＳ Ｐゴシック" charset="-128"/>
            </a:endParaRPr>
          </a:p>
        </p:txBody>
      </p:sp>
      <p:pic>
        <p:nvPicPr>
          <p:cNvPr id="41988" name="Picture 4" descr="arduinoUN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667000"/>
            <a:ext cx="35925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06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ATmega328 Schematic</a:t>
            </a:r>
          </a:p>
        </p:txBody>
      </p:sp>
      <p:pic>
        <p:nvPicPr>
          <p:cNvPr id="43011" name="Content Placeholder 4" descr="328hooku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62150"/>
            <a:ext cx="8443913" cy="4057650"/>
          </a:xfrm>
        </p:spPr>
      </p:pic>
      <p:sp>
        <p:nvSpPr>
          <p:cNvPr id="4301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5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470025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Software</a:t>
            </a:r>
          </a:p>
        </p:txBody>
      </p:sp>
      <p:sp>
        <p:nvSpPr>
          <p:cNvPr id="44035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10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Software Overview</a:t>
            </a:r>
          </a:p>
        </p:txBody>
      </p:sp>
      <p:sp>
        <p:nvSpPr>
          <p:cNvPr id="45059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90488" y="2057400"/>
            <a:ext cx="3033712" cy="1981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Calibri" charset="0"/>
              </a:rPr>
              <a:t>Operator Software</a:t>
            </a:r>
          </a:p>
          <a:p>
            <a:pPr algn="ctr"/>
            <a:endParaRPr lang="en-US" sz="1600">
              <a:solidFill>
                <a:srgbClr val="FFFFFF"/>
              </a:solidFill>
              <a:latin typeface="Calibri" charset="0"/>
            </a:endParaRPr>
          </a:p>
          <a:p>
            <a:r>
              <a:rPr lang="en-US" sz="1600">
                <a:solidFill>
                  <a:srgbClr val="FFFFFF"/>
                </a:solidFill>
                <a:latin typeface="Calibri" charset="0"/>
              </a:rPr>
              <a:t>Operator Control</a:t>
            </a:r>
          </a:p>
          <a:p>
            <a:r>
              <a:rPr lang="en-US" sz="1600">
                <a:solidFill>
                  <a:srgbClr val="FFFFFF"/>
                </a:solidFill>
                <a:latin typeface="Calibri" charset="0"/>
              </a:rPr>
              <a:t>Operator Interface</a:t>
            </a:r>
          </a:p>
          <a:p>
            <a:r>
              <a:rPr lang="en-US" sz="1600">
                <a:solidFill>
                  <a:srgbClr val="FFFFFF"/>
                </a:solidFill>
                <a:latin typeface="Calibri" charset="0"/>
              </a:rPr>
              <a:t>Sensor Data Receive</a:t>
            </a:r>
          </a:p>
          <a:p>
            <a:r>
              <a:rPr lang="en-US" sz="1600">
                <a:solidFill>
                  <a:srgbClr val="FFFFFF"/>
                </a:solidFill>
                <a:latin typeface="Calibri" charset="0"/>
              </a:rPr>
              <a:t>Live Camera Feed</a:t>
            </a:r>
          </a:p>
          <a:p>
            <a:pPr algn="ctr"/>
            <a:endParaRPr lang="en-US">
              <a:solidFill>
                <a:srgbClr val="FFFFFF"/>
              </a:solidFill>
              <a:latin typeface="Calibri" charset="0"/>
            </a:endParaRPr>
          </a:p>
          <a:p>
            <a:pPr algn="ctr"/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5943600" y="2057400"/>
            <a:ext cx="3033713" cy="1981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Calibri" charset="0"/>
              </a:rPr>
              <a:t>Vehicle Software</a:t>
            </a:r>
          </a:p>
          <a:p>
            <a:pPr algn="ctr"/>
            <a:endParaRPr lang="en-US" sz="1600">
              <a:solidFill>
                <a:srgbClr val="FFFFFF"/>
              </a:solidFill>
              <a:latin typeface="Calibri" charset="0"/>
            </a:endParaRPr>
          </a:p>
          <a:p>
            <a:r>
              <a:rPr lang="en-US" sz="1600">
                <a:solidFill>
                  <a:srgbClr val="FFFFFF"/>
                </a:solidFill>
                <a:latin typeface="Calibri" charset="0"/>
              </a:rPr>
              <a:t>System Initialization</a:t>
            </a:r>
          </a:p>
          <a:p>
            <a:r>
              <a:rPr lang="en-US" sz="1600">
                <a:solidFill>
                  <a:srgbClr val="FFFFFF"/>
                </a:solidFill>
                <a:latin typeface="Calibri" charset="0"/>
              </a:rPr>
              <a:t>Sensor Polling/Reading</a:t>
            </a:r>
          </a:p>
          <a:p>
            <a:r>
              <a:rPr lang="en-US" sz="1600">
                <a:solidFill>
                  <a:srgbClr val="FFFFFF"/>
                </a:solidFill>
                <a:latin typeface="Calibri" charset="0"/>
              </a:rPr>
              <a:t>Sensor Data Transmit</a:t>
            </a:r>
          </a:p>
          <a:p>
            <a:r>
              <a:rPr lang="en-US" sz="1600">
                <a:solidFill>
                  <a:srgbClr val="FFFFFF"/>
                </a:solidFill>
                <a:latin typeface="Calibri" charset="0"/>
              </a:rPr>
              <a:t>Navigation/Motor Control</a:t>
            </a:r>
          </a:p>
          <a:p>
            <a:pPr algn="ctr"/>
            <a:endParaRPr lang="en-US">
              <a:solidFill>
                <a:srgbClr val="FFFFFF"/>
              </a:solidFill>
              <a:latin typeface="Calibri" charset="0"/>
            </a:endParaRPr>
          </a:p>
          <a:p>
            <a:pPr algn="ctr"/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45062" name="Picture 6" descr="XBe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727575"/>
            <a:ext cx="21336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eft-Right Arrow 7"/>
          <p:cNvSpPr>
            <a:spLocks noChangeArrowheads="1"/>
          </p:cNvSpPr>
          <p:nvPr/>
        </p:nvSpPr>
        <p:spPr bwMode="auto">
          <a:xfrm rot="2999403">
            <a:off x="2624138" y="4479925"/>
            <a:ext cx="1219200" cy="457200"/>
          </a:xfrm>
          <a:prstGeom prst="leftRightArrow">
            <a:avLst>
              <a:gd name="adj1" fmla="val 41667"/>
              <a:gd name="adj2" fmla="val 50000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" name="Left-Right Arrow 8"/>
          <p:cNvSpPr>
            <a:spLocks noChangeArrowheads="1"/>
          </p:cNvSpPr>
          <p:nvPr/>
        </p:nvSpPr>
        <p:spPr bwMode="auto">
          <a:xfrm rot="-2723918">
            <a:off x="5451475" y="4405313"/>
            <a:ext cx="1219200" cy="457200"/>
          </a:xfrm>
          <a:prstGeom prst="leftRightArrow">
            <a:avLst>
              <a:gd name="adj1" fmla="val 41667"/>
              <a:gd name="adj2" fmla="val 50000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21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Operator Software</a:t>
            </a:r>
          </a:p>
        </p:txBody>
      </p:sp>
      <p:pic>
        <p:nvPicPr>
          <p:cNvPr id="46083" name="Content Placeholder 5" descr="useCas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9213" y="1752600"/>
            <a:ext cx="6505575" cy="4373563"/>
          </a:xfrm>
        </p:spPr>
      </p:pic>
      <p:sp>
        <p:nvSpPr>
          <p:cNvPr id="4608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34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Operator Software</a:t>
            </a:r>
          </a:p>
        </p:txBody>
      </p:sp>
      <p:sp>
        <p:nvSpPr>
          <p:cNvPr id="47107" name="Content Placeholder 1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534400" cy="1447800"/>
          </a:xfrm>
        </p:spPr>
        <p:txBody>
          <a:bodyPr/>
          <a:lstStyle/>
          <a:p>
            <a:r>
              <a:rPr lang="en-US" sz="2400" smtClean="0">
                <a:ea typeface="ＭＳ Ｐゴシック" charset="-128"/>
              </a:rPr>
              <a:t>Written using Processing and Arduino</a:t>
            </a:r>
          </a:p>
          <a:p>
            <a:r>
              <a:rPr lang="en-US" sz="2400" smtClean="0">
                <a:ea typeface="ＭＳ Ｐゴシック" charset="-128"/>
              </a:rPr>
              <a:t>Displays camera feed and sensor data</a:t>
            </a:r>
          </a:p>
          <a:p>
            <a:r>
              <a:rPr lang="en-US" sz="2400" smtClean="0">
                <a:ea typeface="ＭＳ Ｐゴシック" charset="-128"/>
              </a:rPr>
              <a:t>Allows for on-screen control of vehicle</a:t>
            </a:r>
          </a:p>
        </p:txBody>
      </p:sp>
      <p:pic>
        <p:nvPicPr>
          <p:cNvPr id="47108" name="Content Placeholder 4" descr="carGUI.bmp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2895600"/>
            <a:ext cx="6942138" cy="3879850"/>
          </a:xfrm>
        </p:spPr>
      </p:pic>
    </p:spTree>
    <p:extLst>
      <p:ext uri="{BB962C8B-B14F-4D97-AF65-F5344CB8AC3E}">
        <p14:creationId xmlns:p14="http://schemas.microsoft.com/office/powerpoint/2010/main" val="87860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Vehicle Software</a:t>
            </a:r>
          </a:p>
        </p:txBody>
      </p:sp>
      <p:sp>
        <p:nvSpPr>
          <p:cNvPr id="4813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Must handle all sensor polling and incoming sensor readings</a:t>
            </a:r>
          </a:p>
          <a:p>
            <a:r>
              <a:rPr lang="en-US" smtClean="0">
                <a:ea typeface="ＭＳ Ｐゴシック" charset="-128"/>
              </a:rPr>
              <a:t>Must handle live camera feed</a:t>
            </a:r>
          </a:p>
          <a:p>
            <a:r>
              <a:rPr lang="en-US" smtClean="0">
                <a:ea typeface="ＭＳ Ｐゴシック" charset="-128"/>
              </a:rPr>
              <a:t>Must be capable of controlling rear drive and front steering motors</a:t>
            </a:r>
          </a:p>
          <a:p>
            <a:r>
              <a:rPr lang="en-US" smtClean="0">
                <a:ea typeface="ＭＳ Ｐゴシック" charset="-128"/>
              </a:rPr>
              <a:t>Must communicate with XBee modules to send/receive data</a:t>
            </a:r>
          </a:p>
          <a:p>
            <a:endParaRPr lang="en-US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904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System Class Diagram</a:t>
            </a:r>
          </a:p>
        </p:txBody>
      </p:sp>
      <p:pic>
        <p:nvPicPr>
          <p:cNvPr id="49155" name="Content Placeholder 3" descr="classDiagra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570038"/>
            <a:ext cx="7086600" cy="5287962"/>
          </a:xfrm>
        </p:spPr>
      </p:pic>
    </p:spTree>
    <p:extLst>
      <p:ext uri="{BB962C8B-B14F-4D97-AF65-F5344CB8AC3E}">
        <p14:creationId xmlns:p14="http://schemas.microsoft.com/office/powerpoint/2010/main" val="138475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81100"/>
            <a:ext cx="8229600" cy="838200"/>
          </a:xfrm>
        </p:spPr>
        <p:txBody>
          <a:bodyPr/>
          <a:lstStyle/>
          <a:p>
            <a:r>
              <a:rPr lang="en-US" dirty="0" smtClean="0"/>
              <a:t>Power Supplies</a:t>
            </a:r>
            <a:endParaRPr lang="en-US" dirty="0"/>
          </a:p>
        </p:txBody>
      </p:sp>
      <p:pic>
        <p:nvPicPr>
          <p:cNvPr id="4" name="Picture 1" descr="C:\Users\Rob\AppData\Local\Microsoft\Windows\Temporary Internet Files\Content.IE5\62FDCFLF\MC900384160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2447" y="2667000"/>
            <a:ext cx="1853489" cy="17858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863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</a:t>
            </a:r>
            <a:r>
              <a:rPr lang="en-US" dirty="0"/>
              <a:t>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be used to power electronics</a:t>
            </a:r>
          </a:p>
          <a:p>
            <a:r>
              <a:rPr lang="en-US" dirty="0"/>
              <a:t>Needs to be powerful enough to run electronics for at least </a:t>
            </a:r>
            <a:r>
              <a:rPr lang="en-US" dirty="0" smtClean="0"/>
              <a:t>30 </a:t>
            </a:r>
            <a:r>
              <a:rPr lang="en-US" dirty="0"/>
              <a:t>minutes</a:t>
            </a:r>
          </a:p>
          <a:p>
            <a:r>
              <a:rPr lang="en-US" dirty="0"/>
              <a:t>Must be relatively compact in order to save space on chassis</a:t>
            </a:r>
          </a:p>
          <a:p>
            <a:r>
              <a:rPr lang="en-US" dirty="0"/>
              <a:t>Minimal memory effect</a:t>
            </a:r>
          </a:p>
          <a:p>
            <a:r>
              <a:rPr lang="en-US" dirty="0"/>
              <a:t>Low cost is crucial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80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Block Diagram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45673"/>
            <a:ext cx="6770682" cy="479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80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kind of battery suits us best?</a:t>
            </a:r>
          </a:p>
        </p:txBody>
      </p:sp>
      <p:graphicFrame>
        <p:nvGraphicFramePr>
          <p:cNvPr id="4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7398970"/>
              </p:ext>
            </p:extLst>
          </p:nvPr>
        </p:nvGraphicFramePr>
        <p:xfrm>
          <a:off x="381000" y="1600200"/>
          <a:ext cx="8534400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0"/>
                <a:gridCol w="2844800"/>
                <a:gridCol w="2844800"/>
              </a:tblGrid>
              <a:tr h="152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NiMH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NiCd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Brand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Tenergy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Battery</a:t>
                      </a:r>
                      <a:r>
                        <a:rPr lang="en-US" baseline="0" dirty="0" smtClean="0"/>
                        <a:t> Space Custom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Voltage Provided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12 V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 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Rating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2000 </a:t>
                      </a:r>
                      <a:r>
                        <a:rPr lang="en-US" b="1" dirty="0" err="1" smtClean="0"/>
                        <a:t>mAh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 </a:t>
                      </a:r>
                      <a:r>
                        <a:rPr lang="en-US" dirty="0" err="1" smtClean="0"/>
                        <a:t>mAh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Dimensions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50 mm (W) x 29 mm (H)</a:t>
                      </a:r>
                      <a:r>
                        <a:rPr lang="en-US" b="1" baseline="0" dirty="0" smtClean="0"/>
                        <a:t> x 72 mm (L)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 mm (W) x 32 mm (H) x 76.2 mm (L)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Memory Effect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Very Little</a:t>
                      </a:r>
                      <a:r>
                        <a:rPr lang="en-US" b="1" baseline="0" dirty="0" smtClean="0"/>
                        <a:t> (Provides 3000 cycles before deterioration)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Very Little</a:t>
                      </a:r>
                      <a:r>
                        <a:rPr lang="en-US" baseline="0" dirty="0" smtClean="0"/>
                        <a:t> (Amount of cycles not specified)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$21.99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$21.99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12V Tenergy 2000mAh NiMH Battery Pack with Bare Leads for RC Airpla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800600"/>
            <a:ext cx="1828800" cy="1828800"/>
          </a:xfrm>
          <a:prstGeom prst="rect">
            <a:avLst/>
          </a:prstGeom>
          <a:noFill/>
        </p:spPr>
      </p:pic>
      <p:pic>
        <p:nvPicPr>
          <p:cNvPr id="7" name="Picture 4" descr="http://www.batteryspace.com/ProductImages/customize/46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876800"/>
            <a:ext cx="1627632" cy="1695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29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Battery Charger</a:t>
            </a:r>
          </a:p>
        </p:txBody>
      </p:sp>
      <p:pic>
        <p:nvPicPr>
          <p:cNvPr id="4" name="Content Placeholder 3" descr="http://ecx.images-amazon.com/images/I/51D3zoZq%2B1L._SS500_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5218" y="1752600"/>
            <a:ext cx="4373563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731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Charger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Charges both </a:t>
            </a:r>
            <a:r>
              <a:rPr lang="en-US" dirty="0" err="1"/>
              <a:t>NiCd</a:t>
            </a:r>
            <a:r>
              <a:rPr lang="en-US" dirty="0"/>
              <a:t> and NiMH batteries</a:t>
            </a:r>
          </a:p>
          <a:p>
            <a:r>
              <a:rPr lang="en-US" dirty="0"/>
              <a:t>7.2 – 12  V Selector Switch</a:t>
            </a:r>
          </a:p>
          <a:p>
            <a:r>
              <a:rPr lang="en-US" dirty="0"/>
              <a:t>Light indicator when charging</a:t>
            </a:r>
          </a:p>
          <a:p>
            <a:r>
              <a:rPr lang="en-US" dirty="0"/>
              <a:t>Charges our battery in less than 2 hours</a:t>
            </a:r>
          </a:p>
          <a:p>
            <a:r>
              <a:rPr lang="en-US" dirty="0"/>
              <a:t>Costs $10.05</a:t>
            </a:r>
          </a:p>
        </p:txBody>
      </p:sp>
    </p:spTree>
    <p:extLst>
      <p:ext uri="{BB962C8B-B14F-4D97-AF65-F5344CB8AC3E}">
        <p14:creationId xmlns:p14="http://schemas.microsoft.com/office/powerpoint/2010/main" val="232521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Voltage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 to using a supply with more voltage than our parts are rated for, it is necessary to regulate our supply’s voltage. </a:t>
            </a:r>
          </a:p>
          <a:p>
            <a:endParaRPr lang="en-US" dirty="0"/>
          </a:p>
          <a:p>
            <a:r>
              <a:rPr lang="en-US" dirty="0" smtClean="0"/>
              <a:t>Two options: linear regulators and switching regulators</a:t>
            </a:r>
          </a:p>
        </p:txBody>
      </p:sp>
    </p:spTree>
    <p:extLst>
      <p:ext uri="{BB962C8B-B14F-4D97-AF65-F5344CB8AC3E}">
        <p14:creationId xmlns:p14="http://schemas.microsoft.com/office/powerpoint/2010/main" val="130337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Voltage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 to using a supply with more voltage than our parts are rated for, it is necessary to regulate our supply’s voltage. </a:t>
            </a:r>
          </a:p>
          <a:p>
            <a:endParaRPr lang="en-US" dirty="0"/>
          </a:p>
          <a:p>
            <a:r>
              <a:rPr lang="en-US" dirty="0" smtClean="0"/>
              <a:t>Two options: linear regulators and switching regulators</a:t>
            </a:r>
          </a:p>
        </p:txBody>
      </p:sp>
    </p:spTree>
    <p:extLst>
      <p:ext uri="{BB962C8B-B14F-4D97-AF65-F5344CB8AC3E}">
        <p14:creationId xmlns:p14="http://schemas.microsoft.com/office/powerpoint/2010/main" val="55708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Linear vs. Switching Regulators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Linear Regulators	</a:t>
            </a:r>
          </a:p>
        </p:txBody>
      </p:sp>
      <p:sp>
        <p:nvSpPr>
          <p:cNvPr id="1741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Easy to use</a:t>
            </a:r>
          </a:p>
          <a:p>
            <a:r>
              <a:rPr lang="en-US" dirty="0" smtClean="0">
                <a:ea typeface="ＭＳ Ｐゴシック" charset="-128"/>
              </a:rPr>
              <a:t>Available in popular three-terminal T0-220 package as seen in the 78xx and 79xx family of regulators, or as a surface mount part.</a:t>
            </a:r>
          </a:p>
          <a:p>
            <a:r>
              <a:rPr lang="en-US" dirty="0" smtClean="0">
                <a:ea typeface="ＭＳ Ｐゴシック" charset="-128"/>
              </a:rPr>
              <a:t>Very inefficient, 15%-40% in some cases. </a:t>
            </a:r>
          </a:p>
          <a:p>
            <a:endParaRPr lang="en-US" dirty="0" smtClean="0">
              <a:ea typeface="ＭＳ Ｐゴシック" charset="-128"/>
            </a:endParaRPr>
          </a:p>
        </p:txBody>
      </p:sp>
      <p:sp>
        <p:nvSpPr>
          <p:cNvPr id="17413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Switching Regulators</a:t>
            </a:r>
          </a:p>
        </p:txBody>
      </p:sp>
      <p:sp>
        <p:nvSpPr>
          <p:cNvPr id="17414" name="Content Placeholder 5"/>
          <p:cNvSpPr>
            <a:spLocks noGrp="1"/>
          </p:cNvSpPr>
          <p:nvPr>
            <p:ph sz="quarter" idx="4"/>
          </p:nvPr>
        </p:nvSpPr>
        <p:spPr>
          <a:xfrm>
            <a:off x="4626882" y="2182813"/>
            <a:ext cx="4041775" cy="3951288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Easy to implement, circuit becomes slightly more complex</a:t>
            </a:r>
          </a:p>
          <a:p>
            <a:r>
              <a:rPr lang="en-US" dirty="0" smtClean="0">
                <a:ea typeface="ＭＳ Ｐゴシック" charset="-128"/>
              </a:rPr>
              <a:t>Available in 5-terminal  TO-220 package, as well as a surface mount part.</a:t>
            </a:r>
          </a:p>
          <a:p>
            <a:r>
              <a:rPr lang="en-US" dirty="0" smtClean="0">
                <a:ea typeface="ＭＳ Ｐゴシック" charset="-128"/>
              </a:rPr>
              <a:t>Highly efficient, some as high as 90%</a:t>
            </a:r>
          </a:p>
        </p:txBody>
      </p:sp>
      <p:sp>
        <p:nvSpPr>
          <p:cNvPr id="17415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51202" name="Picture 2" descr="3 Pin 1.5A Fixed 5V Positive Voltage Regulator - UA78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12204"/>
            <a:ext cx="16764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 descr="http://san-eshop.com/images/IC/lm2576-ad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954586"/>
            <a:ext cx="1676400" cy="167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49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regulate down to </a:t>
            </a:r>
            <a:r>
              <a:rPr lang="en-US" smtClean="0"/>
              <a:t>5 V from 12V </a:t>
            </a:r>
            <a:r>
              <a:rPr lang="en-US" dirty="0" smtClean="0"/>
              <a:t>power supply. </a:t>
            </a:r>
          </a:p>
          <a:p>
            <a:endParaRPr lang="en-US" dirty="0"/>
          </a:p>
          <a:p>
            <a:r>
              <a:rPr lang="en-US" dirty="0" smtClean="0"/>
              <a:t>Due to the need for such heavy regulation, a switching regulator would better suit our needs in terms of efficiency and power losses due to heat.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02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LM2576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 experience</a:t>
            </a:r>
          </a:p>
          <a:p>
            <a:r>
              <a:rPr lang="en-US" dirty="0" smtClean="0"/>
              <a:t>Simple setup.</a:t>
            </a:r>
          </a:p>
          <a:p>
            <a:r>
              <a:rPr lang="en-US" dirty="0" smtClean="0"/>
              <a:t>77% efficiency for 5V model, 75% for 3.3V model.</a:t>
            </a:r>
          </a:p>
          <a:p>
            <a:r>
              <a:rPr lang="en-US" dirty="0" smtClean="0"/>
              <a:t>Free samples readily available from Texas Instruments</a:t>
            </a:r>
          </a:p>
          <a:p>
            <a:r>
              <a:rPr lang="en-US" dirty="0" smtClean="0"/>
              <a:t>Sampled both through-hole and surface-mount parts.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55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554515"/>
            <a:ext cx="7935244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22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Consumption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219928"/>
              </p:ext>
            </p:extLst>
          </p:nvPr>
        </p:nvGraphicFramePr>
        <p:xfrm>
          <a:off x="1295400" y="1670424"/>
          <a:ext cx="6096000" cy="441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8600"/>
                <a:gridCol w="990600"/>
                <a:gridCol w="14478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 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Input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Power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Camera (WVC54GC)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r>
                        <a:rPr lang="en-US" baseline="0" dirty="0" smtClean="0"/>
                        <a:t>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Range Finder (LV-EZ1)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</a:t>
                      </a:r>
                      <a:r>
                        <a:rPr lang="en-US" dirty="0" err="1" smtClean="0"/>
                        <a:t>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r>
                        <a:rPr lang="en-US" baseline="0" dirty="0" smtClean="0"/>
                        <a:t>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</a:t>
                      </a:r>
                      <a:r>
                        <a:rPr lang="en-US" dirty="0" err="1" smtClean="0"/>
                        <a:t>mW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Pressure Sensor (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MPL115A1)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</a:t>
                      </a:r>
                      <a:r>
                        <a:rPr lang="el-GR" dirty="0" smtClean="0"/>
                        <a:t>μ</a:t>
                      </a:r>
                      <a:r>
                        <a:rPr lang="en-US" dirty="0" smtClean="0"/>
                        <a:t>A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r>
                        <a:rPr lang="en-US" baseline="0" dirty="0" smtClean="0"/>
                        <a:t> </a:t>
                      </a:r>
                      <a:r>
                        <a:rPr lang="el-GR" dirty="0" smtClean="0"/>
                        <a:t>μ</a:t>
                      </a:r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Temp/Humidity</a:t>
                      </a:r>
                      <a:r>
                        <a:rPr lang="en-US" baseline="0" dirty="0" smtClean="0"/>
                        <a:t> Sensor (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HTM1735LF)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</a:t>
                      </a:r>
                      <a:r>
                        <a:rPr lang="en-US" dirty="0" err="1" smtClean="0"/>
                        <a:t>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r>
                        <a:rPr lang="en-US" baseline="0" dirty="0" smtClean="0"/>
                        <a:t>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 </a:t>
                      </a:r>
                      <a:r>
                        <a:rPr lang="en-US" dirty="0" err="1" smtClean="0"/>
                        <a:t>mW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Dark Detecting Circuit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 </a:t>
                      </a:r>
                      <a:r>
                        <a:rPr lang="en-US" dirty="0" err="1" smtClean="0"/>
                        <a:t>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0.175 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Microcontroller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 </a:t>
                      </a:r>
                      <a:r>
                        <a:rPr lang="en-US" dirty="0" err="1" smtClean="0"/>
                        <a:t>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XBee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 </a:t>
                      </a:r>
                      <a:r>
                        <a:rPr lang="en-US" dirty="0" err="1" smtClean="0"/>
                        <a:t>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</a:t>
                      </a:r>
                      <a:r>
                        <a:rPr lang="en-US" baseline="0" dirty="0" smtClean="0"/>
                        <a:t>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0.165 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5.395 W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79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Chassis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450" y="2039144"/>
            <a:ext cx="65151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354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Milestones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8229600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509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 of Labor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5319161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822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Finances</a:t>
            </a:r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327" y="1828800"/>
            <a:ext cx="6477000" cy="4426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47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Problems /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Issuing commands to the vehicle while transmitting/receiving data from the sensors.</a:t>
            </a:r>
          </a:p>
          <a:p>
            <a:r>
              <a:rPr lang="en-US" dirty="0" smtClean="0"/>
              <a:t>Incorporating all data into our GUI</a:t>
            </a:r>
          </a:p>
          <a:p>
            <a:r>
              <a:rPr lang="en-US" dirty="0" smtClean="0"/>
              <a:t>Temperature Sensor Issues</a:t>
            </a:r>
          </a:p>
          <a:p>
            <a:r>
              <a:rPr lang="en-US" dirty="0" smtClean="0"/>
              <a:t>Motor control issues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5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 smtClean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1492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Chassis Modifications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Wheels, motors and base of car will remain stock</a:t>
            </a:r>
          </a:p>
          <a:p>
            <a:r>
              <a:rPr lang="en-US" dirty="0"/>
              <a:t>Yellow covering will be removed and replaced with a raised platform to allow for more area for components</a:t>
            </a:r>
          </a:p>
          <a:p>
            <a:r>
              <a:rPr lang="en-US" dirty="0"/>
              <a:t>Batteries will be stored below this platform on plastic base in order to save space and account for heat from batteries</a:t>
            </a:r>
          </a:p>
        </p:txBody>
      </p:sp>
    </p:spTree>
    <p:extLst>
      <p:ext uri="{BB962C8B-B14F-4D97-AF65-F5344CB8AC3E}">
        <p14:creationId xmlns:p14="http://schemas.microsoft.com/office/powerpoint/2010/main" val="417201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/>
          <a:p>
            <a:r>
              <a:rPr lang="en-US" dirty="0"/>
              <a:t>Wireless Communication</a:t>
            </a:r>
            <a:endParaRPr lang="en-US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146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XBee</a:t>
            </a:r>
            <a:r>
              <a:rPr lang="en-US" dirty="0"/>
              <a:t> Wireless Starter Kit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Includes 2 </a:t>
            </a:r>
            <a:r>
              <a:rPr lang="en-US" dirty="0" err="1"/>
              <a:t>Xbee</a:t>
            </a:r>
            <a:r>
              <a:rPr lang="en-US" dirty="0"/>
              <a:t> 1 </a:t>
            </a:r>
            <a:r>
              <a:rPr lang="en-US" dirty="0" err="1"/>
              <a:t>mW</a:t>
            </a:r>
            <a:r>
              <a:rPr lang="en-US" dirty="0"/>
              <a:t> communication modules</a:t>
            </a:r>
          </a:p>
          <a:p>
            <a:r>
              <a:rPr lang="en-US" dirty="0" err="1"/>
              <a:t>XBee</a:t>
            </a:r>
            <a:r>
              <a:rPr lang="en-US" dirty="0"/>
              <a:t> Explorer USB</a:t>
            </a:r>
          </a:p>
          <a:p>
            <a:r>
              <a:rPr lang="en-US" dirty="0" err="1"/>
              <a:t>XBee</a:t>
            </a:r>
            <a:r>
              <a:rPr lang="en-US" dirty="0"/>
              <a:t> Explorer Regulated</a:t>
            </a:r>
          </a:p>
          <a:p>
            <a:r>
              <a:rPr lang="en-US" dirty="0"/>
              <a:t>Mini USB cable</a:t>
            </a:r>
          </a:p>
          <a:p>
            <a:r>
              <a:rPr lang="en-US" dirty="0"/>
              <a:t>$79.99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3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Rlopez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CDRlopez</Template>
  <TotalTime>1761</TotalTime>
  <Words>1874</Words>
  <Application>Microsoft Office PowerPoint</Application>
  <PresentationFormat>On-screen Show (4:3)</PresentationFormat>
  <Paragraphs>415</Paragraphs>
  <Slides>64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CDRlopez</vt:lpstr>
      <vt:lpstr>Group 18: Disaster Zone Emergency Response Vehicle</vt:lpstr>
      <vt:lpstr>Motivation</vt:lpstr>
      <vt:lpstr>Goals</vt:lpstr>
      <vt:lpstr>Specifications</vt:lpstr>
      <vt:lpstr>Hardware Block Diagram</vt:lpstr>
      <vt:lpstr>Chassis</vt:lpstr>
      <vt:lpstr>Chassis Modifications</vt:lpstr>
      <vt:lpstr>Wireless Communication</vt:lpstr>
      <vt:lpstr>XBee Wireless Starter Kit</vt:lpstr>
      <vt:lpstr>Wireless Flowchart</vt:lpstr>
      <vt:lpstr>Motor Controller</vt:lpstr>
      <vt:lpstr>Pololu Qik Dual Serial Motor Controller (qik 2s9v1)</vt:lpstr>
      <vt:lpstr>Motor Controller Pin Layout</vt:lpstr>
      <vt:lpstr>Sensors</vt:lpstr>
      <vt:lpstr>Rangefinder</vt:lpstr>
      <vt:lpstr>Ultrasonic or Infrared?</vt:lpstr>
      <vt:lpstr>Obstacle Detection</vt:lpstr>
      <vt:lpstr>Maxbotix LV-MaxSonar-EZ1</vt:lpstr>
      <vt:lpstr>Atmospheric Pressure Detection</vt:lpstr>
      <vt:lpstr>Atmospheric Pressure Detection</vt:lpstr>
      <vt:lpstr>Pressure Sensor Selection</vt:lpstr>
      <vt:lpstr>Atmospheric Pressure Detection</vt:lpstr>
      <vt:lpstr>MPL115A1 Pressure Sensor</vt:lpstr>
      <vt:lpstr>Temperature and Humidity Sensor</vt:lpstr>
      <vt:lpstr>Temperature and Humidity Sensor</vt:lpstr>
      <vt:lpstr>Sensor Selection</vt:lpstr>
      <vt:lpstr>Temperature and Humidity Sensor</vt:lpstr>
      <vt:lpstr>HTM1735LF Sensor</vt:lpstr>
      <vt:lpstr>Vehicle Vision</vt:lpstr>
      <vt:lpstr>Vehicle Vision  </vt:lpstr>
      <vt:lpstr>Linksys WVC54GC Wireless-G</vt:lpstr>
      <vt:lpstr>Live Video Stream</vt:lpstr>
      <vt:lpstr>Vehicle Illumination</vt:lpstr>
      <vt:lpstr>Vehicle Illumination</vt:lpstr>
      <vt:lpstr>Vehicle Illumination</vt:lpstr>
      <vt:lpstr>Dark-Detecting Circuit</vt:lpstr>
      <vt:lpstr>Microcontroller</vt:lpstr>
      <vt:lpstr>Microcontroller</vt:lpstr>
      <vt:lpstr>ATmega328</vt:lpstr>
      <vt:lpstr>Arduino Uno</vt:lpstr>
      <vt:lpstr>ATmega328 Schematic</vt:lpstr>
      <vt:lpstr>Software</vt:lpstr>
      <vt:lpstr>Software Overview</vt:lpstr>
      <vt:lpstr>Operator Software</vt:lpstr>
      <vt:lpstr>Operator Software</vt:lpstr>
      <vt:lpstr>Vehicle Software</vt:lpstr>
      <vt:lpstr>System Class Diagram</vt:lpstr>
      <vt:lpstr>Power Supplies</vt:lpstr>
      <vt:lpstr>Power Supply</vt:lpstr>
      <vt:lpstr>What kind of battery suits us best?</vt:lpstr>
      <vt:lpstr>Battery Charger</vt:lpstr>
      <vt:lpstr>Charger Details</vt:lpstr>
      <vt:lpstr>Voltage Regulation</vt:lpstr>
      <vt:lpstr>Voltage Regulation</vt:lpstr>
      <vt:lpstr>Linear vs. Switching Regulators</vt:lpstr>
      <vt:lpstr>PowerPoint Presentation</vt:lpstr>
      <vt:lpstr>LM2576</vt:lpstr>
      <vt:lpstr>PowerPoint Presentation</vt:lpstr>
      <vt:lpstr>Power Consumption</vt:lpstr>
      <vt:lpstr>Project Milestones</vt:lpstr>
      <vt:lpstr>Division of Labor</vt:lpstr>
      <vt:lpstr>Finances</vt:lpstr>
      <vt:lpstr>Possible Problems / Concerns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18: Disaster Zone Emergency Response Vehicle</dc:title>
  <dc:creator>TJ</dc:creator>
  <cp:lastModifiedBy>TJ</cp:lastModifiedBy>
  <cp:revision>47</cp:revision>
  <cp:lastPrinted>2009-05-20T17:13:00Z</cp:lastPrinted>
  <dcterms:created xsi:type="dcterms:W3CDTF">2012-09-29T21:38:58Z</dcterms:created>
  <dcterms:modified xsi:type="dcterms:W3CDTF">2012-10-02T06:03:44Z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Author">
    <vt:lpwstr>ACCT03\lopezm16</vt:lpwstr>
  </property>
  <property fmtid="{D5CDD505-2E9C-101B-9397-08002B2CF9AE}" pid="3" name="Document Sensitivity">
    <vt:lpwstr>1</vt:lpwstr>
  </property>
  <property fmtid="{D5CDD505-2E9C-101B-9397-08002B2CF9AE}" pid="4" name="ThirdParty">
    <vt:lpwstr/>
  </property>
  <property fmtid="{D5CDD505-2E9C-101B-9397-08002B2CF9AE}" pid="5" name="OCI Restriction">
    <vt:bool>false</vt:bool>
  </property>
  <property fmtid="{D5CDD505-2E9C-101B-9397-08002B2CF9AE}" pid="6" name="OCI Additional Info">
    <vt:lpwstr/>
  </property>
  <property fmtid="{D5CDD505-2E9C-101B-9397-08002B2CF9AE}" pid="7" name="Allow Header Overwrite">
    <vt:bool>true</vt:bool>
  </property>
  <property fmtid="{D5CDD505-2E9C-101B-9397-08002B2CF9AE}" pid="8" name="Allow Footer Overwrite">
    <vt:bool>true</vt:bool>
  </property>
  <property fmtid="{D5CDD505-2E9C-101B-9397-08002B2CF9AE}" pid="9" name="Multiple Selected">
    <vt:lpwstr>-1</vt:lpwstr>
  </property>
  <property fmtid="{D5CDD505-2E9C-101B-9397-08002B2CF9AE}" pid="10" name="SIPLongWording">
    <vt:lpwstr/>
  </property>
</Properties>
</file>