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  <p:sldMasterId id="2147483668" r:id="rId2"/>
  </p:sldMasterIdLst>
  <p:notesMasterIdLst>
    <p:notesMasterId r:id="rId52"/>
  </p:notesMasterIdLst>
  <p:sldIdLst>
    <p:sldId id="256" r:id="rId3"/>
    <p:sldId id="257" r:id="rId4"/>
    <p:sldId id="258" r:id="rId5"/>
    <p:sldId id="259" r:id="rId6"/>
    <p:sldId id="260" r:id="rId7"/>
    <p:sldId id="261" r:id="rId8"/>
    <p:sldId id="340" r:id="rId9"/>
    <p:sldId id="264" r:id="rId10"/>
    <p:sldId id="265" r:id="rId11"/>
    <p:sldId id="341" r:id="rId12"/>
    <p:sldId id="270" r:id="rId13"/>
    <p:sldId id="271" r:id="rId14"/>
    <p:sldId id="342" r:id="rId15"/>
    <p:sldId id="272" r:id="rId16"/>
    <p:sldId id="273" r:id="rId17"/>
    <p:sldId id="339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283" r:id="rId30"/>
    <p:sldId id="284" r:id="rId31"/>
    <p:sldId id="285" r:id="rId32"/>
    <p:sldId id="286" r:id="rId33"/>
    <p:sldId id="288" r:id="rId34"/>
    <p:sldId id="310" r:id="rId35"/>
    <p:sldId id="311" r:id="rId36"/>
    <p:sldId id="312" r:id="rId37"/>
    <p:sldId id="313" r:id="rId38"/>
    <p:sldId id="315" r:id="rId39"/>
    <p:sldId id="316" r:id="rId40"/>
    <p:sldId id="317" r:id="rId41"/>
    <p:sldId id="318" r:id="rId42"/>
    <p:sldId id="327" r:id="rId43"/>
    <p:sldId id="326" r:id="rId44"/>
    <p:sldId id="320" r:id="rId45"/>
    <p:sldId id="321" r:id="rId46"/>
    <p:sldId id="322" r:id="rId47"/>
    <p:sldId id="325" r:id="rId48"/>
    <p:sldId id="324" r:id="rId49"/>
    <p:sldId id="304" r:id="rId50"/>
    <p:sldId id="308" r:id="rId51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08B77AD-4B2A-4D91-8404-282ED4452749}">
  <a:tblStyle styleId="{D08B77AD-4B2A-4D91-8404-282ED4452749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FD926AFC-A8AC-4CC3-935C-9B94A2D693D4}" styleName="Table_1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4205" autoAdjust="0"/>
  </p:normalViewPr>
  <p:slideViewPr>
    <p:cSldViewPr>
      <p:cViewPr>
        <p:scale>
          <a:sx n="70" d="100"/>
          <a:sy n="70" d="100"/>
        </p:scale>
        <p:origin x="-498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84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645937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000"/>
              <a:t>The user interface will be a stand alone application </a:t>
            </a:r>
          </a:p>
          <a:p>
            <a:pPr lvl="0" indent="457200" rtl="0">
              <a:buNone/>
            </a:pPr>
            <a:r>
              <a:rPr lang="en" sz="1000"/>
              <a:t>designed to run on a Windows laptop. </a:t>
            </a:r>
          </a:p>
          <a:p>
            <a:pPr lvl="0" rtl="0">
              <a:buNone/>
            </a:pPr>
            <a:r>
              <a:rPr lang="en" sz="1000"/>
              <a:t>It was developed using the Java IDE Netbeans for many reasons including:</a:t>
            </a:r>
          </a:p>
          <a:p>
            <a:pPr marL="0" lvl="0" indent="457200" rtl="0">
              <a:buNone/>
            </a:pPr>
            <a:r>
              <a:rPr lang="en" sz="1000"/>
              <a:t> its cost, public accessibility, and extensive support.</a:t>
            </a:r>
          </a:p>
          <a:p>
            <a:pPr lvl="0" rtl="0">
              <a:buNone/>
            </a:pPr>
            <a:r>
              <a:rPr lang="en" sz="1000"/>
              <a:t>The design method for the 7 effects was decided such that only one effect </a:t>
            </a:r>
          </a:p>
          <a:p>
            <a:pPr lvl="0" indent="457200" rtl="0">
              <a:buNone/>
            </a:pPr>
            <a:r>
              <a:rPr lang="en" sz="1000"/>
              <a:t>could be modified at one time and</a:t>
            </a:r>
          </a:p>
          <a:p>
            <a:pPr lvl="0" indent="457200" rtl="0">
              <a:buNone/>
            </a:pPr>
            <a:r>
              <a:rPr lang="en" sz="1000"/>
              <a:t>therefore would not account for mixing multiple effects.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000"/>
              <a:t>For example, by clicking on the Reverb effect, a new window appears, allowing the user </a:t>
            </a:r>
          </a:p>
          <a:p>
            <a:pPr lvl="0" indent="457200" rtl="0">
              <a:buNone/>
            </a:pPr>
            <a:r>
              <a:rPr lang="en" sz="1000"/>
              <a:t>to modify any or all of the three parameters,</a:t>
            </a:r>
          </a:p>
          <a:p>
            <a:pPr marL="0" lvl="0" indent="457200" rtl="0">
              <a:buNone/>
            </a:pPr>
            <a:r>
              <a:rPr lang="en" sz="1000"/>
              <a:t>including the sampling frequency, depth, and N. </a:t>
            </a:r>
          </a:p>
          <a:p>
            <a:pPr lvl="0" rtl="0">
              <a:buNone/>
            </a:pPr>
            <a:r>
              <a:rPr lang="en" sz="1000"/>
              <a:t>The update button will notify the DSP which effect and which parameters were adjusted, </a:t>
            </a:r>
          </a:p>
          <a:p>
            <a:pPr lvl="0" indent="457200" rtl="0">
              <a:buNone/>
            </a:pPr>
            <a:r>
              <a:rPr lang="en" sz="1000"/>
              <a:t>and the output will be heard accordingly.</a:t>
            </a:r>
          </a:p>
          <a:p>
            <a:pPr lvl="0" indent="457200" rtl="0">
              <a:buNone/>
            </a:pPr>
            <a:r>
              <a:rPr lang="en" sz="1000"/>
              <a:t>A </a:t>
            </a:r>
            <a:r>
              <a:rPr lang="en" sz="1000" i="1"/>
              <a:t>different effect</a:t>
            </a:r>
            <a:r>
              <a:rPr lang="en" sz="1000"/>
              <a:t> will be chosen by Xing out of the current effect’s window FIRST.</a:t>
            </a:r>
          </a:p>
          <a:p>
            <a:pPr marL="0" lvl="0" indent="0" rtl="0">
              <a:buNone/>
            </a:pPr>
            <a:r>
              <a:rPr lang="en" sz="1000"/>
              <a:t>Quitting the application will disconnect and turn off the BT module’s auto-discovery/pairing </a:t>
            </a:r>
          </a:p>
          <a:p>
            <a:pPr marL="0" lvl="0" indent="0" rtl="0">
              <a:buNone/>
            </a:pPr>
            <a:r>
              <a:rPr lang="en" sz="1000"/>
              <a:t>	to save minimal power.</a:t>
            </a:r>
          </a:p>
          <a:p>
            <a:endParaRPr lang="en" sz="10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000"/>
              <a:t>The first evaluation board researched was the PAN1323ETU. </a:t>
            </a:r>
          </a:p>
          <a:p>
            <a:pPr lvl="0" rtl="0">
              <a:buNone/>
            </a:pPr>
            <a:r>
              <a:rPr lang="en" sz="1000"/>
              <a:t>Panasonic offers this easy to use module based on TI’s CC256x single-chip solution for about $50. </a:t>
            </a:r>
          </a:p>
          <a:p>
            <a:pPr lvl="0" rtl="0">
              <a:buNone/>
            </a:pPr>
            <a:r>
              <a:rPr lang="en" sz="1000"/>
              <a:t>It plugs directly into the MSP430 Experimenter Board, </a:t>
            </a:r>
          </a:p>
          <a:p>
            <a:pPr lvl="0" indent="457200" rtl="0">
              <a:buNone/>
            </a:pPr>
            <a:r>
              <a:rPr lang="en" sz="1000"/>
              <a:t>and its Bluetooth software is provided free through MindTree’s Ethermind Bluetooth stack.</a:t>
            </a:r>
          </a:p>
          <a:p>
            <a:pPr lvl="0" rtl="0">
              <a:buNone/>
            </a:pPr>
            <a:r>
              <a:rPr lang="en" sz="1000"/>
              <a:t>The pinouts P1/P2 are identical to those on the C5515 ezDSP board.</a:t>
            </a:r>
          </a:p>
          <a:p>
            <a:pPr lvl="0" rtl="0">
              <a:buNone/>
            </a:pPr>
            <a:r>
              <a:rPr lang="en" sz="1000"/>
              <a:t>The downfall to this board is that there is no available evaluation copy of the BT stack. </a:t>
            </a:r>
          </a:p>
          <a:p>
            <a:pPr>
              <a:buNone/>
            </a:pPr>
            <a:r>
              <a:rPr lang="en" sz="1000"/>
              <a:t>This realization led to researching evaluation boards with an embedded BT stack.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/>
              <a:t>Roving Networks offers an evaluation board for the RN-42 module priced at $40.</a:t>
            </a:r>
          </a:p>
          <a:p>
            <a:pPr lvl="0" rtl="0"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/>
              <a:t>Its embedded BT stack profiles from CSR Synergy include SPP, DUN, HCI, as well as a few others.</a:t>
            </a:r>
          </a:p>
          <a:p>
            <a:pPr lvl="0" rtl="0">
              <a:buNone/>
            </a:pPr>
            <a:r>
              <a:rPr lang="en" sz="1000"/>
              <a:t>Some other features include a USB to serial UART interface, </a:t>
            </a:r>
          </a:p>
          <a:p>
            <a:pPr lvl="0" indent="457200" rtl="0"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/>
              <a:t>four dip switches, and a PCB trace antenna.</a:t>
            </a:r>
          </a:p>
          <a:p>
            <a:pPr lvl="0" rtl="0"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/>
              <a:t>The RN-42 module has a maximum data rate of 3Mbps and has a range of about 10 m.</a:t>
            </a:r>
          </a:p>
          <a:p>
            <a:pPr lvl="0" rtl="0"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/>
              <a:t>It supports baud rate speeds from 1,200 – 921Kbps.</a:t>
            </a:r>
          </a:p>
          <a:p>
            <a:pPr lvl="0" rtl="0">
              <a:buNone/>
            </a:pPr>
            <a:r>
              <a:rPr lang="en" sz="1000"/>
              <a:t>It also provides error correction and auto-discovery/pairing.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AFFFD-1CA4-4E84-8697-25470B756D7C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1240-5F16-4A8C-8201-295A48D636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scene3d>
            <a:camera prst="orthographicFront"/>
            <a:lightRig rig="threePt" dir="t"/>
          </a:scene3d>
          <a:sp3d extrusionH="76200" contourW="12700">
            <a:extrusionClr>
              <a:schemeClr val="bg2">
                <a:lumMod val="75000"/>
              </a:schemeClr>
            </a:extrusionClr>
            <a:contourClr>
              <a:schemeClr val="bg2">
                <a:lumMod val="75000"/>
              </a:schemeClr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76200" y="228600"/>
            <a:ext cx="8950271" cy="1359623"/>
          </a:xfrm>
          <a:custGeom>
            <a:avLst/>
            <a:gdLst>
              <a:gd name="connsiteX0" fmla="*/ 0 w 9066508"/>
              <a:gd name="connsiteY0" fmla="*/ 729499 h 1359623"/>
              <a:gd name="connsiteX1" fmla="*/ 2448732 w 9066508"/>
              <a:gd name="connsiteY1" fmla="*/ 16577 h 1359623"/>
              <a:gd name="connsiteX2" fmla="*/ 7384942 w 9066508"/>
              <a:gd name="connsiteY2" fmla="*/ 1357180 h 1359623"/>
              <a:gd name="connsiteX3" fmla="*/ 9066508 w 9066508"/>
              <a:gd name="connsiteY3" fmla="*/ 373038 h 1359623"/>
              <a:gd name="connsiteX4" fmla="*/ 9066508 w 9066508"/>
              <a:gd name="connsiteY4" fmla="*/ 373038 h 135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66508" h="1359623">
                <a:moveTo>
                  <a:pt x="0" y="729499"/>
                </a:moveTo>
                <a:cubicBezTo>
                  <a:pt x="608954" y="320731"/>
                  <a:pt x="1217908" y="-88037"/>
                  <a:pt x="2448732" y="16577"/>
                </a:cubicBezTo>
                <a:cubicBezTo>
                  <a:pt x="3679556" y="121190"/>
                  <a:pt x="6281979" y="1297770"/>
                  <a:pt x="7384942" y="1357180"/>
                </a:cubicBezTo>
                <a:cubicBezTo>
                  <a:pt x="8487905" y="1416590"/>
                  <a:pt x="9066508" y="373038"/>
                  <a:pt x="9066508" y="373038"/>
                </a:cubicBezTo>
                <a:lnTo>
                  <a:pt x="9066508" y="373038"/>
                </a:lnTo>
              </a:path>
            </a:pathLst>
          </a:custGeom>
          <a:noFill/>
          <a:ln w="234950" cap="rnd" cmpd="thickThin">
            <a:gradFill flip="none" rotWithShape="1">
              <a:gsLst>
                <a:gs pos="54585">
                  <a:schemeClr val="bg1"/>
                </a:gs>
                <a:gs pos="85000">
                  <a:schemeClr val="bg2">
                    <a:lumMod val="50000"/>
                  </a:schemeClr>
                </a:gs>
                <a:gs pos="39000">
                  <a:schemeClr val="tx1"/>
                </a:gs>
                <a:gs pos="50000">
                  <a:schemeClr val="bg1"/>
                </a:gs>
                <a:gs pos="100000">
                  <a:schemeClr val="bg2">
                    <a:lumMod val="50000"/>
                  </a:schemeClr>
                </a:gs>
              </a:gsLst>
              <a:lin ang="2700000" scaled="1"/>
              <a:tileRect/>
            </a:gradFill>
          </a:ln>
          <a:effectLst>
            <a:glow>
              <a:schemeClr val="tx1">
                <a:alpha val="40000"/>
              </a:schemeClr>
            </a:glow>
            <a:outerShdw blurRad="50800" dir="5400000" algn="ctr" rotWithShape="0">
              <a:srgbClr val="000000">
                <a:alpha val="12000"/>
              </a:srgbClr>
            </a:outerShdw>
            <a:reflection blurRad="6350" stA="58000" endPos="55500" dist="101600" dir="5400000" sy="-100000" algn="bl" rotWithShape="0"/>
          </a:effectLst>
          <a:scene3d>
            <a:camera prst="orthographicFront">
              <a:rot lat="0" lon="0" rev="0"/>
            </a:camera>
            <a:lightRig rig="sunrise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08892"/>
            <a:ext cx="1308100" cy="13990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3040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AFFFD-1CA4-4E84-8697-25470B756D7C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1240-5F16-4A8C-8201-295A48D636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7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AFFFD-1CA4-4E84-8697-25470B756D7C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1240-5F16-4A8C-8201-295A48D636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7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AFFFD-1CA4-4E84-8697-25470B756D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1240-5F16-4A8C-8201-295A48D636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scene3d>
            <a:camera prst="orthographicFront"/>
            <a:lightRig rig="threePt" dir="t"/>
          </a:scene3d>
          <a:sp3d extrusionH="76200" contourW="12700">
            <a:extrusionClr>
              <a:schemeClr val="bg2">
                <a:lumMod val="75000"/>
              </a:schemeClr>
            </a:extrusionClr>
            <a:contourClr>
              <a:schemeClr val="bg2">
                <a:lumMod val="75000"/>
              </a:schemeClr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rtl val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76200" y="228600"/>
            <a:ext cx="8950271" cy="1359623"/>
          </a:xfrm>
          <a:custGeom>
            <a:avLst/>
            <a:gdLst>
              <a:gd name="connsiteX0" fmla="*/ 0 w 9066508"/>
              <a:gd name="connsiteY0" fmla="*/ 729499 h 1359623"/>
              <a:gd name="connsiteX1" fmla="*/ 2448732 w 9066508"/>
              <a:gd name="connsiteY1" fmla="*/ 16577 h 1359623"/>
              <a:gd name="connsiteX2" fmla="*/ 7384942 w 9066508"/>
              <a:gd name="connsiteY2" fmla="*/ 1357180 h 1359623"/>
              <a:gd name="connsiteX3" fmla="*/ 9066508 w 9066508"/>
              <a:gd name="connsiteY3" fmla="*/ 373038 h 1359623"/>
              <a:gd name="connsiteX4" fmla="*/ 9066508 w 9066508"/>
              <a:gd name="connsiteY4" fmla="*/ 373038 h 135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66508" h="1359623">
                <a:moveTo>
                  <a:pt x="0" y="729499"/>
                </a:moveTo>
                <a:cubicBezTo>
                  <a:pt x="608954" y="320731"/>
                  <a:pt x="1217908" y="-88037"/>
                  <a:pt x="2448732" y="16577"/>
                </a:cubicBezTo>
                <a:cubicBezTo>
                  <a:pt x="3679556" y="121190"/>
                  <a:pt x="6281979" y="1297770"/>
                  <a:pt x="7384942" y="1357180"/>
                </a:cubicBezTo>
                <a:cubicBezTo>
                  <a:pt x="8487905" y="1416590"/>
                  <a:pt x="9066508" y="373038"/>
                  <a:pt x="9066508" y="373038"/>
                </a:cubicBezTo>
                <a:lnTo>
                  <a:pt x="9066508" y="373038"/>
                </a:lnTo>
              </a:path>
            </a:pathLst>
          </a:custGeom>
          <a:noFill/>
          <a:ln w="234950" cap="rnd" cmpd="thickThin">
            <a:gradFill flip="none" rotWithShape="1">
              <a:gsLst>
                <a:gs pos="54585">
                  <a:schemeClr val="bg1"/>
                </a:gs>
                <a:gs pos="85000">
                  <a:schemeClr val="bg2">
                    <a:lumMod val="50000"/>
                  </a:schemeClr>
                </a:gs>
                <a:gs pos="39000">
                  <a:schemeClr val="tx1"/>
                </a:gs>
                <a:gs pos="50000">
                  <a:schemeClr val="bg1"/>
                </a:gs>
                <a:gs pos="100000">
                  <a:schemeClr val="bg2">
                    <a:lumMod val="50000"/>
                  </a:schemeClr>
                </a:gs>
              </a:gsLst>
              <a:lin ang="2700000" scaled="1"/>
              <a:tileRect/>
            </a:gradFill>
          </a:ln>
          <a:effectLst>
            <a:glow>
              <a:schemeClr val="tx1">
                <a:alpha val="40000"/>
              </a:schemeClr>
            </a:glow>
            <a:outerShdw blurRad="50800" dir="5400000" algn="ctr" rotWithShape="0">
              <a:srgbClr val="000000">
                <a:alpha val="12000"/>
              </a:srgbClr>
            </a:outerShdw>
            <a:reflection blurRad="6350" stA="58000" endPos="55500" dist="101600" dir="5400000" sy="-100000" algn="bl" rotWithShape="0"/>
          </a:effectLst>
          <a:scene3d>
            <a:camera prst="orthographicFront">
              <a:rot lat="0" lon="0" rev="0"/>
            </a:camera>
            <a:lightRig rig="sunrise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rtl val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08892"/>
            <a:ext cx="1308100" cy="13990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903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AFFFD-1CA4-4E84-8697-25470B756D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1240-5F16-4A8C-8201-295A48D636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4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AFFFD-1CA4-4E84-8697-25470B756D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1240-5F16-4A8C-8201-295A48D636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46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AFFFD-1CA4-4E84-8697-25470B756D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1240-5F16-4A8C-8201-295A48D636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2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AFFFD-1CA4-4E84-8697-25470B756D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1240-5F16-4A8C-8201-295A48D636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38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AFFFD-1CA4-4E84-8697-25470B756D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1240-5F16-4A8C-8201-295A48D636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55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AFFFD-1CA4-4E84-8697-25470B756D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1240-5F16-4A8C-8201-295A48D636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33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AFFFD-1CA4-4E84-8697-25470B756D7C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1240-5F16-4A8C-8201-295A48D636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7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AFFFD-1CA4-4E84-8697-25470B756D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1240-5F16-4A8C-8201-295A48D636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39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AFFFD-1CA4-4E84-8697-25470B756D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1240-5F16-4A8C-8201-295A48D636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88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AFFFD-1CA4-4E84-8697-25470B756D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1240-5F16-4A8C-8201-295A48D636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46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AFFFD-1CA4-4E84-8697-25470B756D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1240-5F16-4A8C-8201-295A48D636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42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86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AFFFD-1CA4-4E84-8697-25470B756D7C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1240-5F16-4A8C-8201-295A48D636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AFFFD-1CA4-4E84-8697-25470B756D7C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1240-5F16-4A8C-8201-295A48D636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9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AFFFD-1CA4-4E84-8697-25470B756D7C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1240-5F16-4A8C-8201-295A48D636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AFFFD-1CA4-4E84-8697-25470B756D7C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1240-5F16-4A8C-8201-295A48D636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1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AFFFD-1CA4-4E84-8697-25470B756D7C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1240-5F16-4A8C-8201-295A48D636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0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AFFFD-1CA4-4E84-8697-25470B756D7C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1240-5F16-4A8C-8201-295A48D636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2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AFFFD-1CA4-4E84-8697-25470B756D7C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1240-5F16-4A8C-8201-295A48D636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8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AFFFD-1CA4-4E84-8697-25470B756D7C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C1240-5F16-4A8C-8201-295A48D636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1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AFFFD-1CA4-4E84-8697-25470B756D7C}" type="datetimeFigureOut">
              <a:rPr lang="en-US" smtClean="0">
                <a:solidFill>
                  <a:prstClr val="black">
                    <a:tint val="75000"/>
                  </a:prstClr>
                </a:solidFill>
                <a:rtl val="0"/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  <a:rtl val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rtl val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C1240-5F16-4A8C-8201-295A48D636A1}" type="slidenum">
              <a:rPr lang="en-US" smtClean="0">
                <a:solidFill>
                  <a:prstClr val="black">
                    <a:tint val="75000"/>
                  </a:prstClr>
                </a:solidFill>
                <a:rtl val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51249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463725"/>
            <a:ext cx="7772400" cy="1858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Guitar Amplifier with </a:t>
            </a:r>
          </a:p>
          <a:p>
            <a:pPr lvl="0" rtl="0"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Analog/Digital Effects</a:t>
            </a:r>
          </a:p>
          <a:p>
            <a:pPr>
              <a:buNone/>
            </a:pPr>
            <a:r>
              <a:rPr lang="en" sz="2400" dirty="0">
                <a:latin typeface="Times New Roman"/>
                <a:ea typeface="Times New Roman"/>
                <a:cs typeface="Times New Roman"/>
                <a:sym typeface="Times New Roman"/>
              </a:rPr>
              <a:t>(Senior Design Project Fall/2013)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3786775"/>
            <a:ext cx="7772400" cy="275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
</a:t>
            </a:r>
            <a:r>
              <a:rPr lang="en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Group 5 Members:</a:t>
            </a:r>
          </a:p>
          <a:p>
            <a:pPr lvl="0" rtl="0">
              <a:buNone/>
            </a:pPr>
            <a:r>
              <a:rPr lang="en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Alex Chen</a:t>
            </a:r>
          </a:p>
          <a:p>
            <a:pPr lvl="0" rtl="0">
              <a:buNone/>
            </a:pPr>
            <a:r>
              <a:rPr lang="en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Audrey Hernandez</a:t>
            </a:r>
          </a:p>
          <a:p>
            <a:pPr lvl="0" rtl="0">
              <a:buNone/>
            </a:pPr>
            <a:r>
              <a:rPr lang="en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Brittany Delose</a:t>
            </a:r>
          </a:p>
          <a:p>
            <a:pPr lvl="0" rtl="0">
              <a:buNone/>
            </a:pPr>
            <a:r>
              <a:rPr lang="en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Robert John</a:t>
            </a:r>
          </a:p>
          <a:p>
            <a:endParaRPr lang="en" sz="24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3949700" y="2416025"/>
            <a:ext cx="1244599" cy="1600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4"/>
          <p:cNvSpPr txBox="1">
            <a:spLocks/>
          </p:cNvSpPr>
          <p:nvPr/>
        </p:nvSpPr>
        <p:spPr>
          <a:xfrm>
            <a:off x="35257" y="612420"/>
            <a:ext cx="4384343" cy="587999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dirty="0" smtClean="0">
                <a:latin typeface="Times New Roman"/>
                <a:ea typeface="Times New Roman"/>
                <a:cs typeface="Times New Roman"/>
                <a:sym typeface="Times New Roman"/>
              </a:rPr>
              <a:t>Big Muff</a:t>
            </a:r>
            <a:endParaRPr lang="en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image103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371600" y="1676400"/>
            <a:ext cx="6400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4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1"/>
          <p:cNvSpPr txBox="1">
            <a:spLocks/>
          </p:cNvSpPr>
          <p:nvPr/>
        </p:nvSpPr>
        <p:spPr>
          <a:xfrm>
            <a:off x="152400" y="813171"/>
            <a:ext cx="5020954" cy="587999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dirty="0" smtClean="0">
                <a:latin typeface="Times New Roman"/>
                <a:ea typeface="Times New Roman"/>
                <a:cs typeface="Times New Roman"/>
                <a:sym typeface="Times New Roman"/>
              </a:rPr>
              <a:t>Octave Up</a:t>
            </a:r>
            <a:endParaRPr lang="en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Shape 122"/>
          <p:cNvSpPr/>
          <p:nvPr/>
        </p:nvSpPr>
        <p:spPr>
          <a:xfrm>
            <a:off x="1219200" y="1915804"/>
            <a:ext cx="6858000" cy="3886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28"/>
          <p:cNvSpPr txBox="1">
            <a:spLocks/>
          </p:cNvSpPr>
          <p:nvPr/>
        </p:nvSpPr>
        <p:spPr>
          <a:xfrm>
            <a:off x="609600" y="840083"/>
            <a:ext cx="4953000" cy="565439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" sz="3600" dirty="0" smtClean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Octave Up</a:t>
            </a:r>
            <a:endParaRPr lang="en" sz="3600" dirty="0"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  <p:sp>
        <p:nvSpPr>
          <p:cNvPr id="9" name="Shape 129"/>
          <p:cNvSpPr txBox="1">
            <a:spLocks/>
          </p:cNvSpPr>
          <p:nvPr/>
        </p:nvSpPr>
        <p:spPr>
          <a:xfrm>
            <a:off x="457200" y="1752600"/>
            <a:ext cx="5257800" cy="47244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0000"/>
              </a:buClr>
              <a:buSzPct val="36666"/>
              <a:buFont typeface="Arial"/>
              <a:buNone/>
            </a:pPr>
            <a:r>
              <a:rPr lang="e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N4148W</a:t>
            </a:r>
          </a:p>
          <a:p>
            <a:pPr marL="457200" indent="-419100" algn="l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Fast switching speed</a:t>
            </a:r>
          </a:p>
          <a:p>
            <a:pPr marL="457200" indent="-419100" algn="l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Fast reverse recovery</a:t>
            </a:r>
          </a:p>
          <a:p>
            <a:pPr marL="457200" indent="-419100" algn="l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SOD-123 package</a:t>
            </a:r>
          </a:p>
          <a:p>
            <a:pPr algn="l"/>
            <a:endParaRPr lang="en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NE5532ADR</a:t>
            </a:r>
          </a:p>
          <a:p>
            <a:pPr marL="457200" indent="-419100" algn="l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General purpose (pre) amplifier</a:t>
            </a:r>
          </a:p>
          <a:p>
            <a:pPr marL="457200" indent="-419100" algn="l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Low level</a:t>
            </a:r>
          </a:p>
          <a:p>
            <a:pPr marL="457200" indent="-419100" algn="l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Low noise</a:t>
            </a:r>
          </a:p>
          <a:p>
            <a:pPr marL="457200" indent="-419100" algn="l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8-SOIC</a:t>
            </a:r>
          </a:p>
          <a:p>
            <a:pPr algn="l"/>
            <a:endParaRPr lang="en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hape 130"/>
          <p:cNvSpPr/>
          <p:nvPr/>
        </p:nvSpPr>
        <p:spPr>
          <a:xfrm>
            <a:off x="3725799" y="1717343"/>
            <a:ext cx="2454711" cy="233774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1" name="Shape 131"/>
          <p:cNvSpPr/>
          <p:nvPr/>
        </p:nvSpPr>
        <p:spPr>
          <a:xfrm>
            <a:off x="5334000" y="4346325"/>
            <a:ext cx="2553699" cy="194155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28"/>
          <p:cNvSpPr txBox="1">
            <a:spLocks/>
          </p:cNvSpPr>
          <p:nvPr/>
        </p:nvSpPr>
        <p:spPr>
          <a:xfrm>
            <a:off x="609600" y="840083"/>
            <a:ext cx="4953000" cy="565439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" sz="3600" dirty="0" smtClean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Octave Up</a:t>
            </a:r>
            <a:endParaRPr lang="en" sz="3600" dirty="0"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  <p:pic>
        <p:nvPicPr>
          <p:cNvPr id="6" name="image107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333500" y="1600200"/>
            <a:ext cx="6477000" cy="515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1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36"/>
          <p:cNvSpPr txBox="1">
            <a:spLocks/>
          </p:cNvSpPr>
          <p:nvPr/>
        </p:nvSpPr>
        <p:spPr>
          <a:xfrm>
            <a:off x="0" y="933427"/>
            <a:ext cx="4800600" cy="587999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dirty="0" smtClean="0">
                <a:latin typeface="Times New Roman"/>
                <a:ea typeface="Times New Roman"/>
                <a:cs typeface="Times New Roman"/>
                <a:sym typeface="Times New Roman"/>
              </a:rPr>
              <a:t>Tremolo</a:t>
            </a:r>
            <a:endParaRPr lang="en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Shape 137"/>
          <p:cNvSpPr/>
          <p:nvPr/>
        </p:nvSpPr>
        <p:spPr>
          <a:xfrm>
            <a:off x="1371600" y="1905000"/>
            <a:ext cx="6400800" cy="3657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43"/>
          <p:cNvSpPr txBox="1">
            <a:spLocks/>
          </p:cNvSpPr>
          <p:nvPr/>
        </p:nvSpPr>
        <p:spPr>
          <a:xfrm>
            <a:off x="914400" y="898440"/>
            <a:ext cx="3886200" cy="464861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" sz="3600" dirty="0" smtClean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Tremolo</a:t>
            </a:r>
            <a:endParaRPr lang="en" sz="3600" dirty="0"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  <p:sp>
        <p:nvSpPr>
          <p:cNvPr id="7" name="Shape 144"/>
          <p:cNvSpPr txBox="1">
            <a:spLocks/>
          </p:cNvSpPr>
          <p:nvPr/>
        </p:nvSpPr>
        <p:spPr>
          <a:xfrm>
            <a:off x="381000" y="1981200"/>
            <a:ext cx="6781800" cy="451035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19100" algn="l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MMBT3906</a:t>
            </a:r>
          </a:p>
          <a:p>
            <a:pPr marL="457200" indent="-419100" algn="l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NPN Transistor</a:t>
            </a:r>
          </a:p>
          <a:p>
            <a:pPr marL="457200" indent="-419100" algn="l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Ideal for medium power amplification</a:t>
            </a:r>
          </a:p>
          <a:p>
            <a:pPr marL="457200" indent="-419100" algn="l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SOT-23</a:t>
            </a:r>
          </a:p>
          <a:p>
            <a:pPr algn="l"/>
            <a:endParaRPr lang="en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Potentiometers</a:t>
            </a:r>
          </a:p>
          <a:p>
            <a:pPr marL="457200" indent="-419100" algn="l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1 100 K Linear (Duty Cycle)</a:t>
            </a:r>
          </a:p>
          <a:p>
            <a:pPr marL="457200" indent="-419100" algn="l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1 100 K Audio (Volume) </a:t>
            </a:r>
            <a:endParaRPr lang="en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hape 86"/>
          <p:cNvSpPr/>
          <p:nvPr/>
        </p:nvSpPr>
        <p:spPr>
          <a:xfrm>
            <a:off x="5981788" y="2362200"/>
            <a:ext cx="2362024" cy="231013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/>
          <a:lstStyle/>
          <a:p>
            <a:pPr algn="l"/>
            <a:r>
              <a:rPr lang="en-US" dirty="0" smtClean="0"/>
              <a:t>The Stomp Box</a:t>
            </a:r>
            <a:endParaRPr lang="en-US" dirty="0"/>
          </a:p>
        </p:txBody>
      </p:sp>
      <p:pic>
        <p:nvPicPr>
          <p:cNvPr id="1026" name="Picture 2" descr="C:\Users\Audrey.Hernandez\Downloads\photo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39602" b="27562"/>
          <a:stretch/>
        </p:blipFill>
        <p:spPr bwMode="auto">
          <a:xfrm>
            <a:off x="68239" y="2695432"/>
            <a:ext cx="9007522" cy="2251881"/>
          </a:xfrm>
          <a:prstGeom prst="rect">
            <a:avLst/>
          </a:prstGeom>
          <a:noFill/>
          <a:scene3d>
            <a:camera prst="orthographicFront">
              <a:rot lat="0" lon="0" rev="9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63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49"/>
          <p:cNvSpPr txBox="1">
            <a:spLocks/>
          </p:cNvSpPr>
          <p:nvPr/>
        </p:nvSpPr>
        <p:spPr>
          <a:xfrm>
            <a:off x="151261" y="951497"/>
            <a:ext cx="5488675" cy="6639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Digital Effects</a:t>
            </a:r>
            <a:endParaRPr lang="en" dirty="0">
              <a:solidFill>
                <a:prstClr val="black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8" name="Shape 150"/>
          <p:cNvSpPr txBox="1">
            <a:spLocks/>
          </p:cNvSpPr>
          <p:nvPr/>
        </p:nvSpPr>
        <p:spPr>
          <a:xfrm>
            <a:off x="392390" y="1615397"/>
            <a:ext cx="7591550" cy="3640625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81000" algn="l">
              <a:buClr>
                <a:prstClr val="black"/>
              </a:buClr>
              <a:buSzPct val="100000"/>
              <a:buFont typeface="Times New Roman"/>
              <a:buChar char="●"/>
            </a:pPr>
            <a:r>
              <a:rPr lang="en" sz="24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TI’s TMS320C5515 eZdsp was the prototype board selected</a:t>
            </a:r>
          </a:p>
          <a:p>
            <a:pPr marL="457200" indent="-381000" algn="l">
              <a:buClr>
                <a:prstClr val="black"/>
              </a:buClr>
              <a:buSzPct val="100000"/>
              <a:buFont typeface="Times New Roman"/>
              <a:buChar char="●"/>
            </a:pPr>
            <a:r>
              <a:rPr lang="en" sz="24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Digital effects algorithms designed on the prototype board</a:t>
            </a:r>
          </a:p>
          <a:p>
            <a:pPr algn="l"/>
            <a:r>
              <a:rPr lang="en" sz="24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 </a:t>
            </a:r>
            <a:endParaRPr lang="en" sz="2400" dirty="0">
              <a:solidFill>
                <a:prstClr val="black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9" name="Shape 151"/>
          <p:cNvSpPr/>
          <p:nvPr/>
        </p:nvSpPr>
        <p:spPr>
          <a:xfrm rot="10800000">
            <a:off x="2895600" y="3759997"/>
            <a:ext cx="3776750" cy="29920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5767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56"/>
          <p:cNvSpPr txBox="1">
            <a:spLocks/>
          </p:cNvSpPr>
          <p:nvPr/>
        </p:nvSpPr>
        <p:spPr>
          <a:xfrm>
            <a:off x="433316" y="1143000"/>
            <a:ext cx="6324600" cy="761503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  <a:rtl val="0"/>
              </a:rPr>
              <a:t>TMS320C5515 eZdsp </a:t>
            </a:r>
            <a:endParaRPr lang="en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  <a:rtl val="0"/>
            </a:endParaRPr>
          </a:p>
        </p:txBody>
      </p:sp>
      <p:sp>
        <p:nvSpPr>
          <p:cNvPr id="7" name="Shape 157"/>
          <p:cNvSpPr txBox="1">
            <a:spLocks/>
          </p:cNvSpPr>
          <p:nvPr/>
        </p:nvSpPr>
        <p:spPr>
          <a:xfrm>
            <a:off x="396940" y="2057400"/>
            <a:ext cx="7223060" cy="48006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0000"/>
              </a:buClr>
              <a:buSzPct val="45833"/>
              <a:buFont typeface="Arial"/>
              <a:buNone/>
            </a:pPr>
            <a:endParaRPr lang="en" sz="2400" dirty="0" smtClean="0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  <a:rtl val="0"/>
            </a:endParaRPr>
          </a:p>
          <a:p>
            <a:pPr marL="457200" indent="-381000" algn="l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rtl val="0"/>
              </a:rPr>
              <a:t>TMS320C5515 16 bit fixed point DSP</a:t>
            </a:r>
          </a:p>
          <a:p>
            <a:pPr marL="457200" indent="-381000" algn="l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rtl val="0"/>
              </a:rPr>
              <a:t>TLV320AIC3204 for ADC and </a:t>
            </a:r>
            <a:r>
              <a:rPr lang="en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rtl val="0"/>
              </a:rPr>
              <a:t>DAC conversions </a:t>
            </a:r>
            <a:r>
              <a:rPr lang="e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rtl val="0"/>
              </a:rPr>
              <a:t>48ksps</a:t>
            </a:r>
          </a:p>
          <a:p>
            <a:pPr marL="457200" indent="-381000" algn="l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rtl val="0"/>
              </a:rPr>
              <a:t>Eighth inch Stereo input and output jacks</a:t>
            </a:r>
          </a:p>
          <a:p>
            <a:pPr marL="457200" indent="-381000" algn="l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rtl val="0"/>
              </a:rPr>
              <a:t>USB 2.0</a:t>
            </a:r>
          </a:p>
          <a:p>
            <a:pPr marL="457200" indent="-381000" algn="l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rtl val="0"/>
              </a:rPr>
              <a:t>Interfaces with TI’s Code Composer Studio</a:t>
            </a:r>
          </a:p>
          <a:p>
            <a:pPr marL="457200" indent="-381000" algn="l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rtl val="0"/>
              </a:rPr>
              <a:t>Within budget</a:t>
            </a:r>
          </a:p>
          <a:p>
            <a:pPr algn="l"/>
            <a:endParaRPr lang="e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08578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56"/>
          <p:cNvSpPr txBox="1">
            <a:spLocks/>
          </p:cNvSpPr>
          <p:nvPr/>
        </p:nvSpPr>
        <p:spPr>
          <a:xfrm>
            <a:off x="433316" y="1143000"/>
            <a:ext cx="6324600" cy="761503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  <a:rtl val="0"/>
              </a:rPr>
              <a:t>No effect</a:t>
            </a:r>
            <a:endParaRPr lang="en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  <a:rtl val="0"/>
            </a:endParaRPr>
          </a:p>
        </p:txBody>
      </p:sp>
      <p:sp>
        <p:nvSpPr>
          <p:cNvPr id="7" name="Shape 157"/>
          <p:cNvSpPr txBox="1">
            <a:spLocks/>
          </p:cNvSpPr>
          <p:nvPr/>
        </p:nvSpPr>
        <p:spPr>
          <a:xfrm>
            <a:off x="396940" y="2057400"/>
            <a:ext cx="7223060" cy="48006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rtl val="0"/>
            </a:endParaRPr>
          </a:p>
        </p:txBody>
      </p:sp>
      <p:pic>
        <p:nvPicPr>
          <p:cNvPr id="4098" name="Picture 2" descr="C:\Users\Robert\Desktop\Design\guitar input\Waveforms\clean 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2"/>
          <a:stretch/>
        </p:blipFill>
        <p:spPr bwMode="auto">
          <a:xfrm>
            <a:off x="1371600" y="2159479"/>
            <a:ext cx="5614916" cy="386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60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0"/>
          <p:cNvSpPr txBox="1">
            <a:spLocks/>
          </p:cNvSpPr>
          <p:nvPr/>
        </p:nvSpPr>
        <p:spPr>
          <a:xfrm>
            <a:off x="228600" y="858055"/>
            <a:ext cx="5257800" cy="1143000"/>
          </a:xfrm>
          <a:prstGeom prst="rect">
            <a:avLst/>
          </a:prstGeom>
          <a:ln>
            <a:noFill/>
          </a:ln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dirty="0" smtClean="0">
                <a:latin typeface="Times New Roman"/>
                <a:ea typeface="Times New Roman"/>
                <a:cs typeface="Times New Roman"/>
                <a:sym typeface="Times New Roman"/>
              </a:rPr>
              <a:t>Motivation</a:t>
            </a:r>
            <a:endParaRPr lang="en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Shape 31"/>
          <p:cNvSpPr txBox="1">
            <a:spLocks/>
          </p:cNvSpPr>
          <p:nvPr/>
        </p:nvSpPr>
        <p:spPr>
          <a:xfrm>
            <a:off x="457200" y="2209800"/>
            <a:ext cx="8229600" cy="43581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81000" algn="l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Explore music and technology</a:t>
            </a:r>
          </a:p>
          <a:p>
            <a:pPr algn="l"/>
            <a:endParaRPr lang="en" sz="2400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indent="-381000" algn="l"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 sz="2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analog and digital effects </a:t>
            </a:r>
          </a:p>
          <a:p>
            <a:pPr algn="l"/>
            <a:endParaRPr lang="en" sz="2400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indent="-381000" algn="l"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 sz="2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User control </a:t>
            </a:r>
          </a:p>
          <a:p>
            <a:pPr algn="l"/>
            <a:endParaRPr lang="en" sz="2400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indent="-381000" algn="l"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 sz="2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Produce a quality output for the musician and listeners </a:t>
            </a:r>
          </a:p>
          <a:p>
            <a:pPr algn="l"/>
            <a:endParaRPr lang="en" sz="2400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/>
            <a:endParaRPr lang="en" sz="2400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/>
            <a:endParaRPr lang="en" sz="2400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/>
            <a:endParaRPr lang="en" sz="2400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/>
            <a:endParaRPr lang="en" sz="2400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/>
            <a:endParaRPr lang="en" sz="2400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/>
            <a:endParaRPr lang="en" sz="2400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/>
            <a:endParaRPr lang="en" sz="2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70"/>
          <p:cNvSpPr txBox="1"/>
          <p:nvPr/>
        </p:nvSpPr>
        <p:spPr>
          <a:xfrm>
            <a:off x="2438401" y="1752600"/>
            <a:ext cx="5486400" cy="483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342900"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" sz="2400" dirty="0"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The fuzz effect compares the guitar input to three conditions</a:t>
            </a:r>
          </a:p>
          <a:p>
            <a:endParaRPr lang="en" sz="2400" dirty="0"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pPr marL="457200" indent="-342900"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" sz="2400" dirty="0"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If</a:t>
            </a:r>
            <a:r>
              <a:rPr lang="en" sz="24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 </a:t>
            </a:r>
            <a:r>
              <a:rPr lang="en" sz="24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the input between </a:t>
            </a:r>
            <a:r>
              <a:rPr lang="en" sz="2400" dirty="0"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a parameter +X and -X passed through </a:t>
            </a:r>
          </a:p>
          <a:p>
            <a:endParaRPr lang="en" sz="2400" dirty="0"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pPr marL="457200" indent="-342900"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" sz="2400" dirty="0"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If the input is less than -X it is set to a fixed value - Y</a:t>
            </a:r>
          </a:p>
          <a:p>
            <a:endParaRPr lang="en" sz="2400" dirty="0"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pPr marL="457200" indent="-342900"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" sz="2400" dirty="0"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If the input is greater than X is it set to +Y</a:t>
            </a:r>
          </a:p>
          <a:p>
            <a:endParaRPr lang="en" sz="2400" dirty="0"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endParaRPr lang="en" sz="2400" dirty="0"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endParaRPr lang="en" sz="2400" dirty="0"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r>
              <a:rPr lang="en" sz="2400" dirty="0"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 </a:t>
            </a:r>
          </a:p>
          <a:p>
            <a:endParaRPr lang="en" sz="2400" dirty="0"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endParaRPr lang="en" sz="2400" dirty="0"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endParaRPr lang="en" sz="2400" dirty="0"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endParaRPr lang="en" sz="2400" dirty="0"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10" name="Shape 169"/>
          <p:cNvSpPr txBox="1">
            <a:spLocks/>
          </p:cNvSpPr>
          <p:nvPr/>
        </p:nvSpPr>
        <p:spPr>
          <a:xfrm>
            <a:off x="723900" y="684601"/>
            <a:ext cx="3429000" cy="648899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Fuzz</a:t>
            </a:r>
            <a:endParaRPr lang="en" dirty="0">
              <a:solidFill>
                <a:prstClr val="black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11" name="Shape 171"/>
          <p:cNvSpPr/>
          <p:nvPr/>
        </p:nvSpPr>
        <p:spPr>
          <a:xfrm>
            <a:off x="342900" y="1371600"/>
            <a:ext cx="1685925" cy="52006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8034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70"/>
          <p:cNvSpPr txBox="1"/>
          <p:nvPr/>
        </p:nvSpPr>
        <p:spPr>
          <a:xfrm>
            <a:off x="2438401" y="1752600"/>
            <a:ext cx="5486400" cy="483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" sz="2400" dirty="0"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endParaRPr lang="en" sz="2400" dirty="0"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endParaRPr lang="en" sz="2400" dirty="0"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r>
              <a:rPr lang="en" sz="2400" dirty="0"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 </a:t>
            </a:r>
          </a:p>
          <a:p>
            <a:endParaRPr lang="en" sz="2400" dirty="0"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endParaRPr lang="en" sz="2400" dirty="0"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endParaRPr lang="en" sz="2400" dirty="0"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endParaRPr lang="en" sz="2400" dirty="0"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10" name="Shape 169"/>
          <p:cNvSpPr txBox="1">
            <a:spLocks/>
          </p:cNvSpPr>
          <p:nvPr/>
        </p:nvSpPr>
        <p:spPr>
          <a:xfrm>
            <a:off x="723900" y="684601"/>
            <a:ext cx="3429000" cy="648899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Fuzz</a:t>
            </a:r>
            <a:endParaRPr lang="en" dirty="0">
              <a:solidFill>
                <a:prstClr val="black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pic>
        <p:nvPicPr>
          <p:cNvPr id="1026" name="Picture 2" descr="C:\Users\Robert\Desktop\Design\guitar input\Waveforms\Fuzz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2"/>
          <a:stretch/>
        </p:blipFill>
        <p:spPr bwMode="auto">
          <a:xfrm>
            <a:off x="1516039" y="2362200"/>
            <a:ext cx="5638800" cy="386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40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83"/>
          <p:cNvSpPr txBox="1">
            <a:spLocks/>
          </p:cNvSpPr>
          <p:nvPr/>
        </p:nvSpPr>
        <p:spPr>
          <a:xfrm>
            <a:off x="762000" y="565190"/>
            <a:ext cx="3657600" cy="694499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54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Tin Can</a:t>
            </a:r>
            <a:endParaRPr lang="en" sz="5400" dirty="0">
              <a:solidFill>
                <a:prstClr val="black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8" name="Shape 184"/>
          <p:cNvSpPr txBox="1"/>
          <p:nvPr/>
        </p:nvSpPr>
        <p:spPr>
          <a:xfrm>
            <a:off x="2362200" y="2362200"/>
            <a:ext cx="6019800" cy="381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34290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 dirty="0" smtClean="0">
                <a:latin typeface="Times New Roman" pitchFamily="18" charset="0"/>
                <a:cs typeface="Times New Roman" pitchFamily="18" charset="0"/>
                <a:rtl val="0"/>
              </a:rPr>
              <a:t>This </a:t>
            </a:r>
            <a:r>
              <a:rPr lang="en" sz="2400" dirty="0">
                <a:latin typeface="Times New Roman" pitchFamily="18" charset="0"/>
                <a:cs typeface="Times New Roman" pitchFamily="18" charset="0"/>
                <a:rtl val="0"/>
              </a:rPr>
              <a:t>is a highly treble sounding effect</a:t>
            </a:r>
          </a:p>
          <a:p>
            <a:endParaRPr lang="en" sz="2400" dirty="0">
              <a:latin typeface="Times New Roman" pitchFamily="18" charset="0"/>
              <a:cs typeface="Times New Roman" pitchFamily="18" charset="0"/>
              <a:rtl val="0"/>
            </a:endParaRPr>
          </a:p>
          <a:p>
            <a:pPr marL="457200" indent="-34290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 dirty="0">
                <a:latin typeface="Times New Roman" pitchFamily="18" charset="0"/>
                <a:cs typeface="Times New Roman" pitchFamily="18" charset="0"/>
                <a:rtl val="0"/>
              </a:rPr>
              <a:t>The treble and the bass components of signal are separated</a:t>
            </a:r>
          </a:p>
          <a:p>
            <a:endParaRPr lang="en" sz="2400" dirty="0">
              <a:latin typeface="Times New Roman" pitchFamily="18" charset="0"/>
              <a:cs typeface="Times New Roman" pitchFamily="18" charset="0"/>
              <a:rtl val="0"/>
            </a:endParaRPr>
          </a:p>
          <a:p>
            <a:pPr marL="457200" indent="-34290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 dirty="0">
                <a:latin typeface="Times New Roman" pitchFamily="18" charset="0"/>
                <a:cs typeface="Times New Roman" pitchFamily="18" charset="0"/>
                <a:rtl val="0"/>
              </a:rPr>
              <a:t>Higher frequencies passed </a:t>
            </a:r>
          </a:p>
          <a:p>
            <a:endParaRPr lang="en" sz="2400" dirty="0">
              <a:latin typeface="Times New Roman" pitchFamily="18" charset="0"/>
              <a:cs typeface="Times New Roman" pitchFamily="18" charset="0"/>
              <a:rtl val="0"/>
            </a:endParaRPr>
          </a:p>
          <a:p>
            <a:pPr marL="457200" indent="-34290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 dirty="0">
                <a:latin typeface="Times New Roman" pitchFamily="18" charset="0"/>
                <a:cs typeface="Times New Roman" pitchFamily="18" charset="0"/>
                <a:rtl val="0"/>
              </a:rPr>
              <a:t>Low frequencies are filtered by downsampling   </a:t>
            </a:r>
          </a:p>
        </p:txBody>
      </p:sp>
      <p:sp>
        <p:nvSpPr>
          <p:cNvPr id="9" name="Shape 185"/>
          <p:cNvSpPr/>
          <p:nvPr/>
        </p:nvSpPr>
        <p:spPr>
          <a:xfrm>
            <a:off x="304800" y="1447200"/>
            <a:ext cx="1685925" cy="51244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0765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83"/>
          <p:cNvSpPr txBox="1">
            <a:spLocks/>
          </p:cNvSpPr>
          <p:nvPr/>
        </p:nvSpPr>
        <p:spPr>
          <a:xfrm>
            <a:off x="762000" y="565190"/>
            <a:ext cx="3657600" cy="694499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54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Tin Can</a:t>
            </a:r>
            <a:endParaRPr lang="en" sz="5400" dirty="0">
              <a:solidFill>
                <a:prstClr val="black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8" name="Shape 184"/>
          <p:cNvSpPr txBox="1"/>
          <p:nvPr/>
        </p:nvSpPr>
        <p:spPr>
          <a:xfrm>
            <a:off x="2362200" y="2362200"/>
            <a:ext cx="6019800" cy="381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14300">
              <a:buClr>
                <a:srgbClr val="000000"/>
              </a:buClr>
              <a:buSzPct val="100000"/>
            </a:pPr>
            <a:endParaRPr lang="en" sz="2400" dirty="0">
              <a:latin typeface="Times New Roman" pitchFamily="18" charset="0"/>
              <a:cs typeface="Times New Roman" pitchFamily="18" charset="0"/>
              <a:rtl val="0"/>
            </a:endParaRPr>
          </a:p>
        </p:txBody>
      </p:sp>
      <p:pic>
        <p:nvPicPr>
          <p:cNvPr id="2050" name="Picture 2" descr="C:\Users\Robert\Desktop\Design\guitar input\Waveforms\tin ca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2"/>
          <a:stretch/>
        </p:blipFill>
        <p:spPr bwMode="auto">
          <a:xfrm>
            <a:off x="1524000" y="2396319"/>
            <a:ext cx="5791200" cy="396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46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lh4.googleusercontent.com/CmbPeSeb4o6ihYgPF5DYUbkd5zM_mtw7JtuWhvsxPEwXOYuTGlBzKISyzkGmEMDCZ0YemdcI227w_-Nig5fHdoRA3EEuLu-kuQ6BT2VM-7LEKaW_6c8xGpSDYgH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" y="1261534"/>
            <a:ext cx="1685925" cy="508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 190"/>
          <p:cNvSpPr txBox="1">
            <a:spLocks/>
          </p:cNvSpPr>
          <p:nvPr/>
        </p:nvSpPr>
        <p:spPr>
          <a:xfrm>
            <a:off x="914400" y="499534"/>
            <a:ext cx="3013800" cy="884237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Robot</a:t>
            </a:r>
            <a:endParaRPr lang="en" dirty="0">
              <a:solidFill>
                <a:prstClr val="black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9" name="Shape 191"/>
          <p:cNvSpPr txBox="1"/>
          <p:nvPr/>
        </p:nvSpPr>
        <p:spPr>
          <a:xfrm>
            <a:off x="2421300" y="1828801"/>
            <a:ext cx="5979750" cy="415713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34290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rtl val="0"/>
              </a:rPr>
              <a:t>A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rtl val="0"/>
              </a:rPr>
              <a:t>sine wave is generated then it is multiplied with the guitar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rtl val="0"/>
              </a:rPr>
              <a:t>input</a:t>
            </a:r>
          </a:p>
          <a:p>
            <a:pPr marL="114300">
              <a:buClr>
                <a:srgbClr val="000000"/>
              </a:buClr>
              <a:buSzPct val="100000"/>
            </a:pPr>
            <a:endParaRPr lang="en-US" sz="2400" dirty="0" smtClean="0">
              <a:latin typeface="Times New Roman" pitchFamily="18" charset="0"/>
              <a:cs typeface="Times New Roman" pitchFamily="18" charset="0"/>
              <a:rtl val="0"/>
            </a:endParaRPr>
          </a:p>
          <a:p>
            <a:pPr marL="457200" indent="-34290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2400" dirty="0">
                <a:latin typeface="Times New Roman" pitchFamily="18" charset="0"/>
                <a:cs typeface="Times New Roman" pitchFamily="18" charset="0"/>
                <a:rtl val="0"/>
              </a:rPr>
              <a:t>The frequency of the sine wave can be increased or decreased to modify the effect </a:t>
            </a:r>
          </a:p>
          <a:p>
            <a:pPr marL="457200" indent="-342900">
              <a:buClr>
                <a:srgbClr val="000000"/>
              </a:buClr>
              <a:buSzPct val="100000"/>
              <a:buFont typeface="Arial"/>
              <a:buChar char="●"/>
            </a:pPr>
            <a:endParaRPr lang="en-US" sz="2400" dirty="0">
              <a:latin typeface="Times New Roman" pitchFamily="18" charset="0"/>
              <a:cs typeface="Times New Roman" pitchFamily="18" charset="0"/>
              <a:rtl val="0"/>
            </a:endParaRPr>
          </a:p>
          <a:p>
            <a:pPr marL="457200" indent="-342900">
              <a:buClr>
                <a:srgbClr val="000000"/>
              </a:buClr>
              <a:buSzPct val="100000"/>
              <a:buFont typeface="Arial"/>
              <a:buChar char="●"/>
            </a:pPr>
            <a:endParaRPr lang="en" sz="3200" dirty="0" smtClean="0">
              <a:latin typeface="Times New Roman" pitchFamily="18" charset="0"/>
              <a:cs typeface="Times New Roman" pitchFamily="18" charset="0"/>
              <a:rtl val="0"/>
            </a:endParaRPr>
          </a:p>
          <a:p>
            <a:endParaRPr lang="en" sz="3200" dirty="0">
              <a:latin typeface="Times New Roman" pitchFamily="18" charset="0"/>
              <a:cs typeface="Times New Roman" pitchFamily="18" charset="0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404111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90"/>
          <p:cNvSpPr txBox="1">
            <a:spLocks/>
          </p:cNvSpPr>
          <p:nvPr/>
        </p:nvSpPr>
        <p:spPr>
          <a:xfrm>
            <a:off x="914400" y="499534"/>
            <a:ext cx="3013800" cy="884237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Robot</a:t>
            </a:r>
            <a:endParaRPr lang="en" dirty="0">
              <a:solidFill>
                <a:prstClr val="black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9" name="Shape 191"/>
          <p:cNvSpPr txBox="1"/>
          <p:nvPr/>
        </p:nvSpPr>
        <p:spPr>
          <a:xfrm>
            <a:off x="2421300" y="1828801"/>
            <a:ext cx="5979750" cy="415713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14300">
              <a:buClr>
                <a:srgbClr val="000000"/>
              </a:buClr>
              <a:buSzPct val="100000"/>
            </a:pPr>
            <a:endParaRPr lang="en-US" sz="2400" dirty="0">
              <a:latin typeface="Times New Roman" pitchFamily="18" charset="0"/>
              <a:cs typeface="Times New Roman" pitchFamily="18" charset="0"/>
              <a:rtl val="0"/>
            </a:endParaRPr>
          </a:p>
          <a:p>
            <a:pPr marL="457200" indent="-342900">
              <a:buClr>
                <a:srgbClr val="000000"/>
              </a:buClr>
              <a:buSzPct val="100000"/>
              <a:buFont typeface="Arial"/>
              <a:buChar char="●"/>
            </a:pPr>
            <a:endParaRPr lang="en" sz="3200" dirty="0" smtClean="0">
              <a:latin typeface="Times New Roman" pitchFamily="18" charset="0"/>
              <a:cs typeface="Times New Roman" pitchFamily="18" charset="0"/>
              <a:rtl val="0"/>
            </a:endParaRPr>
          </a:p>
          <a:p>
            <a:endParaRPr lang="en" sz="3200" dirty="0">
              <a:latin typeface="Times New Roman" pitchFamily="18" charset="0"/>
              <a:cs typeface="Times New Roman" pitchFamily="18" charset="0"/>
              <a:rtl val="0"/>
            </a:endParaRPr>
          </a:p>
        </p:txBody>
      </p:sp>
      <p:pic>
        <p:nvPicPr>
          <p:cNvPr id="3074" name="Picture 2" descr="C:\Users\Robert\Desktop\Design\guitar input\Waveforms\robo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6"/>
          <a:stretch/>
        </p:blipFill>
        <p:spPr bwMode="auto">
          <a:xfrm>
            <a:off x="1524000" y="2133599"/>
            <a:ext cx="5626299" cy="385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37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62"/>
          <p:cNvSpPr txBox="1">
            <a:spLocks/>
          </p:cNvSpPr>
          <p:nvPr/>
        </p:nvSpPr>
        <p:spPr>
          <a:xfrm>
            <a:off x="228601" y="718197"/>
            <a:ext cx="5181600" cy="7248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Reverberation </a:t>
            </a:r>
            <a:endParaRPr lang="en" dirty="0">
              <a:solidFill>
                <a:prstClr val="black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8" name="Shape 163"/>
          <p:cNvSpPr txBox="1"/>
          <p:nvPr/>
        </p:nvSpPr>
        <p:spPr>
          <a:xfrm>
            <a:off x="2819401" y="1757975"/>
            <a:ext cx="6095999" cy="495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342900"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" sz="2400" dirty="0"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Reverberation works by adding the current input to a delayed output </a:t>
            </a:r>
          </a:p>
          <a:p>
            <a:endParaRPr lang="en" sz="3200" dirty="0"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pPr marL="457200" indent="-342900"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" sz="2400" dirty="0"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There are two main parameters to the effect, the depth and size of the reverberation array </a:t>
            </a:r>
          </a:p>
          <a:p>
            <a:endParaRPr lang="en" sz="2400" dirty="0"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pPr marL="457200" indent="-342900"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" sz="2400" dirty="0"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Depth determines amount delay of the signal that is added to the input </a:t>
            </a:r>
          </a:p>
          <a:p>
            <a:endParaRPr lang="en" sz="2400" dirty="0"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pPr marL="457200" indent="-342900"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" sz="2400" dirty="0"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The size of reverberation array determines the amount of the previous signal is saved</a:t>
            </a:r>
          </a:p>
          <a:p>
            <a:endParaRPr lang="en" sz="2400" dirty="0"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endParaRPr lang="en" sz="2400" dirty="0"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endParaRPr lang="en" sz="2400" dirty="0"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9" name="Shape 164"/>
          <p:cNvSpPr/>
          <p:nvPr/>
        </p:nvSpPr>
        <p:spPr>
          <a:xfrm>
            <a:off x="397785" y="1371600"/>
            <a:ext cx="2239024" cy="53380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9943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76"/>
          <p:cNvSpPr txBox="1">
            <a:spLocks/>
          </p:cNvSpPr>
          <p:nvPr/>
        </p:nvSpPr>
        <p:spPr>
          <a:xfrm>
            <a:off x="468652" y="792176"/>
            <a:ext cx="4212750" cy="7248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Echo</a:t>
            </a:r>
            <a:endParaRPr lang="en" dirty="0">
              <a:solidFill>
                <a:prstClr val="black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8" name="Shape 177"/>
          <p:cNvSpPr txBox="1"/>
          <p:nvPr/>
        </p:nvSpPr>
        <p:spPr>
          <a:xfrm>
            <a:off x="3048000" y="1702452"/>
            <a:ext cx="5605599" cy="48647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342900"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" sz="2400" dirty="0"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The echo effect works by adding the current input to a delayed input</a:t>
            </a:r>
          </a:p>
          <a:p>
            <a:endParaRPr lang="en" sz="2400" dirty="0"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pPr marL="457200" indent="-342900"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" sz="2400" dirty="0"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There are two main parameters to the effect, the depth and size of the echo array </a:t>
            </a:r>
          </a:p>
          <a:p>
            <a:endParaRPr lang="en" sz="2400" dirty="0"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pPr marL="457200" indent="-342900"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" sz="2400" dirty="0"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Depth determines amount delay of the signal that is added to the input </a:t>
            </a:r>
          </a:p>
          <a:p>
            <a:endParaRPr lang="en" sz="2400" dirty="0"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pPr marL="457200" indent="-342900"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" sz="2400" dirty="0"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The size of the echo array determines the amount of the previous signal is saved</a:t>
            </a:r>
          </a:p>
          <a:p>
            <a:endParaRPr lang="en" sz="2400" dirty="0"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9" name="Shape 178"/>
          <p:cNvSpPr/>
          <p:nvPr/>
        </p:nvSpPr>
        <p:spPr>
          <a:xfrm>
            <a:off x="616153" y="1536026"/>
            <a:ext cx="1996974" cy="502372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0440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ctrTitle"/>
          </p:nvPr>
        </p:nvSpPr>
        <p:spPr>
          <a:xfrm>
            <a:off x="413657" y="609600"/>
            <a:ext cx="3810000" cy="7048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User Interface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subTitle" idx="1"/>
          </p:nvPr>
        </p:nvSpPr>
        <p:spPr>
          <a:xfrm>
            <a:off x="228600" y="1066800"/>
            <a:ext cx="8229600" cy="426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>
              <a:buClr>
                <a:srgbClr val="000000"/>
              </a:buClr>
              <a:buSzPct val="27500"/>
            </a:pPr>
            <a:r>
              <a:rPr lang="en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Netbeans IDE</a:t>
            </a:r>
          </a:p>
          <a:p>
            <a:pPr lvl="0" algn="l">
              <a:buClr>
                <a:srgbClr val="000000"/>
              </a:buClr>
              <a:buSzPct val="36666"/>
            </a:pPr>
            <a:r>
              <a:rPr lang="e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-Free, </a:t>
            </a:r>
            <a:r>
              <a:rPr lang="e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open-source, growing </a:t>
            </a:r>
            <a:r>
              <a:rPr lang="e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community of </a:t>
            </a:r>
            <a:r>
              <a:rPr lang="e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users/developers</a:t>
            </a:r>
          </a:p>
          <a:p>
            <a:pPr lvl="0" algn="l">
              <a:buClr>
                <a:srgbClr val="000000"/>
              </a:buClr>
              <a:buSzPct val="36666"/>
            </a:pPr>
            <a:endParaRPr lang="en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Clr>
                <a:srgbClr val="000000"/>
              </a:buClr>
              <a:buSzPct val="36666"/>
            </a:pPr>
            <a:r>
              <a:rPr lang="en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Select between various effects, modify certain parameters</a:t>
            </a:r>
          </a:p>
          <a:p>
            <a:pPr lvl="0" algn="l">
              <a:buClr>
                <a:srgbClr val="000000"/>
              </a:buClr>
              <a:buSzPct val="36666"/>
            </a:pPr>
            <a:r>
              <a:rPr lang="e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-Effects are processed one at a time</a:t>
            </a:r>
          </a:p>
          <a:p>
            <a:pPr lvl="0" algn="l">
              <a:buClr>
                <a:srgbClr val="000000"/>
              </a:buClr>
              <a:buSzPct val="45833"/>
            </a:pPr>
            <a:r>
              <a:rPr lang="e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	-Default setting: ‘NONE’ (all modifications disabled except 	‘MUTE’ )</a:t>
            </a:r>
          </a:p>
          <a:p>
            <a:pPr lvl="0" algn="l">
              <a:buClr>
                <a:srgbClr val="000000"/>
              </a:buClr>
              <a:buSzPct val="45833"/>
            </a:pPr>
            <a:r>
              <a:rPr lang="e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-Update current parameters button</a:t>
            </a:r>
          </a:p>
          <a:p>
            <a:pPr lvl="0" algn="l">
              <a:buClr>
                <a:srgbClr val="000000"/>
              </a:buClr>
              <a:buSzPct val="45833"/>
            </a:pPr>
            <a:r>
              <a:rPr lang="e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</a:t>
            </a:r>
          </a:p>
          <a:p>
            <a:pPr algn="l"/>
            <a:endParaRPr lang="en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ctrTitle"/>
          </p:nvPr>
        </p:nvSpPr>
        <p:spPr>
          <a:xfrm>
            <a:off x="457200" y="152400"/>
            <a:ext cx="5135010" cy="1066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User Interface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subTitle" idx="1"/>
          </p:nvPr>
        </p:nvSpPr>
        <p:spPr>
          <a:xfrm>
            <a:off x="76200" y="1143000"/>
            <a:ext cx="6400800" cy="213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algn="l" rtl="0"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Reverb </a:t>
            </a:r>
            <a:r>
              <a:rPr lang="en" sz="2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Effect</a:t>
            </a:r>
            <a:endParaRPr lang="en" sz="2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6200" lvl="0" algn="l">
              <a:buClr>
                <a:schemeClr val="dk1"/>
              </a:buClr>
              <a:buSzPct val="100000"/>
            </a:pPr>
            <a:r>
              <a:rPr lang="en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" sz="22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" sz="2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Depth and N enabled</a:t>
            </a:r>
          </a:p>
          <a:p>
            <a:pPr marL="76200" lvl="0" algn="l">
              <a:buClr>
                <a:schemeClr val="dk1"/>
              </a:buClr>
              <a:buSzPct val="100000"/>
            </a:pPr>
            <a:r>
              <a:rPr lang="en" sz="2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" sz="22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" sz="2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update current parameters</a:t>
            </a:r>
          </a:p>
          <a:p>
            <a:pPr lvl="0" algn="l" rtl="0">
              <a:buNone/>
            </a:pPr>
            <a:endParaRPr lang="en" dirty="0">
              <a:solidFill>
                <a:schemeClr val="tx1"/>
              </a:solidFill>
            </a:endParaRPr>
          </a:p>
          <a:p>
            <a:pPr lvl="0" algn="l" rtl="0">
              <a:buNone/>
            </a:pPr>
            <a:r>
              <a:rPr lang="en" sz="2400" dirty="0">
                <a:solidFill>
                  <a:schemeClr val="tx1"/>
                </a:solidFill>
              </a:rPr>
              <a:t>  </a:t>
            </a:r>
          </a:p>
          <a:p>
            <a:pPr algn="l"/>
            <a:endParaRPr lang="en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50" y="2568906"/>
            <a:ext cx="863917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6"/>
          <p:cNvSpPr txBox="1">
            <a:spLocks/>
          </p:cNvSpPr>
          <p:nvPr/>
        </p:nvSpPr>
        <p:spPr>
          <a:xfrm>
            <a:off x="28433" y="846137"/>
            <a:ext cx="5381767" cy="11430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mtClean="0">
                <a:latin typeface="Times New Roman"/>
                <a:ea typeface="Times New Roman"/>
                <a:cs typeface="Times New Roman"/>
                <a:sym typeface="Times New Roman"/>
              </a:rPr>
              <a:t> Objectives</a:t>
            </a:r>
            <a:endParaRPr lang="en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Shape 37"/>
          <p:cNvSpPr txBox="1">
            <a:spLocks/>
          </p:cNvSpPr>
          <p:nvPr/>
        </p:nvSpPr>
        <p:spPr>
          <a:xfrm>
            <a:off x="457200" y="2438400"/>
            <a:ext cx="8229600" cy="41295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81000" algn="l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Amplifier housing is easily moveable</a:t>
            </a:r>
          </a:p>
          <a:p>
            <a:pPr algn="l"/>
            <a:endParaRPr lang="en" sz="2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indent="-381000" algn="l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Controlled output power</a:t>
            </a:r>
          </a:p>
          <a:p>
            <a:pPr algn="l"/>
            <a:endParaRPr lang="en" sz="2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indent="-381000" algn="l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Quality output that is low noise over a wide volume range</a:t>
            </a:r>
          </a:p>
          <a:p>
            <a:pPr algn="l"/>
            <a:endParaRPr lang="en" sz="2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indent="-381000" algn="l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User controlled effect systems</a:t>
            </a:r>
          </a:p>
          <a:p>
            <a:pPr algn="l"/>
            <a:endParaRPr lang="en" sz="2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indent="-381000" algn="l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Wireless user interface</a:t>
            </a:r>
          </a:p>
          <a:p>
            <a:pPr algn="l"/>
            <a:endParaRPr lang="en"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ctrTitle"/>
          </p:nvPr>
        </p:nvSpPr>
        <p:spPr>
          <a:xfrm>
            <a:off x="228600" y="609600"/>
            <a:ext cx="7620000" cy="10096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Bluetooth Evaluation Boards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subTitle" idx="1"/>
          </p:nvPr>
        </p:nvSpPr>
        <p:spPr>
          <a:xfrm>
            <a:off x="457200" y="2133600"/>
            <a:ext cx="8229600" cy="396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algn="l" rtl="0">
              <a:buClr>
                <a:schemeClr val="dk1"/>
              </a:buClr>
              <a:buSzPct val="80000"/>
              <a:buFont typeface="Times New Roman"/>
              <a:buChar char="●"/>
            </a:pPr>
            <a:r>
              <a:rPr lang="en" sz="2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PAN1323ETU</a:t>
            </a:r>
            <a:endParaRPr lang="en" sz="2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rtl="0">
              <a:buNone/>
            </a:pPr>
            <a:r>
              <a:rPr lang="en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Plugs directly into the MSP430F5430 Experimenter </a:t>
            </a:r>
            <a:r>
              <a:rPr lang="en" sz="2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Board</a:t>
            </a:r>
            <a:endParaRPr lang="en" sz="2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rtl="0">
              <a:buNone/>
            </a:pPr>
            <a:r>
              <a:rPr lang="en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BT stack provided free </a:t>
            </a:r>
          </a:p>
          <a:p>
            <a:pPr lvl="0" algn="l" rtl="0">
              <a:buNone/>
            </a:pPr>
            <a:r>
              <a:rPr lang="en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Matching  P1/P2 pinouts</a:t>
            </a:r>
          </a:p>
          <a:p>
            <a:pPr marL="0" lvl="0" indent="0" algn="l" rtl="0">
              <a:buNone/>
            </a:pPr>
            <a:r>
              <a:rPr lang="en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Contacted SSO; BT stack not </a:t>
            </a:r>
          </a:p>
          <a:p>
            <a:pPr marL="457200" lvl="0" indent="457200" algn="l" rtl="0">
              <a:buNone/>
            </a:pPr>
            <a:r>
              <a:rPr lang="en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developed for the  TMS320C5515ezDSP     </a:t>
            </a:r>
          </a:p>
          <a:p>
            <a:pPr algn="l"/>
            <a:endParaRPr lang="en" sz="2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ctrTitle"/>
          </p:nvPr>
        </p:nvSpPr>
        <p:spPr>
          <a:xfrm>
            <a:off x="152400" y="304800"/>
            <a:ext cx="80010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Bluetooth Evaluation Boards</a:t>
            </a:r>
          </a:p>
        </p:txBody>
      </p:sp>
      <p:sp>
        <p:nvSpPr>
          <p:cNvPr id="232" name="Shape 232"/>
          <p:cNvSpPr txBox="1">
            <a:spLocks noGrp="1"/>
          </p:cNvSpPr>
          <p:nvPr>
            <p:ph type="subTitle" idx="1"/>
          </p:nvPr>
        </p:nvSpPr>
        <p:spPr>
          <a:xfrm>
            <a:off x="152400" y="1371600"/>
            <a:ext cx="4724400" cy="54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</a:t>
            </a:r>
            <a:r>
              <a:rPr lang="en" sz="2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RN-42-EK</a:t>
            </a:r>
          </a:p>
          <a:p>
            <a:pPr lvl="0" algn="l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Embedded BT stack </a:t>
            </a:r>
          </a:p>
          <a:p>
            <a:pPr marL="457200" lvl="0" indent="457200" algn="l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(CSR BlueCore-04</a:t>
            </a:r>
            <a:r>
              <a:rPr lang="en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lang="en" sz="20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PCB trace antenna</a:t>
            </a:r>
          </a:p>
          <a:p>
            <a:pPr lvl="0" algn="l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	- 3Mbps Data Rate</a:t>
            </a:r>
          </a:p>
          <a:p>
            <a:pPr lvl="0" algn="l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	- V</a:t>
            </a:r>
            <a:r>
              <a:rPr lang="en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arious baud rates</a:t>
            </a:r>
            <a:endParaRPr lang="en" sz="20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rtl="0">
              <a:buNone/>
            </a:pPr>
            <a:r>
              <a:rPr lang="en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	- Error correction, </a:t>
            </a:r>
          </a:p>
          <a:p>
            <a:pPr marL="457200" lvl="0" indent="457200" algn="l" rtl="0">
              <a:buNone/>
            </a:pPr>
            <a:r>
              <a:rPr lang="en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auto-discovery/pairing, </a:t>
            </a:r>
          </a:p>
          <a:p>
            <a:pPr marL="914400" lvl="0" indent="0" algn="l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auto-connect master</a:t>
            </a:r>
          </a:p>
          <a:p>
            <a:pPr lvl="0" algn="l"/>
            <a:r>
              <a:rPr lang="en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</a:t>
            </a:r>
            <a:r>
              <a:rPr lang="en" sz="2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BT/Chipcon Expansion     	Connectors P1/P2 </a:t>
            </a:r>
          </a:p>
          <a:p>
            <a:pPr lvl="0" algn="l"/>
            <a:r>
              <a:rPr lang="en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-RX, TX, CTS/RTS, GND, </a:t>
            </a:r>
          </a:p>
          <a:p>
            <a:pPr lvl="0" algn="l"/>
            <a:r>
              <a:rPr lang="en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</a:t>
            </a:r>
            <a:r>
              <a:rPr lang="en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VDD</a:t>
            </a:r>
            <a:endParaRPr lang="en" sz="2400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/>
            <a:endParaRPr lang="en" sz="2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/>
            <a:endParaRPr lang="en" sz="2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C:\Users\Brittany\Downloads\phot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" t="20779" r="4204" b="25744"/>
          <a:stretch/>
        </p:blipFill>
        <p:spPr bwMode="auto">
          <a:xfrm>
            <a:off x="4343400" y="2821379"/>
            <a:ext cx="4714504" cy="366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ctrTitle"/>
          </p:nvPr>
        </p:nvSpPr>
        <p:spPr>
          <a:xfrm>
            <a:off x="1295399" y="762000"/>
            <a:ext cx="2514601" cy="838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buNone/>
            </a:pPr>
            <a:r>
              <a:rPr lang="en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Shape 253"/>
          <p:cNvSpPr txBox="1">
            <a:spLocks noGrp="1"/>
          </p:cNvSpPr>
          <p:nvPr>
            <p:ph type="subTitle" idx="1"/>
          </p:nvPr>
        </p:nvSpPr>
        <p:spPr>
          <a:xfrm>
            <a:off x="381000" y="2590800"/>
            <a:ext cx="7848600" cy="388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-US" sz="2400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jSSC</a:t>
            </a:r>
            <a:endParaRPr lang="en-US" sz="2400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6200" lvl="0" algn="l">
              <a:lnSpc>
                <a:spcPct val="115000"/>
              </a:lnSpc>
              <a:buClr>
                <a:schemeClr val="dk1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-Simple serial connector  library for accessing serial ports in Java</a:t>
            </a:r>
          </a:p>
          <a:p>
            <a:pPr marL="76200" lvl="0" algn="l">
              <a:lnSpc>
                <a:spcPct val="115000"/>
              </a:lnSpc>
              <a:buClr>
                <a:schemeClr val="dk1"/>
              </a:buClr>
              <a:buSzPct val="100000"/>
            </a:pPr>
            <a:r>
              <a:rPr lang="en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-Serial port specifics </a:t>
            </a:r>
            <a:endParaRPr lang="en" sz="2000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6200" lvl="0" algn="l">
              <a:lnSpc>
                <a:spcPct val="115000"/>
              </a:lnSpc>
              <a:buClr>
                <a:schemeClr val="dk1"/>
              </a:buClr>
              <a:buSzPct val="100000"/>
            </a:pPr>
            <a:r>
              <a:rPr lang="en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lang="en" sz="1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115200 baud rate, 8 data bits, 1 stop bit, no </a:t>
            </a:r>
            <a:r>
              <a:rPr lang="en" sz="1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parity</a:t>
            </a:r>
            <a:r>
              <a:rPr lang="en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</a:p>
          <a:p>
            <a:pPr marL="76200" lvl="0" algn="l">
              <a:lnSpc>
                <a:spcPct val="115000"/>
              </a:lnSpc>
              <a:buClr>
                <a:schemeClr val="dk1"/>
              </a:buClr>
              <a:buSzPct val="100000"/>
            </a:pPr>
            <a:r>
              <a:rPr lang="en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-Serial port event listener</a:t>
            </a:r>
            <a:endParaRPr lang="en" sz="2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15000"/>
              </a:lnSpc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 sz="2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TI’s C55X Chip Support Library (v3.01)</a:t>
            </a:r>
          </a:p>
          <a:p>
            <a:pPr marL="76200" lvl="0" algn="l" rtl="0">
              <a:lnSpc>
                <a:spcPct val="115000"/>
              </a:lnSpc>
              <a:buClr>
                <a:schemeClr val="dk1"/>
              </a:buClr>
              <a:buSzPct val="100000"/>
            </a:pPr>
            <a:r>
              <a:rPr lang="en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-CSL_UART_INTexample (update port parameters)</a:t>
            </a:r>
          </a:p>
          <a:p>
            <a:pPr marL="76200" lvl="0" algn="l" rtl="0">
              <a:lnSpc>
                <a:spcPct val="115000"/>
              </a:lnSpc>
              <a:buClr>
                <a:schemeClr val="dk1"/>
              </a:buClr>
              <a:buSzPct val="100000"/>
            </a:pPr>
            <a:r>
              <a:rPr lang="en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-Successfully tested via Blueterm, TeraTerm, Netbeans</a:t>
            </a:r>
          </a:p>
          <a:p>
            <a:pPr marL="76200" lvl="0" algn="l" rtl="0">
              <a:lnSpc>
                <a:spcPct val="115000"/>
              </a:lnSpc>
              <a:buClr>
                <a:schemeClr val="dk1"/>
              </a:buClr>
              <a:buSzPct val="100000"/>
            </a:pPr>
            <a:r>
              <a:rPr lang="en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lang="en" sz="2400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6200" lvl="0" algn="l" rtl="0">
              <a:lnSpc>
                <a:spcPct val="115000"/>
              </a:lnSpc>
              <a:buClr>
                <a:schemeClr val="dk1"/>
              </a:buClr>
              <a:buSzPct val="100000"/>
            </a:pPr>
            <a:r>
              <a:rPr lang="en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lang="en" sz="2400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Shape 231"/>
          <p:cNvSpPr txBox="1">
            <a:spLocks/>
          </p:cNvSpPr>
          <p:nvPr/>
        </p:nvSpPr>
        <p:spPr>
          <a:xfrm>
            <a:off x="205839" y="152400"/>
            <a:ext cx="8686800" cy="22860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15000"/>
              </a:lnSpc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Communicating </a:t>
            </a:r>
            <a:r>
              <a:rPr lang="en" dirty="0" smtClean="0">
                <a:latin typeface="Times New Roman"/>
                <a:ea typeface="Times New Roman"/>
                <a:cs typeface="Times New Roman"/>
                <a:sym typeface="Times New Roman"/>
              </a:rPr>
              <a:t>between </a:t>
            </a:r>
          </a:p>
          <a:p>
            <a:pPr lvl="0" algn="l">
              <a:lnSpc>
                <a:spcPct val="115000"/>
              </a:lnSpc>
            </a:pPr>
            <a:r>
              <a:rPr lang="en" dirty="0" smtClean="0">
                <a:latin typeface="Times New Roman"/>
                <a:ea typeface="Times New Roman"/>
                <a:cs typeface="Times New Roman"/>
                <a:sym typeface="Times New Roman"/>
              </a:rPr>
              <a:t>DSP/Bluetooth Module</a:t>
            </a:r>
            <a:endParaRPr lang="en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ctrTitle"/>
          </p:nvPr>
        </p:nvSpPr>
        <p:spPr>
          <a:xfrm>
            <a:off x="6824" y="609600"/>
            <a:ext cx="5181600" cy="68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Pre Amplifier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subTitle" idx="1"/>
          </p:nvPr>
        </p:nvSpPr>
        <p:spPr>
          <a:xfrm>
            <a:off x="152400" y="1219200"/>
            <a:ext cx="3429000" cy="525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lnSpc>
                <a:spcPct val="115000"/>
              </a:lnSpc>
              <a:buNone/>
            </a:pPr>
            <a:r>
              <a:rPr lang="en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Functions </a:t>
            </a:r>
          </a:p>
          <a:p>
            <a:pPr marL="457200" lvl="0" indent="-381000" algn="l" rtl="0">
              <a:lnSpc>
                <a:spcPct val="115000"/>
              </a:lnSpc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Prepares signal for further amplification</a:t>
            </a:r>
          </a:p>
          <a:p>
            <a:pPr marL="457200" lvl="0" indent="-381000" algn="l" rtl="0">
              <a:lnSpc>
                <a:spcPct val="115000"/>
              </a:lnSpc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Provides necessary voltage gain </a:t>
            </a:r>
          </a:p>
          <a:p>
            <a:pPr marL="457200" lvl="0" indent="-381000" algn="l" rtl="0">
              <a:lnSpc>
                <a:spcPct val="115000"/>
              </a:lnSpc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Controls the volume and equalization</a:t>
            </a:r>
          </a:p>
          <a:p>
            <a:pPr marL="457200" lvl="0" indent="-381000" algn="l" rtl="0">
              <a:lnSpc>
                <a:spcPct val="115000"/>
              </a:lnSpc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Cleans up a signal by eliminating high frequency </a:t>
            </a:r>
            <a:r>
              <a:rPr lang="en" sz="2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noise</a:t>
            </a:r>
            <a:endParaRPr lang="en" sz="2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/>
            <a:endParaRPr lang="en" sz="2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7600" y="1758286"/>
            <a:ext cx="5334000" cy="401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en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Advantages of Op Amps over Discrete</a:t>
            </a:r>
          </a:p>
          <a:p>
            <a:pPr marL="457200" lvl="0" indent="-381000">
              <a:lnSpc>
                <a:spcPct val="115000"/>
              </a:lnSpc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Components matching</a:t>
            </a:r>
          </a:p>
          <a:p>
            <a:pPr marL="457200" lvl="0" indent="-381000">
              <a:lnSpc>
                <a:spcPct val="115000"/>
              </a:lnSpc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 CMRR</a:t>
            </a:r>
          </a:p>
          <a:p>
            <a:pPr marL="457200" lvl="0" indent="-381000">
              <a:lnSpc>
                <a:spcPct val="115000"/>
              </a:lnSpc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 gain</a:t>
            </a:r>
          </a:p>
          <a:p>
            <a:pPr marL="457200" lvl="0" indent="-381000">
              <a:lnSpc>
                <a:spcPct val="115000"/>
              </a:lnSpc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Lower power consumption</a:t>
            </a:r>
          </a:p>
          <a:p>
            <a:pPr marL="457200" lvl="0" indent="-381000">
              <a:lnSpc>
                <a:spcPct val="115000"/>
              </a:lnSpc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Simplicity</a:t>
            </a:r>
          </a:p>
          <a:p>
            <a:pPr marL="457200" lvl="0" indent="-381000">
              <a:lnSpc>
                <a:spcPct val="115000"/>
              </a:lnSpc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 cost</a:t>
            </a:r>
          </a:p>
          <a:p>
            <a:pPr lvl="0"/>
            <a:r>
              <a:rPr lang="en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TI’s high precision low noise OPA134 was selected.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4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ctrTitle"/>
          </p:nvPr>
        </p:nvSpPr>
        <p:spPr>
          <a:xfrm>
            <a:off x="228600" y="609600"/>
            <a:ext cx="4495800" cy="6286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buNone/>
            </a:pPr>
            <a:r>
              <a:rPr lang="en" dirty="0"/>
              <a:t>
</a:t>
            </a:r>
          </a:p>
          <a:p>
            <a:pPr lvl="0" algn="ctr" rtl="0"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Pre Amplifier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subTitle" idx="1"/>
          </p:nvPr>
        </p:nvSpPr>
        <p:spPr>
          <a:xfrm>
            <a:off x="0" y="1219200"/>
            <a:ext cx="8458200" cy="525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buNone/>
            </a:pPr>
            <a:r>
              <a:rPr lang="en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Block </a:t>
            </a:r>
            <a:r>
              <a:rPr lang="en" sz="2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Diagram</a:t>
            </a:r>
            <a:endParaRPr lang="en" sz="24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/>
            <a:endParaRPr lang="en" sz="24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/>
            <a:endParaRPr lang="en" sz="2400" b="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/>
            <a:endParaRPr lang="en" sz="2400" b="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/>
            <a:endParaRPr lang="en" sz="24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15000"/>
              </a:lnSpc>
              <a:buClr>
                <a:schemeClr val="dk1"/>
              </a:buClr>
              <a:buSzPct val="100000"/>
              <a:buFont typeface="Times New Roman"/>
              <a:buChar char="●"/>
            </a:pPr>
            <a:endParaRPr lang="en" sz="2000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15000"/>
              </a:lnSpc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BP </a:t>
            </a:r>
            <a:r>
              <a:rPr lang="en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filter obtains range from 5 Hz to 1 </a:t>
            </a:r>
            <a:r>
              <a:rPr lang="en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MHz</a:t>
            </a:r>
          </a:p>
          <a:p>
            <a:pPr marL="457200" lvl="0" indent="-381000" algn="l" rtl="0">
              <a:lnSpc>
                <a:spcPct val="115000"/>
              </a:lnSpc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Active BP filters for each Op Amps further restrict the BW to 30Hz – 20kHz</a:t>
            </a:r>
            <a:endParaRPr lang="en" sz="20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15000"/>
              </a:lnSpc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</a:t>
            </a:r>
            <a:r>
              <a:rPr lang="en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second stage Op Amps each provides </a:t>
            </a:r>
            <a:r>
              <a:rPr lang="en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voltage </a:t>
            </a:r>
            <a:r>
              <a:rPr lang="en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gain of 10 </a:t>
            </a:r>
          </a:p>
          <a:p>
            <a:pPr marL="457200" lvl="0" indent="-381000" algn="l" rtl="0">
              <a:lnSpc>
                <a:spcPct val="115000"/>
              </a:lnSpc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“Tone stack” equalization circuit for low, mid, and high tone control.  </a:t>
            </a:r>
          </a:p>
          <a:p>
            <a:pPr marL="457200" lvl="0" indent="-381000" algn="l">
              <a:lnSpc>
                <a:spcPct val="115000"/>
              </a:lnSpc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Volume control is done by adjusting the input of second stage Op Amp</a:t>
            </a:r>
          </a:p>
        </p:txBody>
      </p:sp>
      <p:sp>
        <p:nvSpPr>
          <p:cNvPr id="260" name="Shape 260"/>
          <p:cNvSpPr/>
          <p:nvPr/>
        </p:nvSpPr>
        <p:spPr>
          <a:xfrm>
            <a:off x="304800" y="1905000"/>
            <a:ext cx="8044525" cy="16044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78439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ctrTitle"/>
          </p:nvPr>
        </p:nvSpPr>
        <p:spPr>
          <a:xfrm>
            <a:off x="228600" y="609600"/>
            <a:ext cx="5791200" cy="9334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 Amplifier</a:t>
            </a:r>
          </a:p>
        </p:txBody>
      </p:sp>
      <p:sp>
        <p:nvSpPr>
          <p:cNvPr id="267" name="Shape 267"/>
          <p:cNvSpPr/>
          <p:nvPr/>
        </p:nvSpPr>
        <p:spPr>
          <a:xfrm>
            <a:off x="381000" y="1828800"/>
            <a:ext cx="8422550" cy="47386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79155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ctrTitle"/>
          </p:nvPr>
        </p:nvSpPr>
        <p:spPr>
          <a:xfrm>
            <a:off x="81421" y="533400"/>
            <a:ext cx="4572000" cy="86042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Pre Amplifier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subTitle" idx="1"/>
          </p:nvPr>
        </p:nvSpPr>
        <p:spPr>
          <a:xfrm>
            <a:off x="838200" y="1143000"/>
            <a:ext cx="5943600" cy="60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>
              <a:buNone/>
            </a:pPr>
            <a:r>
              <a:rPr lang="en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Frequency Response and Distortion</a:t>
            </a:r>
          </a:p>
        </p:txBody>
      </p:sp>
      <p:sp>
        <p:nvSpPr>
          <p:cNvPr id="274" name="Shape 274"/>
          <p:cNvSpPr/>
          <p:nvPr/>
        </p:nvSpPr>
        <p:spPr>
          <a:xfrm>
            <a:off x="276367" y="1680918"/>
            <a:ext cx="8114524" cy="26841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75" name="Shape 275"/>
          <p:cNvSpPr/>
          <p:nvPr/>
        </p:nvSpPr>
        <p:spPr>
          <a:xfrm>
            <a:off x="304800" y="4393501"/>
            <a:ext cx="8114524" cy="246449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5687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ctrTitle"/>
          </p:nvPr>
        </p:nvSpPr>
        <p:spPr>
          <a:xfrm>
            <a:off x="152400" y="838200"/>
            <a:ext cx="5105400" cy="7048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Power Amplifier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type="subTitle" idx="1"/>
          </p:nvPr>
        </p:nvSpPr>
        <p:spPr>
          <a:xfrm>
            <a:off x="228600" y="1477056"/>
            <a:ext cx="8839200" cy="332354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buNone/>
            </a:pPr>
            <a:r>
              <a:rPr lang="en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Functions</a:t>
            </a:r>
          </a:p>
          <a:p>
            <a:pPr marL="457200" lvl="0" indent="-381000" algn="l" rtl="0">
              <a:lnSpc>
                <a:spcPct val="100000"/>
              </a:lnSpc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Provides high current gain </a:t>
            </a:r>
          </a:p>
          <a:p>
            <a:pPr marL="457200" lvl="0" indent="-381000" algn="l" rtl="0">
              <a:lnSpc>
                <a:spcPct val="100000"/>
              </a:lnSpc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Provides enough output power to drive a </a:t>
            </a:r>
            <a:r>
              <a:rPr lang="en" sz="2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speaker</a:t>
            </a:r>
            <a:endParaRPr lang="en" sz="2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 Concept</a:t>
            </a:r>
          </a:p>
          <a:p>
            <a:pPr marL="0" lvl="0" indent="0" algn="l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50W output power amplifier for an 8 Ohms speaker requires:</a:t>
            </a:r>
          </a:p>
          <a:p>
            <a:pPr lvl="0" indent="457200" algn="l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Vrms = 20V, Vpeak = 28V, Irms = 2.5A, Ipeak = 3.5A</a:t>
            </a:r>
          </a:p>
          <a:p>
            <a:pPr algn="l"/>
            <a:endParaRPr lang="en" sz="2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/>
            <a:endParaRPr lang="en" sz="2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/>
            <a:endParaRPr lang="en" sz="2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/>
            <a:endParaRPr lang="en" sz="2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0" name="Shape 290"/>
          <p:cNvSpPr/>
          <p:nvPr/>
        </p:nvSpPr>
        <p:spPr>
          <a:xfrm>
            <a:off x="1295400" y="4343400"/>
            <a:ext cx="6781800" cy="232353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5030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ctrTitle"/>
          </p:nvPr>
        </p:nvSpPr>
        <p:spPr>
          <a:xfrm>
            <a:off x="304800" y="228600"/>
            <a:ext cx="4063387" cy="122237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Power Amplifier</a:t>
            </a:r>
          </a:p>
        </p:txBody>
      </p:sp>
      <p:sp>
        <p:nvSpPr>
          <p:cNvPr id="296" name="Shape 296"/>
          <p:cNvSpPr txBox="1">
            <a:spLocks noGrp="1"/>
          </p:cNvSpPr>
          <p:nvPr>
            <p:ph type="subTitle" idx="1"/>
          </p:nvPr>
        </p:nvSpPr>
        <p:spPr>
          <a:xfrm>
            <a:off x="533400" y="1524000"/>
            <a:ext cx="8458200" cy="434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buNone/>
            </a:pPr>
            <a:r>
              <a:rPr lang="en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Block </a:t>
            </a:r>
            <a:r>
              <a:rPr lang="en" sz="2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Diagram</a:t>
            </a:r>
            <a:endParaRPr lang="en" sz="24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15000"/>
              </a:lnSpc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Differential circuit w/ constant current source for input stage</a:t>
            </a:r>
          </a:p>
          <a:p>
            <a:pPr marL="457200" lvl="0" indent="-381000" algn="l" rtl="0">
              <a:lnSpc>
                <a:spcPct val="115000"/>
              </a:lnSpc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Common emitter amplifier for middle stage</a:t>
            </a:r>
          </a:p>
          <a:p>
            <a:pPr marL="457200" lvl="0" indent="-381000" algn="l" rtl="0">
              <a:lnSpc>
                <a:spcPct val="115000"/>
              </a:lnSpc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 AB in Darlington pair for output stage</a:t>
            </a:r>
          </a:p>
          <a:p>
            <a:pPr marL="457200" lvl="0" indent="-381000" algn="l" rtl="0">
              <a:lnSpc>
                <a:spcPct val="115000"/>
              </a:lnSpc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Circuit protection for short load</a:t>
            </a:r>
          </a:p>
          <a:p>
            <a:pPr marL="457200" lvl="0" indent="-381000" algn="l" rtl="0">
              <a:lnSpc>
                <a:spcPct val="115000"/>
              </a:lnSpc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IC’s used for more control and high current requirements</a:t>
            </a:r>
          </a:p>
          <a:p>
            <a:pPr algn="l"/>
            <a:endParaRPr lang="en" sz="2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/>
            <a:endParaRPr lang="en" sz="2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7" name="Shape 297"/>
          <p:cNvSpPr/>
          <p:nvPr/>
        </p:nvSpPr>
        <p:spPr>
          <a:xfrm>
            <a:off x="990600" y="4628866"/>
            <a:ext cx="7052481" cy="200053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670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ctrTitle"/>
          </p:nvPr>
        </p:nvSpPr>
        <p:spPr>
          <a:xfrm>
            <a:off x="228600" y="609600"/>
            <a:ext cx="5257800" cy="10096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Power Amplifier</a:t>
            </a:r>
          </a:p>
        </p:txBody>
      </p:sp>
      <p:sp>
        <p:nvSpPr>
          <p:cNvPr id="303" name="Shape 30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 b="1">
                <a:latin typeface="Times New Roman"/>
                <a:ea typeface="Times New Roman"/>
                <a:cs typeface="Times New Roman"/>
                <a:sym typeface="Times New Roman"/>
              </a:rPr>
              <a:t>Schematic</a:t>
            </a:r>
          </a:p>
          <a:p>
            <a:endParaRPr lang="en" sz="24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4" name="Shape 304"/>
          <p:cNvSpPr/>
          <p:nvPr/>
        </p:nvSpPr>
        <p:spPr>
          <a:xfrm>
            <a:off x="381000" y="1676400"/>
            <a:ext cx="8262937" cy="494524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0492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2"/>
          <p:cNvSpPr txBox="1">
            <a:spLocks/>
          </p:cNvSpPr>
          <p:nvPr/>
        </p:nvSpPr>
        <p:spPr>
          <a:xfrm>
            <a:off x="228600" y="762000"/>
            <a:ext cx="5867400" cy="9909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dirty="0" smtClean="0">
                <a:latin typeface="Times New Roman"/>
                <a:ea typeface="Times New Roman"/>
                <a:cs typeface="Times New Roman"/>
                <a:sym typeface="Times New Roman"/>
              </a:rPr>
              <a:t>Specifications</a:t>
            </a:r>
            <a:endParaRPr lang="en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7" name="Shape 43"/>
          <p:cNvGraphicFramePr/>
          <p:nvPr>
            <p:extLst>
              <p:ext uri="{D42A27DB-BD31-4B8C-83A1-F6EECF244321}">
                <p14:modId xmlns:p14="http://schemas.microsoft.com/office/powerpoint/2010/main" val="3558928112"/>
              </p:ext>
            </p:extLst>
          </p:nvPr>
        </p:nvGraphicFramePr>
        <p:xfrm>
          <a:off x="457200" y="2094094"/>
          <a:ext cx="7239000" cy="45717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 sz="18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Output Power Rating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 sz="1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 Watts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 sz="1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Frequency Response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 sz="1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 Hz - 100 kHz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" sz="1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 Harmonic Distortion (THD)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 sz="1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0.1% (1 kHz at 30 Watts)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 sz="1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Input Impedance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 sz="1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500 kOhms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 sz="1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Output Impedance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 sz="1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4 - 8 Ohms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 sz="1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Signal to Noise Ratio (S/N)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 sz="1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 dB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 sz="1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Bluetooth Range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 sz="1800" b="1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~10 </a:t>
                      </a:r>
                      <a:r>
                        <a:rPr lang="en" sz="18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Meters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 sz="1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Number of Analog Effects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 sz="18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 sz="1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Number of Digital Effects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 sz="18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 sz="1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Cabinet Size (H x W x D)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 sz="18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18” x 12” x 6”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ctrTitle"/>
          </p:nvPr>
        </p:nvSpPr>
        <p:spPr>
          <a:xfrm>
            <a:off x="228600" y="457200"/>
            <a:ext cx="48768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Power Amplifier</a:t>
            </a:r>
          </a:p>
        </p:txBody>
      </p:sp>
      <p:sp>
        <p:nvSpPr>
          <p:cNvPr id="310" name="Shape 310"/>
          <p:cNvSpPr txBox="1">
            <a:spLocks noGrp="1"/>
          </p:cNvSpPr>
          <p:nvPr>
            <p:ph type="subTitle" idx="1"/>
          </p:nvPr>
        </p:nvSpPr>
        <p:spPr>
          <a:xfrm>
            <a:off x="762000" y="1219200"/>
            <a:ext cx="6019800" cy="68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>
              <a:buNone/>
            </a:pPr>
            <a:r>
              <a:rPr lang="en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Frequency Response and Distortion</a:t>
            </a:r>
          </a:p>
        </p:txBody>
      </p:sp>
      <p:sp>
        <p:nvSpPr>
          <p:cNvPr id="311" name="Shape 311"/>
          <p:cNvSpPr/>
          <p:nvPr/>
        </p:nvSpPr>
        <p:spPr>
          <a:xfrm>
            <a:off x="304800" y="1752600"/>
            <a:ext cx="7772400" cy="267236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12" name="Shape 312"/>
          <p:cNvSpPr/>
          <p:nvPr/>
        </p:nvSpPr>
        <p:spPr>
          <a:xfrm>
            <a:off x="762000" y="4572000"/>
            <a:ext cx="7347042" cy="210079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1533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ctrTitle"/>
          </p:nvPr>
        </p:nvSpPr>
        <p:spPr>
          <a:xfrm>
            <a:off x="381000" y="457200"/>
            <a:ext cx="7010400" cy="6286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sz="3200" dirty="0" smtClean="0">
                <a:latin typeface="Times New Roman"/>
                <a:ea typeface="Times New Roman"/>
                <a:cs typeface="Times New Roman"/>
                <a:sym typeface="Times New Roman"/>
              </a:rPr>
              <a:t>Response with 1k &amp; 10k Sinusoidal</a:t>
            </a:r>
            <a:endParaRPr lang="en" sz="3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" name="Picture 5" descr="tek000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066800"/>
            <a:ext cx="7467600" cy="2743200"/>
          </a:xfrm>
          <a:prstGeom prst="rect">
            <a:avLst/>
          </a:prstGeom>
        </p:spPr>
      </p:pic>
      <p:pic>
        <p:nvPicPr>
          <p:cNvPr id="8" name="Picture 7" descr="tek0000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886200"/>
            <a:ext cx="74676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3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ctrTitle"/>
          </p:nvPr>
        </p:nvSpPr>
        <p:spPr>
          <a:xfrm>
            <a:off x="381000" y="381000"/>
            <a:ext cx="6705600" cy="6286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sz="3200" dirty="0" smtClean="0">
                <a:latin typeface="Times New Roman"/>
                <a:ea typeface="Times New Roman"/>
                <a:cs typeface="Times New Roman"/>
                <a:sym typeface="Times New Roman"/>
              </a:rPr>
              <a:t>Response with 1k &amp; 10k Square</a:t>
            </a:r>
            <a:endParaRPr lang="en" sz="3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" name="Picture 6" descr="tek0000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90600"/>
            <a:ext cx="7696200" cy="2819400"/>
          </a:xfrm>
          <a:prstGeom prst="rect">
            <a:avLst/>
          </a:prstGeom>
        </p:spPr>
      </p:pic>
      <p:pic>
        <p:nvPicPr>
          <p:cNvPr id="8" name="Picture 7" descr="tek0000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886200"/>
            <a:ext cx="76962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3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/>
        </p:nvSpPr>
        <p:spPr>
          <a:xfrm>
            <a:off x="1295400" y="4979000"/>
            <a:ext cx="6886571" cy="1879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25" name="Shape 325"/>
          <p:cNvSpPr txBox="1">
            <a:spLocks noGrp="1"/>
          </p:cNvSpPr>
          <p:nvPr>
            <p:ph type="ctrTitle"/>
          </p:nvPr>
        </p:nvSpPr>
        <p:spPr>
          <a:xfrm>
            <a:off x="304800" y="0"/>
            <a:ext cx="4038600" cy="13144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Power Supply</a:t>
            </a:r>
          </a:p>
        </p:txBody>
      </p:sp>
      <p:sp>
        <p:nvSpPr>
          <p:cNvPr id="326" name="Shape 326"/>
          <p:cNvSpPr txBox="1">
            <a:spLocks noGrp="1"/>
          </p:cNvSpPr>
          <p:nvPr>
            <p:ph type="subTitle" idx="1"/>
          </p:nvPr>
        </p:nvSpPr>
        <p:spPr>
          <a:xfrm>
            <a:off x="119418" y="1295400"/>
            <a:ext cx="8867771" cy="342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buNone/>
            </a:pPr>
            <a:r>
              <a:rPr lang="en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Function</a:t>
            </a:r>
          </a:p>
          <a:p>
            <a:pPr marL="457200" lvl="0" indent="-381000" algn="l" rtl="0"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Converts 115VAC to DC’s needed for the project</a:t>
            </a:r>
          </a:p>
          <a:p>
            <a:pPr marL="457200" lvl="0" indent="-381000" algn="l" rtl="0"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Filters out as much AC ripples as </a:t>
            </a:r>
            <a:r>
              <a:rPr lang="en" sz="2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possible</a:t>
            </a:r>
            <a:endParaRPr lang="en" sz="2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rtl="0">
              <a:buNone/>
            </a:pPr>
            <a:r>
              <a:rPr lang="en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Outputs</a:t>
            </a:r>
          </a:p>
          <a:p>
            <a:pPr marL="457200" lvl="0" indent="-381000" algn="l" rtl="0"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 VDC for power amplifier module</a:t>
            </a:r>
          </a:p>
          <a:p>
            <a:pPr marL="457200" lvl="0" indent="-381000" algn="l" rtl="0"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 VDC for pre amplifier module</a:t>
            </a:r>
          </a:p>
          <a:p>
            <a:pPr marL="457200" lvl="0" indent="-381000" algn="l" rtl="0"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 VDC for analog effects module</a:t>
            </a:r>
          </a:p>
          <a:p>
            <a:pPr marL="457200" lvl="0" indent="-381000" algn="l" rtl="0"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VDC for digital effects module</a:t>
            </a:r>
          </a:p>
          <a:p>
            <a:pPr algn="l"/>
            <a:endParaRPr lang="en" sz="2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/>
            <a:endParaRPr lang="en" sz="2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/>
            <a:endParaRPr lang="en" sz="2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/>
            <a:endParaRPr lang="en" sz="2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/>
            <a:endParaRPr lang="en" sz="2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/>
            <a:endParaRPr lang="en" sz="2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/>
            <a:endParaRPr lang="en" sz="2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/>
            <a:endParaRPr lang="en" sz="2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1000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ctrTitle"/>
          </p:nvPr>
        </p:nvSpPr>
        <p:spPr>
          <a:xfrm>
            <a:off x="228600" y="609600"/>
            <a:ext cx="5029200" cy="9334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Power Supply</a:t>
            </a:r>
          </a:p>
        </p:txBody>
      </p:sp>
      <p:sp>
        <p:nvSpPr>
          <p:cNvPr id="333" name="Shape 333"/>
          <p:cNvSpPr txBox="1">
            <a:spLocks noGrp="1"/>
          </p:cNvSpPr>
          <p:nvPr>
            <p:ph type="subTitle" idx="1"/>
          </p:nvPr>
        </p:nvSpPr>
        <p:spPr>
          <a:xfrm>
            <a:off x="381000" y="1828800"/>
            <a:ext cx="8153400" cy="487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buNone/>
            </a:pPr>
            <a:r>
              <a:rPr lang="en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Block Diagram</a:t>
            </a:r>
          </a:p>
          <a:p>
            <a:pPr algn="l"/>
            <a:endParaRPr lang="en" sz="24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/>
            <a:endParaRPr lang="en" sz="24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/>
            <a:endParaRPr lang="en" sz="24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/>
            <a:endParaRPr lang="en" sz="24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Center tapped with secondary output 24VAC and power rating of 100VA transformer</a:t>
            </a:r>
          </a:p>
          <a:p>
            <a:pPr marL="457200" lvl="0" indent="-381000" algn="l" rtl="0"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100V/4A full wave bridge rectifier</a:t>
            </a:r>
          </a:p>
          <a:p>
            <a:pPr marL="457200" lvl="0" indent="-381000" algn="l" rtl="0"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Simple RC filter</a:t>
            </a:r>
          </a:p>
          <a:p>
            <a:pPr marL="457200" lvl="0" indent="-381000" algn="l" rtl="0"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LM78XX and LM79XX voltage regulator IC’s</a:t>
            </a:r>
          </a:p>
          <a:p>
            <a:pPr algn="l"/>
            <a:endParaRPr lang="en" sz="2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4" name="Shape 334"/>
          <p:cNvSpPr/>
          <p:nvPr/>
        </p:nvSpPr>
        <p:spPr>
          <a:xfrm>
            <a:off x="381000" y="2438400"/>
            <a:ext cx="7766975" cy="17170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2696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ctrTitle"/>
          </p:nvPr>
        </p:nvSpPr>
        <p:spPr>
          <a:xfrm>
            <a:off x="0" y="501556"/>
            <a:ext cx="52578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Power Supply</a:t>
            </a:r>
          </a:p>
        </p:txBody>
      </p:sp>
      <p:sp>
        <p:nvSpPr>
          <p:cNvPr id="341" name="Shape 341"/>
          <p:cNvSpPr/>
          <p:nvPr/>
        </p:nvSpPr>
        <p:spPr>
          <a:xfrm>
            <a:off x="914400" y="1447800"/>
            <a:ext cx="7239000" cy="52795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8567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ctrTitle"/>
          </p:nvPr>
        </p:nvSpPr>
        <p:spPr>
          <a:xfrm>
            <a:off x="1143000" y="609600"/>
            <a:ext cx="1676400" cy="7048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dirty="0" smtClean="0">
                <a:latin typeface="Times New Roman"/>
                <a:ea typeface="Times New Roman"/>
                <a:cs typeface="Times New Roman"/>
                <a:sym typeface="Times New Roman"/>
              </a:rPr>
              <a:t>PCB’s </a:t>
            </a:r>
            <a:endParaRPr lang="en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4" y="1447800"/>
            <a:ext cx="8651174" cy="524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2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ctrTitle"/>
          </p:nvPr>
        </p:nvSpPr>
        <p:spPr>
          <a:xfrm>
            <a:off x="22746" y="762000"/>
            <a:ext cx="6858000" cy="7810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Distribution of Workload</a:t>
            </a:r>
          </a:p>
        </p:txBody>
      </p:sp>
      <p:graphicFrame>
        <p:nvGraphicFramePr>
          <p:cNvPr id="355" name="Shape 355"/>
          <p:cNvGraphicFramePr/>
          <p:nvPr>
            <p:extLst>
              <p:ext uri="{D42A27DB-BD31-4B8C-83A1-F6EECF244321}">
                <p14:modId xmlns:p14="http://schemas.microsoft.com/office/powerpoint/2010/main" val="699657299"/>
              </p:ext>
            </p:extLst>
          </p:nvPr>
        </p:nvGraphicFramePr>
        <p:xfrm>
          <a:off x="127379" y="1828800"/>
          <a:ext cx="8991600" cy="4267199"/>
        </p:xfrm>
        <a:graphic>
          <a:graphicData uri="http://schemas.openxmlformats.org/drawingml/2006/table">
            <a:tbl>
              <a:tblPr>
                <a:noFill/>
                <a:tableStyleId>{FD926AFC-A8AC-4CC3-935C-9B94A2D693D4}</a:tableStyleId>
              </a:tblPr>
              <a:tblGrid>
                <a:gridCol w="1123950"/>
                <a:gridCol w="1123950"/>
                <a:gridCol w="1123950"/>
                <a:gridCol w="1123950"/>
                <a:gridCol w="1123950"/>
                <a:gridCol w="1123950"/>
                <a:gridCol w="1123950"/>
                <a:gridCol w="1123950"/>
              </a:tblGrid>
              <a:tr h="1305505"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400" b="1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Analog</a:t>
                      </a:r>
                    </a:p>
                    <a:p>
                      <a:pPr algn="ctr">
                        <a:buNone/>
                      </a:pPr>
                      <a:r>
                        <a:rPr lang="en" sz="1400" b="1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Effects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400" b="1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Digital</a:t>
                      </a:r>
                    </a:p>
                    <a:p>
                      <a:pPr algn="ctr">
                        <a:buNone/>
                      </a:pPr>
                      <a:r>
                        <a:rPr lang="en" sz="1400" b="1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Effects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400" b="1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User </a:t>
                      </a:r>
                    </a:p>
                    <a:p>
                      <a:pPr algn="ctr">
                        <a:buNone/>
                      </a:pPr>
                      <a:r>
                        <a:rPr lang="en" sz="1400" b="1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Interface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 sz="1400" b="1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Bluetooth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400" b="1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Pre Amp &amp;</a:t>
                      </a:r>
                    </a:p>
                    <a:p>
                      <a:pPr algn="ctr">
                        <a:buNone/>
                      </a:pPr>
                      <a:r>
                        <a:rPr lang="en" sz="1400" b="1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Power Amp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400" b="1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Power </a:t>
                      </a:r>
                    </a:p>
                    <a:p>
                      <a:pPr algn="ctr">
                        <a:buNone/>
                      </a:pPr>
                      <a:r>
                        <a:rPr lang="en" sz="1400" b="1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Supply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400" b="1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Cabinet</a:t>
                      </a:r>
                    </a:p>
                    <a:p>
                      <a:pPr algn="ctr" rtl="0">
                        <a:buNone/>
                      </a:pPr>
                      <a:r>
                        <a:rPr lang="en" sz="1400" b="1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Assembling</a:t>
                      </a:r>
                    </a:p>
                  </a:txBody>
                  <a:tcPr marL="91425" marR="91425" marT="91425" marB="91425" anchor="ctr"/>
                </a:tc>
              </a:tr>
              <a:tr h="745989"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Alex</a:t>
                      </a:r>
                    </a:p>
                    <a:p>
                      <a:endParaRPr lang="en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>
                    <a:solidFill>
                      <a:srgbClr val="00FF00"/>
                    </a:solidFill>
                  </a:tcPr>
                </a:tc>
              </a:tr>
              <a:tr h="745989"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Audrey</a:t>
                      </a:r>
                    </a:p>
                    <a:p>
                      <a:endParaRPr lang="en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>
                    <a:solidFill>
                      <a:srgbClr val="00FF00"/>
                    </a:solidFill>
                  </a:tcPr>
                </a:tc>
              </a:tr>
              <a:tr h="73485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Brittany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>
                    <a:solidFill>
                      <a:srgbClr val="00FF00"/>
                    </a:solidFill>
                  </a:tcPr>
                </a:tc>
              </a:tr>
              <a:tr h="73485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Robert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91425" marR="91425" marT="91425" marB="91425"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0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ctrTitle"/>
          </p:nvPr>
        </p:nvSpPr>
        <p:spPr>
          <a:xfrm>
            <a:off x="0" y="685800"/>
            <a:ext cx="66294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Budget and Financing</a:t>
            </a:r>
          </a:p>
        </p:txBody>
      </p:sp>
      <p:sp>
        <p:nvSpPr>
          <p:cNvPr id="361" name="Shape 361"/>
          <p:cNvSpPr txBox="1">
            <a:spLocks noGrp="1"/>
          </p:cNvSpPr>
          <p:nvPr>
            <p:ph type="subTitle" idx="1"/>
          </p:nvPr>
        </p:nvSpPr>
        <p:spPr>
          <a:xfrm>
            <a:off x="1828800" y="5791200"/>
            <a:ext cx="5943600" cy="76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n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Estimate Total: $850</a:t>
            </a:r>
          </a:p>
        </p:txBody>
      </p:sp>
      <p:sp>
        <p:nvSpPr>
          <p:cNvPr id="362" name="Shape 362"/>
          <p:cNvSpPr/>
          <p:nvPr/>
        </p:nvSpPr>
        <p:spPr>
          <a:xfrm>
            <a:off x="838200" y="1804916"/>
            <a:ext cx="6934200" cy="398628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sz="7200">
                <a:latin typeface="Times New Roman"/>
                <a:ea typeface="Times New Roman"/>
                <a:cs typeface="Times New Roman"/>
                <a:sym typeface="Times New Roman"/>
              </a:rPr>
              <a:t>Questions?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8"/>
          <p:cNvSpPr txBox="1">
            <a:spLocks/>
          </p:cNvSpPr>
          <p:nvPr/>
        </p:nvSpPr>
        <p:spPr>
          <a:xfrm>
            <a:off x="-152400" y="990600"/>
            <a:ext cx="6629400" cy="9528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mtClean="0">
                <a:latin typeface="Times New Roman"/>
                <a:ea typeface="Times New Roman"/>
                <a:cs typeface="Times New Roman"/>
                <a:sym typeface="Times New Roman"/>
              </a:rPr>
              <a:t>Block Diagram</a:t>
            </a:r>
            <a:endParaRPr lang="en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Shape 49"/>
          <p:cNvSpPr/>
          <p:nvPr/>
        </p:nvSpPr>
        <p:spPr>
          <a:xfrm>
            <a:off x="333375" y="2057400"/>
            <a:ext cx="8353425" cy="455726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55"/>
          <p:cNvSpPr txBox="1">
            <a:spLocks/>
          </p:cNvSpPr>
          <p:nvPr/>
        </p:nvSpPr>
        <p:spPr>
          <a:xfrm>
            <a:off x="-152400" y="1186772"/>
            <a:ext cx="6019800" cy="587999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dirty="0" smtClean="0">
                <a:latin typeface="Times New Roman"/>
                <a:ea typeface="Times New Roman"/>
                <a:cs typeface="Times New Roman"/>
                <a:sym typeface="Times New Roman"/>
              </a:rPr>
              <a:t>Analog Effects</a:t>
            </a:r>
            <a:endParaRPr lang="en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55"/>
          <p:cNvSpPr txBox="1">
            <a:spLocks/>
          </p:cNvSpPr>
          <p:nvPr/>
        </p:nvSpPr>
        <p:spPr>
          <a:xfrm>
            <a:off x="-152400" y="1186772"/>
            <a:ext cx="6019800" cy="587999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dirty="0" smtClean="0">
                <a:latin typeface="Times New Roman"/>
                <a:ea typeface="Times New Roman"/>
                <a:cs typeface="Times New Roman"/>
                <a:sym typeface="Times New Roman"/>
              </a:rPr>
              <a:t>Analog Effects</a:t>
            </a:r>
            <a:endParaRPr lang="en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Shape 56"/>
          <p:cNvSpPr txBox="1">
            <a:spLocks/>
          </p:cNvSpPr>
          <p:nvPr/>
        </p:nvSpPr>
        <p:spPr>
          <a:xfrm>
            <a:off x="304800" y="1774771"/>
            <a:ext cx="6553200" cy="310202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Specifications</a:t>
            </a:r>
          </a:p>
          <a:p>
            <a:pPr marL="457200" indent="-419100" algn="l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+9V supply</a:t>
            </a:r>
          </a:p>
          <a:p>
            <a:pPr marL="457200" indent="-419100" algn="l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.25 W 1206 Resistors</a:t>
            </a:r>
          </a:p>
          <a:p>
            <a:pPr marL="457200" indent="-419100" algn="l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&gt;= 16V electrolytic and </a:t>
            </a:r>
          </a:p>
          <a:p>
            <a:pPr marL="38100" algn="l">
              <a:buClr>
                <a:schemeClr val="dk1"/>
              </a:buClr>
              <a:buSzPct val="100000"/>
            </a:pPr>
            <a:r>
              <a:rPr lang="e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aluminum capacitors</a:t>
            </a:r>
          </a:p>
          <a:p>
            <a:pPr marL="457200" indent="-419100" algn="l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Linear and Audio rotary Potentiometers </a:t>
            </a:r>
          </a:p>
          <a:p>
            <a:pPr algn="l"/>
            <a:endParaRPr lang="en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hape 54"/>
          <p:cNvSpPr/>
          <p:nvPr/>
        </p:nvSpPr>
        <p:spPr>
          <a:xfrm>
            <a:off x="6081606" y="1964100"/>
            <a:ext cx="2642725" cy="26841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1" name="Shape 57"/>
          <p:cNvSpPr/>
          <p:nvPr/>
        </p:nvSpPr>
        <p:spPr>
          <a:xfrm>
            <a:off x="494731" y="4648200"/>
            <a:ext cx="8229600" cy="194967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3805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7"/>
          <p:cNvSpPr txBox="1">
            <a:spLocks/>
          </p:cNvSpPr>
          <p:nvPr/>
        </p:nvSpPr>
        <p:spPr>
          <a:xfrm>
            <a:off x="37531" y="851828"/>
            <a:ext cx="4800600" cy="587999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dirty="0" smtClean="0">
                <a:latin typeface="Times New Roman"/>
                <a:ea typeface="Times New Roman"/>
                <a:cs typeface="Times New Roman"/>
                <a:sym typeface="Times New Roman"/>
              </a:rPr>
              <a:t>Big Muff</a:t>
            </a:r>
            <a:endParaRPr lang="en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Shape 78"/>
          <p:cNvSpPr/>
          <p:nvPr/>
        </p:nvSpPr>
        <p:spPr>
          <a:xfrm>
            <a:off x="140266" y="2362200"/>
            <a:ext cx="8936249" cy="3276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4"/>
          <p:cNvSpPr txBox="1">
            <a:spLocks/>
          </p:cNvSpPr>
          <p:nvPr/>
        </p:nvSpPr>
        <p:spPr>
          <a:xfrm>
            <a:off x="35257" y="612420"/>
            <a:ext cx="4384343" cy="587999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dirty="0" smtClean="0">
                <a:latin typeface="Times New Roman"/>
                <a:ea typeface="Times New Roman"/>
                <a:cs typeface="Times New Roman"/>
                <a:sym typeface="Times New Roman"/>
              </a:rPr>
              <a:t>Big Muff</a:t>
            </a:r>
            <a:endParaRPr lang="en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Shape 85"/>
          <p:cNvSpPr txBox="1">
            <a:spLocks/>
          </p:cNvSpPr>
          <p:nvPr/>
        </p:nvSpPr>
        <p:spPr>
          <a:xfrm>
            <a:off x="533400" y="1524000"/>
            <a:ext cx="6858000" cy="51816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MMBT5088</a:t>
            </a:r>
          </a:p>
          <a:p>
            <a:pPr marL="457200" indent="-419100" algn="l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NPN general purpose amplifier</a:t>
            </a:r>
          </a:p>
          <a:p>
            <a:pPr marL="457200" indent="-419100" algn="l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High gain</a:t>
            </a:r>
          </a:p>
          <a:p>
            <a:pPr marL="457200" indent="-419100" algn="l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Low noise</a:t>
            </a:r>
          </a:p>
          <a:p>
            <a:pPr marL="457200" indent="-419100" algn="l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SOT-23 package</a:t>
            </a:r>
          </a:p>
          <a:p>
            <a:pPr algn="l"/>
            <a:endParaRPr lang="en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Potentiometers</a:t>
            </a:r>
          </a:p>
          <a:p>
            <a:pPr marL="457200" indent="-419100" algn="l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2 100k Linear (Tone and Sustain)</a:t>
            </a:r>
          </a:p>
          <a:p>
            <a:pPr marL="457200" indent="-419100" algn="l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1 100k Audio (Volume)</a:t>
            </a:r>
          </a:p>
          <a:p>
            <a:pPr algn="l"/>
            <a:endParaRPr lang="en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hape 86"/>
          <p:cNvSpPr/>
          <p:nvPr/>
        </p:nvSpPr>
        <p:spPr>
          <a:xfrm>
            <a:off x="6477000" y="2514600"/>
            <a:ext cx="2362024" cy="231013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R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DR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CDR background</Template>
  <TotalTime>939</TotalTime>
  <Words>1252</Words>
  <Application>Microsoft Office PowerPoint</Application>
  <PresentationFormat>On-screen Show (4:3)</PresentationFormat>
  <Paragraphs>343</Paragraphs>
  <Slides>49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CDR background</vt:lpstr>
      <vt:lpstr>1_CDR background</vt:lpstr>
      <vt:lpstr>Guitar Amplifier with  Analog/Digital Effects (Senior Design Project Fall/2013)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Stomp Box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User Interface</vt:lpstr>
      <vt:lpstr>User Interface</vt:lpstr>
      <vt:lpstr>Bluetooth Evaluation Boards</vt:lpstr>
      <vt:lpstr>Bluetooth Evaluation Boards</vt:lpstr>
      <vt:lpstr> </vt:lpstr>
      <vt:lpstr>Pre Amplifier</vt:lpstr>
      <vt:lpstr>
 Pre Amplifier</vt:lpstr>
      <vt:lpstr>Pre Amplifier</vt:lpstr>
      <vt:lpstr>Pre Amplifier</vt:lpstr>
      <vt:lpstr>Power Amplifier</vt:lpstr>
      <vt:lpstr>Power Amplifier</vt:lpstr>
      <vt:lpstr>Power Amplifier</vt:lpstr>
      <vt:lpstr>Power Amplifier</vt:lpstr>
      <vt:lpstr>Response with 1k &amp; 10k Sinusoidal</vt:lpstr>
      <vt:lpstr>Response with 1k &amp; 10k Square</vt:lpstr>
      <vt:lpstr>Power Supply</vt:lpstr>
      <vt:lpstr>Power Supply</vt:lpstr>
      <vt:lpstr>Power Supply</vt:lpstr>
      <vt:lpstr>PCB’s </vt:lpstr>
      <vt:lpstr>Distribution of Workload</vt:lpstr>
      <vt:lpstr>Budget and Financing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Guitar Amplifier with  Analog/Digital Effects (Senior Design Project Fall/2013)</dc:title>
  <dc:creator>Brittany</dc:creator>
  <cp:lastModifiedBy>Robert</cp:lastModifiedBy>
  <cp:revision>42</cp:revision>
  <dcterms:modified xsi:type="dcterms:W3CDTF">2013-12-02T22:28:53Z</dcterms:modified>
</cp:coreProperties>
</file>