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33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57" r:id="rId38"/>
    <p:sldId id="355" r:id="rId39"/>
    <p:sldId id="356" r:id="rId40"/>
    <p:sldId id="295" r:id="rId41"/>
    <p:sldId id="296" r:id="rId42"/>
    <p:sldId id="297" r:id="rId43"/>
    <p:sldId id="298" r:id="rId44"/>
    <p:sldId id="299" r:id="rId45"/>
    <p:sldId id="344" r:id="rId46"/>
    <p:sldId id="358" r:id="rId47"/>
    <p:sldId id="359" r:id="rId48"/>
    <p:sldId id="360" r:id="rId49"/>
    <p:sldId id="361" r:id="rId50"/>
    <p:sldId id="301" r:id="rId51"/>
    <p:sldId id="302" r:id="rId52"/>
    <p:sldId id="303" r:id="rId53"/>
    <p:sldId id="325" r:id="rId54"/>
    <p:sldId id="323" r:id="rId55"/>
    <p:sldId id="326" r:id="rId56"/>
    <p:sldId id="324" r:id="rId57"/>
    <p:sldId id="327" r:id="rId58"/>
    <p:sldId id="310" r:id="rId59"/>
    <p:sldId id="345" r:id="rId60"/>
    <p:sldId id="346" r:id="rId61"/>
    <p:sldId id="347" r:id="rId62"/>
    <p:sldId id="350" r:id="rId63"/>
    <p:sldId id="316" r:id="rId64"/>
    <p:sldId id="317" r:id="rId65"/>
    <p:sldId id="318" r:id="rId66"/>
    <p:sldId id="319" r:id="rId67"/>
    <p:sldId id="320" r:id="rId68"/>
    <p:sldId id="321" r:id="rId69"/>
    <p:sldId id="329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010"/>
    <a:srgbClr val="B6D64E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4" autoAdjust="0"/>
    <p:restoredTop sz="94660"/>
  </p:normalViewPr>
  <p:slideViewPr>
    <p:cSldViewPr>
      <p:cViewPr varScale="1">
        <p:scale>
          <a:sx n="65" d="100"/>
          <a:sy n="65" d="100"/>
        </p:scale>
        <p:origin x="-108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Overall</c:v>
                </c:pt>
                <c:pt idx="1">
                  <c:v>Testing</c:v>
                </c:pt>
                <c:pt idx="2">
                  <c:v>Prototype</c:v>
                </c:pt>
                <c:pt idx="3">
                  <c:v>Programming</c:v>
                </c:pt>
                <c:pt idx="4">
                  <c:v>Part Testing</c:v>
                </c:pt>
                <c:pt idx="5">
                  <c:v>Part Acquisition</c:v>
                </c:pt>
                <c:pt idx="6">
                  <c:v>Design</c:v>
                </c:pt>
                <c:pt idx="7">
                  <c:v>Research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70</c:v>
                </c:pt>
                <c:pt idx="6">
                  <c:v>85</c:v>
                </c:pt>
                <c:pt idx="7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50656"/>
        <c:axId val="39352192"/>
      </c:barChart>
      <c:catAx>
        <c:axId val="39350656"/>
        <c:scaling>
          <c:orientation val="minMax"/>
        </c:scaling>
        <c:delete val="0"/>
        <c:axPos val="l"/>
        <c:majorTickMark val="out"/>
        <c:minorTickMark val="none"/>
        <c:tickLblPos val="nextTo"/>
        <c:crossAx val="39352192"/>
        <c:crosses val="autoZero"/>
        <c:auto val="1"/>
        <c:lblAlgn val="ctr"/>
        <c:lblOffset val="100"/>
        <c:noMultiLvlLbl val="0"/>
      </c:catAx>
      <c:valAx>
        <c:axId val="39352192"/>
        <c:scaling>
          <c:orientation val="minMax"/>
          <c:max val="10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9350656"/>
        <c:crosses val="autoZero"/>
        <c:crossBetween val="between"/>
        <c:majorUnit val="10"/>
        <c:min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3CDB-5C9B-4764-A2B8-F311CB2A75F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824-6C16-4CA6-8170-FEFA77774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3CDB-5C9B-4764-A2B8-F311CB2A75F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824-6C16-4CA6-8170-FEFA77774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3CDB-5C9B-4764-A2B8-F311CB2A75F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824-6C16-4CA6-8170-FEFA77774D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3CDB-5C9B-4764-A2B8-F311CB2A75F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824-6C16-4CA6-8170-FEFA77774D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3CDB-5C9B-4764-A2B8-F311CB2A75F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824-6C16-4CA6-8170-FEFA77774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3CDB-5C9B-4764-A2B8-F311CB2A75F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824-6C16-4CA6-8170-FEFA77774D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3CDB-5C9B-4764-A2B8-F311CB2A75F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824-6C16-4CA6-8170-FEFA77774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3CDB-5C9B-4764-A2B8-F311CB2A75F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824-6C16-4CA6-8170-FEFA77774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3CDB-5C9B-4764-A2B8-F311CB2A75F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824-6C16-4CA6-8170-FEFA77774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3CDB-5C9B-4764-A2B8-F311CB2A75F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824-6C16-4CA6-8170-FEFA77774D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3CDB-5C9B-4764-A2B8-F311CB2A75F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824-6C16-4CA6-8170-FEFA77774D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F3F3CDB-5C9B-4764-A2B8-F311CB2A75F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816824-6C16-4CA6-8170-FEFA77774D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 descr="green leaf  images 1024X1209"/>
          <p:cNvSpPr>
            <a:spLocks noChangeArrowheads="1" noChangeShapeType="1" noTextEdit="1"/>
          </p:cNvSpPr>
          <p:nvPr/>
        </p:nvSpPr>
        <p:spPr bwMode="auto">
          <a:xfrm>
            <a:off x="2143125" y="1828800"/>
            <a:ext cx="5124450" cy="1449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Eco-Sense</a:t>
            </a:r>
            <a:endParaRPr lang="en-US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408590"/>
            <a:ext cx="1114425" cy="1125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334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Group 7:</a:t>
            </a:r>
            <a:endParaRPr lang="en-US" dirty="0">
              <a:solidFill>
                <a:schemeClr val="accent1"/>
              </a:solidFill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Neil Northcutt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Jamie </a:t>
            </a:r>
            <a:r>
              <a:rPr lang="en-US" dirty="0" err="1">
                <a:solidFill>
                  <a:schemeClr val="accent1"/>
                </a:solidFill>
              </a:rPr>
              <a:t>Olheiser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Daniel Haggerty</a:t>
            </a:r>
          </a:p>
        </p:txBody>
      </p:sp>
    </p:spTree>
    <p:extLst>
      <p:ext uri="{BB962C8B-B14F-4D97-AF65-F5344CB8AC3E}">
        <p14:creationId xmlns:p14="http://schemas.microsoft.com/office/powerpoint/2010/main" val="31700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62484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Prediction - Humidity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001000" cy="2514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Generally</a:t>
            </a:r>
            <a:r>
              <a:rPr lang="en-US" dirty="0"/>
              <a:t>, relative humidity rises before the onset </a:t>
            </a:r>
            <a:r>
              <a:rPr lang="en-US"/>
              <a:t>of </a:t>
            </a:r>
            <a:r>
              <a:rPr lang="en-US" smtClean="0"/>
              <a:t>rain.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62484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Prediction - Pressure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001000" cy="2514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Generally, barometric pressure drops before the onset </a:t>
            </a:r>
            <a:r>
              <a:rPr lang="en-US" smtClean="0"/>
              <a:t>of rain.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52400" y="838200"/>
            <a:ext cx="8763000" cy="5403849"/>
            <a:chOff x="0" y="762000"/>
            <a:chExt cx="9144000" cy="5638800"/>
          </a:xfrm>
        </p:grpSpPr>
        <p:grpSp>
          <p:nvGrpSpPr>
            <p:cNvPr id="39" name="Group 66"/>
            <p:cNvGrpSpPr/>
            <p:nvPr/>
          </p:nvGrpSpPr>
          <p:grpSpPr>
            <a:xfrm>
              <a:off x="76200" y="838200"/>
              <a:ext cx="8991600" cy="5508487"/>
              <a:chOff x="76200" y="838200"/>
              <a:chExt cx="8991600" cy="5508486"/>
            </a:xfrm>
          </p:grpSpPr>
          <p:grpSp>
            <p:nvGrpSpPr>
              <p:cNvPr id="43" name="Group 61"/>
              <p:cNvGrpSpPr/>
              <p:nvPr/>
            </p:nvGrpSpPr>
            <p:grpSpPr>
              <a:xfrm>
                <a:off x="76200" y="1524000"/>
                <a:ext cx="8991600" cy="4114800"/>
                <a:chOff x="1371600" y="1600200"/>
                <a:chExt cx="6705600" cy="3352800"/>
              </a:xfrm>
            </p:grpSpPr>
            <p:grpSp>
              <p:nvGrpSpPr>
                <p:cNvPr id="47" name="Group 8"/>
                <p:cNvGrpSpPr>
                  <a:grpSpLocks/>
                </p:cNvGrpSpPr>
                <p:nvPr/>
              </p:nvGrpSpPr>
              <p:grpSpPr bwMode="auto">
                <a:xfrm>
                  <a:off x="1371600" y="1905000"/>
                  <a:ext cx="2971800" cy="2895600"/>
                  <a:chOff x="0" y="0"/>
                  <a:chExt cx="53162" cy="51085"/>
                </a:xfrm>
              </p:grpSpPr>
              <p:sp>
                <p:nvSpPr>
                  <p:cNvPr id="73" name="Rounded 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Barometric Pressure 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30384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Moisture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5" name="Rounded 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0377"/>
                    <a:ext cx="14097" cy="87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6" name="Rounded 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7" name="Rounded 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291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8" name="Straight Arrow Connector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83" y="39052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9" name="Straight Arrow Connector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24193"/>
                    <a:ext cx="0" cy="2011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0" name="Rounded 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Ambient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Rain Detection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3" name="Rounded 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Humidity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4" name="Straight Arrow Connector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21812"/>
                    <a:ext cx="386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5" name="Straight Arrow Connector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41" y="8763"/>
                    <a:ext cx="0" cy="6711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6" name="Straight Arrow Connector 22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18002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7" name="Straight Connector 23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24193"/>
                    <a:ext cx="0" cy="11621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8" name="Straight Arrow Connector 24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35814"/>
                    <a:ext cx="767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9" name="Straight Connector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1" y="12858"/>
                    <a:ext cx="0" cy="26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0" name="Straight Connector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12858"/>
                    <a:ext cx="1724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1" name="Straight Arrow Connector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" y="8763"/>
                    <a:ext cx="0" cy="409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2" name="Straight Arrow Connector 28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2190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3" name="Straight Connector 29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8763"/>
                    <a:ext cx="0" cy="2286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4" name="Straight Connector 30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11049"/>
                    <a:ext cx="1133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5" name="Straight Arrow Connector 31"/>
                  <p:cNvSpPr>
                    <a:spLocks noChangeShapeType="1"/>
                  </p:cNvSpPr>
                  <p:nvPr/>
                </p:nvSpPr>
                <p:spPr bwMode="auto">
                  <a:xfrm>
                    <a:off x="23622" y="11049"/>
                    <a:ext cx="0" cy="438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6" name="Straight Arrow Connector 32"/>
                  <p:cNvSpPr>
                    <a:spLocks noChangeShapeType="1"/>
                  </p:cNvSpPr>
                  <p:nvPr/>
                </p:nvSpPr>
                <p:spPr bwMode="auto">
                  <a:xfrm>
                    <a:off x="26098" y="8763"/>
                    <a:ext cx="0" cy="675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7" name="Straight Arrow Connector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47" y="21240"/>
                    <a:ext cx="381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8" name="Straight Arrow Connector 34"/>
                  <p:cNvSpPr>
                    <a:spLocks noChangeShapeType="1"/>
                  </p:cNvSpPr>
                  <p:nvPr/>
                </p:nvSpPr>
                <p:spPr bwMode="auto">
                  <a:xfrm>
                    <a:off x="15182" y="18859"/>
                    <a:ext cx="386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9" name="Straight Arrow Connector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34725"/>
                    <a:ext cx="8001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0" name="Straight Arrow Connector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45" y="24191"/>
                    <a:ext cx="0" cy="105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1" name="Straight Connector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956" y="33337"/>
                    <a:ext cx="600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2" name="Straight Arrow Connector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56" y="24193"/>
                    <a:ext cx="0" cy="91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3" name="Straight Arrow Connector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42" y="4857"/>
                    <a:ext cx="377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48" name="Group 107"/>
                <p:cNvGrpSpPr>
                  <a:grpSpLocks/>
                </p:cNvGrpSpPr>
                <p:nvPr/>
              </p:nvGrpSpPr>
              <p:grpSpPr bwMode="auto">
                <a:xfrm>
                  <a:off x="4781243" y="3124200"/>
                  <a:ext cx="3295957" cy="1828800"/>
                  <a:chOff x="-341" y="0"/>
                  <a:chExt cx="58062" cy="31273"/>
                </a:xfrm>
              </p:grpSpPr>
              <p:sp>
                <p:nvSpPr>
                  <p:cNvPr id="59" name="Rounded 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479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" name="Rounded 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" name="Rounded 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38671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LCD Display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" name="Rounded 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User Interface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3" name="Rounded 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-341" y="11620"/>
                    <a:ext cx="15601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4" name="Straight Connector 97"/>
                  <p:cNvSpPr>
                    <a:spLocks noChangeShapeType="1"/>
                  </p:cNvSpPr>
                  <p:nvPr/>
                </p:nvSpPr>
                <p:spPr bwMode="auto">
                  <a:xfrm>
                    <a:off x="53149" y="28003"/>
                    <a:ext cx="455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5" name="Straight Connector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721" y="3810"/>
                    <a:ext cx="0" cy="2419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6" name="Straight Arrow Connector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3" y="3905"/>
                    <a:ext cx="23908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7" name="Straight Arrow Connector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5" y="20288"/>
                    <a:ext cx="0" cy="414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8" name="Straight Arrow Connector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15" y="20478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9" name="Straight Arrow Connector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196" y="20383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0" name="Straight Arrow Connector 104"/>
                  <p:cNvSpPr>
                    <a:spLocks noChangeShapeType="1"/>
                  </p:cNvSpPr>
                  <p:nvPr/>
                </p:nvSpPr>
                <p:spPr bwMode="auto">
                  <a:xfrm>
                    <a:off x="15676" y="16409"/>
                    <a:ext cx="40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1" name="Straight Arrow Connector 105"/>
                  <p:cNvSpPr>
                    <a:spLocks noChangeShapeType="1"/>
                  </p:cNvSpPr>
                  <p:nvPr/>
                </p:nvSpPr>
                <p:spPr bwMode="auto">
                  <a:xfrm>
                    <a:off x="33813" y="16002"/>
                    <a:ext cx="482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2" name="Straight Arrow Connector 106"/>
                  <p:cNvSpPr>
                    <a:spLocks noChangeShapeType="1"/>
                  </p:cNvSpPr>
                  <p:nvPr/>
                </p:nvSpPr>
                <p:spPr bwMode="auto">
                  <a:xfrm>
                    <a:off x="26765" y="8763"/>
                    <a:ext cx="0" cy="290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49" name="Group 40"/>
                <p:cNvGrpSpPr>
                  <a:grpSpLocks/>
                </p:cNvGrpSpPr>
                <p:nvPr/>
              </p:nvGrpSpPr>
              <p:grpSpPr bwMode="auto">
                <a:xfrm>
                  <a:off x="4876800" y="1600200"/>
                  <a:ext cx="3048000" cy="1186216"/>
                  <a:chOff x="0" y="0"/>
                  <a:chExt cx="53162" cy="20701"/>
                </a:xfrm>
              </p:grpSpPr>
              <p:sp>
                <p:nvSpPr>
                  <p:cNvPr id="50" name="Rounded 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Solenoid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1" name="Rounded 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90" y="0"/>
                    <a:ext cx="14288" cy="86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" name="Rounded 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" name="Rounded 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906"/>
                    <a:ext cx="53162" cy="67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4" name="Straight Arrow Connector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39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5" name="Straight Arrow Connector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6" name="Straight Arrow Connector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5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7" name="Straight Arrow Connector 48"/>
                  <p:cNvSpPr>
                    <a:spLocks noChangeShapeType="1"/>
                  </p:cNvSpPr>
                  <p:nvPr/>
                </p:nvSpPr>
                <p:spPr bwMode="auto">
                  <a:xfrm>
                    <a:off x="14478" y="3905"/>
                    <a:ext cx="461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8" name="Straight Arrow Connector 49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3905"/>
                    <a:ext cx="377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</p:grpSp>
          <p:sp>
            <p:nvSpPr>
              <p:cNvPr id="44" name="Rectangle 43"/>
              <p:cNvSpPr/>
              <p:nvPr/>
            </p:nvSpPr>
            <p:spPr>
              <a:xfrm>
                <a:off x="685800" y="1143000"/>
                <a:ext cx="2635658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solidFill>
                      <a:srgbClr val="F0601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Sensors S.S.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953000" y="5638800"/>
                <a:ext cx="371608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Central</a:t>
                </a:r>
                <a:r>
                  <a:rPr lang="en-US" sz="40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HUB S.S.</a:t>
                </a:r>
                <a:endParaRPr lang="en-US" sz="4000" b="1" cap="none" spc="50" dirty="0">
                  <a:ln w="11430"/>
                  <a:gradFill>
                    <a:gsLst>
                      <a:gs pos="25000">
                        <a:srgbClr val="00B0F0"/>
                      </a:gs>
                      <a:gs pos="100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334000" y="838200"/>
                <a:ext cx="2821606" cy="646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7030A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Solenoid S.S.</a:t>
                </a:r>
              </a:p>
            </p:txBody>
          </p:sp>
        </p:grpSp>
        <p:sp>
          <p:nvSpPr>
            <p:cNvPr id="40" name="Rounded Rectangle 39"/>
            <p:cNvSpPr/>
            <p:nvPr/>
          </p:nvSpPr>
          <p:spPr>
            <a:xfrm>
              <a:off x="0" y="1143000"/>
              <a:ext cx="4343400" cy="48006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611758" y="762000"/>
              <a:ext cx="4452730" cy="2438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572000" y="3306417"/>
              <a:ext cx="4572000" cy="309438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Rounded Rectangle 19"/>
          <p:cNvSpPr>
            <a:spLocks noChangeArrowheads="1"/>
          </p:cNvSpPr>
          <p:nvPr/>
        </p:nvSpPr>
        <p:spPr bwMode="auto">
          <a:xfrm>
            <a:off x="304800" y="2971800"/>
            <a:ext cx="1015383" cy="581259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2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the absolute humidity of </a:t>
            </a:r>
            <a:r>
              <a:rPr lang="en-US" smtClean="0"/>
              <a:t>the surroundings.</a:t>
            </a:r>
            <a:endParaRPr lang="en-US" dirty="0" smtClean="0"/>
          </a:p>
          <a:p>
            <a:r>
              <a:rPr lang="en-US" dirty="0" smtClean="0"/>
              <a:t>Used for weather prediction and when to </a:t>
            </a:r>
            <a:r>
              <a:rPr lang="en-US" smtClean="0"/>
              <a:t>water algorithms.</a:t>
            </a:r>
            <a:endParaRPr lang="en-US" dirty="0" smtClean="0"/>
          </a:p>
          <a:p>
            <a:r>
              <a:rPr lang="en-US" dirty="0" smtClean="0"/>
              <a:t>Needs to be exposed to the elements for </a:t>
            </a:r>
            <a:r>
              <a:rPr lang="en-US" smtClean="0"/>
              <a:t>accurate readings.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334000"/>
            <a:ext cx="8229600" cy="7008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 Sensor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995406"/>
              </p:ext>
            </p:extLst>
          </p:nvPr>
        </p:nvGraphicFramePr>
        <p:xfrm>
          <a:off x="228601" y="2743200"/>
          <a:ext cx="8610599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6060"/>
                <a:gridCol w="1252231"/>
                <a:gridCol w="1553663"/>
                <a:gridCol w="1145439"/>
                <a:gridCol w="1069650"/>
                <a:gridCol w="1145439"/>
                <a:gridCol w="1228117"/>
              </a:tblGrid>
              <a:tr h="487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Supply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Voltage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Current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Humidity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Range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Accuracy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Shutdown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Current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Cost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43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DHT11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 </a:t>
                      </a:r>
                      <a:r>
                        <a:rPr lang="en-US" sz="1400">
                          <a:effectLst/>
                        </a:rPr>
                        <a:t>to </a:t>
                      </a:r>
                      <a:r>
                        <a:rPr lang="en-US" sz="1400" smtClean="0">
                          <a:effectLst/>
                        </a:rPr>
                        <a:t>5.5 </a:t>
                      </a:r>
                      <a:r>
                        <a:rPr lang="en-US" sz="1400" dirty="0">
                          <a:effectLst/>
                        </a:rPr>
                        <a:t>V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0.5 </a:t>
                      </a:r>
                      <a:r>
                        <a:rPr lang="en-US" sz="1400">
                          <a:effectLst/>
                        </a:rPr>
                        <a:t>to </a:t>
                      </a:r>
                      <a:r>
                        <a:rPr lang="en-US" sz="1400" smtClean="0">
                          <a:effectLst/>
                        </a:rPr>
                        <a:t>2.5mA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20 - 90%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± 5%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100μA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43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DHT22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 to 5 V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0.5 </a:t>
                      </a:r>
                      <a:r>
                        <a:rPr lang="en-US" sz="1400">
                          <a:effectLst/>
                        </a:rPr>
                        <a:t>to </a:t>
                      </a:r>
                      <a:r>
                        <a:rPr lang="en-US" sz="1400" smtClean="0">
                          <a:effectLst/>
                        </a:rPr>
                        <a:t>2.5mA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 to 100%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± 2%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40-50μA 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$15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43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SHT10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2.4 </a:t>
                      </a:r>
                      <a:r>
                        <a:rPr lang="en-US" sz="1400">
                          <a:effectLst/>
                        </a:rPr>
                        <a:t>to </a:t>
                      </a:r>
                      <a:r>
                        <a:rPr lang="en-US" sz="1400" smtClean="0">
                          <a:effectLst/>
                        </a:rPr>
                        <a:t>5.5 </a:t>
                      </a:r>
                      <a:r>
                        <a:rPr lang="en-US" sz="1400" dirty="0">
                          <a:effectLst/>
                        </a:rPr>
                        <a:t>V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28μA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 to 100%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± </a:t>
                      </a:r>
                      <a:r>
                        <a:rPr lang="en-US" sz="1400" smtClean="0">
                          <a:effectLst/>
                        </a:rPr>
                        <a:t>4.5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to 2μA 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$20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43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SHT11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2.4 </a:t>
                      </a:r>
                      <a:r>
                        <a:rPr lang="en-US" sz="1400">
                          <a:effectLst/>
                        </a:rPr>
                        <a:t>to </a:t>
                      </a:r>
                      <a:r>
                        <a:rPr lang="en-US" sz="1400" smtClean="0">
                          <a:effectLst/>
                        </a:rPr>
                        <a:t>5.5 </a:t>
                      </a:r>
                      <a:r>
                        <a:rPr lang="en-US" sz="1400" dirty="0">
                          <a:effectLst/>
                        </a:rPr>
                        <a:t>V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28μA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 to 100%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± 3%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to 2μA 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$30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43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SHT15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2.4 </a:t>
                      </a:r>
                      <a:r>
                        <a:rPr lang="en-US" sz="1400">
                          <a:effectLst/>
                        </a:rPr>
                        <a:t>to </a:t>
                      </a:r>
                      <a:r>
                        <a:rPr lang="en-US" sz="1400" smtClean="0">
                          <a:effectLst/>
                        </a:rPr>
                        <a:t>5.5 </a:t>
                      </a:r>
                      <a:r>
                        <a:rPr lang="en-US" sz="1400" dirty="0">
                          <a:effectLst/>
                        </a:rPr>
                        <a:t>V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28μA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 to 100%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± 2%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to 2μA 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$35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43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HH10D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2.7 </a:t>
                      </a:r>
                      <a:r>
                        <a:rPr lang="en-US" sz="1400">
                          <a:effectLst/>
                        </a:rPr>
                        <a:t>to </a:t>
                      </a:r>
                      <a:r>
                        <a:rPr lang="en-US" sz="1400" smtClean="0">
                          <a:effectLst/>
                        </a:rPr>
                        <a:t>3.3 </a:t>
                      </a:r>
                      <a:r>
                        <a:rPr lang="en-US" sz="1400" dirty="0">
                          <a:effectLst/>
                        </a:rPr>
                        <a:t>V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120 to 180μA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 to 99%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± 3%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$10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43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HIH-4000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 </a:t>
                      </a:r>
                      <a:r>
                        <a:rPr lang="en-US" sz="1400">
                          <a:effectLst/>
                        </a:rPr>
                        <a:t>to </a:t>
                      </a:r>
                      <a:r>
                        <a:rPr lang="en-US" sz="1400" smtClean="0">
                          <a:effectLst/>
                        </a:rPr>
                        <a:t>5.8 </a:t>
                      </a:r>
                      <a:r>
                        <a:rPr lang="en-US" sz="1400" dirty="0">
                          <a:effectLst/>
                        </a:rPr>
                        <a:t>V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 to 500μA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 to 100%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± </a:t>
                      </a:r>
                      <a:r>
                        <a:rPr lang="en-US" sz="1400" smtClean="0">
                          <a:effectLst/>
                        </a:rPr>
                        <a:t>3.5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$20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43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HIH-4030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 </a:t>
                      </a:r>
                      <a:r>
                        <a:rPr lang="en-US" sz="1400">
                          <a:effectLst/>
                        </a:rPr>
                        <a:t>to </a:t>
                      </a:r>
                      <a:r>
                        <a:rPr lang="en-US" sz="1400" smtClean="0">
                          <a:effectLst/>
                        </a:rPr>
                        <a:t>5.8 </a:t>
                      </a:r>
                      <a:r>
                        <a:rPr lang="en-US" sz="1400" dirty="0">
                          <a:effectLst/>
                        </a:rPr>
                        <a:t>V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 to 500μA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 to 100%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± </a:t>
                      </a:r>
                      <a:r>
                        <a:rPr lang="en-US" sz="1400" smtClean="0">
                          <a:effectLst/>
                        </a:rPr>
                        <a:t>3.5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$18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28600" y="4953000"/>
            <a:ext cx="8610600" cy="228600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3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 Sensor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Inexpensive </a:t>
            </a:r>
            <a:r>
              <a:rPr lang="en-US" smtClean="0"/>
              <a:t>breakout board.</a:t>
            </a:r>
            <a:endParaRPr lang="en-US" dirty="0" smtClean="0"/>
          </a:p>
          <a:p>
            <a:r>
              <a:rPr lang="en-US" dirty="0" smtClean="0"/>
              <a:t>Good </a:t>
            </a:r>
            <a:r>
              <a:rPr lang="en-US" smtClean="0"/>
              <a:t>power usage.</a:t>
            </a:r>
            <a:endParaRPr lang="en-US" dirty="0" smtClean="0"/>
          </a:p>
          <a:p>
            <a:r>
              <a:rPr lang="en-US" dirty="0" smtClean="0"/>
              <a:t>Reasonable </a:t>
            </a:r>
            <a:r>
              <a:rPr lang="en-US" smtClean="0"/>
              <a:t>sensor accuracy.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715000" y="5105400"/>
            <a:ext cx="2523744" cy="9144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HIH-4030</a:t>
            </a:r>
            <a:endParaRPr lang="en-US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572491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3250" name="Picture 2" descr="https://dlnmh9ip6v2uc.cloudfront.net/images/products/9/5/6/9/09569-01-Work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514600"/>
            <a:ext cx="2971800" cy="2971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72200" y="3288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.75 inch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91200" y="3657600"/>
            <a:ext cx="1676400" cy="232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296694" y="4075906"/>
            <a:ext cx="6858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24400" y="3962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.3 inch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4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152400" y="838200"/>
            <a:ext cx="8763000" cy="5403849"/>
            <a:chOff x="0" y="762000"/>
            <a:chExt cx="9144000" cy="5638800"/>
          </a:xfrm>
        </p:grpSpPr>
        <p:grpSp>
          <p:nvGrpSpPr>
            <p:cNvPr id="108" name="Group 66"/>
            <p:cNvGrpSpPr/>
            <p:nvPr/>
          </p:nvGrpSpPr>
          <p:grpSpPr>
            <a:xfrm>
              <a:off x="76200" y="838200"/>
              <a:ext cx="8991600" cy="5508487"/>
              <a:chOff x="76200" y="838200"/>
              <a:chExt cx="8991600" cy="5508486"/>
            </a:xfrm>
          </p:grpSpPr>
          <p:grpSp>
            <p:nvGrpSpPr>
              <p:cNvPr id="112" name="Group 61"/>
              <p:cNvGrpSpPr/>
              <p:nvPr/>
            </p:nvGrpSpPr>
            <p:grpSpPr>
              <a:xfrm>
                <a:off x="76200" y="1524000"/>
                <a:ext cx="8991600" cy="4114800"/>
                <a:chOff x="1371600" y="1600200"/>
                <a:chExt cx="6705600" cy="3352800"/>
              </a:xfrm>
            </p:grpSpPr>
            <p:grpSp>
              <p:nvGrpSpPr>
                <p:cNvPr id="116" name="Group 8"/>
                <p:cNvGrpSpPr>
                  <a:grpSpLocks/>
                </p:cNvGrpSpPr>
                <p:nvPr/>
              </p:nvGrpSpPr>
              <p:grpSpPr bwMode="auto">
                <a:xfrm>
                  <a:off x="1371600" y="1905000"/>
                  <a:ext cx="2971800" cy="2895600"/>
                  <a:chOff x="0" y="0"/>
                  <a:chExt cx="53162" cy="51085"/>
                </a:xfrm>
              </p:grpSpPr>
              <p:sp>
                <p:nvSpPr>
                  <p:cNvPr id="142" name="Rounded 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Barometric Pressure 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3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30384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Moisture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4" name="Rounded 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0377"/>
                    <a:ext cx="14097" cy="87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5" name="Rounded 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6" name="Rounded 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291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7" name="Straight Arrow Connector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83" y="39052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48" name="Straight Arrow Connector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24193"/>
                    <a:ext cx="0" cy="2011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49" name="Rounded 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0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Ambient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1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Rain Detection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2" name="Rounded 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Humidity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3" name="Straight Arrow Connector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21812"/>
                    <a:ext cx="386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54" name="Straight Arrow Connector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41" y="8763"/>
                    <a:ext cx="0" cy="6711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55" name="Straight Arrow Connector 22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18002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56" name="Straight Connector 23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24193"/>
                    <a:ext cx="0" cy="11621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57" name="Straight Arrow Connector 24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35814"/>
                    <a:ext cx="767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58" name="Straight Connector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1" y="12858"/>
                    <a:ext cx="0" cy="26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59" name="Straight Connector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12858"/>
                    <a:ext cx="1724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60" name="Straight Arrow Connector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" y="8763"/>
                    <a:ext cx="0" cy="409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61" name="Straight Arrow Connector 28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2190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62" name="Straight Connector 29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8763"/>
                    <a:ext cx="0" cy="2286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63" name="Straight Connector 30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11049"/>
                    <a:ext cx="1133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64" name="Straight Arrow Connector 31"/>
                  <p:cNvSpPr>
                    <a:spLocks noChangeShapeType="1"/>
                  </p:cNvSpPr>
                  <p:nvPr/>
                </p:nvSpPr>
                <p:spPr bwMode="auto">
                  <a:xfrm>
                    <a:off x="23622" y="11049"/>
                    <a:ext cx="0" cy="438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65" name="Straight Arrow Connector 32"/>
                  <p:cNvSpPr>
                    <a:spLocks noChangeShapeType="1"/>
                  </p:cNvSpPr>
                  <p:nvPr/>
                </p:nvSpPr>
                <p:spPr bwMode="auto">
                  <a:xfrm>
                    <a:off x="26098" y="8763"/>
                    <a:ext cx="0" cy="675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66" name="Straight Arrow Connector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47" y="21240"/>
                    <a:ext cx="381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67" name="Straight Arrow Connector 34"/>
                  <p:cNvSpPr>
                    <a:spLocks noChangeShapeType="1"/>
                  </p:cNvSpPr>
                  <p:nvPr/>
                </p:nvSpPr>
                <p:spPr bwMode="auto">
                  <a:xfrm>
                    <a:off x="15182" y="18859"/>
                    <a:ext cx="386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68" name="Straight Arrow Connector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34725"/>
                    <a:ext cx="8001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69" name="Straight Arrow Connector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45" y="24191"/>
                    <a:ext cx="0" cy="105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70" name="Straight Connector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956" y="33337"/>
                    <a:ext cx="600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71" name="Straight Arrow Connector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56" y="24193"/>
                    <a:ext cx="0" cy="91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72" name="Straight Arrow Connector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42" y="4857"/>
                    <a:ext cx="377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117" name="Group 107"/>
                <p:cNvGrpSpPr>
                  <a:grpSpLocks/>
                </p:cNvGrpSpPr>
                <p:nvPr/>
              </p:nvGrpSpPr>
              <p:grpSpPr bwMode="auto">
                <a:xfrm>
                  <a:off x="4781243" y="3124200"/>
                  <a:ext cx="3295957" cy="1828800"/>
                  <a:chOff x="-341" y="0"/>
                  <a:chExt cx="58062" cy="31273"/>
                </a:xfrm>
              </p:grpSpPr>
              <p:sp>
                <p:nvSpPr>
                  <p:cNvPr id="128" name="Rounded 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479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9" name="Rounded 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0" name="Rounded 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38671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LCD Display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1" name="Rounded 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User Interface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2" name="Rounded 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-341" y="11620"/>
                    <a:ext cx="15601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3" name="Straight Connector 97"/>
                  <p:cNvSpPr>
                    <a:spLocks noChangeShapeType="1"/>
                  </p:cNvSpPr>
                  <p:nvPr/>
                </p:nvSpPr>
                <p:spPr bwMode="auto">
                  <a:xfrm>
                    <a:off x="53149" y="28003"/>
                    <a:ext cx="455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4" name="Straight Connector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721" y="3810"/>
                    <a:ext cx="0" cy="2419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5" name="Straight Arrow Connector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3" y="3905"/>
                    <a:ext cx="23908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6" name="Straight Arrow Connector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5" y="20288"/>
                    <a:ext cx="0" cy="414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7" name="Straight Arrow Connector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15" y="20478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8" name="Straight Arrow Connector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196" y="20383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9" name="Straight Arrow Connector 104"/>
                  <p:cNvSpPr>
                    <a:spLocks noChangeShapeType="1"/>
                  </p:cNvSpPr>
                  <p:nvPr/>
                </p:nvSpPr>
                <p:spPr bwMode="auto">
                  <a:xfrm>
                    <a:off x="15676" y="16409"/>
                    <a:ext cx="40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40" name="Straight Arrow Connector 105"/>
                  <p:cNvSpPr>
                    <a:spLocks noChangeShapeType="1"/>
                  </p:cNvSpPr>
                  <p:nvPr/>
                </p:nvSpPr>
                <p:spPr bwMode="auto">
                  <a:xfrm>
                    <a:off x="33813" y="16002"/>
                    <a:ext cx="482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41" name="Straight Arrow Connector 106"/>
                  <p:cNvSpPr>
                    <a:spLocks noChangeShapeType="1"/>
                  </p:cNvSpPr>
                  <p:nvPr/>
                </p:nvSpPr>
                <p:spPr bwMode="auto">
                  <a:xfrm>
                    <a:off x="26765" y="8763"/>
                    <a:ext cx="0" cy="290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118" name="Group 40"/>
                <p:cNvGrpSpPr>
                  <a:grpSpLocks/>
                </p:cNvGrpSpPr>
                <p:nvPr/>
              </p:nvGrpSpPr>
              <p:grpSpPr bwMode="auto">
                <a:xfrm>
                  <a:off x="4876800" y="1600200"/>
                  <a:ext cx="3048000" cy="1186216"/>
                  <a:chOff x="0" y="0"/>
                  <a:chExt cx="53162" cy="20701"/>
                </a:xfrm>
              </p:grpSpPr>
              <p:sp>
                <p:nvSpPr>
                  <p:cNvPr id="119" name="Rounded 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Solenoid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0" name="Rounded 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90" y="0"/>
                    <a:ext cx="14288" cy="86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1" name="Rounded 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2" name="Rounded 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906"/>
                    <a:ext cx="53162" cy="67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3" name="Straight Arrow Connector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39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4" name="Straight Arrow Connector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5" name="Straight Arrow Connector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5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6" name="Straight Arrow Connector 48"/>
                  <p:cNvSpPr>
                    <a:spLocks noChangeShapeType="1"/>
                  </p:cNvSpPr>
                  <p:nvPr/>
                </p:nvSpPr>
                <p:spPr bwMode="auto">
                  <a:xfrm>
                    <a:off x="14478" y="3905"/>
                    <a:ext cx="461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7" name="Straight Arrow Connector 49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3905"/>
                    <a:ext cx="377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</p:grpSp>
          <p:sp>
            <p:nvSpPr>
              <p:cNvPr id="113" name="Rectangle 112"/>
              <p:cNvSpPr/>
              <p:nvPr/>
            </p:nvSpPr>
            <p:spPr>
              <a:xfrm>
                <a:off x="685800" y="1143000"/>
                <a:ext cx="2635658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solidFill>
                      <a:srgbClr val="F0601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Sensors S.S.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953000" y="5638800"/>
                <a:ext cx="371608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Central</a:t>
                </a:r>
                <a:r>
                  <a:rPr lang="en-US" sz="40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HUB S.S.</a:t>
                </a:r>
                <a:endParaRPr lang="en-US" sz="4000" b="1" cap="none" spc="50" dirty="0">
                  <a:ln w="11430"/>
                  <a:gradFill>
                    <a:gsLst>
                      <a:gs pos="25000">
                        <a:srgbClr val="00B0F0"/>
                      </a:gs>
                      <a:gs pos="100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5334000" y="838200"/>
                <a:ext cx="2821606" cy="646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7030A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Solenoid S.S.</a:t>
                </a:r>
              </a:p>
            </p:txBody>
          </p:sp>
        </p:grpSp>
        <p:sp>
          <p:nvSpPr>
            <p:cNvPr id="109" name="Rounded Rectangle 108"/>
            <p:cNvSpPr/>
            <p:nvPr/>
          </p:nvSpPr>
          <p:spPr>
            <a:xfrm>
              <a:off x="0" y="1143000"/>
              <a:ext cx="4343400" cy="48006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4611758" y="762000"/>
              <a:ext cx="4452730" cy="2438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4572000" y="3306417"/>
              <a:ext cx="4572000" cy="309438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Rounded Rectangle 19"/>
          <p:cNvSpPr>
            <a:spLocks noChangeArrowheads="1"/>
          </p:cNvSpPr>
          <p:nvPr/>
        </p:nvSpPr>
        <p:spPr bwMode="auto">
          <a:xfrm>
            <a:off x="304800" y="1905000"/>
            <a:ext cx="1015383" cy="581259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Detection Sensor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Detects the presence </a:t>
            </a:r>
            <a:r>
              <a:rPr lang="en-US" smtClean="0"/>
              <a:t>of rain.</a:t>
            </a:r>
            <a:endParaRPr lang="en-US" dirty="0" smtClean="0"/>
          </a:p>
          <a:p>
            <a:r>
              <a:rPr lang="en-US" dirty="0" smtClean="0"/>
              <a:t>Used for when to water algorithm and shutting off watering if </a:t>
            </a:r>
            <a:r>
              <a:rPr lang="en-US" smtClean="0"/>
              <a:t>rain starts.</a:t>
            </a:r>
            <a:endParaRPr lang="en-US" dirty="0" smtClean="0"/>
          </a:p>
          <a:p>
            <a:r>
              <a:rPr lang="en-US" dirty="0" smtClean="0"/>
              <a:t>Uses a PCB board and </a:t>
            </a:r>
            <a:r>
              <a:rPr lang="en-US" smtClean="0"/>
              <a:t>resistivity properties.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Drawing1-Model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1460" y="3361762"/>
            <a:ext cx="1749829" cy="2082338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7543800" y="3352800"/>
            <a:ext cx="0" cy="205740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38800" y="3200400"/>
            <a:ext cx="175260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9800" y="28926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 Inch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7278589" y="4116942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 Inch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39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76400" y="1600200"/>
            <a:ext cx="6393150" cy="482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Detection Sensor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29200" y="3733800"/>
            <a:ext cx="1295400" cy="106680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0" y="3657600"/>
            <a:ext cx="990600" cy="83820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05200" y="4343400"/>
            <a:ext cx="1066800" cy="83820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System to automate the lawn watering process through the use of</a:t>
            </a:r>
          </a:p>
          <a:p>
            <a:pPr lvl="1"/>
            <a:r>
              <a:rPr lang="en-US" dirty="0" smtClean="0"/>
              <a:t>Climate sensors</a:t>
            </a:r>
          </a:p>
          <a:p>
            <a:pPr lvl="1"/>
            <a:r>
              <a:rPr lang="en-US" dirty="0" smtClean="0"/>
              <a:t>Ground sensors</a:t>
            </a:r>
            <a:endParaRPr lang="en-US" dirty="0"/>
          </a:p>
          <a:p>
            <a:pPr lvl="1"/>
            <a:r>
              <a:rPr lang="en-US" dirty="0" smtClean="0"/>
              <a:t>Weather prediction</a:t>
            </a:r>
          </a:p>
          <a:p>
            <a:r>
              <a:rPr lang="en-US" dirty="0" smtClean="0"/>
              <a:t>Three subsystems</a:t>
            </a:r>
          </a:p>
          <a:p>
            <a:pPr lvl="1"/>
            <a:r>
              <a:rPr lang="en-US" dirty="0" smtClean="0"/>
              <a:t>Sensor subsystem</a:t>
            </a:r>
          </a:p>
          <a:p>
            <a:pPr lvl="1"/>
            <a:r>
              <a:rPr lang="en-US" dirty="0" smtClean="0"/>
              <a:t>Central </a:t>
            </a:r>
            <a:r>
              <a:rPr lang="en-US" dirty="0" smtClean="0"/>
              <a:t>HUB</a:t>
            </a:r>
            <a:r>
              <a:rPr lang="en-US" dirty="0" smtClean="0"/>
              <a:t> </a:t>
            </a:r>
            <a:r>
              <a:rPr lang="en-US" dirty="0" smtClean="0"/>
              <a:t>subsystem</a:t>
            </a:r>
          </a:p>
          <a:p>
            <a:pPr lvl="1"/>
            <a:r>
              <a:rPr lang="en-US" dirty="0" smtClean="0"/>
              <a:t>Solenoid </a:t>
            </a:r>
            <a:r>
              <a:rPr lang="en-US" dirty="0"/>
              <a:t>subsystem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Eco-Sense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52400" y="838200"/>
            <a:ext cx="8763000" cy="5403849"/>
            <a:chOff x="0" y="762000"/>
            <a:chExt cx="9144000" cy="5638800"/>
          </a:xfrm>
        </p:grpSpPr>
        <p:grpSp>
          <p:nvGrpSpPr>
            <p:cNvPr id="38" name="Group 66"/>
            <p:cNvGrpSpPr/>
            <p:nvPr/>
          </p:nvGrpSpPr>
          <p:grpSpPr>
            <a:xfrm>
              <a:off x="76200" y="838200"/>
              <a:ext cx="8991600" cy="5508487"/>
              <a:chOff x="76200" y="838200"/>
              <a:chExt cx="8991600" cy="5508486"/>
            </a:xfrm>
          </p:grpSpPr>
          <p:grpSp>
            <p:nvGrpSpPr>
              <p:cNvPr id="42" name="Group 61"/>
              <p:cNvGrpSpPr/>
              <p:nvPr/>
            </p:nvGrpSpPr>
            <p:grpSpPr>
              <a:xfrm>
                <a:off x="76200" y="1524000"/>
                <a:ext cx="8991600" cy="4114800"/>
                <a:chOff x="1371600" y="1600200"/>
                <a:chExt cx="6705600" cy="3352800"/>
              </a:xfrm>
            </p:grpSpPr>
            <p:grpSp>
              <p:nvGrpSpPr>
                <p:cNvPr id="46" name="Group 8"/>
                <p:cNvGrpSpPr>
                  <a:grpSpLocks/>
                </p:cNvGrpSpPr>
                <p:nvPr/>
              </p:nvGrpSpPr>
              <p:grpSpPr bwMode="auto">
                <a:xfrm>
                  <a:off x="1371600" y="1905000"/>
                  <a:ext cx="2971800" cy="2895600"/>
                  <a:chOff x="0" y="0"/>
                  <a:chExt cx="53162" cy="51085"/>
                </a:xfrm>
              </p:grpSpPr>
              <p:sp>
                <p:nvSpPr>
                  <p:cNvPr id="72" name="Rounded 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Barometric Pressure 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3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30384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Moisture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Rounded 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0377"/>
                    <a:ext cx="14097" cy="87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5" name="Rounded 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6" name="Rounded 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291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7" name="Straight Arrow Connector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83" y="39052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8" name="Straight Arrow Connector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24193"/>
                    <a:ext cx="0" cy="2011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9" name="Rounded 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Ambient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Rain Detection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" name="Rounded 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Humidity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3" name="Straight Arrow Connector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21812"/>
                    <a:ext cx="386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4" name="Straight Arrow Connector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41" y="8763"/>
                    <a:ext cx="0" cy="6711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5" name="Straight Arrow Connector 22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18002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6" name="Straight Connector 23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24193"/>
                    <a:ext cx="0" cy="11621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7" name="Straight Arrow Connector 24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35814"/>
                    <a:ext cx="767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8" name="Straight Connector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1" y="12858"/>
                    <a:ext cx="0" cy="26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9" name="Straight Connector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12858"/>
                    <a:ext cx="1724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0" name="Straight Arrow Connector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" y="8763"/>
                    <a:ext cx="0" cy="409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1" name="Straight Arrow Connector 28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2190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2" name="Straight Connector 29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8763"/>
                    <a:ext cx="0" cy="2286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3" name="Straight Connector 30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11049"/>
                    <a:ext cx="1133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4" name="Straight Arrow Connector 31"/>
                  <p:cNvSpPr>
                    <a:spLocks noChangeShapeType="1"/>
                  </p:cNvSpPr>
                  <p:nvPr/>
                </p:nvSpPr>
                <p:spPr bwMode="auto">
                  <a:xfrm>
                    <a:off x="23622" y="11049"/>
                    <a:ext cx="0" cy="438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5" name="Straight Arrow Connector 32"/>
                  <p:cNvSpPr>
                    <a:spLocks noChangeShapeType="1"/>
                  </p:cNvSpPr>
                  <p:nvPr/>
                </p:nvSpPr>
                <p:spPr bwMode="auto">
                  <a:xfrm>
                    <a:off x="26098" y="8763"/>
                    <a:ext cx="0" cy="675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6" name="Straight Arrow Connector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47" y="21240"/>
                    <a:ext cx="381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7" name="Straight Arrow Connector 34"/>
                  <p:cNvSpPr>
                    <a:spLocks noChangeShapeType="1"/>
                  </p:cNvSpPr>
                  <p:nvPr/>
                </p:nvSpPr>
                <p:spPr bwMode="auto">
                  <a:xfrm>
                    <a:off x="15182" y="18859"/>
                    <a:ext cx="386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8" name="Straight Arrow Connector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34725"/>
                    <a:ext cx="8001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9" name="Straight Arrow Connector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45" y="24191"/>
                    <a:ext cx="0" cy="105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0" name="Straight Connector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956" y="33337"/>
                    <a:ext cx="600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1" name="Straight Arrow Connector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56" y="24193"/>
                    <a:ext cx="0" cy="91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2" name="Straight Arrow Connector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42" y="4857"/>
                    <a:ext cx="377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47" name="Group 107"/>
                <p:cNvGrpSpPr>
                  <a:grpSpLocks/>
                </p:cNvGrpSpPr>
                <p:nvPr/>
              </p:nvGrpSpPr>
              <p:grpSpPr bwMode="auto">
                <a:xfrm>
                  <a:off x="4781243" y="3124200"/>
                  <a:ext cx="3295957" cy="1828800"/>
                  <a:chOff x="-341" y="0"/>
                  <a:chExt cx="58062" cy="31273"/>
                </a:xfrm>
              </p:grpSpPr>
              <p:sp>
                <p:nvSpPr>
                  <p:cNvPr id="58" name="Rounded 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479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" name="Rounded 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" name="Rounded 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38671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LCD Display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" name="Rounded 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User Interface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" name="Rounded 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-341" y="11620"/>
                    <a:ext cx="15601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3" name="Straight Connector 97"/>
                  <p:cNvSpPr>
                    <a:spLocks noChangeShapeType="1"/>
                  </p:cNvSpPr>
                  <p:nvPr/>
                </p:nvSpPr>
                <p:spPr bwMode="auto">
                  <a:xfrm>
                    <a:off x="53149" y="28003"/>
                    <a:ext cx="455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4" name="Straight Connector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721" y="3810"/>
                    <a:ext cx="0" cy="2419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5" name="Straight Arrow Connector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3" y="3905"/>
                    <a:ext cx="23908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6" name="Straight Arrow Connector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5" y="20288"/>
                    <a:ext cx="0" cy="414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7" name="Straight Arrow Connector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15" y="20478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8" name="Straight Arrow Connector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196" y="20383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9" name="Straight Arrow Connector 104"/>
                  <p:cNvSpPr>
                    <a:spLocks noChangeShapeType="1"/>
                  </p:cNvSpPr>
                  <p:nvPr/>
                </p:nvSpPr>
                <p:spPr bwMode="auto">
                  <a:xfrm>
                    <a:off x="15676" y="16409"/>
                    <a:ext cx="40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0" name="Straight Arrow Connector 105"/>
                  <p:cNvSpPr>
                    <a:spLocks noChangeShapeType="1"/>
                  </p:cNvSpPr>
                  <p:nvPr/>
                </p:nvSpPr>
                <p:spPr bwMode="auto">
                  <a:xfrm>
                    <a:off x="33813" y="16002"/>
                    <a:ext cx="482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1" name="Straight Arrow Connector 106"/>
                  <p:cNvSpPr>
                    <a:spLocks noChangeShapeType="1"/>
                  </p:cNvSpPr>
                  <p:nvPr/>
                </p:nvSpPr>
                <p:spPr bwMode="auto">
                  <a:xfrm>
                    <a:off x="26765" y="8763"/>
                    <a:ext cx="0" cy="290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48" name="Group 40"/>
                <p:cNvGrpSpPr>
                  <a:grpSpLocks/>
                </p:cNvGrpSpPr>
                <p:nvPr/>
              </p:nvGrpSpPr>
              <p:grpSpPr bwMode="auto">
                <a:xfrm>
                  <a:off x="4876800" y="1600200"/>
                  <a:ext cx="3048000" cy="1186216"/>
                  <a:chOff x="0" y="0"/>
                  <a:chExt cx="53162" cy="20701"/>
                </a:xfrm>
              </p:grpSpPr>
              <p:sp>
                <p:nvSpPr>
                  <p:cNvPr id="49" name="Rounded 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Solenoid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" name="Rounded 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90" y="0"/>
                    <a:ext cx="14288" cy="86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1" name="Rounded 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" name="Rounded 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906"/>
                    <a:ext cx="53162" cy="67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" name="Straight Arrow Connector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39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4" name="Straight Arrow Connector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5" name="Straight Arrow Connector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5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6" name="Straight Arrow Connector 48"/>
                  <p:cNvSpPr>
                    <a:spLocks noChangeShapeType="1"/>
                  </p:cNvSpPr>
                  <p:nvPr/>
                </p:nvSpPr>
                <p:spPr bwMode="auto">
                  <a:xfrm>
                    <a:off x="14478" y="3905"/>
                    <a:ext cx="461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7" name="Straight Arrow Connector 49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3905"/>
                    <a:ext cx="377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</p:grpSp>
          <p:sp>
            <p:nvSpPr>
              <p:cNvPr id="43" name="Rectangle 42"/>
              <p:cNvSpPr/>
              <p:nvPr/>
            </p:nvSpPr>
            <p:spPr>
              <a:xfrm>
                <a:off x="685800" y="1143000"/>
                <a:ext cx="2635658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solidFill>
                      <a:srgbClr val="F0601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Sensors S.S.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3000" y="5638800"/>
                <a:ext cx="371608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Central</a:t>
                </a:r>
                <a:r>
                  <a:rPr lang="en-US" sz="40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HUB S.S.</a:t>
                </a:r>
                <a:endParaRPr lang="en-US" sz="4000" b="1" cap="none" spc="50" dirty="0">
                  <a:ln w="11430"/>
                  <a:gradFill>
                    <a:gsLst>
                      <a:gs pos="25000">
                        <a:srgbClr val="00B0F0"/>
                      </a:gs>
                      <a:gs pos="100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34000" y="838200"/>
                <a:ext cx="2821606" cy="646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7030A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Solenoid S.S.</a:t>
                </a: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0" y="1143000"/>
              <a:ext cx="4343400" cy="48006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611758" y="762000"/>
              <a:ext cx="4452730" cy="2438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572000" y="3306417"/>
              <a:ext cx="4572000" cy="309438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9"/>
          <p:cNvSpPr>
            <a:spLocks noChangeArrowheads="1"/>
          </p:cNvSpPr>
          <p:nvPr/>
        </p:nvSpPr>
        <p:spPr bwMode="auto">
          <a:xfrm>
            <a:off x="1600200" y="1905000"/>
            <a:ext cx="1015383" cy="581259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ambient pressure caused by </a:t>
            </a:r>
            <a:r>
              <a:rPr lang="en-US" smtClean="0"/>
              <a:t>weather patterns.</a:t>
            </a:r>
            <a:endParaRPr lang="en-US" dirty="0"/>
          </a:p>
          <a:p>
            <a:r>
              <a:rPr lang="en-US" dirty="0" smtClean="0"/>
              <a:t>Used with the weather prediction algorithm</a:t>
            </a:r>
          </a:p>
          <a:p>
            <a:r>
              <a:rPr lang="en-US" dirty="0" smtClean="0"/>
              <a:t>Needs to be exposed to </a:t>
            </a:r>
            <a:r>
              <a:rPr lang="en-US" smtClean="0"/>
              <a:t>the elements.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Barometric Pressure Sensor</a:t>
            </a:r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160989"/>
              </p:ext>
            </p:extLst>
          </p:nvPr>
        </p:nvGraphicFramePr>
        <p:xfrm>
          <a:off x="491836" y="4426178"/>
          <a:ext cx="8000999" cy="1365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198"/>
                <a:gridCol w="1203158"/>
                <a:gridCol w="1052763"/>
                <a:gridCol w="1503947"/>
                <a:gridCol w="1052763"/>
                <a:gridCol w="1052763"/>
                <a:gridCol w="917407"/>
              </a:tblGrid>
              <a:tr h="538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Supply Voltage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Average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Current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Pressure Range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Accuracy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Shutdown Current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Cost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</a:tr>
              <a:tr h="2755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BMP085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1.8 </a:t>
                      </a:r>
                      <a:r>
                        <a:rPr lang="en-US" sz="1400">
                          <a:effectLst/>
                        </a:rPr>
                        <a:t>to </a:t>
                      </a:r>
                      <a:r>
                        <a:rPr lang="en-US" sz="1400" smtClean="0">
                          <a:effectLst/>
                        </a:rPr>
                        <a:t>3.6 </a:t>
                      </a:r>
                      <a:r>
                        <a:rPr lang="en-US" sz="1400" dirty="0">
                          <a:effectLst/>
                        </a:rPr>
                        <a:t>V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 to 12μA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300 to 1100hPa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±1hPa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0.1μA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$20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</a:tr>
              <a:tr h="2755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MPL115A1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2.4 </a:t>
                      </a:r>
                      <a:r>
                        <a:rPr lang="en-US" sz="1400">
                          <a:effectLst/>
                        </a:rPr>
                        <a:t>to </a:t>
                      </a:r>
                      <a:r>
                        <a:rPr lang="en-US" sz="1400" smtClean="0">
                          <a:effectLst/>
                        </a:rPr>
                        <a:t>5.5 </a:t>
                      </a:r>
                      <a:r>
                        <a:rPr lang="en-US" sz="1400" dirty="0">
                          <a:effectLst/>
                        </a:rPr>
                        <a:t>V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5μA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 to 1150hPa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±10hPa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1μA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$25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</a:tr>
              <a:tr h="2755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HP03M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2.2 </a:t>
                      </a:r>
                      <a:r>
                        <a:rPr lang="en-US" sz="1400" dirty="0">
                          <a:effectLst/>
                        </a:rPr>
                        <a:t>to </a:t>
                      </a:r>
                      <a:r>
                        <a:rPr lang="en-US" sz="1400" dirty="0" smtClean="0">
                          <a:effectLst/>
                        </a:rPr>
                        <a:t>3.6 </a:t>
                      </a:r>
                      <a:r>
                        <a:rPr lang="en-US" sz="1400" dirty="0">
                          <a:effectLst/>
                        </a:rPr>
                        <a:t>V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300 to 1100hPa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±3hPa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1μA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$30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45545" marR="45545" marT="0" marB="0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91836" y="4959578"/>
            <a:ext cx="8001000" cy="304800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Barometric Pressure Sensor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6076950" cy="46783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Low current</a:t>
            </a:r>
          </a:p>
          <a:p>
            <a:r>
              <a:rPr lang="en-US" sz="2400" dirty="0" smtClean="0"/>
              <a:t>Breakout board</a:t>
            </a:r>
          </a:p>
          <a:p>
            <a:r>
              <a:rPr lang="en-US" sz="2400" dirty="0" smtClean="0"/>
              <a:t>Contains a thermometer used as the ambient temperature sensor needed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 for the sensor system.</a:t>
            </a:r>
          </a:p>
          <a:p>
            <a:r>
              <a:rPr lang="en-US" sz="2400" dirty="0" smtClean="0"/>
              <a:t>I2C connection</a:t>
            </a:r>
            <a:endParaRPr lang="en-US" sz="2400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6248400" y="5638800"/>
            <a:ext cx="152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i="1" dirty="0" smtClean="0"/>
              <a:t>BMP085</a:t>
            </a:r>
            <a:endParaRPr lang="en-US" sz="2400" i="1" dirty="0"/>
          </a:p>
        </p:txBody>
      </p:sp>
      <p:pic>
        <p:nvPicPr>
          <p:cNvPr id="47106" name="Picture 2" descr="https://dlnmh9ip6v2uc.cloudfront.net/images/products/9/6/9/4/09694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76600"/>
            <a:ext cx="23622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29400" y="3200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.65 inch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77000" y="3732212"/>
            <a:ext cx="12192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78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.65 inch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5715794" y="4495006"/>
            <a:ext cx="12192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2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52400" y="838200"/>
            <a:ext cx="8763000" cy="5403849"/>
            <a:chOff x="0" y="762000"/>
            <a:chExt cx="9144000" cy="5638800"/>
          </a:xfrm>
        </p:grpSpPr>
        <p:grpSp>
          <p:nvGrpSpPr>
            <p:cNvPr id="38" name="Group 66"/>
            <p:cNvGrpSpPr/>
            <p:nvPr/>
          </p:nvGrpSpPr>
          <p:grpSpPr>
            <a:xfrm>
              <a:off x="76200" y="838200"/>
              <a:ext cx="8991600" cy="5508487"/>
              <a:chOff x="76200" y="838200"/>
              <a:chExt cx="8991600" cy="5508486"/>
            </a:xfrm>
          </p:grpSpPr>
          <p:grpSp>
            <p:nvGrpSpPr>
              <p:cNvPr id="42" name="Group 61"/>
              <p:cNvGrpSpPr/>
              <p:nvPr/>
            </p:nvGrpSpPr>
            <p:grpSpPr>
              <a:xfrm>
                <a:off x="76200" y="1524000"/>
                <a:ext cx="8991600" cy="4114800"/>
                <a:chOff x="1371600" y="1600200"/>
                <a:chExt cx="6705600" cy="3352800"/>
              </a:xfrm>
            </p:grpSpPr>
            <p:grpSp>
              <p:nvGrpSpPr>
                <p:cNvPr id="46" name="Group 8"/>
                <p:cNvGrpSpPr>
                  <a:grpSpLocks/>
                </p:cNvGrpSpPr>
                <p:nvPr/>
              </p:nvGrpSpPr>
              <p:grpSpPr bwMode="auto">
                <a:xfrm>
                  <a:off x="1371600" y="1905000"/>
                  <a:ext cx="2971800" cy="2895600"/>
                  <a:chOff x="0" y="0"/>
                  <a:chExt cx="53162" cy="51085"/>
                </a:xfrm>
              </p:grpSpPr>
              <p:sp>
                <p:nvSpPr>
                  <p:cNvPr id="104" name="Rounded 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Barometric Pressure 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5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30384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Moisture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6" name="Rounded 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0377"/>
                    <a:ext cx="14097" cy="87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7" name="Rounded 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8" name="Rounded 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291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9" name="Straight Arrow Connector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83" y="39052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0" name="Straight Arrow Connector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24193"/>
                    <a:ext cx="0" cy="2011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1" name="Rounded 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2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Ambient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3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Rain Detection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4" name="Rounded 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Humidity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5" name="Straight Arrow Connector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21812"/>
                    <a:ext cx="386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6" name="Straight Arrow Connector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41" y="8763"/>
                    <a:ext cx="0" cy="6711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7" name="Straight Arrow Connector 22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18002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8" name="Straight Connector 23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24193"/>
                    <a:ext cx="0" cy="11621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9" name="Straight Arrow Connector 24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35814"/>
                    <a:ext cx="767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0" name="Straight Connector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1" y="12858"/>
                    <a:ext cx="0" cy="26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1" name="Straight Connector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12858"/>
                    <a:ext cx="1724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2" name="Straight Arrow Connector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" y="8763"/>
                    <a:ext cx="0" cy="409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3" name="Straight Arrow Connector 28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2190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4" name="Straight Connector 29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8763"/>
                    <a:ext cx="0" cy="2286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5" name="Straight Connector 30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11049"/>
                    <a:ext cx="1133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6" name="Straight Arrow Connector 31"/>
                  <p:cNvSpPr>
                    <a:spLocks noChangeShapeType="1"/>
                  </p:cNvSpPr>
                  <p:nvPr/>
                </p:nvSpPr>
                <p:spPr bwMode="auto">
                  <a:xfrm>
                    <a:off x="23622" y="11049"/>
                    <a:ext cx="0" cy="438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7" name="Straight Arrow Connector 32"/>
                  <p:cNvSpPr>
                    <a:spLocks noChangeShapeType="1"/>
                  </p:cNvSpPr>
                  <p:nvPr/>
                </p:nvSpPr>
                <p:spPr bwMode="auto">
                  <a:xfrm>
                    <a:off x="26098" y="8763"/>
                    <a:ext cx="0" cy="675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8" name="Straight Arrow Connector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47" y="21240"/>
                    <a:ext cx="381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9" name="Straight Arrow Connector 34"/>
                  <p:cNvSpPr>
                    <a:spLocks noChangeShapeType="1"/>
                  </p:cNvSpPr>
                  <p:nvPr/>
                </p:nvSpPr>
                <p:spPr bwMode="auto">
                  <a:xfrm>
                    <a:off x="15182" y="18859"/>
                    <a:ext cx="386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0" name="Straight Arrow Connector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34725"/>
                    <a:ext cx="8001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1" name="Straight Arrow Connector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45" y="24191"/>
                    <a:ext cx="0" cy="105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2" name="Straight Connector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956" y="33337"/>
                    <a:ext cx="600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3" name="Straight Arrow Connector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56" y="24193"/>
                    <a:ext cx="0" cy="91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4" name="Straight Arrow Connector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42" y="4857"/>
                    <a:ext cx="377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47" name="Group 107"/>
                <p:cNvGrpSpPr>
                  <a:grpSpLocks/>
                </p:cNvGrpSpPr>
                <p:nvPr/>
              </p:nvGrpSpPr>
              <p:grpSpPr bwMode="auto">
                <a:xfrm>
                  <a:off x="4781243" y="3124200"/>
                  <a:ext cx="3295957" cy="1828800"/>
                  <a:chOff x="-341" y="0"/>
                  <a:chExt cx="58062" cy="31273"/>
                </a:xfrm>
              </p:grpSpPr>
              <p:sp>
                <p:nvSpPr>
                  <p:cNvPr id="58" name="Rounded 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479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" name="Rounded 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" name="Rounded 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38671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LCD Display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" name="Rounded 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User Interface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" name="Rounded 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-341" y="11620"/>
                    <a:ext cx="15601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3" name="Straight Connector 97"/>
                  <p:cNvSpPr>
                    <a:spLocks noChangeShapeType="1"/>
                  </p:cNvSpPr>
                  <p:nvPr/>
                </p:nvSpPr>
                <p:spPr bwMode="auto">
                  <a:xfrm>
                    <a:off x="53149" y="28003"/>
                    <a:ext cx="455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4" name="Straight Connector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721" y="3810"/>
                    <a:ext cx="0" cy="2419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5" name="Straight Arrow Connector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3" y="3905"/>
                    <a:ext cx="23908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6" name="Straight Arrow Connector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5" y="20288"/>
                    <a:ext cx="0" cy="414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7" name="Straight Arrow Connector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15" y="20478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8" name="Straight Arrow Connector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196" y="20383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1" name="Straight Arrow Connector 104"/>
                  <p:cNvSpPr>
                    <a:spLocks noChangeShapeType="1"/>
                  </p:cNvSpPr>
                  <p:nvPr/>
                </p:nvSpPr>
                <p:spPr bwMode="auto">
                  <a:xfrm>
                    <a:off x="15676" y="16409"/>
                    <a:ext cx="40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2" name="Straight Arrow Connector 105"/>
                  <p:cNvSpPr>
                    <a:spLocks noChangeShapeType="1"/>
                  </p:cNvSpPr>
                  <p:nvPr/>
                </p:nvSpPr>
                <p:spPr bwMode="auto">
                  <a:xfrm>
                    <a:off x="33813" y="16002"/>
                    <a:ext cx="482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3" name="Straight Arrow Connector 106"/>
                  <p:cNvSpPr>
                    <a:spLocks noChangeShapeType="1"/>
                  </p:cNvSpPr>
                  <p:nvPr/>
                </p:nvSpPr>
                <p:spPr bwMode="auto">
                  <a:xfrm>
                    <a:off x="26765" y="8763"/>
                    <a:ext cx="0" cy="290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48" name="Group 40"/>
                <p:cNvGrpSpPr>
                  <a:grpSpLocks/>
                </p:cNvGrpSpPr>
                <p:nvPr/>
              </p:nvGrpSpPr>
              <p:grpSpPr bwMode="auto">
                <a:xfrm>
                  <a:off x="4876800" y="1600200"/>
                  <a:ext cx="3048000" cy="1186216"/>
                  <a:chOff x="0" y="0"/>
                  <a:chExt cx="53162" cy="20701"/>
                </a:xfrm>
              </p:grpSpPr>
              <p:sp>
                <p:nvSpPr>
                  <p:cNvPr id="49" name="Rounded 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Solenoid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" name="Rounded 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90" y="0"/>
                    <a:ext cx="14288" cy="86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1" name="Rounded 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" name="Rounded 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906"/>
                    <a:ext cx="53162" cy="67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" name="Straight Arrow Connector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39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4" name="Straight Arrow Connector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5" name="Straight Arrow Connector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5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6" name="Straight Arrow Connector 48"/>
                  <p:cNvSpPr>
                    <a:spLocks noChangeShapeType="1"/>
                  </p:cNvSpPr>
                  <p:nvPr/>
                </p:nvSpPr>
                <p:spPr bwMode="auto">
                  <a:xfrm>
                    <a:off x="14478" y="3905"/>
                    <a:ext cx="461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7" name="Straight Arrow Connector 49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3905"/>
                    <a:ext cx="377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</p:grpSp>
          <p:sp>
            <p:nvSpPr>
              <p:cNvPr id="43" name="Rectangle 42"/>
              <p:cNvSpPr/>
              <p:nvPr/>
            </p:nvSpPr>
            <p:spPr>
              <a:xfrm>
                <a:off x="685800" y="1143000"/>
                <a:ext cx="2635658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solidFill>
                      <a:srgbClr val="F0601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Sensors S.S.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3000" y="5638800"/>
                <a:ext cx="371608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Central</a:t>
                </a:r>
                <a:r>
                  <a:rPr lang="en-US" sz="40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HUB S.S.</a:t>
                </a:r>
                <a:endParaRPr lang="en-US" sz="4000" b="1" cap="none" spc="50" dirty="0">
                  <a:ln w="11430"/>
                  <a:gradFill>
                    <a:gsLst>
                      <a:gs pos="25000">
                        <a:srgbClr val="00B0F0"/>
                      </a:gs>
                      <a:gs pos="100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34000" y="838200"/>
                <a:ext cx="2821606" cy="646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7030A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Solenoid S.S.</a:t>
                </a: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0" y="1143000"/>
              <a:ext cx="4343400" cy="48006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611758" y="762000"/>
              <a:ext cx="4452730" cy="2438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572000" y="3306417"/>
              <a:ext cx="4572000" cy="309438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ounded Rectangle 19"/>
          <p:cNvSpPr>
            <a:spLocks noChangeArrowheads="1"/>
          </p:cNvSpPr>
          <p:nvPr/>
        </p:nvSpPr>
        <p:spPr bwMode="auto">
          <a:xfrm>
            <a:off x="2895600" y="3962400"/>
            <a:ext cx="1015383" cy="581259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408333" cy="345069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Used to measure the water content </a:t>
            </a:r>
            <a:r>
              <a:rPr lang="en-US" smtClean="0"/>
              <a:t>in soil.</a:t>
            </a:r>
            <a:endParaRPr lang="en-US" dirty="0" smtClean="0"/>
          </a:p>
          <a:p>
            <a:r>
              <a:rPr lang="en-US" dirty="0" smtClean="0"/>
              <a:t>Necessary for the when to </a:t>
            </a:r>
            <a:r>
              <a:rPr lang="en-US" smtClean="0"/>
              <a:t>water algorithm.</a:t>
            </a:r>
            <a:endParaRPr lang="en-US" dirty="0" smtClean="0"/>
          </a:p>
          <a:p>
            <a:r>
              <a:rPr lang="en-US" dirty="0" smtClean="0"/>
              <a:t>General </a:t>
            </a:r>
            <a:r>
              <a:rPr lang="en-US" smtClean="0"/>
              <a:t>resistive method.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Moisture Sensor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66" b="21154"/>
          <a:stretch/>
        </p:blipFill>
        <p:spPr bwMode="auto">
          <a:xfrm>
            <a:off x="1600200" y="3733800"/>
            <a:ext cx="6553200" cy="3295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724400" y="4800600"/>
            <a:ext cx="1143000" cy="99060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52400" y="838200"/>
            <a:ext cx="8763000" cy="5403849"/>
            <a:chOff x="0" y="762000"/>
            <a:chExt cx="9144000" cy="5638800"/>
          </a:xfrm>
        </p:grpSpPr>
        <p:grpSp>
          <p:nvGrpSpPr>
            <p:cNvPr id="38" name="Group 66"/>
            <p:cNvGrpSpPr/>
            <p:nvPr/>
          </p:nvGrpSpPr>
          <p:grpSpPr>
            <a:xfrm>
              <a:off x="76200" y="838200"/>
              <a:ext cx="8991600" cy="5508487"/>
              <a:chOff x="76200" y="838200"/>
              <a:chExt cx="8991600" cy="5508486"/>
            </a:xfrm>
          </p:grpSpPr>
          <p:grpSp>
            <p:nvGrpSpPr>
              <p:cNvPr id="42" name="Group 61"/>
              <p:cNvGrpSpPr/>
              <p:nvPr/>
            </p:nvGrpSpPr>
            <p:grpSpPr>
              <a:xfrm>
                <a:off x="76200" y="1524000"/>
                <a:ext cx="8991600" cy="4114800"/>
                <a:chOff x="1371600" y="1600200"/>
                <a:chExt cx="6705600" cy="3352800"/>
              </a:xfrm>
            </p:grpSpPr>
            <p:grpSp>
              <p:nvGrpSpPr>
                <p:cNvPr id="46" name="Group 8"/>
                <p:cNvGrpSpPr>
                  <a:grpSpLocks/>
                </p:cNvGrpSpPr>
                <p:nvPr/>
              </p:nvGrpSpPr>
              <p:grpSpPr bwMode="auto">
                <a:xfrm>
                  <a:off x="1371600" y="1905000"/>
                  <a:ext cx="2971800" cy="2895600"/>
                  <a:chOff x="0" y="0"/>
                  <a:chExt cx="53162" cy="51085"/>
                </a:xfrm>
              </p:grpSpPr>
              <p:sp>
                <p:nvSpPr>
                  <p:cNvPr id="72" name="Rounded 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Barometric Pressure 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3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30384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Moisture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Rounded 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0377"/>
                    <a:ext cx="14097" cy="87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5" name="Rounded 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6" name="Rounded 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291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7" name="Straight Arrow Connector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83" y="39052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8" name="Straight Arrow Connector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24193"/>
                    <a:ext cx="0" cy="2011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9" name="Rounded 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Ambient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Rain Detection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" name="Rounded 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Humidity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3" name="Straight Arrow Connector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21812"/>
                    <a:ext cx="386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4" name="Straight Arrow Connector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41" y="8763"/>
                    <a:ext cx="0" cy="6711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5" name="Straight Arrow Connector 22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18002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6" name="Straight Connector 23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24193"/>
                    <a:ext cx="0" cy="11621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7" name="Straight Arrow Connector 24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35814"/>
                    <a:ext cx="767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8" name="Straight Connector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1" y="12858"/>
                    <a:ext cx="0" cy="26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9" name="Straight Connector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12858"/>
                    <a:ext cx="1724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0" name="Straight Arrow Connector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" y="8763"/>
                    <a:ext cx="0" cy="409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1" name="Straight Arrow Connector 28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2190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2" name="Straight Connector 29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8763"/>
                    <a:ext cx="0" cy="2286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3" name="Straight Connector 30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11049"/>
                    <a:ext cx="1133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4" name="Straight Arrow Connector 31"/>
                  <p:cNvSpPr>
                    <a:spLocks noChangeShapeType="1"/>
                  </p:cNvSpPr>
                  <p:nvPr/>
                </p:nvSpPr>
                <p:spPr bwMode="auto">
                  <a:xfrm>
                    <a:off x="23622" y="11049"/>
                    <a:ext cx="0" cy="438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5" name="Straight Arrow Connector 32"/>
                  <p:cNvSpPr>
                    <a:spLocks noChangeShapeType="1"/>
                  </p:cNvSpPr>
                  <p:nvPr/>
                </p:nvSpPr>
                <p:spPr bwMode="auto">
                  <a:xfrm>
                    <a:off x="26098" y="8763"/>
                    <a:ext cx="0" cy="675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6" name="Straight Arrow Connector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47" y="21240"/>
                    <a:ext cx="381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7" name="Straight Arrow Connector 34"/>
                  <p:cNvSpPr>
                    <a:spLocks noChangeShapeType="1"/>
                  </p:cNvSpPr>
                  <p:nvPr/>
                </p:nvSpPr>
                <p:spPr bwMode="auto">
                  <a:xfrm>
                    <a:off x="15182" y="18859"/>
                    <a:ext cx="386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8" name="Straight Arrow Connector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34725"/>
                    <a:ext cx="8001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9" name="Straight Arrow Connector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45" y="24191"/>
                    <a:ext cx="0" cy="105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0" name="Straight Connector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956" y="33337"/>
                    <a:ext cx="600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1" name="Straight Arrow Connector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56" y="24193"/>
                    <a:ext cx="0" cy="91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2" name="Straight Arrow Connector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42" y="4857"/>
                    <a:ext cx="377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47" name="Group 107"/>
                <p:cNvGrpSpPr>
                  <a:grpSpLocks/>
                </p:cNvGrpSpPr>
                <p:nvPr/>
              </p:nvGrpSpPr>
              <p:grpSpPr bwMode="auto">
                <a:xfrm>
                  <a:off x="4781243" y="3124200"/>
                  <a:ext cx="3295957" cy="1828800"/>
                  <a:chOff x="-341" y="0"/>
                  <a:chExt cx="58062" cy="31273"/>
                </a:xfrm>
              </p:grpSpPr>
              <p:sp>
                <p:nvSpPr>
                  <p:cNvPr id="58" name="Rounded 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479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" name="Rounded 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" name="Rounded 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38671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LCD Display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" name="Rounded 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User Interface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" name="Rounded 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-341" y="11620"/>
                    <a:ext cx="15601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3" name="Straight Connector 97"/>
                  <p:cNvSpPr>
                    <a:spLocks noChangeShapeType="1"/>
                  </p:cNvSpPr>
                  <p:nvPr/>
                </p:nvSpPr>
                <p:spPr bwMode="auto">
                  <a:xfrm>
                    <a:off x="53149" y="28003"/>
                    <a:ext cx="455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4" name="Straight Connector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721" y="3810"/>
                    <a:ext cx="0" cy="2419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5" name="Straight Arrow Connector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3" y="3905"/>
                    <a:ext cx="23908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6" name="Straight Arrow Connector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5" y="20288"/>
                    <a:ext cx="0" cy="414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7" name="Straight Arrow Connector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15" y="20478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8" name="Straight Arrow Connector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196" y="20383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9" name="Straight Arrow Connector 104"/>
                  <p:cNvSpPr>
                    <a:spLocks noChangeShapeType="1"/>
                  </p:cNvSpPr>
                  <p:nvPr/>
                </p:nvSpPr>
                <p:spPr bwMode="auto">
                  <a:xfrm>
                    <a:off x="15676" y="16409"/>
                    <a:ext cx="40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0" name="Straight Arrow Connector 105"/>
                  <p:cNvSpPr>
                    <a:spLocks noChangeShapeType="1"/>
                  </p:cNvSpPr>
                  <p:nvPr/>
                </p:nvSpPr>
                <p:spPr bwMode="auto">
                  <a:xfrm>
                    <a:off x="33813" y="16002"/>
                    <a:ext cx="482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1" name="Straight Arrow Connector 106"/>
                  <p:cNvSpPr>
                    <a:spLocks noChangeShapeType="1"/>
                  </p:cNvSpPr>
                  <p:nvPr/>
                </p:nvSpPr>
                <p:spPr bwMode="auto">
                  <a:xfrm>
                    <a:off x="26765" y="8763"/>
                    <a:ext cx="0" cy="290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48" name="Group 40"/>
                <p:cNvGrpSpPr>
                  <a:grpSpLocks/>
                </p:cNvGrpSpPr>
                <p:nvPr/>
              </p:nvGrpSpPr>
              <p:grpSpPr bwMode="auto">
                <a:xfrm>
                  <a:off x="4876800" y="1600200"/>
                  <a:ext cx="3048000" cy="1186216"/>
                  <a:chOff x="0" y="0"/>
                  <a:chExt cx="53162" cy="20701"/>
                </a:xfrm>
              </p:grpSpPr>
              <p:sp>
                <p:nvSpPr>
                  <p:cNvPr id="49" name="Rounded 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Solenoid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" name="Rounded 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90" y="0"/>
                    <a:ext cx="14288" cy="86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1" name="Rounded 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" name="Rounded 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906"/>
                    <a:ext cx="53162" cy="67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" name="Straight Arrow Connector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39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4" name="Straight Arrow Connector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5" name="Straight Arrow Connector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5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6" name="Straight Arrow Connector 48"/>
                  <p:cNvSpPr>
                    <a:spLocks noChangeShapeType="1"/>
                  </p:cNvSpPr>
                  <p:nvPr/>
                </p:nvSpPr>
                <p:spPr bwMode="auto">
                  <a:xfrm>
                    <a:off x="14478" y="3905"/>
                    <a:ext cx="461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7" name="Straight Arrow Connector 49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3905"/>
                    <a:ext cx="377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</p:grpSp>
          <p:sp>
            <p:nvSpPr>
              <p:cNvPr id="43" name="Rectangle 42"/>
              <p:cNvSpPr/>
              <p:nvPr/>
            </p:nvSpPr>
            <p:spPr>
              <a:xfrm>
                <a:off x="685800" y="1143000"/>
                <a:ext cx="2635658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solidFill>
                      <a:srgbClr val="F0601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Sensors S.S.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3000" y="5638800"/>
                <a:ext cx="371608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Central</a:t>
                </a:r>
                <a:r>
                  <a:rPr lang="en-US" sz="40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HUB S.S.</a:t>
                </a:r>
                <a:endParaRPr lang="en-US" sz="4000" b="1" cap="none" spc="50" dirty="0">
                  <a:ln w="11430"/>
                  <a:gradFill>
                    <a:gsLst>
                      <a:gs pos="25000">
                        <a:srgbClr val="00B0F0"/>
                      </a:gs>
                      <a:gs pos="100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34000" y="838200"/>
                <a:ext cx="2821606" cy="646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7030A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Solenoid S.S.</a:t>
                </a: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0" y="1143000"/>
              <a:ext cx="4343400" cy="48006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611758" y="762000"/>
              <a:ext cx="4452730" cy="2438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572000" y="3306417"/>
              <a:ext cx="4572000" cy="309438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9"/>
          <p:cNvSpPr>
            <a:spLocks noChangeArrowheads="1"/>
          </p:cNvSpPr>
          <p:nvPr/>
        </p:nvSpPr>
        <p:spPr bwMode="auto">
          <a:xfrm>
            <a:off x="2884314" y="2963603"/>
            <a:ext cx="1015383" cy="573246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Necessary for accuracy of ground moisture sensor.</a:t>
            </a:r>
          </a:p>
          <a:p>
            <a:r>
              <a:rPr lang="en-US" dirty="0" smtClean="0"/>
              <a:t>Needs to be exposed to the elements.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Temperature Sensor</a:t>
            </a:r>
            <a:endParaRPr lang="en-US" dirty="0"/>
          </a:p>
        </p:txBody>
      </p:sp>
      <p:pic>
        <p:nvPicPr>
          <p:cNvPr id="2050" name="Picture 2" descr="http://upload.wikimedia.org/wikipedia/commons/0/0d/Effetto_salinit%C3%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92" y="2022764"/>
            <a:ext cx="4152108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5123152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Used </a:t>
            </a:r>
            <a:r>
              <a:rPr lang="en-US" sz="1200" dirty="0">
                <a:solidFill>
                  <a:schemeClr val="tx2"/>
                </a:solidFill>
              </a:rPr>
              <a:t>under </a:t>
            </a:r>
            <a:r>
              <a:rPr lang="en-US" sz="1200" dirty="0" smtClean="0">
                <a:solidFill>
                  <a:schemeClr val="tx2"/>
                </a:solidFill>
              </a:rPr>
              <a:t>the </a:t>
            </a:r>
            <a:r>
              <a:rPr lang="en-US" sz="1200" dirty="0">
                <a:solidFill>
                  <a:schemeClr val="tx2"/>
                </a:solidFill>
              </a:rPr>
              <a:t>Creative Commons Attribution-Share Alike </a:t>
            </a:r>
            <a:r>
              <a:rPr lang="en-US" sz="1200" dirty="0" smtClean="0">
                <a:solidFill>
                  <a:schemeClr val="tx2"/>
                </a:solidFill>
              </a:rPr>
              <a:t>3.0 </a:t>
            </a:r>
            <a:r>
              <a:rPr lang="en-US" sz="1200" dirty="0" err="1" smtClean="0">
                <a:solidFill>
                  <a:schemeClr val="tx2"/>
                </a:solidFill>
              </a:rPr>
              <a:t>Unported</a:t>
            </a:r>
            <a:r>
              <a:rPr lang="en-US" sz="1200" dirty="0" smtClean="0">
                <a:solidFill>
                  <a:schemeClr val="tx2"/>
                </a:solidFill>
              </a:rPr>
              <a:t>.  </a:t>
            </a:r>
            <a:br>
              <a:rPr lang="en-US" sz="1200" dirty="0" smtClean="0">
                <a:solidFill>
                  <a:schemeClr val="tx2"/>
                </a:solidFill>
              </a:rPr>
            </a:br>
            <a:r>
              <a:rPr lang="en-US" sz="1200" dirty="0" smtClean="0">
                <a:solidFill>
                  <a:schemeClr val="tx2"/>
                </a:solidFill>
              </a:rPr>
              <a:t>Created </a:t>
            </a:r>
            <a:r>
              <a:rPr lang="en-US" sz="1200" dirty="0">
                <a:solidFill>
                  <a:schemeClr val="tx2"/>
                </a:solidFill>
              </a:rPr>
              <a:t>by </a:t>
            </a:r>
            <a:r>
              <a:rPr lang="en-US" sz="1200" dirty="0" err="1">
                <a:solidFill>
                  <a:schemeClr val="tx2"/>
                </a:solidFill>
              </a:rPr>
              <a:t>Danieleccc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400" y="4800600"/>
            <a:ext cx="4038600" cy="22860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81800" y="2819400"/>
            <a:ext cx="457200" cy="22860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43400" y="3657600"/>
            <a:ext cx="4114800" cy="3276600"/>
            <a:chOff x="4343400" y="3657600"/>
            <a:chExt cx="4114800" cy="3276600"/>
          </a:xfrm>
        </p:grpSpPr>
        <p:pic>
          <p:nvPicPr>
            <p:cNvPr id="41986" name="Picture 2" descr="https://dlnmh9ip6v2uc.cloudfront.net/images/products/1/0/9/8/8/10988-0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5181600" y="3657600"/>
              <a:ext cx="3276600" cy="32766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400800" y="5638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.5 inch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57800" y="44196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.21 inch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3400" y="5029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.2 inch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Temperature Sensor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3352800"/>
            <a:ext cx="4038600" cy="2895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Small, basic transistor package.</a:t>
            </a:r>
          </a:p>
          <a:p>
            <a:r>
              <a:rPr lang="en-US" dirty="0" smtClean="0"/>
              <a:t>Created into a probe style sensor.</a:t>
            </a:r>
          </a:p>
          <a:p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65525716"/>
              </p:ext>
            </p:extLst>
          </p:nvPr>
        </p:nvGraphicFramePr>
        <p:xfrm>
          <a:off x="344714" y="2743200"/>
          <a:ext cx="8153400" cy="1524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538"/>
                <a:gridCol w="1226517"/>
                <a:gridCol w="1671781"/>
                <a:gridCol w="1622851"/>
                <a:gridCol w="1073202"/>
                <a:gridCol w="1394511"/>
              </a:tblGrid>
              <a:tr h="500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Supply Voltage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Current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Temperature Range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Accuracy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Cost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</a:tr>
              <a:tr h="255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AD22103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2.7 </a:t>
                      </a:r>
                      <a:r>
                        <a:rPr lang="en-US" sz="1400">
                          <a:effectLst/>
                        </a:rPr>
                        <a:t>to </a:t>
                      </a:r>
                      <a:r>
                        <a:rPr lang="en-US" sz="1400" smtClean="0">
                          <a:effectLst/>
                        </a:rPr>
                        <a:t>3.6V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350 to 600μA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 to 100⁰C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±</a:t>
                      </a:r>
                      <a:r>
                        <a:rPr lang="en-US" sz="1400" smtClean="0">
                          <a:effectLst/>
                        </a:rPr>
                        <a:t>0.5</a:t>
                      </a:r>
                      <a:r>
                        <a:rPr lang="en-US" sz="1400" dirty="0">
                          <a:effectLst/>
                        </a:rPr>
                        <a:t>⁰C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</a:t>
                      </a:r>
                      <a:r>
                        <a:rPr lang="en-US" sz="1400" smtClean="0">
                          <a:effectLst/>
                        </a:rPr>
                        <a:t>3.50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</a:tr>
              <a:tr h="255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TMP36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2.7 </a:t>
                      </a:r>
                      <a:r>
                        <a:rPr lang="en-US" sz="1400">
                          <a:effectLst/>
                        </a:rPr>
                        <a:t>to </a:t>
                      </a:r>
                      <a:r>
                        <a:rPr lang="en-US" sz="1400" smtClean="0">
                          <a:effectLst/>
                        </a:rPr>
                        <a:t>5.5V 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50μA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-40 to 125⁰C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±</a:t>
                      </a:r>
                      <a:r>
                        <a:rPr lang="en-US" sz="1400" smtClean="0">
                          <a:effectLst/>
                        </a:rPr>
                        <a:t>1.0</a:t>
                      </a:r>
                      <a:r>
                        <a:rPr lang="en-US" sz="1400" dirty="0">
                          <a:effectLst/>
                        </a:rPr>
                        <a:t>⁰C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</a:t>
                      </a:r>
                      <a:r>
                        <a:rPr lang="en-US" sz="1400" smtClean="0">
                          <a:effectLst/>
                        </a:rPr>
                        <a:t>0.80 </a:t>
                      </a:r>
                      <a:r>
                        <a:rPr lang="en-US" sz="1400" dirty="0">
                          <a:effectLst/>
                        </a:rPr>
                        <a:t>to </a:t>
                      </a:r>
                      <a:r>
                        <a:rPr lang="en-US" sz="1400">
                          <a:effectLst/>
                        </a:rPr>
                        <a:t>$</a:t>
                      </a:r>
                      <a:r>
                        <a:rPr lang="en-US" sz="1400" smtClean="0">
                          <a:effectLst/>
                        </a:rPr>
                        <a:t>1.50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</a:tr>
              <a:tr h="255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LM45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4.0 </a:t>
                      </a:r>
                      <a:r>
                        <a:rPr lang="en-US" sz="1400">
                          <a:effectLst/>
                        </a:rPr>
                        <a:t>to </a:t>
                      </a:r>
                      <a:r>
                        <a:rPr lang="en-US" sz="1400" smtClean="0">
                          <a:effectLst/>
                        </a:rPr>
                        <a:t>10.0V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10μA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-20 to 100⁰C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±</a:t>
                      </a:r>
                      <a:r>
                        <a:rPr lang="en-US" sz="1400" smtClean="0">
                          <a:effectLst/>
                        </a:rPr>
                        <a:t>3.0</a:t>
                      </a:r>
                      <a:r>
                        <a:rPr lang="en-US" sz="1400" dirty="0">
                          <a:effectLst/>
                        </a:rPr>
                        <a:t>⁰C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</a:t>
                      </a:r>
                      <a:r>
                        <a:rPr lang="en-US" sz="1400" smtClean="0">
                          <a:effectLst/>
                        </a:rPr>
                        <a:t>2.50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</a:tr>
              <a:tr h="255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AD22100K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4.0 to 6.5 V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500μA  to 650μA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-50 to 150⁰C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±</a:t>
                      </a:r>
                      <a:r>
                        <a:rPr lang="en-US" sz="1400" smtClean="0">
                          <a:effectLst/>
                        </a:rPr>
                        <a:t>2.0</a:t>
                      </a:r>
                      <a:r>
                        <a:rPr lang="en-US" sz="1400" dirty="0">
                          <a:effectLst/>
                        </a:rPr>
                        <a:t>⁰C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</a:t>
                      </a:r>
                      <a:r>
                        <a:rPr lang="en-US" sz="1400" smtClean="0">
                          <a:effectLst/>
                        </a:rPr>
                        <a:t>1.90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4478" marR="64478" marT="0" marB="0"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44714" y="3465368"/>
            <a:ext cx="8153400" cy="26843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4876800" y="5943600"/>
            <a:ext cx="403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i="1" dirty="0" smtClean="0"/>
              <a:t>TMP36</a:t>
            </a:r>
            <a:endParaRPr lang="en-US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5257800" y="4876800"/>
            <a:ext cx="2971800" cy="763588"/>
            <a:chOff x="5257800" y="4876800"/>
            <a:chExt cx="2971800" cy="76358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096000" y="5638800"/>
              <a:ext cx="21336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334000" y="4876800"/>
              <a:ext cx="7620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4953794" y="5257006"/>
              <a:ext cx="6096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89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2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2400" y="838200"/>
            <a:ext cx="8763000" cy="5403849"/>
            <a:chOff x="0" y="762000"/>
            <a:chExt cx="9144000" cy="5638800"/>
          </a:xfrm>
        </p:grpSpPr>
        <p:grpSp>
          <p:nvGrpSpPr>
            <p:cNvPr id="22" name="Group 66"/>
            <p:cNvGrpSpPr/>
            <p:nvPr/>
          </p:nvGrpSpPr>
          <p:grpSpPr>
            <a:xfrm>
              <a:off x="76200" y="838200"/>
              <a:ext cx="8991600" cy="5508487"/>
              <a:chOff x="76200" y="838200"/>
              <a:chExt cx="8991600" cy="5508486"/>
            </a:xfrm>
          </p:grpSpPr>
          <p:grpSp>
            <p:nvGrpSpPr>
              <p:cNvPr id="26" name="Group 61"/>
              <p:cNvGrpSpPr/>
              <p:nvPr/>
            </p:nvGrpSpPr>
            <p:grpSpPr>
              <a:xfrm>
                <a:off x="76200" y="1524000"/>
                <a:ext cx="8991600" cy="4114800"/>
                <a:chOff x="1371600" y="1600200"/>
                <a:chExt cx="6705600" cy="3352800"/>
              </a:xfrm>
            </p:grpSpPr>
            <p:grpSp>
              <p:nvGrpSpPr>
                <p:cNvPr id="30" name="Group 8"/>
                <p:cNvGrpSpPr>
                  <a:grpSpLocks/>
                </p:cNvGrpSpPr>
                <p:nvPr/>
              </p:nvGrpSpPr>
              <p:grpSpPr bwMode="auto">
                <a:xfrm>
                  <a:off x="1371600" y="1905000"/>
                  <a:ext cx="2971800" cy="2895600"/>
                  <a:chOff x="0" y="0"/>
                  <a:chExt cx="53162" cy="51085"/>
                </a:xfrm>
              </p:grpSpPr>
              <p:sp>
                <p:nvSpPr>
                  <p:cNvPr id="56" name="Rounded 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Barometric Pressure 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30384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Moisture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8" name="Rounded 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0377"/>
                    <a:ext cx="14097" cy="87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" name="Rounded 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" name="Rounded 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291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" name="Straight Arrow Connector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83" y="39052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2" name="Straight Arrow Connector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24193"/>
                    <a:ext cx="0" cy="2011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3" name="Rounded 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4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Ambient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5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Rain Detection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6" name="Rounded 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Humidity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Straight Arrow Connector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21812"/>
                    <a:ext cx="386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8" name="Straight Arrow Connector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41" y="8763"/>
                    <a:ext cx="0" cy="6711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9" name="Straight Arrow Connector 22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18002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0" name="Straight Connector 23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24193"/>
                    <a:ext cx="0" cy="11621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1" name="Straight Arrow Connector 24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35814"/>
                    <a:ext cx="767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2" name="Straight Connector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1" y="12858"/>
                    <a:ext cx="0" cy="26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3" name="Straight Connector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12858"/>
                    <a:ext cx="1724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4" name="Straight Arrow Connector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" y="8763"/>
                    <a:ext cx="0" cy="409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5" name="Straight Arrow Connector 28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2190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" name="Straight Connector 29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8763"/>
                    <a:ext cx="0" cy="2286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7" name="Straight Connector 30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11049"/>
                    <a:ext cx="1133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8" name="Straight Arrow Connector 31"/>
                  <p:cNvSpPr>
                    <a:spLocks noChangeShapeType="1"/>
                  </p:cNvSpPr>
                  <p:nvPr/>
                </p:nvSpPr>
                <p:spPr bwMode="auto">
                  <a:xfrm>
                    <a:off x="23622" y="11049"/>
                    <a:ext cx="0" cy="438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9" name="Straight Arrow Connector 32"/>
                  <p:cNvSpPr>
                    <a:spLocks noChangeShapeType="1"/>
                  </p:cNvSpPr>
                  <p:nvPr/>
                </p:nvSpPr>
                <p:spPr bwMode="auto">
                  <a:xfrm>
                    <a:off x="26098" y="8763"/>
                    <a:ext cx="0" cy="675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0" name="Straight Arrow Connector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47" y="21240"/>
                    <a:ext cx="381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1" name="Straight Arrow Connector 34"/>
                  <p:cNvSpPr>
                    <a:spLocks noChangeShapeType="1"/>
                  </p:cNvSpPr>
                  <p:nvPr/>
                </p:nvSpPr>
                <p:spPr bwMode="auto">
                  <a:xfrm>
                    <a:off x="15182" y="18859"/>
                    <a:ext cx="386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" name="Straight Arrow Connector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34725"/>
                    <a:ext cx="8001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" name="Straight Arrow Connector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45" y="24191"/>
                    <a:ext cx="0" cy="105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4" name="Straight Connector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956" y="33337"/>
                    <a:ext cx="600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5" name="Straight Arrow Connector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56" y="24193"/>
                    <a:ext cx="0" cy="91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6" name="Straight Arrow Connector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42" y="4857"/>
                    <a:ext cx="377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1" name="Group 107"/>
                <p:cNvGrpSpPr>
                  <a:grpSpLocks/>
                </p:cNvGrpSpPr>
                <p:nvPr/>
              </p:nvGrpSpPr>
              <p:grpSpPr bwMode="auto">
                <a:xfrm>
                  <a:off x="4781243" y="3124200"/>
                  <a:ext cx="3295957" cy="1828800"/>
                  <a:chOff x="-341" y="0"/>
                  <a:chExt cx="58062" cy="31273"/>
                </a:xfrm>
              </p:grpSpPr>
              <p:sp>
                <p:nvSpPr>
                  <p:cNvPr id="42" name="Rounded 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479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3" name="Rounded 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Rounded 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38671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LCD Display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" name="Rounded 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User Interface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" name="Rounded 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-341" y="11620"/>
                    <a:ext cx="15190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" name="Straight Connector 97"/>
                  <p:cNvSpPr>
                    <a:spLocks noChangeShapeType="1"/>
                  </p:cNvSpPr>
                  <p:nvPr/>
                </p:nvSpPr>
                <p:spPr bwMode="auto">
                  <a:xfrm>
                    <a:off x="53149" y="28003"/>
                    <a:ext cx="455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48" name="Straight Connector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721" y="3810"/>
                    <a:ext cx="0" cy="2419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49" name="Straight Arrow Connector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3" y="3905"/>
                    <a:ext cx="23908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0" name="Straight Arrow Connector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5" y="20288"/>
                    <a:ext cx="0" cy="414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1" name="Straight Arrow Connector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15" y="20478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2" name="Straight Arrow Connector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196" y="20383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3" name="Straight Arrow Connector 104"/>
                  <p:cNvSpPr>
                    <a:spLocks noChangeShapeType="1"/>
                  </p:cNvSpPr>
                  <p:nvPr/>
                </p:nvSpPr>
                <p:spPr bwMode="auto">
                  <a:xfrm>
                    <a:off x="15676" y="16409"/>
                    <a:ext cx="40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4" name="Straight Arrow Connector 105"/>
                  <p:cNvSpPr>
                    <a:spLocks noChangeShapeType="1"/>
                  </p:cNvSpPr>
                  <p:nvPr/>
                </p:nvSpPr>
                <p:spPr bwMode="auto">
                  <a:xfrm>
                    <a:off x="33813" y="16002"/>
                    <a:ext cx="482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5" name="Straight Arrow Connector 106"/>
                  <p:cNvSpPr>
                    <a:spLocks noChangeShapeType="1"/>
                  </p:cNvSpPr>
                  <p:nvPr/>
                </p:nvSpPr>
                <p:spPr bwMode="auto">
                  <a:xfrm>
                    <a:off x="26765" y="8763"/>
                    <a:ext cx="0" cy="290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2" name="Group 40"/>
                <p:cNvGrpSpPr>
                  <a:grpSpLocks/>
                </p:cNvGrpSpPr>
                <p:nvPr/>
              </p:nvGrpSpPr>
              <p:grpSpPr bwMode="auto">
                <a:xfrm>
                  <a:off x="4876800" y="1600200"/>
                  <a:ext cx="3048000" cy="1186216"/>
                  <a:chOff x="0" y="0"/>
                  <a:chExt cx="53162" cy="20701"/>
                </a:xfrm>
              </p:grpSpPr>
              <p:sp>
                <p:nvSpPr>
                  <p:cNvPr id="33" name="Rounded 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Solenoid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4" name="Rounded 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90" y="0"/>
                    <a:ext cx="14288" cy="86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" name="Rounded 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" name="Rounded 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906"/>
                    <a:ext cx="53162" cy="67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" name="Straight Arrow Connector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39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8" name="Straight Arrow Connector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9" name="Straight Arrow Connector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5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40" name="Straight Arrow Connector 48"/>
                  <p:cNvSpPr>
                    <a:spLocks noChangeShapeType="1"/>
                  </p:cNvSpPr>
                  <p:nvPr/>
                </p:nvSpPr>
                <p:spPr bwMode="auto">
                  <a:xfrm>
                    <a:off x="14478" y="3905"/>
                    <a:ext cx="461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41" name="Straight Arrow Connector 49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3905"/>
                    <a:ext cx="377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</p:grpSp>
          <p:sp>
            <p:nvSpPr>
              <p:cNvPr id="27" name="Rectangle 26"/>
              <p:cNvSpPr/>
              <p:nvPr/>
            </p:nvSpPr>
            <p:spPr>
              <a:xfrm>
                <a:off x="685800" y="1143000"/>
                <a:ext cx="2635658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solidFill>
                      <a:srgbClr val="F0601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Sensors S.S.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953000" y="5638800"/>
                <a:ext cx="371608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Central</a:t>
                </a:r>
                <a:r>
                  <a:rPr lang="en-US" sz="40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HUB S.S.</a:t>
                </a:r>
                <a:endParaRPr lang="en-US" sz="4000" b="1" cap="none" spc="50" dirty="0">
                  <a:ln w="11430"/>
                  <a:gradFill>
                    <a:gsLst>
                      <a:gs pos="25000">
                        <a:srgbClr val="00B0F0"/>
                      </a:gs>
                      <a:gs pos="100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334000" y="838200"/>
                <a:ext cx="2821606" cy="646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7030A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Solenoid S.S.</a:t>
                </a:r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0" y="1143000"/>
              <a:ext cx="4343400" cy="48006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611758" y="762000"/>
              <a:ext cx="4452730" cy="2438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572000" y="3306417"/>
              <a:ext cx="4572000" cy="309438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ounded Rectangle 19"/>
          <p:cNvSpPr>
            <a:spLocks noChangeArrowheads="1"/>
          </p:cNvSpPr>
          <p:nvPr/>
        </p:nvSpPr>
        <p:spPr bwMode="auto">
          <a:xfrm>
            <a:off x="304800" y="3962400"/>
            <a:ext cx="1015383" cy="581259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ounded Rectangle 19"/>
          <p:cNvSpPr>
            <a:spLocks noChangeArrowheads="1"/>
          </p:cNvSpPr>
          <p:nvPr/>
        </p:nvSpPr>
        <p:spPr bwMode="auto">
          <a:xfrm>
            <a:off x="4572000" y="4191000"/>
            <a:ext cx="1143000" cy="581259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ounded Rectangle 19"/>
          <p:cNvSpPr>
            <a:spLocks noChangeArrowheads="1"/>
          </p:cNvSpPr>
          <p:nvPr/>
        </p:nvSpPr>
        <p:spPr bwMode="auto">
          <a:xfrm>
            <a:off x="4724400" y="1600201"/>
            <a:ext cx="1066800" cy="533400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Range: &gt; 20 feet.</a:t>
            </a:r>
          </a:p>
          <a:p>
            <a:r>
              <a:rPr lang="en-US" dirty="0" smtClean="0"/>
              <a:t>Low power consumption: &lt; 100mW (on)</a:t>
            </a:r>
          </a:p>
          <a:p>
            <a:r>
              <a:rPr lang="en-US" dirty="0" smtClean="0"/>
              <a:t>Concurrent transmissions without interference.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 Communication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2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Conserve water by reducing wasteful watering of traditional </a:t>
            </a:r>
            <a:r>
              <a:rPr lang="en-US" smtClean="0"/>
              <a:t>watering methods.</a:t>
            </a:r>
            <a:endParaRPr lang="en-US" dirty="0" smtClean="0"/>
          </a:p>
          <a:p>
            <a:pPr lvl="1"/>
            <a:r>
              <a:rPr lang="en-US" dirty="0" smtClean="0"/>
              <a:t>Hand watering</a:t>
            </a:r>
          </a:p>
          <a:p>
            <a:pPr lvl="1"/>
            <a:r>
              <a:rPr lang="en-US" dirty="0" smtClean="0"/>
              <a:t>General sprinkler system</a:t>
            </a:r>
          </a:p>
          <a:p>
            <a:pPr lvl="1"/>
            <a:r>
              <a:rPr lang="en-US" dirty="0" smtClean="0"/>
              <a:t>Timer, automated system</a:t>
            </a:r>
          </a:p>
          <a:p>
            <a:r>
              <a:rPr lang="en-US" dirty="0" smtClean="0"/>
              <a:t>Promote a healthier, </a:t>
            </a:r>
            <a:r>
              <a:rPr lang="en-US" smtClean="0"/>
              <a:t>greener lawn.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Goals/Motivation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 Communication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868933"/>
              </p:ext>
            </p:extLst>
          </p:nvPr>
        </p:nvGraphicFramePr>
        <p:xfrm>
          <a:off x="228600" y="2133600"/>
          <a:ext cx="8686800" cy="4572036"/>
        </p:xfrm>
        <a:graphic>
          <a:graphicData uri="http://schemas.openxmlformats.org/drawingml/2006/table">
            <a:tbl>
              <a:tblPr/>
              <a:tblGrid>
                <a:gridCol w="1640970"/>
                <a:gridCol w="1502302"/>
                <a:gridCol w="1571636"/>
                <a:gridCol w="1357322"/>
                <a:gridCol w="1428760"/>
                <a:gridCol w="1185810"/>
              </a:tblGrid>
              <a:tr h="5378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Xbee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Xbee pro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Zigbee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802.15.4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Bluetooth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802.15.1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WIFI b/g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802.11b/g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Battery Days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100-1000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1-7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effectLst/>
                          <a:latin typeface="Arial"/>
                          <a:ea typeface="Calibri"/>
                        </a:rPr>
                        <a:t>.1-5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378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Power transmitting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1mW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63mW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100 mW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160 mW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1600 mW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Current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sleeping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&lt;1uA</a:t>
                      </a: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&lt;1uA</a:t>
                      </a: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effectLst/>
                          <a:latin typeface="Arial"/>
                          <a:ea typeface="Calibri"/>
                        </a:rPr>
                        <a:t>.3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effectLst/>
                          <a:latin typeface="Arial"/>
                          <a:ea typeface="Calibri"/>
                        </a:rPr>
                        <a:t>.2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20 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378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Nodes/Network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255/65K+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30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Bandwidth 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250 kbps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250 kbps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20-250 kbps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720 kbps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11-54 mbps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06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Range (m)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30(indoor)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90(outdoor)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90(indoor)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1600(outdoor)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75+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10+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100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Key attribute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Low cost, Low power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Low power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Low power, reliable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convenience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speed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1"/>
          <p:cNvSpPr>
            <a:spLocks noChangeArrowheads="1"/>
          </p:cNvSpPr>
          <p:nvPr/>
        </p:nvSpPr>
        <p:spPr bwMode="auto">
          <a:xfrm rot="5400000">
            <a:off x="228600" y="3657600"/>
            <a:ext cx="4724400" cy="1524000"/>
          </a:xfrm>
          <a:prstGeom prst="roundRect">
            <a:avLst>
              <a:gd name="adj" fmla="val 16667"/>
            </a:avLst>
          </a:prstGeom>
          <a:solidFill>
            <a:srgbClr val="FFFF00">
              <a:alpha val="25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Inexpensive $17</a:t>
            </a:r>
          </a:p>
          <a:p>
            <a:r>
              <a:rPr lang="en-US" dirty="0" smtClean="0"/>
              <a:t>Transmission Range: 400 </a:t>
            </a:r>
            <a:r>
              <a:rPr lang="en-US" dirty="0" err="1" smtClean="0"/>
              <a:t>ft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Data Rate: 250 kbps</a:t>
            </a:r>
          </a:p>
          <a:p>
            <a:r>
              <a:rPr lang="en-US" dirty="0" smtClean="0"/>
              <a:t>Transmit Power: </a:t>
            </a:r>
            <a:r>
              <a:rPr lang="nl-NL" dirty="0" smtClean="0"/>
              <a:t>1.25 to 2 mW </a:t>
            </a:r>
          </a:p>
          <a:p>
            <a:r>
              <a:rPr lang="nl-NL" dirty="0" smtClean="0"/>
              <a:t>Voltage: 2.1 - 3.6 VDC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Xbee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XBee Pro 60mW Wire Antenna S1"/>
          <p:cNvPicPr>
            <a:picLocks noChangeAspect="1" noChangeArrowheads="1"/>
          </p:cNvPicPr>
          <p:nvPr/>
        </p:nvPicPr>
        <p:blipFill>
          <a:blip r:embed="rId2" cstate="print">
            <a:lum bright="14000" contrast="28000"/>
          </a:blip>
          <a:srcRect l="18750" t="20312" r="17968" b="32813"/>
          <a:stretch>
            <a:fillRect/>
          </a:stretch>
        </p:blipFill>
        <p:spPr bwMode="auto">
          <a:xfrm rot="5400000">
            <a:off x="6303167" y="4593433"/>
            <a:ext cx="1928826" cy="142876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5372100" y="5295900"/>
            <a:ext cx="1905000" cy="1588"/>
          </a:xfrm>
          <a:prstGeom prst="straightConnector1">
            <a:avLst/>
          </a:prstGeom>
          <a:ln w="28575">
            <a:round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518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77000" y="4191000"/>
            <a:ext cx="1524000" cy="1588"/>
          </a:xfrm>
          <a:prstGeom prst="straightConnector1">
            <a:avLst/>
          </a:prstGeom>
          <a:ln w="28575">
            <a:round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0" y="518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1.25 inch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3733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inch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152400" y="838200"/>
            <a:ext cx="8763000" cy="5403849"/>
            <a:chOff x="0" y="762000"/>
            <a:chExt cx="9144000" cy="5638800"/>
          </a:xfrm>
        </p:grpSpPr>
        <p:grpSp>
          <p:nvGrpSpPr>
            <p:cNvPr id="88" name="Group 66"/>
            <p:cNvGrpSpPr/>
            <p:nvPr/>
          </p:nvGrpSpPr>
          <p:grpSpPr>
            <a:xfrm>
              <a:off x="76200" y="838200"/>
              <a:ext cx="8991600" cy="5508487"/>
              <a:chOff x="76200" y="838200"/>
              <a:chExt cx="8991600" cy="5508486"/>
            </a:xfrm>
          </p:grpSpPr>
          <p:grpSp>
            <p:nvGrpSpPr>
              <p:cNvPr id="92" name="Group 61"/>
              <p:cNvGrpSpPr/>
              <p:nvPr/>
            </p:nvGrpSpPr>
            <p:grpSpPr>
              <a:xfrm>
                <a:off x="76200" y="1524000"/>
                <a:ext cx="8991600" cy="4114800"/>
                <a:chOff x="1371600" y="1600200"/>
                <a:chExt cx="6705600" cy="3352800"/>
              </a:xfrm>
            </p:grpSpPr>
            <p:grpSp>
              <p:nvGrpSpPr>
                <p:cNvPr id="96" name="Group 8"/>
                <p:cNvGrpSpPr>
                  <a:grpSpLocks/>
                </p:cNvGrpSpPr>
                <p:nvPr/>
              </p:nvGrpSpPr>
              <p:grpSpPr bwMode="auto">
                <a:xfrm>
                  <a:off x="1371600" y="1905000"/>
                  <a:ext cx="2971800" cy="2895600"/>
                  <a:chOff x="0" y="0"/>
                  <a:chExt cx="53162" cy="51085"/>
                </a:xfrm>
              </p:grpSpPr>
              <p:sp>
                <p:nvSpPr>
                  <p:cNvPr id="122" name="Rounded 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Barometric Pressure 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3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30384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Moisture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4" name="Rounded 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0377"/>
                    <a:ext cx="14097" cy="87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5" name="Rounded 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6" name="Rounded 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291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7" name="Straight Arrow Connector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83" y="39052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8" name="Straight Arrow Connector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24193"/>
                    <a:ext cx="0" cy="2011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9" name="Rounded 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0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Ambient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1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Rain Detection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2" name="Rounded 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Humidity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3" name="Straight Arrow Connector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21812"/>
                    <a:ext cx="386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4" name="Straight Arrow Connector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41" y="8763"/>
                    <a:ext cx="0" cy="6711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5" name="Straight Arrow Connector 22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18002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6" name="Straight Connector 23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24193"/>
                    <a:ext cx="0" cy="11621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7" name="Straight Arrow Connector 24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35814"/>
                    <a:ext cx="767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8" name="Straight Connector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1" y="12858"/>
                    <a:ext cx="0" cy="26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39" name="Straight Connector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12858"/>
                    <a:ext cx="1724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40" name="Straight Arrow Connector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" y="8763"/>
                    <a:ext cx="0" cy="409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41" name="Straight Arrow Connector 28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2190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42" name="Straight Connector 29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8763"/>
                    <a:ext cx="0" cy="2286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43" name="Straight Connector 30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11049"/>
                    <a:ext cx="1133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44" name="Straight Arrow Connector 31"/>
                  <p:cNvSpPr>
                    <a:spLocks noChangeShapeType="1"/>
                  </p:cNvSpPr>
                  <p:nvPr/>
                </p:nvSpPr>
                <p:spPr bwMode="auto">
                  <a:xfrm>
                    <a:off x="23622" y="11049"/>
                    <a:ext cx="0" cy="438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45" name="Straight Arrow Connector 32"/>
                  <p:cNvSpPr>
                    <a:spLocks noChangeShapeType="1"/>
                  </p:cNvSpPr>
                  <p:nvPr/>
                </p:nvSpPr>
                <p:spPr bwMode="auto">
                  <a:xfrm>
                    <a:off x="26098" y="8763"/>
                    <a:ext cx="0" cy="675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46" name="Straight Arrow Connector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47" y="21240"/>
                    <a:ext cx="381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47" name="Straight Arrow Connector 34"/>
                  <p:cNvSpPr>
                    <a:spLocks noChangeShapeType="1"/>
                  </p:cNvSpPr>
                  <p:nvPr/>
                </p:nvSpPr>
                <p:spPr bwMode="auto">
                  <a:xfrm>
                    <a:off x="15182" y="18859"/>
                    <a:ext cx="386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48" name="Straight Arrow Connector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34725"/>
                    <a:ext cx="8001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49" name="Straight Arrow Connector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45" y="24191"/>
                    <a:ext cx="0" cy="105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50" name="Straight Connector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956" y="33337"/>
                    <a:ext cx="600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51" name="Straight Arrow Connector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56" y="24193"/>
                    <a:ext cx="0" cy="91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52" name="Straight Arrow Connector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42" y="4857"/>
                    <a:ext cx="377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97" name="Group 107"/>
                <p:cNvGrpSpPr>
                  <a:grpSpLocks/>
                </p:cNvGrpSpPr>
                <p:nvPr/>
              </p:nvGrpSpPr>
              <p:grpSpPr bwMode="auto">
                <a:xfrm>
                  <a:off x="4781243" y="3124200"/>
                  <a:ext cx="3295957" cy="1828800"/>
                  <a:chOff x="-341" y="0"/>
                  <a:chExt cx="58062" cy="31273"/>
                </a:xfrm>
              </p:grpSpPr>
              <p:sp>
                <p:nvSpPr>
                  <p:cNvPr id="108" name="Rounded 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479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9" name="Rounded 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0" name="Rounded 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38671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LCD Display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1" name="Rounded 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User Interface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2" name="Rounded 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-341" y="11620"/>
                    <a:ext cx="15601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3" name="Straight Connector 97"/>
                  <p:cNvSpPr>
                    <a:spLocks noChangeShapeType="1"/>
                  </p:cNvSpPr>
                  <p:nvPr/>
                </p:nvSpPr>
                <p:spPr bwMode="auto">
                  <a:xfrm>
                    <a:off x="53149" y="28003"/>
                    <a:ext cx="455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4" name="Straight Connector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721" y="3810"/>
                    <a:ext cx="0" cy="2419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5" name="Straight Arrow Connector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3" y="3905"/>
                    <a:ext cx="23908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6" name="Straight Arrow Connector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5" y="20288"/>
                    <a:ext cx="0" cy="414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7" name="Straight Arrow Connector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15" y="20478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8" name="Straight Arrow Connector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196" y="20383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9" name="Straight Arrow Connector 104"/>
                  <p:cNvSpPr>
                    <a:spLocks noChangeShapeType="1"/>
                  </p:cNvSpPr>
                  <p:nvPr/>
                </p:nvSpPr>
                <p:spPr bwMode="auto">
                  <a:xfrm>
                    <a:off x="15676" y="16409"/>
                    <a:ext cx="40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0" name="Straight Arrow Connector 105"/>
                  <p:cNvSpPr>
                    <a:spLocks noChangeShapeType="1"/>
                  </p:cNvSpPr>
                  <p:nvPr/>
                </p:nvSpPr>
                <p:spPr bwMode="auto">
                  <a:xfrm>
                    <a:off x="33813" y="16002"/>
                    <a:ext cx="482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1" name="Straight Arrow Connector 106"/>
                  <p:cNvSpPr>
                    <a:spLocks noChangeShapeType="1"/>
                  </p:cNvSpPr>
                  <p:nvPr/>
                </p:nvSpPr>
                <p:spPr bwMode="auto">
                  <a:xfrm>
                    <a:off x="26765" y="8763"/>
                    <a:ext cx="0" cy="290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98" name="Group 40"/>
                <p:cNvGrpSpPr>
                  <a:grpSpLocks/>
                </p:cNvGrpSpPr>
                <p:nvPr/>
              </p:nvGrpSpPr>
              <p:grpSpPr bwMode="auto">
                <a:xfrm>
                  <a:off x="4876800" y="1600200"/>
                  <a:ext cx="3048000" cy="1186216"/>
                  <a:chOff x="0" y="0"/>
                  <a:chExt cx="53162" cy="20701"/>
                </a:xfrm>
              </p:grpSpPr>
              <p:sp>
                <p:nvSpPr>
                  <p:cNvPr id="99" name="Rounded 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Solenoid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0" name="Rounded 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90" y="0"/>
                    <a:ext cx="14288" cy="86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1" name="Rounded 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2" name="Rounded 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906"/>
                    <a:ext cx="53162" cy="67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3" name="Straight Arrow Connector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39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4" name="Straight Arrow Connector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5" name="Straight Arrow Connector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5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6" name="Straight Arrow Connector 48"/>
                  <p:cNvSpPr>
                    <a:spLocks noChangeShapeType="1"/>
                  </p:cNvSpPr>
                  <p:nvPr/>
                </p:nvSpPr>
                <p:spPr bwMode="auto">
                  <a:xfrm>
                    <a:off x="14478" y="3905"/>
                    <a:ext cx="461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7" name="Straight Arrow Connector 49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3905"/>
                    <a:ext cx="377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</p:grpSp>
          <p:sp>
            <p:nvSpPr>
              <p:cNvPr id="93" name="Rectangle 92"/>
              <p:cNvSpPr/>
              <p:nvPr/>
            </p:nvSpPr>
            <p:spPr>
              <a:xfrm>
                <a:off x="685800" y="1143000"/>
                <a:ext cx="2635658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solidFill>
                      <a:srgbClr val="F0601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Sensors S.S.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953000" y="5638800"/>
                <a:ext cx="371608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Central</a:t>
                </a:r>
                <a:r>
                  <a:rPr lang="en-US" sz="40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HUB S.S.</a:t>
                </a:r>
                <a:endParaRPr lang="en-US" sz="4000" b="1" cap="none" spc="50" dirty="0">
                  <a:ln w="11430"/>
                  <a:gradFill>
                    <a:gsLst>
                      <a:gs pos="25000">
                        <a:srgbClr val="00B0F0"/>
                      </a:gs>
                      <a:gs pos="100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334000" y="838200"/>
                <a:ext cx="2821606" cy="646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7030A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Solenoid S.S.</a:t>
                </a:r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0" y="1143000"/>
              <a:ext cx="4343400" cy="48006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4611758" y="762000"/>
              <a:ext cx="4452730" cy="2438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4572000" y="3306417"/>
              <a:ext cx="4572000" cy="309438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Rounded Rectangle 19"/>
          <p:cNvSpPr>
            <a:spLocks noChangeArrowheads="1"/>
          </p:cNvSpPr>
          <p:nvPr/>
        </p:nvSpPr>
        <p:spPr bwMode="auto">
          <a:xfrm>
            <a:off x="1600200" y="2955590"/>
            <a:ext cx="1015383" cy="597470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Rounded Rectangle 19"/>
          <p:cNvSpPr>
            <a:spLocks noChangeArrowheads="1"/>
          </p:cNvSpPr>
          <p:nvPr/>
        </p:nvSpPr>
        <p:spPr bwMode="auto">
          <a:xfrm>
            <a:off x="6096000" y="4191000"/>
            <a:ext cx="1015383" cy="581259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Rounded Rectangle 19"/>
          <p:cNvSpPr>
            <a:spLocks noChangeArrowheads="1"/>
          </p:cNvSpPr>
          <p:nvPr/>
        </p:nvSpPr>
        <p:spPr bwMode="auto">
          <a:xfrm>
            <a:off x="6147417" y="1568450"/>
            <a:ext cx="1015383" cy="587553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animBg="1"/>
      <p:bldP spid="1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power consumption.</a:t>
            </a:r>
          </a:p>
          <a:p>
            <a:r>
              <a:rPr lang="en-US" dirty="0" smtClean="0"/>
              <a:t>Communicates with the computer via serial connection.</a:t>
            </a:r>
          </a:p>
          <a:p>
            <a:r>
              <a:rPr lang="en-US" dirty="0" smtClean="0"/>
              <a:t>Inexpensive.</a:t>
            </a:r>
          </a:p>
          <a:p>
            <a:r>
              <a:rPr lang="en-US" dirty="0" smtClean="0"/>
              <a:t>Easily programmable.</a:t>
            </a:r>
          </a:p>
          <a:p>
            <a:r>
              <a:rPr lang="en-US" dirty="0" smtClean="0"/>
              <a:t>I/O for all sensors.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Microcontroller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1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Microcontrollers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880431"/>
              </p:ext>
            </p:extLst>
          </p:nvPr>
        </p:nvGraphicFramePr>
        <p:xfrm>
          <a:off x="232425" y="1295400"/>
          <a:ext cx="8715436" cy="5378777"/>
        </p:xfrm>
        <a:graphic>
          <a:graphicData uri="http://schemas.openxmlformats.org/drawingml/2006/table">
            <a:tbl>
              <a:tblPr/>
              <a:tblGrid>
                <a:gridCol w="1000132"/>
                <a:gridCol w="490666"/>
                <a:gridCol w="737208"/>
                <a:gridCol w="573384"/>
                <a:gridCol w="841948"/>
                <a:gridCol w="855451"/>
                <a:gridCol w="678049"/>
                <a:gridCol w="737208"/>
                <a:gridCol w="573384"/>
                <a:gridCol w="655296"/>
                <a:gridCol w="819120"/>
                <a:gridCol w="753590"/>
              </a:tblGrid>
              <a:tr h="1047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Item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AT90L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S8535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Atmega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103L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PIC16F8X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MSP430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F149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StrongARM SA-1100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At91M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42800A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MC68HC05PV8A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80C51RD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EM6603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MC9328MX1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ATMega328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Bits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8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8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8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16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32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16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8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8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4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16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8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Flash kB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8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128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68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60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64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32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RAM B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512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4k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2k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8k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192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1k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96x4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128k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2k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ADC bits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10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10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12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08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13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2x8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Timers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2+1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547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Operating Voltage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4-6v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2.7-3.6v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2-6v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1.8-3.6v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3-3.6v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2.7-3.6v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3.3-5v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2.7-5.5v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1.2-3.6v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1.62-3.3v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1.8-5.5v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Current Active 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effectLst/>
                          <a:latin typeface="Arial"/>
                          <a:ea typeface="Calibri"/>
                        </a:rPr>
                        <a:t>6.4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effectLst/>
                          <a:latin typeface="Arial"/>
                          <a:ea typeface="Calibri"/>
                        </a:rPr>
                        <a:t>5.5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2 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.4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230 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4.4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16 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effectLst/>
                          <a:latin typeface="Arial"/>
                          <a:ea typeface="Calibri"/>
                        </a:rPr>
                        <a:t>1.8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μA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90 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effectLst/>
                          <a:latin typeface="Arial"/>
                          <a:ea typeface="Calibri"/>
                        </a:rPr>
                        <a:t>.2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Current Idle Mode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effectLst/>
                          <a:latin typeface="Arial"/>
                          <a:ea typeface="Calibri"/>
                        </a:rPr>
                        <a:t>1.9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effectLst/>
                          <a:latin typeface="Arial"/>
                          <a:ea typeface="Calibri"/>
                        </a:rPr>
                        <a:t>1.6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effectLst/>
                          <a:latin typeface="Arial"/>
                          <a:ea typeface="Calibri"/>
                        </a:rPr>
                        <a:t>1.3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μA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50 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effectLst/>
                          <a:latin typeface="Arial"/>
                          <a:ea typeface="Calibri"/>
                        </a:rPr>
                        <a:t>1.95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4 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.35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μA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effectLst/>
                          <a:latin typeface="Arial"/>
                          <a:ea typeface="Calibri"/>
                        </a:rPr>
                        <a:t>.16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mA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.75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μA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Powered Down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</a:rPr>
                        <a:t> Current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 μA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 μA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1 μA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effectLst/>
                          <a:latin typeface="Arial"/>
                          <a:ea typeface="Calibri"/>
                        </a:rPr>
                        <a:t>.1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μA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25 μA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485 μA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50 μA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.1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μA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</a:rPr>
                        <a:t>.1 </a:t>
                      </a:r>
                      <a:r>
                        <a:rPr lang="en-US" sz="1400" b="0" dirty="0">
                          <a:effectLst/>
                          <a:latin typeface="Arial"/>
                          <a:ea typeface="Calibri"/>
                        </a:rPr>
                        <a:t>μA</a:t>
                      </a:r>
                      <a:endParaRPr lang="en-US" sz="1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34817" name="AutoShape 1"/>
          <p:cNvSpPr>
            <a:spLocks noChangeArrowheads="1"/>
          </p:cNvSpPr>
          <p:nvPr/>
        </p:nvSpPr>
        <p:spPr bwMode="auto">
          <a:xfrm rot="5400000">
            <a:off x="5795962" y="3729036"/>
            <a:ext cx="5562602" cy="695326"/>
          </a:xfrm>
          <a:prstGeom prst="roundRect">
            <a:avLst>
              <a:gd name="adj" fmla="val 16667"/>
            </a:avLst>
          </a:prstGeom>
          <a:solidFill>
            <a:srgbClr val="FFFF00">
              <a:alpha val="25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6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Inexpensive $4</a:t>
            </a:r>
          </a:p>
          <a:p>
            <a:r>
              <a:rPr lang="en-US" dirty="0" smtClean="0"/>
              <a:t>14 digital I/O pins</a:t>
            </a:r>
          </a:p>
          <a:p>
            <a:r>
              <a:rPr lang="en-US" dirty="0" smtClean="0"/>
              <a:t>6 Analog I/O pins</a:t>
            </a:r>
          </a:p>
          <a:p>
            <a:r>
              <a:rPr lang="en-US" dirty="0" smtClean="0"/>
              <a:t>Programmable over serial using USB to serial converter</a:t>
            </a:r>
          </a:p>
          <a:p>
            <a:r>
              <a:rPr lang="en-US" dirty="0" smtClean="0"/>
              <a:t>Has 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r>
              <a:rPr lang="en-US" baseline="30000" dirty="0" smtClean="0"/>
              <a:t> </a:t>
            </a:r>
            <a:r>
              <a:rPr lang="en-US" dirty="0" smtClean="0"/>
              <a:t>capability</a:t>
            </a:r>
          </a:p>
          <a:p>
            <a:r>
              <a:rPr lang="en-US" dirty="0" smtClean="0"/>
              <a:t>Low power</a:t>
            </a:r>
          </a:p>
          <a:p>
            <a:r>
              <a:rPr lang="en-US" dirty="0" smtClean="0"/>
              <a:t>Different power modes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ATmega 328P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dlnmh9ip6v2uc.cloudfront.net/images/products/1/0/5/2/4/09061-01-L_clone.jpg"/>
          <p:cNvPicPr>
            <a:picLocks noChangeAspect="1" noChangeArrowheads="1"/>
          </p:cNvPicPr>
          <p:nvPr/>
        </p:nvPicPr>
        <p:blipFill>
          <a:blip r:embed="rId2" cstate="print"/>
          <a:srcRect l="16000" t="34667" r="13333" b="48000"/>
          <a:stretch>
            <a:fillRect/>
          </a:stretch>
        </p:blipFill>
        <p:spPr bwMode="auto">
          <a:xfrm>
            <a:off x="4191000" y="5105400"/>
            <a:ext cx="3581400" cy="878457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4191000" y="5029200"/>
            <a:ext cx="34290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38800" y="449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1.32 inch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541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.28 inch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7431088" y="5522912"/>
            <a:ext cx="684212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8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ATmega 328P to Xbee Module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14282" y="1500174"/>
            <a:ext cx="8715436" cy="5214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:\Users\Jamie\Desktop\Xbee more dpi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8715436" cy="5143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5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838200"/>
            <a:ext cx="8763000" cy="5403849"/>
            <a:chOff x="0" y="762000"/>
            <a:chExt cx="9144000" cy="5638800"/>
          </a:xfrm>
        </p:grpSpPr>
        <p:grpSp>
          <p:nvGrpSpPr>
            <p:cNvPr id="5" name="Group 66"/>
            <p:cNvGrpSpPr/>
            <p:nvPr/>
          </p:nvGrpSpPr>
          <p:grpSpPr>
            <a:xfrm>
              <a:off x="76200" y="838200"/>
              <a:ext cx="8991600" cy="5508487"/>
              <a:chOff x="76200" y="838200"/>
              <a:chExt cx="8991600" cy="5508486"/>
            </a:xfrm>
          </p:grpSpPr>
          <p:grpSp>
            <p:nvGrpSpPr>
              <p:cNvPr id="9" name="Group 61"/>
              <p:cNvGrpSpPr/>
              <p:nvPr/>
            </p:nvGrpSpPr>
            <p:grpSpPr>
              <a:xfrm>
                <a:off x="76200" y="1524000"/>
                <a:ext cx="8991600" cy="4114800"/>
                <a:chOff x="1371600" y="1600200"/>
                <a:chExt cx="6705600" cy="3352800"/>
              </a:xfrm>
            </p:grpSpPr>
            <p:grpSp>
              <p:nvGrpSpPr>
                <p:cNvPr id="13" name="Group 8"/>
                <p:cNvGrpSpPr>
                  <a:grpSpLocks/>
                </p:cNvGrpSpPr>
                <p:nvPr/>
              </p:nvGrpSpPr>
              <p:grpSpPr bwMode="auto">
                <a:xfrm>
                  <a:off x="1371600" y="1905000"/>
                  <a:ext cx="2971800" cy="2895600"/>
                  <a:chOff x="0" y="0"/>
                  <a:chExt cx="53162" cy="51085"/>
                </a:xfrm>
              </p:grpSpPr>
              <p:sp>
                <p:nvSpPr>
                  <p:cNvPr id="39" name="Rounded 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Barometric Pressure 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30384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Moisture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Rounded 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0377"/>
                    <a:ext cx="14097" cy="87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2" name="Rounded 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3" name="Rounded 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291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Straight Arrow Connector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83" y="39052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45" name="Straight Arrow Connector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24193"/>
                    <a:ext cx="0" cy="2011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46" name="Rounded 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Ambient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Rain Detection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" name="Rounded 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Humidity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" name="Straight Arrow Connector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21812"/>
                    <a:ext cx="386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1" name="Straight Arrow Connector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41" y="8763"/>
                    <a:ext cx="0" cy="6711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2" name="Straight Arrow Connector 22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18002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3" name="Straight Connector 23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24193"/>
                    <a:ext cx="0" cy="11621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4" name="Straight Arrow Connector 24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35814"/>
                    <a:ext cx="767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5" name="Straight Connector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1" y="12858"/>
                    <a:ext cx="0" cy="26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6" name="Straight Connector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12858"/>
                    <a:ext cx="1724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7" name="Straight Arrow Connector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" y="8763"/>
                    <a:ext cx="0" cy="409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8" name="Straight Arrow Connector 28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2190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9" name="Straight Connector 29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8763"/>
                    <a:ext cx="0" cy="2286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0" name="Straight Connector 30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11049"/>
                    <a:ext cx="1133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1" name="Straight Arrow Connector 31"/>
                  <p:cNvSpPr>
                    <a:spLocks noChangeShapeType="1"/>
                  </p:cNvSpPr>
                  <p:nvPr/>
                </p:nvSpPr>
                <p:spPr bwMode="auto">
                  <a:xfrm>
                    <a:off x="23622" y="11049"/>
                    <a:ext cx="0" cy="438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2" name="Straight Arrow Connector 32"/>
                  <p:cNvSpPr>
                    <a:spLocks noChangeShapeType="1"/>
                  </p:cNvSpPr>
                  <p:nvPr/>
                </p:nvSpPr>
                <p:spPr bwMode="auto">
                  <a:xfrm>
                    <a:off x="26098" y="8763"/>
                    <a:ext cx="0" cy="675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3" name="Straight Arrow Connector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47" y="21240"/>
                    <a:ext cx="381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4" name="Straight Arrow Connector 34"/>
                  <p:cNvSpPr>
                    <a:spLocks noChangeShapeType="1"/>
                  </p:cNvSpPr>
                  <p:nvPr/>
                </p:nvSpPr>
                <p:spPr bwMode="auto">
                  <a:xfrm>
                    <a:off x="15182" y="18859"/>
                    <a:ext cx="386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5" name="Straight Arrow Connector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34725"/>
                    <a:ext cx="8001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6" name="Straight Arrow Connector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45" y="24191"/>
                    <a:ext cx="0" cy="105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7" name="Straight Connector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956" y="33337"/>
                    <a:ext cx="600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8" name="Straight Arrow Connector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56" y="24193"/>
                    <a:ext cx="0" cy="91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9" name="Straight Arrow Connector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42" y="4857"/>
                    <a:ext cx="377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14" name="Group 107"/>
                <p:cNvGrpSpPr>
                  <a:grpSpLocks/>
                </p:cNvGrpSpPr>
                <p:nvPr/>
              </p:nvGrpSpPr>
              <p:grpSpPr bwMode="auto">
                <a:xfrm>
                  <a:off x="4781243" y="3124200"/>
                  <a:ext cx="3295957" cy="1828800"/>
                  <a:chOff x="-341" y="0"/>
                  <a:chExt cx="58062" cy="31273"/>
                </a:xfrm>
              </p:grpSpPr>
              <p:sp>
                <p:nvSpPr>
                  <p:cNvPr id="25" name="Rounded 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479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Rounded 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Rounded 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38671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LCD Display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Rounded 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User Interface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Rounded 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-341" y="11620"/>
                    <a:ext cx="15601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Straight Connector 97"/>
                  <p:cNvSpPr>
                    <a:spLocks noChangeShapeType="1"/>
                  </p:cNvSpPr>
                  <p:nvPr/>
                </p:nvSpPr>
                <p:spPr bwMode="auto">
                  <a:xfrm>
                    <a:off x="53149" y="28003"/>
                    <a:ext cx="455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1" name="Straight Connector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721" y="3810"/>
                    <a:ext cx="0" cy="2419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2" name="Straight Arrow Connector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3" y="3905"/>
                    <a:ext cx="23908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3" name="Straight Arrow Connector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5" y="20288"/>
                    <a:ext cx="0" cy="414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4" name="Straight Arrow Connector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15" y="20478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5" name="Straight Arrow Connector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196" y="20383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6" name="Straight Arrow Connector 104"/>
                  <p:cNvSpPr>
                    <a:spLocks noChangeShapeType="1"/>
                  </p:cNvSpPr>
                  <p:nvPr/>
                </p:nvSpPr>
                <p:spPr bwMode="auto">
                  <a:xfrm>
                    <a:off x="15676" y="16409"/>
                    <a:ext cx="40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7" name="Straight Arrow Connector 105"/>
                  <p:cNvSpPr>
                    <a:spLocks noChangeShapeType="1"/>
                  </p:cNvSpPr>
                  <p:nvPr/>
                </p:nvSpPr>
                <p:spPr bwMode="auto">
                  <a:xfrm>
                    <a:off x="33813" y="16002"/>
                    <a:ext cx="482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8" name="Straight Arrow Connector 106"/>
                  <p:cNvSpPr>
                    <a:spLocks noChangeShapeType="1"/>
                  </p:cNvSpPr>
                  <p:nvPr/>
                </p:nvSpPr>
                <p:spPr bwMode="auto">
                  <a:xfrm>
                    <a:off x="26765" y="8763"/>
                    <a:ext cx="0" cy="290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15" name="Group 40"/>
                <p:cNvGrpSpPr>
                  <a:grpSpLocks/>
                </p:cNvGrpSpPr>
                <p:nvPr/>
              </p:nvGrpSpPr>
              <p:grpSpPr bwMode="auto">
                <a:xfrm>
                  <a:off x="4876800" y="1600200"/>
                  <a:ext cx="3048000" cy="1186216"/>
                  <a:chOff x="0" y="0"/>
                  <a:chExt cx="53162" cy="20701"/>
                </a:xfrm>
              </p:grpSpPr>
              <p:sp>
                <p:nvSpPr>
                  <p:cNvPr id="16" name="Rounded 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Solenoid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Rounded 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90" y="0"/>
                    <a:ext cx="14288" cy="86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" name="Rounded 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Rounded 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906"/>
                    <a:ext cx="53162" cy="67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Straight Arrow Connector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39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21" name="Straight Arrow Connector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22" name="Straight Arrow Connector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5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23" name="Straight Arrow Connector 48"/>
                  <p:cNvSpPr>
                    <a:spLocks noChangeShapeType="1"/>
                  </p:cNvSpPr>
                  <p:nvPr/>
                </p:nvSpPr>
                <p:spPr bwMode="auto">
                  <a:xfrm>
                    <a:off x="14478" y="3905"/>
                    <a:ext cx="461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24" name="Straight Arrow Connector 49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3905"/>
                    <a:ext cx="377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</p:grpSp>
          <p:sp>
            <p:nvSpPr>
              <p:cNvPr id="10" name="Rectangle 9"/>
              <p:cNvSpPr/>
              <p:nvPr/>
            </p:nvSpPr>
            <p:spPr>
              <a:xfrm>
                <a:off x="685800" y="1143000"/>
                <a:ext cx="2635658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solidFill>
                      <a:srgbClr val="F0601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Sensors S.S.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953000" y="5638800"/>
                <a:ext cx="371608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Central</a:t>
                </a:r>
                <a:r>
                  <a:rPr lang="en-US" sz="40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HUB S.S.</a:t>
                </a:r>
                <a:endParaRPr lang="en-US" sz="4000" b="1" cap="none" spc="50" dirty="0">
                  <a:ln w="11430"/>
                  <a:gradFill>
                    <a:gsLst>
                      <a:gs pos="25000">
                        <a:srgbClr val="00B0F0"/>
                      </a:gs>
                      <a:gs pos="100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334000" y="838200"/>
                <a:ext cx="2821606" cy="646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7030A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Solenoid S.S.</a:t>
                </a: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0" y="1143000"/>
              <a:ext cx="4343400" cy="48006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11758" y="762000"/>
              <a:ext cx="4452730" cy="2438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72000" y="3306417"/>
              <a:ext cx="4572000" cy="309438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ounded Rectangle 19"/>
          <p:cNvSpPr>
            <a:spLocks noChangeArrowheads="1"/>
          </p:cNvSpPr>
          <p:nvPr/>
        </p:nvSpPr>
        <p:spPr bwMode="auto">
          <a:xfrm>
            <a:off x="7427099" y="4167874"/>
            <a:ext cx="1031101" cy="584116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LCD module that will fit Eco-Sense:</a:t>
            </a:r>
          </a:p>
          <a:p>
            <a:r>
              <a:rPr lang="en-US" dirty="0" smtClean="0"/>
              <a:t>Low power mode</a:t>
            </a:r>
          </a:p>
          <a:p>
            <a:r>
              <a:rPr lang="en-US" dirty="0" smtClean="0"/>
              <a:t>LED backlighting			GDM1602K</a:t>
            </a:r>
          </a:p>
          <a:p>
            <a:r>
              <a:rPr lang="en-US" dirty="0" smtClean="0"/>
              <a:t>16x2 character display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Module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4983453"/>
            <a:ext cx="3395481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provided under Creative Commons (CC) by Sparkfun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1140"/>
            <a:ext cx="3995737" cy="178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0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LCD Display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8526"/>
            <a:ext cx="7162800" cy="457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30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 Specifications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07563"/>
              </p:ext>
            </p:extLst>
          </p:nvPr>
        </p:nvGraphicFramePr>
        <p:xfrm>
          <a:off x="304800" y="2971800"/>
          <a:ext cx="8340120" cy="3053683"/>
        </p:xfrm>
        <a:graphic>
          <a:graphicData uri="http://schemas.openxmlformats.org/drawingml/2006/table">
            <a:tbl>
              <a:tblPr/>
              <a:tblGrid>
                <a:gridCol w="2254711"/>
                <a:gridCol w="2192723"/>
                <a:gridCol w="3892686"/>
              </a:tblGrid>
              <a:tr h="342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</a:rPr>
                        <a:t>Component</a:t>
                      </a:r>
                      <a:endParaRPr lang="en-US" sz="2000" dirty="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</a:rPr>
                        <a:t>Parameter</a:t>
                      </a:r>
                      <a:endParaRPr lang="en-US" sz="2000" dirty="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</a:rPr>
                        <a:t>Specification</a:t>
                      </a:r>
                      <a:endParaRPr lang="en-US" sz="2000" dirty="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Wireless Module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Range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20ft to 1 mile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342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Sensors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Voltage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smtClean="0"/>
                        <a:t>3.3 </a:t>
                      </a:r>
                      <a:r>
                        <a:rPr lang="en-US" sz="1800" dirty="0"/>
                        <a:t>or 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6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Microcontroller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Power consumption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Storage RAM/Flash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Clock Speed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I/O Pins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en-US" sz="1800" dirty="0"/>
                        <a:t>&lt;10mW sleeping, &lt;50mW on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en-US" sz="1800" dirty="0"/>
                        <a:t>128B+, 8kB+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en-US" sz="1800" dirty="0"/>
                        <a:t>8 MHz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en-US" sz="1800" dirty="0"/>
                        <a:t>4+ Analog, 5+ Digital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356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Sensor Node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Power consumption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&lt;50mW </a:t>
                      </a:r>
                      <a:r>
                        <a:rPr lang="en-US" sz="1800" dirty="0" smtClean="0"/>
                        <a:t>sleeping, &lt;300mW </a:t>
                      </a:r>
                      <a:r>
                        <a:rPr lang="en-US" sz="1800" dirty="0"/>
                        <a:t>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/>
                        <a:t>Temperature Sensor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Sensing Range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dirty="0"/>
                        <a:t>0°F </a:t>
                      </a:r>
                      <a:r>
                        <a:rPr lang="en-US" sz="1800"/>
                        <a:t>to </a:t>
                      </a:r>
                      <a:r>
                        <a:rPr lang="en-US" sz="1800" smtClean="0"/>
                        <a:t>120°F.</a:t>
                      </a:r>
                      <a:endParaRPr lang="en-US" sz="18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8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2400" y="838200"/>
            <a:ext cx="8763000" cy="5403849"/>
            <a:chOff x="0" y="762000"/>
            <a:chExt cx="9144000" cy="5638800"/>
          </a:xfrm>
        </p:grpSpPr>
        <p:grpSp>
          <p:nvGrpSpPr>
            <p:cNvPr id="21" name="Group 66"/>
            <p:cNvGrpSpPr/>
            <p:nvPr/>
          </p:nvGrpSpPr>
          <p:grpSpPr>
            <a:xfrm>
              <a:off x="76200" y="838200"/>
              <a:ext cx="8991600" cy="5508487"/>
              <a:chOff x="76200" y="838200"/>
              <a:chExt cx="8991600" cy="5508486"/>
            </a:xfrm>
          </p:grpSpPr>
          <p:grpSp>
            <p:nvGrpSpPr>
              <p:cNvPr id="25" name="Group 61"/>
              <p:cNvGrpSpPr/>
              <p:nvPr/>
            </p:nvGrpSpPr>
            <p:grpSpPr>
              <a:xfrm>
                <a:off x="76200" y="1524000"/>
                <a:ext cx="8991600" cy="4114800"/>
                <a:chOff x="1371600" y="1600200"/>
                <a:chExt cx="6705600" cy="3352800"/>
              </a:xfrm>
            </p:grpSpPr>
            <p:grpSp>
              <p:nvGrpSpPr>
                <p:cNvPr id="29" name="Group 8"/>
                <p:cNvGrpSpPr>
                  <a:grpSpLocks/>
                </p:cNvGrpSpPr>
                <p:nvPr/>
              </p:nvGrpSpPr>
              <p:grpSpPr bwMode="auto">
                <a:xfrm>
                  <a:off x="1371600" y="1905000"/>
                  <a:ext cx="2971800" cy="2895600"/>
                  <a:chOff x="0" y="0"/>
                  <a:chExt cx="53162" cy="51085"/>
                </a:xfrm>
              </p:grpSpPr>
              <p:sp>
                <p:nvSpPr>
                  <p:cNvPr id="55" name="Rounded 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Barometric Pressure 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30384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Moisture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" name="Rounded 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0377"/>
                    <a:ext cx="14097" cy="87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8" name="Rounded 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" name="Rounded 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291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" name="Straight Arrow Connector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83" y="39052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1" name="Straight Arrow Connector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24193"/>
                    <a:ext cx="0" cy="2011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2" name="Rounded 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3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Ambient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4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Rain Detection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5" name="Rounded 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Humidity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6" name="Straight Arrow Connector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21812"/>
                    <a:ext cx="386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7" name="Straight Arrow Connector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41" y="8763"/>
                    <a:ext cx="0" cy="6711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8" name="Straight Arrow Connector 22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18002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9" name="Straight Connector 23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24193"/>
                    <a:ext cx="0" cy="11621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0" name="Straight Arrow Connector 24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35814"/>
                    <a:ext cx="767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1" name="Straight Connector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1" y="12858"/>
                    <a:ext cx="0" cy="26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2" name="Straight Connector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12858"/>
                    <a:ext cx="1724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3" name="Straight Arrow Connector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" y="8763"/>
                    <a:ext cx="0" cy="409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4" name="Straight Arrow Connector 28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2190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5" name="Straight Connector 29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8763"/>
                    <a:ext cx="0" cy="2286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" name="Straight Connector 30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11049"/>
                    <a:ext cx="1133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7" name="Straight Arrow Connector 31"/>
                  <p:cNvSpPr>
                    <a:spLocks noChangeShapeType="1"/>
                  </p:cNvSpPr>
                  <p:nvPr/>
                </p:nvSpPr>
                <p:spPr bwMode="auto">
                  <a:xfrm>
                    <a:off x="23622" y="11049"/>
                    <a:ext cx="0" cy="438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8" name="Straight Arrow Connector 32"/>
                  <p:cNvSpPr>
                    <a:spLocks noChangeShapeType="1"/>
                  </p:cNvSpPr>
                  <p:nvPr/>
                </p:nvSpPr>
                <p:spPr bwMode="auto">
                  <a:xfrm>
                    <a:off x="26098" y="8763"/>
                    <a:ext cx="0" cy="675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9" name="Straight Arrow Connector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47" y="21240"/>
                    <a:ext cx="381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0" name="Straight Arrow Connector 34"/>
                  <p:cNvSpPr>
                    <a:spLocks noChangeShapeType="1"/>
                  </p:cNvSpPr>
                  <p:nvPr/>
                </p:nvSpPr>
                <p:spPr bwMode="auto">
                  <a:xfrm>
                    <a:off x="15182" y="18859"/>
                    <a:ext cx="386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1" name="Straight Arrow Connector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34725"/>
                    <a:ext cx="8001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" name="Straight Arrow Connector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45" y="24191"/>
                    <a:ext cx="0" cy="105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" name="Straight Connector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956" y="33337"/>
                    <a:ext cx="600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4" name="Straight Arrow Connector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56" y="24193"/>
                    <a:ext cx="0" cy="91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5" name="Straight Arrow Connector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42" y="4857"/>
                    <a:ext cx="377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0" name="Group 107"/>
                <p:cNvGrpSpPr>
                  <a:grpSpLocks/>
                </p:cNvGrpSpPr>
                <p:nvPr/>
              </p:nvGrpSpPr>
              <p:grpSpPr bwMode="auto">
                <a:xfrm>
                  <a:off x="4781243" y="3124200"/>
                  <a:ext cx="3295957" cy="1828800"/>
                  <a:chOff x="-341" y="0"/>
                  <a:chExt cx="58062" cy="31273"/>
                </a:xfrm>
              </p:grpSpPr>
              <p:sp>
                <p:nvSpPr>
                  <p:cNvPr id="41" name="Rounded 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479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2" name="Rounded 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3" name="Rounded 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38671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LCD Display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Rounded 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User Interface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" name="Rounded 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-341" y="11620"/>
                    <a:ext cx="15601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" name="Straight Connector 97"/>
                  <p:cNvSpPr>
                    <a:spLocks noChangeShapeType="1"/>
                  </p:cNvSpPr>
                  <p:nvPr/>
                </p:nvSpPr>
                <p:spPr bwMode="auto">
                  <a:xfrm>
                    <a:off x="53149" y="28003"/>
                    <a:ext cx="455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47" name="Straight Connector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721" y="3810"/>
                    <a:ext cx="0" cy="2419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48" name="Straight Arrow Connector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3" y="3905"/>
                    <a:ext cx="23908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49" name="Straight Arrow Connector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5" y="20288"/>
                    <a:ext cx="0" cy="414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0" name="Straight Arrow Connector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15" y="20478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1" name="Straight Arrow Connector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196" y="20383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2" name="Straight Arrow Connector 104"/>
                  <p:cNvSpPr>
                    <a:spLocks noChangeShapeType="1"/>
                  </p:cNvSpPr>
                  <p:nvPr/>
                </p:nvSpPr>
                <p:spPr bwMode="auto">
                  <a:xfrm>
                    <a:off x="15676" y="16409"/>
                    <a:ext cx="40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3" name="Straight Arrow Connector 105"/>
                  <p:cNvSpPr>
                    <a:spLocks noChangeShapeType="1"/>
                  </p:cNvSpPr>
                  <p:nvPr/>
                </p:nvSpPr>
                <p:spPr bwMode="auto">
                  <a:xfrm>
                    <a:off x="33813" y="16002"/>
                    <a:ext cx="482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4" name="Straight Arrow Connector 106"/>
                  <p:cNvSpPr>
                    <a:spLocks noChangeShapeType="1"/>
                  </p:cNvSpPr>
                  <p:nvPr/>
                </p:nvSpPr>
                <p:spPr bwMode="auto">
                  <a:xfrm>
                    <a:off x="26765" y="8763"/>
                    <a:ext cx="0" cy="290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1" name="Group 40"/>
                <p:cNvGrpSpPr>
                  <a:grpSpLocks/>
                </p:cNvGrpSpPr>
                <p:nvPr/>
              </p:nvGrpSpPr>
              <p:grpSpPr bwMode="auto">
                <a:xfrm>
                  <a:off x="4876800" y="1600200"/>
                  <a:ext cx="3048000" cy="1186216"/>
                  <a:chOff x="0" y="0"/>
                  <a:chExt cx="53162" cy="20701"/>
                </a:xfrm>
              </p:grpSpPr>
              <p:sp>
                <p:nvSpPr>
                  <p:cNvPr id="32" name="Rounded 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Solenoid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" name="Rounded 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90" y="0"/>
                    <a:ext cx="14288" cy="86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4" name="Rounded 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" name="Rounded 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906"/>
                    <a:ext cx="53162" cy="67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" name="Straight Arrow Connector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39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7" name="Straight Arrow Connector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8" name="Straight Arrow Connector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5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9" name="Straight Arrow Connector 48"/>
                  <p:cNvSpPr>
                    <a:spLocks noChangeShapeType="1"/>
                  </p:cNvSpPr>
                  <p:nvPr/>
                </p:nvSpPr>
                <p:spPr bwMode="auto">
                  <a:xfrm>
                    <a:off x="14478" y="3905"/>
                    <a:ext cx="461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40" name="Straight Arrow Connector 49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3905"/>
                    <a:ext cx="377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</p:grpSp>
          <p:sp>
            <p:nvSpPr>
              <p:cNvPr id="26" name="Rectangle 25"/>
              <p:cNvSpPr/>
              <p:nvPr/>
            </p:nvSpPr>
            <p:spPr>
              <a:xfrm>
                <a:off x="685800" y="1143000"/>
                <a:ext cx="2635658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solidFill>
                      <a:srgbClr val="F0601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Sensors S.S.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53000" y="5638800"/>
                <a:ext cx="371608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Central</a:t>
                </a:r>
                <a:r>
                  <a:rPr lang="en-US" sz="40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HUB S.S.</a:t>
                </a:r>
                <a:endParaRPr lang="en-US" sz="4000" b="1" cap="none" spc="50" dirty="0">
                  <a:ln w="11430"/>
                  <a:gradFill>
                    <a:gsLst>
                      <a:gs pos="25000">
                        <a:srgbClr val="00B0F0"/>
                      </a:gs>
                      <a:gs pos="100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334000" y="838200"/>
                <a:ext cx="2821606" cy="646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7030A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Solenoid S.S.</a:t>
                </a:r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0" y="1143000"/>
              <a:ext cx="4343400" cy="48006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611758" y="762000"/>
              <a:ext cx="4452730" cy="2438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572000" y="3306417"/>
              <a:ext cx="4572000" cy="309438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ounded Rectangle 19"/>
          <p:cNvSpPr>
            <a:spLocks noChangeArrowheads="1"/>
          </p:cNvSpPr>
          <p:nvPr/>
        </p:nvSpPr>
        <p:spPr bwMode="auto">
          <a:xfrm>
            <a:off x="228600" y="4876801"/>
            <a:ext cx="3810000" cy="457199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ounded Rectangle 19"/>
          <p:cNvSpPr>
            <a:spLocks noChangeArrowheads="1"/>
          </p:cNvSpPr>
          <p:nvPr/>
        </p:nvSpPr>
        <p:spPr bwMode="auto">
          <a:xfrm>
            <a:off x="4648200" y="5029200"/>
            <a:ext cx="3886200" cy="457200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ounded Rectangle 19"/>
          <p:cNvSpPr>
            <a:spLocks noChangeArrowheads="1"/>
          </p:cNvSpPr>
          <p:nvPr/>
        </p:nvSpPr>
        <p:spPr bwMode="auto">
          <a:xfrm>
            <a:off x="4724400" y="2514600"/>
            <a:ext cx="3962400" cy="457200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efficiency: &gt; 70%</a:t>
            </a:r>
          </a:p>
          <a:p>
            <a:r>
              <a:rPr lang="en-US" dirty="0" smtClean="0"/>
              <a:t>DC-DC from 7.4 volts to 3.3 volts and 5 volts.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Rechargeable, high energy density battery.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8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Power- Battery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332049"/>
              </p:ext>
            </p:extLst>
          </p:nvPr>
        </p:nvGraphicFramePr>
        <p:xfrm>
          <a:off x="457200" y="1785902"/>
          <a:ext cx="8215370" cy="4995898"/>
        </p:xfrm>
        <a:graphic>
          <a:graphicData uri="http://schemas.openxmlformats.org/drawingml/2006/table">
            <a:tbl>
              <a:tblPr/>
              <a:tblGrid>
                <a:gridCol w="1405262"/>
                <a:gridCol w="1158183"/>
                <a:gridCol w="1312604"/>
                <a:gridCol w="1698667"/>
                <a:gridCol w="1426208"/>
                <a:gridCol w="1214446"/>
              </a:tblGrid>
              <a:tr h="53342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Specification</a:t>
                      </a:r>
                      <a:endParaRPr lang="en-US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Ni-Cad</a:t>
                      </a:r>
                      <a:endParaRPr lang="en-US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Ni-MH</a:t>
                      </a:r>
                      <a:endParaRPr lang="en-US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Li-ion / Li-poly</a:t>
                      </a:r>
                      <a:endParaRPr lang="en-US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Rechargeable Alkaline</a:t>
                      </a:r>
                      <a:endParaRPr lang="en-US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Lead Acid</a:t>
                      </a:r>
                      <a:endParaRPr lang="en-US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2053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Charge/Discharge life cycles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500-700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300-400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300-1000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100+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500-800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48035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Memory Effect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High effect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Little effect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No effect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effectLst/>
                        <a:latin typeface="Arial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effectLst/>
                        <a:latin typeface="Arial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013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Operating Temperature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-22 to +140°F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-4 to +122°F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+14 to +140°F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-20º F to 130º F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-85º F to 149º F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106684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Self-Discharge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20% loss of charge</a:t>
                      </a:r>
                      <a:r>
                        <a:rPr lang="en-US" sz="1400" b="0" dirty="0" smtClean="0">
                          <a:effectLst/>
                          <a:latin typeface="Arial"/>
                        </a:rPr>
                        <a:t>/ month </a:t>
                      </a:r>
                      <a:r>
                        <a:rPr lang="en-US" sz="1400" b="0" dirty="0">
                          <a:effectLst/>
                          <a:latin typeface="Arial"/>
                        </a:rPr>
                        <a:t>at 77°F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30% loss of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  <a:p>
                      <a:pPr algn="ctr"/>
                      <a:r>
                        <a:rPr lang="en-US" sz="1400" b="0" dirty="0" smtClean="0">
                          <a:effectLst/>
                          <a:latin typeface="Arial"/>
                        </a:rPr>
                        <a:t>Charge/ month </a:t>
                      </a:r>
                      <a:r>
                        <a:rPr lang="en-US" sz="1400" b="0" dirty="0">
                          <a:effectLst/>
                          <a:latin typeface="Arial"/>
                        </a:rPr>
                        <a:t>at 77°F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Self-discharge 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3% loss of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charge</a:t>
                      </a:r>
                      <a:r>
                        <a:rPr lang="en-US" sz="1400" b="0" dirty="0" smtClean="0">
                          <a:effectLst/>
                          <a:latin typeface="Arial"/>
                        </a:rPr>
                        <a:t>/ month </a:t>
                      </a:r>
                      <a:r>
                        <a:rPr lang="en-US" sz="1400" b="0" dirty="0">
                          <a:effectLst/>
                          <a:latin typeface="Arial"/>
                        </a:rPr>
                        <a:t>at 77°F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(5/12)% loss per month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effectLst/>
                        <a:latin typeface="Arial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0013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Energy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density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Wh/kg)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40-60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30-80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150-250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(</a:t>
                      </a:r>
                      <a:r>
                        <a:rPr lang="en-US" sz="1400" b="0" dirty="0" smtClean="0">
                          <a:effectLst/>
                          <a:latin typeface="Arial"/>
                        </a:rPr>
                        <a:t>Li-poly </a:t>
                      </a:r>
                      <a:r>
                        <a:rPr lang="en-US" sz="1400" b="0" dirty="0">
                          <a:effectLst/>
                          <a:latin typeface="Arial"/>
                        </a:rPr>
                        <a:t>130-200)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effectLst/>
                        <a:latin typeface="Arial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30-40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59448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Power W/kg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150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250-1000 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1800 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(</a:t>
                      </a:r>
                      <a:r>
                        <a:rPr lang="en-US" sz="1400" b="0" dirty="0" smtClean="0">
                          <a:effectLst/>
                          <a:latin typeface="Arial"/>
                        </a:rPr>
                        <a:t>Li-poly </a:t>
                      </a:r>
                      <a:r>
                        <a:rPr lang="en-US" sz="1400" b="0" dirty="0">
                          <a:effectLst/>
                          <a:latin typeface="Arial"/>
                        </a:rPr>
                        <a:t>3000+)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effectLst/>
                        <a:latin typeface="Arial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Arial"/>
                        </a:rPr>
                        <a:t>180</a:t>
                      </a:r>
                      <a:endParaRPr lang="en-US" sz="1400" b="0" dirty="0">
                        <a:effectLst/>
                        <a:latin typeface="Calibri"/>
                      </a:endParaRPr>
                    </a:p>
                  </a:txBody>
                  <a:tcPr marL="27709" marR="277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AutoShape 1"/>
          <p:cNvSpPr>
            <a:spLocks noChangeArrowheads="1"/>
          </p:cNvSpPr>
          <p:nvPr/>
        </p:nvSpPr>
        <p:spPr bwMode="auto">
          <a:xfrm rot="5400000">
            <a:off x="2705100" y="3571875"/>
            <a:ext cx="5029200" cy="1447800"/>
          </a:xfrm>
          <a:prstGeom prst="roundRect">
            <a:avLst>
              <a:gd name="adj" fmla="val 16667"/>
            </a:avLst>
          </a:prstGeom>
          <a:solidFill>
            <a:srgbClr val="FFFF00">
              <a:alpha val="25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84582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Linear Regulators 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Heat sink usually required</a:t>
            </a:r>
          </a:p>
          <a:p>
            <a:r>
              <a:rPr lang="en-US" dirty="0" smtClean="0"/>
              <a:t>50% efficiency</a:t>
            </a:r>
          </a:p>
          <a:p>
            <a:r>
              <a:rPr lang="en-US" dirty="0" smtClean="0"/>
              <a:t>Clean voltage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Switching Regulators</a:t>
            </a:r>
          </a:p>
          <a:p>
            <a:pPr marL="342900" lvl="1" indent="-342900"/>
            <a:r>
              <a:rPr lang="en-US" dirty="0" smtClean="0"/>
              <a:t>Requires more components</a:t>
            </a:r>
          </a:p>
          <a:p>
            <a:pPr marL="342900" lvl="1" indent="-342900"/>
            <a:r>
              <a:rPr lang="en-US" dirty="0" smtClean="0"/>
              <a:t>Smaller heat sink required</a:t>
            </a:r>
          </a:p>
          <a:p>
            <a:pPr marL="342900" lvl="1" indent="-342900"/>
            <a:r>
              <a:rPr lang="en-US" dirty="0" smtClean="0"/>
              <a:t>80% efficiency</a:t>
            </a:r>
          </a:p>
          <a:p>
            <a:pPr marL="342900" lvl="1" indent="-342900"/>
            <a:r>
              <a:rPr lang="en-US" dirty="0" smtClean="0"/>
              <a:t>Some ripple voltage on the output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0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Switching Regulator Circuit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7100233" cy="38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39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90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4357686" y="142852"/>
            <a:ext cx="4000528" cy="23574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286248" y="2571744"/>
            <a:ext cx="4000528" cy="371477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00034" y="142852"/>
            <a:ext cx="3786214" cy="235745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57158" y="2571744"/>
            <a:ext cx="3786214" cy="400052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72198" y="-66098"/>
            <a:ext cx="2050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Power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tx1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9124" y="5357826"/>
            <a:ext cx="36425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rgbClr val="00B0F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Communication</a:t>
            </a:r>
            <a:endParaRPr lang="en-US" sz="4000" b="1" cap="none" spc="50" dirty="0">
              <a:ln w="11430"/>
              <a:gradFill>
                <a:gsLst>
                  <a:gs pos="25000">
                    <a:srgbClr val="00B0F0"/>
                  </a:gs>
                  <a:gs pos="100000">
                    <a:schemeClr val="tx1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193586" y="907909"/>
            <a:ext cx="2310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rgbClr val="FFC00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Display</a:t>
            </a:r>
            <a:endParaRPr lang="en-US" sz="5400" b="1" cap="none" spc="50" dirty="0">
              <a:ln w="11430"/>
              <a:gradFill>
                <a:gsLst>
                  <a:gs pos="25000">
                    <a:srgbClr val="FFC000"/>
                  </a:gs>
                  <a:gs pos="100000">
                    <a:schemeClr val="tx1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5934670"/>
            <a:ext cx="32734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rgbClr val="7030A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Microcontroller</a:t>
            </a:r>
            <a:endParaRPr lang="en-US" sz="3600" b="1" cap="none" spc="50" dirty="0">
              <a:ln w="11430"/>
              <a:gradFill>
                <a:gsLst>
                  <a:gs pos="25000">
                    <a:srgbClr val="7030A0"/>
                  </a:gs>
                  <a:gs pos="100000">
                    <a:schemeClr val="tx1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2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838200"/>
            <a:ext cx="8763000" cy="5403849"/>
            <a:chOff x="0" y="762000"/>
            <a:chExt cx="9144000" cy="5638800"/>
          </a:xfrm>
        </p:grpSpPr>
        <p:grpSp>
          <p:nvGrpSpPr>
            <p:cNvPr id="5" name="Group 66"/>
            <p:cNvGrpSpPr/>
            <p:nvPr/>
          </p:nvGrpSpPr>
          <p:grpSpPr>
            <a:xfrm>
              <a:off x="76200" y="838200"/>
              <a:ext cx="8991600" cy="5508487"/>
              <a:chOff x="76200" y="838200"/>
              <a:chExt cx="8991600" cy="5508486"/>
            </a:xfrm>
          </p:grpSpPr>
          <p:grpSp>
            <p:nvGrpSpPr>
              <p:cNvPr id="9" name="Group 61"/>
              <p:cNvGrpSpPr/>
              <p:nvPr/>
            </p:nvGrpSpPr>
            <p:grpSpPr>
              <a:xfrm>
                <a:off x="76200" y="1524000"/>
                <a:ext cx="8991600" cy="4114800"/>
                <a:chOff x="1371600" y="1600200"/>
                <a:chExt cx="6705600" cy="3352800"/>
              </a:xfrm>
            </p:grpSpPr>
            <p:grpSp>
              <p:nvGrpSpPr>
                <p:cNvPr id="13" name="Group 8"/>
                <p:cNvGrpSpPr>
                  <a:grpSpLocks/>
                </p:cNvGrpSpPr>
                <p:nvPr/>
              </p:nvGrpSpPr>
              <p:grpSpPr bwMode="auto">
                <a:xfrm>
                  <a:off x="1371600" y="1905000"/>
                  <a:ext cx="2971800" cy="2895600"/>
                  <a:chOff x="0" y="0"/>
                  <a:chExt cx="53162" cy="51085"/>
                </a:xfrm>
              </p:grpSpPr>
              <p:sp>
                <p:nvSpPr>
                  <p:cNvPr id="39" name="Rounded 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Barometric Pressure 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30384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Moisture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Rounded 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0377"/>
                    <a:ext cx="14097" cy="87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2" name="Rounded 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3" name="Rounded 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291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Straight Arrow Connector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83" y="39052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45" name="Straight Arrow Connector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24193"/>
                    <a:ext cx="0" cy="2011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46" name="Rounded 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Ambient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Rain Detection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" name="Rounded 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Humidity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" name="Straight Arrow Connector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21812"/>
                    <a:ext cx="386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1" name="Straight Arrow Connector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41" y="8763"/>
                    <a:ext cx="0" cy="6711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2" name="Straight Arrow Connector 22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18002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3" name="Straight Connector 23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24193"/>
                    <a:ext cx="0" cy="11621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4" name="Straight Arrow Connector 24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35814"/>
                    <a:ext cx="767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5" name="Straight Connector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1" y="12858"/>
                    <a:ext cx="0" cy="26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6" name="Straight Connector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12858"/>
                    <a:ext cx="1724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7" name="Straight Arrow Connector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" y="8763"/>
                    <a:ext cx="0" cy="409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8" name="Straight Arrow Connector 28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2190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9" name="Straight Connector 29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8763"/>
                    <a:ext cx="0" cy="2286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0" name="Straight Connector 30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11049"/>
                    <a:ext cx="1133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1" name="Straight Arrow Connector 31"/>
                  <p:cNvSpPr>
                    <a:spLocks noChangeShapeType="1"/>
                  </p:cNvSpPr>
                  <p:nvPr/>
                </p:nvSpPr>
                <p:spPr bwMode="auto">
                  <a:xfrm>
                    <a:off x="23622" y="11049"/>
                    <a:ext cx="0" cy="438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2" name="Straight Arrow Connector 32"/>
                  <p:cNvSpPr>
                    <a:spLocks noChangeShapeType="1"/>
                  </p:cNvSpPr>
                  <p:nvPr/>
                </p:nvSpPr>
                <p:spPr bwMode="auto">
                  <a:xfrm>
                    <a:off x="26098" y="8763"/>
                    <a:ext cx="0" cy="675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3" name="Straight Arrow Connector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47" y="21240"/>
                    <a:ext cx="381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4" name="Straight Arrow Connector 34"/>
                  <p:cNvSpPr>
                    <a:spLocks noChangeShapeType="1"/>
                  </p:cNvSpPr>
                  <p:nvPr/>
                </p:nvSpPr>
                <p:spPr bwMode="auto">
                  <a:xfrm>
                    <a:off x="15182" y="18859"/>
                    <a:ext cx="386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5" name="Straight Arrow Connector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34725"/>
                    <a:ext cx="8001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6" name="Straight Arrow Connector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45" y="24191"/>
                    <a:ext cx="0" cy="105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7" name="Straight Connector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956" y="33337"/>
                    <a:ext cx="600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8" name="Straight Arrow Connector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56" y="24193"/>
                    <a:ext cx="0" cy="91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9" name="Straight Arrow Connector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42" y="4857"/>
                    <a:ext cx="377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14" name="Group 107"/>
                <p:cNvGrpSpPr>
                  <a:grpSpLocks/>
                </p:cNvGrpSpPr>
                <p:nvPr/>
              </p:nvGrpSpPr>
              <p:grpSpPr bwMode="auto">
                <a:xfrm>
                  <a:off x="4781243" y="3124200"/>
                  <a:ext cx="3295957" cy="1828800"/>
                  <a:chOff x="-341" y="0"/>
                  <a:chExt cx="58062" cy="31273"/>
                </a:xfrm>
              </p:grpSpPr>
              <p:sp>
                <p:nvSpPr>
                  <p:cNvPr id="25" name="Rounded 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479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Rounded 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Rounded 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38671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LCD Display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Rounded 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User Interface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Rounded 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-341" y="11620"/>
                    <a:ext cx="15601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Straight Connector 97"/>
                  <p:cNvSpPr>
                    <a:spLocks noChangeShapeType="1"/>
                  </p:cNvSpPr>
                  <p:nvPr/>
                </p:nvSpPr>
                <p:spPr bwMode="auto">
                  <a:xfrm>
                    <a:off x="53149" y="28003"/>
                    <a:ext cx="455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1" name="Straight Connector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721" y="3810"/>
                    <a:ext cx="0" cy="2419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2" name="Straight Arrow Connector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3" y="3905"/>
                    <a:ext cx="23908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3" name="Straight Arrow Connector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5" y="20288"/>
                    <a:ext cx="0" cy="414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4" name="Straight Arrow Connector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15" y="20478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5" name="Straight Arrow Connector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196" y="20383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6" name="Straight Arrow Connector 104"/>
                  <p:cNvSpPr>
                    <a:spLocks noChangeShapeType="1"/>
                  </p:cNvSpPr>
                  <p:nvPr/>
                </p:nvSpPr>
                <p:spPr bwMode="auto">
                  <a:xfrm>
                    <a:off x="15676" y="16409"/>
                    <a:ext cx="40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7" name="Straight Arrow Connector 105"/>
                  <p:cNvSpPr>
                    <a:spLocks noChangeShapeType="1"/>
                  </p:cNvSpPr>
                  <p:nvPr/>
                </p:nvSpPr>
                <p:spPr bwMode="auto">
                  <a:xfrm>
                    <a:off x="33813" y="16002"/>
                    <a:ext cx="482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8" name="Straight Arrow Connector 106"/>
                  <p:cNvSpPr>
                    <a:spLocks noChangeShapeType="1"/>
                  </p:cNvSpPr>
                  <p:nvPr/>
                </p:nvSpPr>
                <p:spPr bwMode="auto">
                  <a:xfrm>
                    <a:off x="26765" y="8763"/>
                    <a:ext cx="0" cy="290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15" name="Group 40"/>
                <p:cNvGrpSpPr>
                  <a:grpSpLocks/>
                </p:cNvGrpSpPr>
                <p:nvPr/>
              </p:nvGrpSpPr>
              <p:grpSpPr bwMode="auto">
                <a:xfrm>
                  <a:off x="4876800" y="1600200"/>
                  <a:ext cx="3048000" cy="1186216"/>
                  <a:chOff x="0" y="0"/>
                  <a:chExt cx="53162" cy="20701"/>
                </a:xfrm>
              </p:grpSpPr>
              <p:sp>
                <p:nvSpPr>
                  <p:cNvPr id="16" name="Rounded 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Solenoid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Rounded 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90" y="0"/>
                    <a:ext cx="14288" cy="86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" name="Rounded 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Rounded 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906"/>
                    <a:ext cx="53162" cy="67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Straight Arrow Connector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39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21" name="Straight Arrow Connector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22" name="Straight Arrow Connector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5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23" name="Straight Arrow Connector 48"/>
                  <p:cNvSpPr>
                    <a:spLocks noChangeShapeType="1"/>
                  </p:cNvSpPr>
                  <p:nvPr/>
                </p:nvSpPr>
                <p:spPr bwMode="auto">
                  <a:xfrm>
                    <a:off x="14478" y="3905"/>
                    <a:ext cx="461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24" name="Straight Arrow Connector 49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3905"/>
                    <a:ext cx="377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</p:grpSp>
          <p:sp>
            <p:nvSpPr>
              <p:cNvPr id="10" name="Rectangle 9"/>
              <p:cNvSpPr/>
              <p:nvPr/>
            </p:nvSpPr>
            <p:spPr>
              <a:xfrm>
                <a:off x="685800" y="1143000"/>
                <a:ext cx="2635658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solidFill>
                      <a:srgbClr val="F0601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Sensors S.S.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953000" y="5638800"/>
                <a:ext cx="371608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Central</a:t>
                </a:r>
                <a:r>
                  <a:rPr lang="en-US" sz="40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HUB S.S.</a:t>
                </a:r>
                <a:endParaRPr lang="en-US" sz="4000" b="1" cap="none" spc="50" dirty="0">
                  <a:ln w="11430"/>
                  <a:gradFill>
                    <a:gsLst>
                      <a:gs pos="25000">
                        <a:srgbClr val="00B0F0"/>
                      </a:gs>
                      <a:gs pos="100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334000" y="838200"/>
                <a:ext cx="2821606" cy="646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7030A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Solenoid S.S.</a:t>
                </a: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0" y="1143000"/>
              <a:ext cx="4343400" cy="48006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11758" y="762000"/>
              <a:ext cx="4452730" cy="2438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72000" y="3306417"/>
              <a:ext cx="4572000" cy="309438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ounded Rectangle 19"/>
          <p:cNvSpPr>
            <a:spLocks noChangeArrowheads="1"/>
          </p:cNvSpPr>
          <p:nvPr/>
        </p:nvSpPr>
        <p:spPr bwMode="auto">
          <a:xfrm>
            <a:off x="7452741" y="1568450"/>
            <a:ext cx="1031101" cy="584116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control distribution of water</a:t>
            </a:r>
          </a:p>
          <a:p>
            <a:r>
              <a:rPr lang="en-US" dirty="0" smtClean="0"/>
              <a:t>Must be GHT (Garden Hose Threaded) for US standards</a:t>
            </a:r>
          </a:p>
          <a:p>
            <a:r>
              <a:rPr lang="en-US" dirty="0" smtClean="0"/>
              <a:t>Must operate with minimum power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Solenoid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309533" cy="3450696"/>
          </a:xfrm>
        </p:spPr>
        <p:txBody>
          <a:bodyPr/>
          <a:lstStyle/>
          <a:p>
            <a:r>
              <a:rPr lang="en-US" dirty="0" smtClean="0"/>
              <a:t>Orbit Yard Watering Valve</a:t>
            </a:r>
          </a:p>
          <a:p>
            <a:r>
              <a:rPr lang="en-US" dirty="0" smtClean="0"/>
              <a:t>Operates +/- 24V</a:t>
            </a:r>
          </a:p>
          <a:p>
            <a:r>
              <a:rPr lang="en-US" dirty="0" smtClean="0"/>
              <a:t>Water flows +24V, stops -24V</a:t>
            </a:r>
          </a:p>
          <a:p>
            <a:r>
              <a:rPr lang="en-US" dirty="0" smtClean="0"/>
              <a:t>Uses latch solenoid, power is only supplied during solenoid state transitions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Solenoid</a:t>
            </a:r>
            <a:endParaRPr lang="en-US" dirty="0"/>
          </a:p>
        </p:txBody>
      </p:sp>
      <p:pic>
        <p:nvPicPr>
          <p:cNvPr id="1026" name="Picture 2" descr="C:\Users\Jamie\Desktop\Soleno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40386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Arduino to Orbit Watering Valve </a:t>
            </a:r>
          </a:p>
          <a:p>
            <a:pPr marL="0" indent="0">
              <a:buNone/>
            </a:pPr>
            <a:r>
              <a:rPr lang="en-US" dirty="0" smtClean="0"/>
              <a:t>Schematic created by </a:t>
            </a:r>
            <a:r>
              <a:rPr lang="en-US" dirty="0" err="1" smtClean="0"/>
              <a:t>Rui</a:t>
            </a:r>
            <a:r>
              <a:rPr lang="en-US" dirty="0" smtClean="0"/>
              <a:t> Wang </a:t>
            </a:r>
          </a:p>
          <a:p>
            <a:pPr marL="0" indent="0">
              <a:buNone/>
            </a:pPr>
            <a:r>
              <a:rPr lang="en-US" dirty="0" smtClean="0"/>
              <a:t>as an open source project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Solenoid</a:t>
            </a:r>
            <a:endParaRPr lang="en-US" dirty="0"/>
          </a:p>
        </p:txBody>
      </p:sp>
      <p:pic>
        <p:nvPicPr>
          <p:cNvPr id="2050" name="Picture 2" descr="C:\Users\Jamie\Desktop\Solenoid Controller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5C5C5"/>
              </a:clrFrom>
              <a:clrTo>
                <a:srgbClr val="C5C5C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942014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Efficiency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Subsystem Software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different approaches, one for each subsystem</a:t>
            </a:r>
          </a:p>
          <a:p>
            <a:r>
              <a:rPr lang="en-US" dirty="0" smtClean="0"/>
              <a:t>Must be able to communicate to each other</a:t>
            </a:r>
          </a:p>
          <a:p>
            <a:r>
              <a:rPr lang="en-US" dirty="0" smtClean="0"/>
              <a:t>Minimal memory usage for code</a:t>
            </a:r>
          </a:p>
          <a:p>
            <a:r>
              <a:rPr lang="en-US" dirty="0" smtClean="0"/>
              <a:t>Sleep mode would be ideal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 Software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304800"/>
            <a:ext cx="8229600" cy="1252728"/>
          </a:xfrm>
        </p:spPr>
        <p:txBody>
          <a:bodyPr/>
          <a:lstStyle/>
          <a:p>
            <a:r>
              <a:rPr lang="en-US" dirty="0" smtClean="0"/>
              <a:t>Subsystem Software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2209800" y="4504054"/>
            <a:ext cx="1184275" cy="87439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Sensor Subsystem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4838700" y="4504054"/>
            <a:ext cx="1295400" cy="92392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Solenoid Subsystem 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3581400" y="2580004"/>
            <a:ext cx="1184275" cy="87439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/>
                <a:ea typeface="Calibri"/>
                <a:cs typeface="Times New Roman"/>
              </a:rPr>
              <a:t>Central Subsystem 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Right Arrow 11"/>
          <p:cNvSpPr/>
          <p:nvPr/>
        </p:nvSpPr>
        <p:spPr>
          <a:xfrm rot="18079606">
            <a:off x="2914650" y="3856354"/>
            <a:ext cx="779145" cy="1746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7258659">
            <a:off x="3200400" y="3951604"/>
            <a:ext cx="779145" cy="1746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3816832">
            <a:off x="4429125" y="3942079"/>
            <a:ext cx="779145" cy="1746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09800" y="4495800"/>
            <a:ext cx="1219200" cy="91440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0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Software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1418272" y="2893695"/>
            <a:ext cx="1285875" cy="457200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/>
                <a:ea typeface="Calibri"/>
                <a:cs typeface="Times New Roman"/>
              </a:rPr>
              <a:t>Read Moisture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418272" y="3511550"/>
            <a:ext cx="1285875" cy="426720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50">
                <a:effectLst/>
                <a:latin typeface="Calibri"/>
                <a:ea typeface="Calibri"/>
                <a:cs typeface="Times New Roman"/>
              </a:rPr>
              <a:t>Read Temperature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418272" y="4053840"/>
            <a:ext cx="1285875" cy="441960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Calibri"/>
                <a:ea typeface="Calibri"/>
                <a:cs typeface="Times New Roman"/>
              </a:rPr>
              <a:t>Read Humidity 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4016692" y="2893695"/>
            <a:ext cx="996315" cy="655320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/>
                <a:ea typeface="Calibri"/>
                <a:cs typeface="Times New Roman"/>
              </a:rPr>
              <a:t>Convert / Compress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291137" y="4860925"/>
            <a:ext cx="1184275" cy="825500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Calibri"/>
                <a:ea typeface="Calibri"/>
                <a:cs typeface="Times New Roman"/>
              </a:rPr>
              <a:t>Transmit Data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2709227" y="2988945"/>
            <a:ext cx="1312545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5268912" y="3769360"/>
            <a:ext cx="1184275" cy="87439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Calibri"/>
                <a:ea typeface="Calibri"/>
                <a:cs typeface="Times New Roman"/>
              </a:rPr>
              <a:t>Receive Data 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2" name="Elbow Connector 21"/>
          <p:cNvCxnSpPr>
            <a:cxnSpLocks/>
          </p:cNvCxnSpPr>
          <p:nvPr/>
        </p:nvCxnSpPr>
        <p:spPr>
          <a:xfrm flipV="1">
            <a:off x="2713672" y="3103245"/>
            <a:ext cx="1310640" cy="525780"/>
          </a:xfrm>
          <a:prstGeom prst="bentConnector3">
            <a:avLst>
              <a:gd name="adj1" fmla="val 14535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3" name="Elbow Connector 22"/>
          <p:cNvCxnSpPr>
            <a:cxnSpLocks/>
          </p:cNvCxnSpPr>
          <p:nvPr/>
        </p:nvCxnSpPr>
        <p:spPr>
          <a:xfrm flipV="1">
            <a:off x="2713672" y="3208020"/>
            <a:ext cx="1310640" cy="937260"/>
          </a:xfrm>
          <a:prstGeom prst="bentConnector3">
            <a:avLst>
              <a:gd name="adj1" fmla="val 23256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4" name="Straight Connector 23"/>
          <p:cNvCxnSpPr>
            <a:cxnSpLocks/>
          </p:cNvCxnSpPr>
          <p:nvPr/>
        </p:nvCxnSpPr>
        <p:spPr>
          <a:xfrm flipH="1" flipV="1">
            <a:off x="1030287" y="6308090"/>
            <a:ext cx="2762250" cy="127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1040447" y="3101975"/>
            <a:ext cx="0" cy="320738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1044892" y="3098800"/>
            <a:ext cx="37338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1044892" y="3716655"/>
            <a:ext cx="37338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1044892" y="4227195"/>
            <a:ext cx="37338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421447" y="4643755"/>
            <a:ext cx="1285875" cy="457200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Calibri"/>
                <a:ea typeface="Calibri"/>
                <a:cs typeface="Times New Roman"/>
              </a:rPr>
              <a:t>Read Pressure 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419542" y="5224145"/>
            <a:ext cx="1285875" cy="457200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Calibri"/>
                <a:ea typeface="Calibri"/>
                <a:cs typeface="Times New Roman"/>
              </a:rPr>
              <a:t>Read Rain Status 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1030287" y="4848225"/>
            <a:ext cx="37338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1031557" y="5453380"/>
            <a:ext cx="37338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3" name="Straight Connector 32"/>
          <p:cNvCxnSpPr/>
          <p:nvPr/>
        </p:nvCxnSpPr>
        <p:spPr>
          <a:xfrm>
            <a:off x="2700337" y="4851400"/>
            <a:ext cx="48704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189287" y="3352800"/>
            <a:ext cx="0" cy="1498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189287" y="3348355"/>
            <a:ext cx="831215" cy="381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10497" y="5455920"/>
            <a:ext cx="67564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386137" y="3515995"/>
            <a:ext cx="0" cy="19399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386137" y="3515995"/>
            <a:ext cx="63627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>
            <a:off x="6598602" y="5227320"/>
            <a:ext cx="779145" cy="1746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0800000">
            <a:off x="6544627" y="4145280"/>
            <a:ext cx="779145" cy="1746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5454967" y="2783840"/>
            <a:ext cx="996315" cy="715010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Calibri"/>
                <a:ea typeface="Calibri"/>
                <a:cs typeface="Times New Roman"/>
              </a:rPr>
              <a:t>Memory Store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3792537" y="5981065"/>
            <a:ext cx="996315" cy="655320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Calibri"/>
                <a:ea typeface="Calibri"/>
                <a:cs typeface="Times New Roman"/>
              </a:rPr>
              <a:t>System Timer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011102" y="3208020"/>
            <a:ext cx="44196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3923347" y="4474845"/>
            <a:ext cx="996315" cy="52387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Calibri"/>
                <a:ea typeface="Calibri"/>
                <a:cs typeface="Times New Roman"/>
              </a:rPr>
              <a:t>Fetch Memory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4443412" y="4145280"/>
            <a:ext cx="838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443412" y="4998720"/>
            <a:ext cx="0" cy="4032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443412" y="4140835"/>
            <a:ext cx="0" cy="33337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443412" y="5401945"/>
            <a:ext cx="828675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>
            <a:spLocks noChangeArrowheads="1"/>
          </p:cNvSpPr>
          <p:nvPr/>
        </p:nvSpPr>
        <p:spPr bwMode="auto">
          <a:xfrm>
            <a:off x="5294947" y="5972175"/>
            <a:ext cx="1285875" cy="441960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Calibri"/>
                <a:ea typeface="Calibri"/>
                <a:cs typeface="Times New Roman"/>
              </a:rPr>
              <a:t>Clear Memory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872162" y="5690870"/>
            <a:ext cx="0" cy="2794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6771322" y="2983230"/>
            <a:ext cx="996315" cy="52387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Calibri"/>
                <a:ea typeface="Calibri"/>
                <a:cs typeface="Times New Roman"/>
              </a:rPr>
              <a:t>Reset Timer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456362" y="3208020"/>
            <a:ext cx="31115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231582" y="2404586"/>
            <a:ext cx="1664018" cy="34259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421447" y="2378683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Sensor Data </a:t>
            </a:r>
          </a:p>
          <a:p>
            <a:pPr algn="ctr"/>
            <a:r>
              <a:rPr lang="en-US" sz="1400" dirty="0" smtClean="0"/>
              <a:t>Collection</a:t>
            </a:r>
            <a:endParaRPr lang="en-US" sz="1400" dirty="0"/>
          </a:p>
        </p:txBody>
      </p:sp>
      <p:sp>
        <p:nvSpPr>
          <p:cNvPr id="58" name="Rounded Rectangle 57"/>
          <p:cNvSpPr/>
          <p:nvPr/>
        </p:nvSpPr>
        <p:spPr>
          <a:xfrm rot="5400000">
            <a:off x="4945617" y="2622787"/>
            <a:ext cx="2105660" cy="43099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 rot="5400000">
            <a:off x="5326220" y="1001873"/>
            <a:ext cx="1052831" cy="42967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775146" y="4578221"/>
            <a:ext cx="1205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Transfer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6611937" y="2677420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Storage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82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92" y="304800"/>
            <a:ext cx="8229600" cy="1252728"/>
          </a:xfrm>
        </p:spPr>
        <p:txBody>
          <a:bodyPr/>
          <a:lstStyle/>
          <a:p>
            <a:r>
              <a:rPr lang="en-US" dirty="0" smtClean="0"/>
              <a:t>Subsystem Software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239644" y="4511422"/>
            <a:ext cx="1184275" cy="87439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Sensor Subsystem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868544" y="4511422"/>
            <a:ext cx="1295400" cy="92392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Solenoid Subsystem 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611244" y="2587372"/>
            <a:ext cx="1184275" cy="87439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Central Subsystem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ight Arrow 8"/>
          <p:cNvSpPr/>
          <p:nvPr/>
        </p:nvSpPr>
        <p:spPr>
          <a:xfrm rot="18079606">
            <a:off x="2944494" y="3863722"/>
            <a:ext cx="779145" cy="1746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258659">
            <a:off x="3230244" y="3958972"/>
            <a:ext cx="779145" cy="1746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816832">
            <a:off x="4458969" y="3949447"/>
            <a:ext cx="779145" cy="1746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81400" y="2590800"/>
            <a:ext cx="1219200" cy="83820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Software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702887" y="3961659"/>
            <a:ext cx="4157133" cy="753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 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3813415" y="2841942"/>
            <a:ext cx="996315" cy="655320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Extract Data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5153900" y="2708592"/>
            <a:ext cx="996315" cy="39052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/>
                <a:ea typeface="Calibri"/>
                <a:cs typeface="Times New Roman"/>
              </a:rPr>
              <a:t>Moisture Flag</a:t>
            </a:r>
            <a:endParaRPr lang="en-US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2091295" y="5245417"/>
            <a:ext cx="1184275" cy="825500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Transmit Data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2091294" y="2820203"/>
            <a:ext cx="1184275" cy="87439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Receive Data 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5149455" y="3192462"/>
            <a:ext cx="996315" cy="46672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Temp </a:t>
            </a: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Flag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5155170" y="3737292"/>
            <a:ext cx="996315" cy="39052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/>
                <a:ea typeface="Calibri"/>
                <a:cs typeface="Times New Roman"/>
              </a:rPr>
              <a:t>Humidity Flag</a:t>
            </a:r>
            <a:endParaRPr lang="en-US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5155170" y="4223067"/>
            <a:ext cx="996315" cy="39052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/>
                <a:ea typeface="Calibri"/>
                <a:cs typeface="Times New Roman"/>
              </a:rPr>
              <a:t>Pressure Flag</a:t>
            </a:r>
            <a:endParaRPr lang="en-US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5160885" y="4680267"/>
            <a:ext cx="996315" cy="39052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/>
                <a:ea typeface="Calibri"/>
                <a:cs typeface="Times New Roman"/>
              </a:rPr>
              <a:t>Rain Flag</a:t>
            </a:r>
            <a:endParaRPr lang="en-US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257540" y="3156266"/>
            <a:ext cx="779145" cy="1746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/>
          </a:p>
        </p:txBody>
      </p:sp>
      <p:sp>
        <p:nvSpPr>
          <p:cNvPr id="26" name="Right Arrow 25"/>
          <p:cNvSpPr/>
          <p:nvPr/>
        </p:nvSpPr>
        <p:spPr>
          <a:xfrm rot="10800000">
            <a:off x="1257540" y="5569267"/>
            <a:ext cx="779145" cy="1746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/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6449300" y="2708592"/>
            <a:ext cx="996315" cy="39052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/>
                <a:ea typeface="Calibri"/>
                <a:cs typeface="Times New Roman"/>
              </a:rPr>
              <a:t>Sum Flags</a:t>
            </a:r>
            <a:endParaRPr lang="en-US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6445490" y="3478212"/>
            <a:ext cx="996315" cy="39052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/>
                <a:ea typeface="Calibri"/>
                <a:cs typeface="Times New Roman"/>
              </a:rPr>
              <a:t>Water Signal</a:t>
            </a:r>
            <a:endParaRPr lang="en-US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314700" y="3156266"/>
            <a:ext cx="497445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08460" y="3184842"/>
            <a:ext cx="15621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68480" y="2841942"/>
            <a:ext cx="0" cy="20764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64670" y="2841942"/>
            <a:ext cx="180975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974195" y="3413442"/>
            <a:ext cx="180975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74195" y="3946842"/>
            <a:ext cx="180975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964670" y="4404042"/>
            <a:ext cx="180975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974195" y="4918392"/>
            <a:ext cx="180975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298170" y="2907982"/>
            <a:ext cx="0" cy="20097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161010" y="4918392"/>
            <a:ext cx="137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161010" y="4404042"/>
            <a:ext cx="13716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161010" y="3937317"/>
            <a:ext cx="13716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161010" y="3413442"/>
            <a:ext cx="13716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166725" y="2918142"/>
            <a:ext cx="13716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936345" y="3099117"/>
            <a:ext cx="0" cy="381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681075" y="3845877"/>
            <a:ext cx="0" cy="18859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>
            <a:spLocks noChangeArrowheads="1"/>
          </p:cNvSpPr>
          <p:nvPr/>
        </p:nvSpPr>
        <p:spPr bwMode="auto">
          <a:xfrm>
            <a:off x="3815955" y="4005262"/>
            <a:ext cx="996315" cy="46672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/>
                <a:ea typeface="Calibri"/>
                <a:cs typeface="Times New Roman"/>
              </a:rPr>
              <a:t>Display Statistics</a:t>
            </a:r>
            <a:endParaRPr lang="en-US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288395" y="3495992"/>
            <a:ext cx="0" cy="50482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>
            <a:spLocks noChangeArrowheads="1"/>
          </p:cNvSpPr>
          <p:nvPr/>
        </p:nvSpPr>
        <p:spPr bwMode="auto">
          <a:xfrm>
            <a:off x="3812145" y="5943600"/>
            <a:ext cx="996315" cy="655320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System Timer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270798" y="5710237"/>
            <a:ext cx="0" cy="23336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300075" y="2918142"/>
            <a:ext cx="1397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6928090" y="4446587"/>
            <a:ext cx="996315" cy="52387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/>
                <a:ea typeface="Calibri"/>
                <a:cs typeface="Times New Roman"/>
              </a:rPr>
              <a:t>Override</a:t>
            </a:r>
            <a:endParaRPr lang="en-US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7210030" y="3866832"/>
            <a:ext cx="0" cy="59182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280015" y="5734367"/>
            <a:ext cx="3397885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2283700" y="3867467"/>
            <a:ext cx="996315" cy="46672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Store in Memory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797415" y="3667442"/>
            <a:ext cx="0" cy="20193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>
            <a:spLocks noChangeArrowheads="1"/>
          </p:cNvSpPr>
          <p:nvPr/>
        </p:nvSpPr>
        <p:spPr bwMode="auto">
          <a:xfrm>
            <a:off x="3815955" y="4854891"/>
            <a:ext cx="996315" cy="39052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/>
                <a:ea typeface="Calibri"/>
                <a:cs typeface="Times New Roman"/>
              </a:rPr>
              <a:t>Button Input</a:t>
            </a:r>
            <a:endParaRPr lang="en-US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0" y="-202285"/>
            <a:ext cx="50206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48"/>
          <p:cNvSpPr>
            <a:spLocks noChangeArrowheads="1"/>
          </p:cNvSpPr>
          <p:nvPr/>
        </p:nvSpPr>
        <p:spPr bwMode="auto">
          <a:xfrm>
            <a:off x="0" y="-158350"/>
            <a:ext cx="18473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auto">
          <a:xfrm>
            <a:off x="0" y="-112184"/>
            <a:ext cx="29046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0" y="39341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Straight Arrow Connector 73"/>
          <p:cNvCxnSpPr>
            <a:stCxn id="55" idx="0"/>
            <a:endCxn id="45" idx="2"/>
          </p:cNvCxnSpPr>
          <p:nvPr/>
        </p:nvCxnSpPr>
        <p:spPr>
          <a:xfrm flipV="1">
            <a:off x="4314113" y="4471987"/>
            <a:ext cx="0" cy="38290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219200" y="2590800"/>
            <a:ext cx="2209800" cy="4008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0" name="TextBox 79"/>
          <p:cNvSpPr txBox="1"/>
          <p:nvPr/>
        </p:nvSpPr>
        <p:spPr>
          <a:xfrm>
            <a:off x="1627877" y="6109387"/>
            <a:ext cx="1205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Transfer</a:t>
            </a:r>
            <a:endParaRPr lang="en-US" sz="1400" dirty="0"/>
          </a:p>
        </p:txBody>
      </p:sp>
      <p:sp>
        <p:nvSpPr>
          <p:cNvPr id="81" name="Rounded Rectangle 80"/>
          <p:cNvSpPr/>
          <p:nvPr/>
        </p:nvSpPr>
        <p:spPr>
          <a:xfrm>
            <a:off x="4966621" y="2590800"/>
            <a:ext cx="1343922" cy="30673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2" name="TextBox 81"/>
          <p:cNvSpPr txBox="1"/>
          <p:nvPr/>
        </p:nvSpPr>
        <p:spPr>
          <a:xfrm>
            <a:off x="4929154" y="5261490"/>
            <a:ext cx="144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Water Algorithm</a:t>
            </a:r>
            <a:endParaRPr lang="en-US" sz="1400" dirty="0"/>
          </a:p>
        </p:txBody>
      </p:sp>
      <p:sp>
        <p:nvSpPr>
          <p:cNvPr id="83" name="Rounded Rectangle 82"/>
          <p:cNvSpPr/>
          <p:nvPr/>
        </p:nvSpPr>
        <p:spPr>
          <a:xfrm>
            <a:off x="6754286" y="4237970"/>
            <a:ext cx="1343922" cy="12631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4" name="TextBox 83"/>
          <p:cNvSpPr txBox="1"/>
          <p:nvPr/>
        </p:nvSpPr>
        <p:spPr>
          <a:xfrm>
            <a:off x="6828166" y="5051645"/>
            <a:ext cx="1196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Manual Input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42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 Software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209800" y="4504054"/>
            <a:ext cx="1184275" cy="87439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Sensor Subsystem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838700" y="4504054"/>
            <a:ext cx="1295400" cy="92392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Solenoid Subsystem 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581400" y="2580004"/>
            <a:ext cx="1184275" cy="87439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Central Subsystem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ight Arrow 8"/>
          <p:cNvSpPr/>
          <p:nvPr/>
        </p:nvSpPr>
        <p:spPr>
          <a:xfrm rot="18079606">
            <a:off x="2914650" y="3856354"/>
            <a:ext cx="779145" cy="1746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258659">
            <a:off x="3200400" y="3951604"/>
            <a:ext cx="779145" cy="1746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816832">
            <a:off x="4429125" y="3942079"/>
            <a:ext cx="779145" cy="1746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876800" y="4495800"/>
            <a:ext cx="1295400" cy="91440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 Software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2256210" y="3166005"/>
            <a:ext cx="1184275" cy="87439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Receive Signal 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3951660" y="3166005"/>
            <a:ext cx="1184275" cy="87439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/>
                <a:ea typeface="Calibri"/>
                <a:cs typeface="Times New Roman"/>
              </a:rPr>
              <a:t>Open Valve</a:t>
            </a:r>
            <a:endParaRPr lang="en-US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40485" y="3601615"/>
            <a:ext cx="51435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39110" y="3601615"/>
            <a:ext cx="739775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5872535" y="3166005"/>
            <a:ext cx="1366465" cy="87439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/>
                <a:ea typeface="Calibri"/>
                <a:cs typeface="Times New Roman"/>
              </a:rPr>
              <a:t>Countdown Timer</a:t>
            </a:r>
            <a:endParaRPr lang="en-US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878885" y="4537605"/>
            <a:ext cx="1184275" cy="874395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/>
                <a:ea typeface="Calibri"/>
                <a:cs typeface="Times New Roman"/>
              </a:rPr>
              <a:t>Close Valve</a:t>
            </a:r>
            <a:endParaRPr lang="en-US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78960" y="4039765"/>
            <a:ext cx="0" cy="49720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1385625" y="3519065"/>
            <a:ext cx="779145" cy="1746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0" y="-63786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/>
          </a:p>
        </p:txBody>
      </p:sp>
      <p:sp>
        <p:nvSpPr>
          <p:cNvPr id="22" name="Rounded Rectangle 21"/>
          <p:cNvSpPr/>
          <p:nvPr/>
        </p:nvSpPr>
        <p:spPr>
          <a:xfrm>
            <a:off x="1295400" y="2743200"/>
            <a:ext cx="2286000" cy="20040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" name="Rounded Rectangle 22"/>
          <p:cNvSpPr/>
          <p:nvPr/>
        </p:nvSpPr>
        <p:spPr>
          <a:xfrm>
            <a:off x="3810000" y="2762015"/>
            <a:ext cx="3505200" cy="2743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TextBox 23"/>
          <p:cNvSpPr txBox="1"/>
          <p:nvPr/>
        </p:nvSpPr>
        <p:spPr>
          <a:xfrm>
            <a:off x="1643145" y="4288367"/>
            <a:ext cx="1205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Transfer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954835" y="4685111"/>
            <a:ext cx="165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Solenoid Controller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29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subsystem collects data at set intervals</a:t>
            </a:r>
          </a:p>
          <a:p>
            <a:r>
              <a:rPr lang="en-US" dirty="0" smtClean="0"/>
              <a:t>Central subsystem requests data, computes water signal, transmits water signal to solenoid</a:t>
            </a:r>
          </a:p>
          <a:p>
            <a:r>
              <a:rPr lang="en-US" dirty="0" smtClean="0"/>
              <a:t>Solenoid subsystem controls the operation of the valve and water distribution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2400" y="838200"/>
            <a:ext cx="8763000" cy="5403849"/>
            <a:chOff x="0" y="762000"/>
            <a:chExt cx="9144000" cy="5638800"/>
          </a:xfrm>
        </p:grpSpPr>
        <p:grpSp>
          <p:nvGrpSpPr>
            <p:cNvPr id="5" name="Group 66"/>
            <p:cNvGrpSpPr/>
            <p:nvPr/>
          </p:nvGrpSpPr>
          <p:grpSpPr>
            <a:xfrm>
              <a:off x="76200" y="838200"/>
              <a:ext cx="8991600" cy="5508487"/>
              <a:chOff x="76200" y="838200"/>
              <a:chExt cx="8991600" cy="5508486"/>
            </a:xfrm>
          </p:grpSpPr>
          <p:grpSp>
            <p:nvGrpSpPr>
              <p:cNvPr id="9" name="Group 61"/>
              <p:cNvGrpSpPr/>
              <p:nvPr/>
            </p:nvGrpSpPr>
            <p:grpSpPr>
              <a:xfrm>
                <a:off x="76200" y="1524000"/>
                <a:ext cx="8991600" cy="4114800"/>
                <a:chOff x="1371600" y="1600200"/>
                <a:chExt cx="6705600" cy="3352800"/>
              </a:xfrm>
            </p:grpSpPr>
            <p:grpSp>
              <p:nvGrpSpPr>
                <p:cNvPr id="13" name="Group 8"/>
                <p:cNvGrpSpPr>
                  <a:grpSpLocks/>
                </p:cNvGrpSpPr>
                <p:nvPr/>
              </p:nvGrpSpPr>
              <p:grpSpPr bwMode="auto">
                <a:xfrm>
                  <a:off x="1371600" y="1905000"/>
                  <a:ext cx="2971800" cy="2895600"/>
                  <a:chOff x="0" y="0"/>
                  <a:chExt cx="53162" cy="51085"/>
                </a:xfrm>
              </p:grpSpPr>
              <p:sp>
                <p:nvSpPr>
                  <p:cNvPr id="39" name="Rounded 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Barometric Pressure 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30384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Moisture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Rounded 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0377"/>
                    <a:ext cx="14097" cy="87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2" name="Rounded 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3" name="Rounded 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291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Straight Arrow Connector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83" y="39052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45" name="Straight Arrow Connector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24193"/>
                    <a:ext cx="0" cy="2011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46" name="Rounded 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Ground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Ambient Temp.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Rain Detection</a:t>
                    </a:r>
                    <a:b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" name="Rounded 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15430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Humidity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Sensor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" name="Straight Arrow Connector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21812"/>
                    <a:ext cx="386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1" name="Straight Arrow Connector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41" y="8763"/>
                    <a:ext cx="0" cy="6711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2" name="Straight Arrow Connector 22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18002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3" name="Straight Connector 23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24193"/>
                    <a:ext cx="0" cy="11621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4" name="Straight Arrow Connector 24"/>
                  <p:cNvSpPr>
                    <a:spLocks noChangeShapeType="1"/>
                  </p:cNvSpPr>
                  <p:nvPr/>
                </p:nvSpPr>
                <p:spPr bwMode="auto">
                  <a:xfrm>
                    <a:off x="29241" y="35814"/>
                    <a:ext cx="767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5" name="Straight Connector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1" y="12858"/>
                    <a:ext cx="0" cy="26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6" name="Straight Connector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12858"/>
                    <a:ext cx="1724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7" name="Straight Arrow Connector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" y="8763"/>
                    <a:ext cx="0" cy="409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8" name="Straight Arrow Connector 28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2190"/>
                    <a:ext cx="3771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9" name="Straight Connector 29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8763"/>
                    <a:ext cx="0" cy="2286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0" name="Straight Connector 30"/>
                  <p:cNvSpPr>
                    <a:spLocks noChangeShapeType="1"/>
                  </p:cNvSpPr>
                  <p:nvPr/>
                </p:nvSpPr>
                <p:spPr bwMode="auto">
                  <a:xfrm>
                    <a:off x="12287" y="11049"/>
                    <a:ext cx="1133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1" name="Straight Arrow Connector 31"/>
                  <p:cNvSpPr>
                    <a:spLocks noChangeShapeType="1"/>
                  </p:cNvSpPr>
                  <p:nvPr/>
                </p:nvSpPr>
                <p:spPr bwMode="auto">
                  <a:xfrm>
                    <a:off x="23622" y="11049"/>
                    <a:ext cx="0" cy="438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2" name="Straight Arrow Connector 32"/>
                  <p:cNvSpPr>
                    <a:spLocks noChangeShapeType="1"/>
                  </p:cNvSpPr>
                  <p:nvPr/>
                </p:nvSpPr>
                <p:spPr bwMode="auto">
                  <a:xfrm>
                    <a:off x="26098" y="8763"/>
                    <a:ext cx="0" cy="675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3" name="Straight Arrow Connector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47" y="21240"/>
                    <a:ext cx="381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4" name="Straight Arrow Connector 34"/>
                  <p:cNvSpPr>
                    <a:spLocks noChangeShapeType="1"/>
                  </p:cNvSpPr>
                  <p:nvPr/>
                </p:nvSpPr>
                <p:spPr bwMode="auto">
                  <a:xfrm>
                    <a:off x="15182" y="18859"/>
                    <a:ext cx="386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5" name="Straight Arrow Connector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44" y="34725"/>
                    <a:ext cx="8001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6" name="Straight Arrow Connector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45" y="24191"/>
                    <a:ext cx="0" cy="105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7" name="Straight Connector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956" y="33337"/>
                    <a:ext cx="600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8" name="Straight Arrow Connector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56" y="24193"/>
                    <a:ext cx="0" cy="91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9" name="Straight Arrow Connector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42" y="4857"/>
                    <a:ext cx="377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14" name="Group 107"/>
                <p:cNvGrpSpPr>
                  <a:grpSpLocks/>
                </p:cNvGrpSpPr>
                <p:nvPr/>
              </p:nvGrpSpPr>
              <p:grpSpPr bwMode="auto">
                <a:xfrm>
                  <a:off x="4781243" y="3124200"/>
                  <a:ext cx="3295957" cy="1828800"/>
                  <a:chOff x="-341" y="0"/>
                  <a:chExt cx="58062" cy="31273"/>
                </a:xfrm>
              </p:grpSpPr>
              <p:sp>
                <p:nvSpPr>
                  <p:cNvPr id="25" name="Rounded 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479"/>
                    <a:ext cx="53162" cy="679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Rounded 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Rounded 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38671" y="11715"/>
                    <a:ext cx="14135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LCD Display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Rounded 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9716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User Interface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Rounded 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-341" y="11620"/>
                    <a:ext cx="15601" cy="871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Straight Connector 97"/>
                  <p:cNvSpPr>
                    <a:spLocks noChangeShapeType="1"/>
                  </p:cNvSpPr>
                  <p:nvPr/>
                </p:nvSpPr>
                <p:spPr bwMode="auto">
                  <a:xfrm>
                    <a:off x="53149" y="28003"/>
                    <a:ext cx="455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1" name="Straight Connector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721" y="3810"/>
                    <a:ext cx="0" cy="2419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2" name="Straight Arrow Connector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3" y="3905"/>
                    <a:ext cx="23908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3" name="Straight Arrow Connector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5" y="20288"/>
                    <a:ext cx="0" cy="414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4" name="Straight Arrow Connector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15" y="20478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5" name="Straight Arrow Connector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196" y="20383"/>
                    <a:ext cx="0" cy="4096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6" name="Straight Arrow Connector 104"/>
                  <p:cNvSpPr>
                    <a:spLocks noChangeShapeType="1"/>
                  </p:cNvSpPr>
                  <p:nvPr/>
                </p:nvSpPr>
                <p:spPr bwMode="auto">
                  <a:xfrm>
                    <a:off x="15676" y="16409"/>
                    <a:ext cx="40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7" name="Straight Arrow Connector 105"/>
                  <p:cNvSpPr>
                    <a:spLocks noChangeShapeType="1"/>
                  </p:cNvSpPr>
                  <p:nvPr/>
                </p:nvSpPr>
                <p:spPr bwMode="auto">
                  <a:xfrm>
                    <a:off x="33813" y="16002"/>
                    <a:ext cx="482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38" name="Straight Arrow Connector 106"/>
                  <p:cNvSpPr>
                    <a:spLocks noChangeShapeType="1"/>
                  </p:cNvSpPr>
                  <p:nvPr/>
                </p:nvSpPr>
                <p:spPr bwMode="auto">
                  <a:xfrm>
                    <a:off x="26765" y="8763"/>
                    <a:ext cx="0" cy="290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15" name="Group 40"/>
                <p:cNvGrpSpPr>
                  <a:grpSpLocks/>
                </p:cNvGrpSpPr>
                <p:nvPr/>
              </p:nvGrpSpPr>
              <p:grpSpPr bwMode="auto">
                <a:xfrm>
                  <a:off x="4876800" y="1600200"/>
                  <a:ext cx="3048000" cy="1186216"/>
                  <a:chOff x="0" y="0"/>
                  <a:chExt cx="53162" cy="20701"/>
                </a:xfrm>
              </p:grpSpPr>
              <p:sp>
                <p:nvSpPr>
                  <p:cNvPr id="16" name="Rounded 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6957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Solenoid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Rounded 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90" y="0"/>
                    <a:ext cx="14288" cy="86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Transmitter</a:t>
                    </a:r>
                    <a:b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Receiver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" name="Rounded 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9050" y="0"/>
                    <a:ext cx="14135" cy="87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Micro-Controller</a:t>
                    </a:r>
                    <a:endParaRPr lang="en-US" sz="12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Rounded 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906"/>
                    <a:ext cx="53162" cy="67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Power Source</a:t>
                    </a:r>
                    <a:endPara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Straight Arrow Connector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39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21" name="Straight Arrow Connector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8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22" name="Straight Arrow Connector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15" y="8667"/>
                    <a:ext cx="0" cy="520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23" name="Straight Arrow Connector 48"/>
                  <p:cNvSpPr>
                    <a:spLocks noChangeShapeType="1"/>
                  </p:cNvSpPr>
                  <p:nvPr/>
                </p:nvSpPr>
                <p:spPr bwMode="auto">
                  <a:xfrm>
                    <a:off x="14478" y="3905"/>
                    <a:ext cx="461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24" name="Straight Arrow Connector 49"/>
                  <p:cNvSpPr>
                    <a:spLocks noChangeShapeType="1"/>
                  </p:cNvSpPr>
                  <p:nvPr/>
                </p:nvSpPr>
                <p:spPr bwMode="auto">
                  <a:xfrm>
                    <a:off x="33147" y="3905"/>
                    <a:ext cx="377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579B8"/>
                    </a:solidFill>
                    <a:round/>
                    <a:headEnd/>
                    <a:tailEnd type="arrow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</p:grpSp>
          <p:sp>
            <p:nvSpPr>
              <p:cNvPr id="10" name="Rectangle 9"/>
              <p:cNvSpPr/>
              <p:nvPr/>
            </p:nvSpPr>
            <p:spPr>
              <a:xfrm>
                <a:off x="685800" y="1143000"/>
                <a:ext cx="2635658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solidFill>
                      <a:srgbClr val="F0601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Sensors S.S.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953000" y="5638800"/>
                <a:ext cx="371608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Central</a:t>
                </a:r>
                <a:r>
                  <a:rPr lang="en-US" sz="4000" b="1" cap="none" spc="50" dirty="0" smtClean="0">
                    <a:ln w="11430"/>
                    <a:gradFill>
                      <a:gsLst>
                        <a:gs pos="25000">
                          <a:srgbClr val="00B0F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HUB S.S.</a:t>
                </a:r>
                <a:endParaRPr lang="en-US" sz="4000" b="1" cap="none" spc="50" dirty="0">
                  <a:ln w="11430"/>
                  <a:gradFill>
                    <a:gsLst>
                      <a:gs pos="25000">
                        <a:srgbClr val="00B0F0"/>
                      </a:gs>
                      <a:gs pos="100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334000" y="838200"/>
                <a:ext cx="2821606" cy="646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50" dirty="0" smtClean="0">
                    <a:ln w="11430"/>
                    <a:gradFill>
                      <a:gsLst>
                        <a:gs pos="25000">
                          <a:srgbClr val="7030A0"/>
                        </a:gs>
                        <a:gs pos="100000">
                          <a:schemeClr val="tx1"/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Solenoid S.S.</a:t>
                </a: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0" y="1143000"/>
              <a:ext cx="4343400" cy="48006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11758" y="762000"/>
              <a:ext cx="4452730" cy="2438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72000" y="3306417"/>
              <a:ext cx="4572000" cy="309438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ounded Rectangle 19"/>
          <p:cNvSpPr>
            <a:spLocks noChangeArrowheads="1"/>
          </p:cNvSpPr>
          <p:nvPr/>
        </p:nvSpPr>
        <p:spPr bwMode="auto">
          <a:xfrm>
            <a:off x="6055264" y="3357788"/>
            <a:ext cx="1031101" cy="602707"/>
          </a:xfrm>
          <a:prstGeom prst="roundRect">
            <a:avLst>
              <a:gd name="adj" fmla="val 16667"/>
            </a:avLst>
          </a:prstGeom>
          <a:solidFill>
            <a:srgbClr val="FFFF00">
              <a:alpha val="33000"/>
            </a:srgbClr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goal of Eco-Sense</a:t>
            </a:r>
          </a:p>
          <a:p>
            <a:r>
              <a:rPr lang="en-US" dirty="0" smtClean="0"/>
              <a:t>Reduce the waste of water by not watering under certain </a:t>
            </a:r>
            <a:r>
              <a:rPr lang="en-US" smtClean="0"/>
              <a:t>climate conditions.</a:t>
            </a:r>
            <a:endParaRPr lang="en-US" dirty="0" smtClean="0"/>
          </a:p>
          <a:p>
            <a:pPr lvl="1"/>
            <a:r>
              <a:rPr lang="en-US" dirty="0" smtClean="0"/>
              <a:t>Soil Moisture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Humidity </a:t>
            </a:r>
          </a:p>
          <a:p>
            <a:r>
              <a:rPr lang="en-US" dirty="0" smtClean="0"/>
              <a:t>Allow watering only when rain is </a:t>
            </a:r>
            <a:r>
              <a:rPr lang="en-US" smtClean="0"/>
              <a:t>not predicted.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user interface (UI) is for allowing the user to access to the system in an efficient manner</a:t>
            </a:r>
          </a:p>
          <a:p>
            <a:r>
              <a:rPr lang="en-US" dirty="0" smtClean="0"/>
              <a:t>Provide overriding actions for user</a:t>
            </a:r>
          </a:p>
          <a:p>
            <a:r>
              <a:rPr lang="en-US" dirty="0" smtClean="0"/>
              <a:t>Provide data feedback to the user</a:t>
            </a:r>
          </a:p>
          <a:p>
            <a:r>
              <a:rPr lang="en-US" dirty="0" smtClean="0"/>
              <a:t>Display system status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UI will include the following:</a:t>
            </a:r>
          </a:p>
          <a:p>
            <a:r>
              <a:rPr lang="en-US" dirty="0" smtClean="0"/>
              <a:t>LCD module</a:t>
            </a:r>
          </a:p>
          <a:p>
            <a:r>
              <a:rPr lang="en-US" dirty="0" smtClean="0"/>
              <a:t>Pushbuttons</a:t>
            </a:r>
          </a:p>
          <a:p>
            <a:r>
              <a:rPr lang="en-US" dirty="0" smtClean="0"/>
              <a:t>Protective box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16" y="2675465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Model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6999" y="2919455"/>
            <a:ext cx="1059533" cy="3162300"/>
            <a:chOff x="1455067" y="2209800"/>
            <a:chExt cx="1059533" cy="26670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476500" y="2209800"/>
              <a:ext cx="38100" cy="2667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455067" y="3410717"/>
              <a:ext cx="10214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3.5 inches</a:t>
              </a:r>
              <a:endParaRPr lang="en-US" sz="1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61542" y="6200865"/>
            <a:ext cx="6198767" cy="490954"/>
            <a:chOff x="2726684" y="5035927"/>
            <a:chExt cx="5105400" cy="49095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726684" y="5035927"/>
              <a:ext cx="5105400" cy="76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701716" y="5188327"/>
              <a:ext cx="10214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6.5 </a:t>
              </a:r>
              <a:r>
                <a:rPr lang="en-US" sz="1600" dirty="0" smtClean="0"/>
                <a:t>inches</a:t>
              </a:r>
              <a:endParaRPr lang="en-US" sz="1600" dirty="0"/>
            </a:p>
          </p:txBody>
        </p:sp>
      </p:grpSp>
      <p:pic>
        <p:nvPicPr>
          <p:cNvPr id="8194" name="Picture 2" descr="C:\Users\Jamie\Desktop\SD\Pages\Models\Central HUB\Re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22940"/>
            <a:ext cx="6369050" cy="335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267" y="2675467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14181639"/>
              </p:ext>
            </p:extLst>
          </p:nvPr>
        </p:nvGraphicFramePr>
        <p:xfrm>
          <a:off x="609600" y="2438400"/>
          <a:ext cx="7467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22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76515"/>
              </p:ext>
            </p:extLst>
          </p:nvPr>
        </p:nvGraphicFramePr>
        <p:xfrm>
          <a:off x="914400" y="2286000"/>
          <a:ext cx="687038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330"/>
                <a:gridCol w="1070293"/>
                <a:gridCol w="1389380"/>
                <a:gridCol w="13893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Neil (EE)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Jamie (</a:t>
                      </a:r>
                      <a:r>
                        <a:rPr lang="en-US" dirty="0" err="1" smtClean="0"/>
                        <a:t>CpE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Daniel (</a:t>
                      </a:r>
                      <a:r>
                        <a:rPr lang="en-US" dirty="0" err="1" smtClean="0"/>
                        <a:t>CpE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Sensor 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Sensor Subsystem Circuitry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Weather Algorithms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Wireless</a:t>
                      </a:r>
                      <a:r>
                        <a:rPr lang="en-US" baseline="0" dirty="0" smtClean="0"/>
                        <a:t> Communications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Solenoid Subsystem Circuitry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Watering Algorithms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 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 Subsystem</a:t>
                      </a:r>
                      <a:r>
                        <a:rPr lang="en-US" baseline="0" dirty="0" smtClean="0"/>
                        <a:t> Circuitry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Solenoid 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85017"/>
              </p:ext>
            </p:extLst>
          </p:nvPr>
        </p:nvGraphicFramePr>
        <p:xfrm>
          <a:off x="228600" y="1981200"/>
          <a:ext cx="8686800" cy="4475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2027"/>
                <a:gridCol w="1554623"/>
                <a:gridCol w="981867"/>
                <a:gridCol w="640941"/>
                <a:gridCol w="1377342"/>
              </a:tblGrid>
              <a:tr h="21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Part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Buy from where?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How many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Price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Extended Price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Mini Push Button Switch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Sparkfun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$0.35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$1.40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LCD Module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Sparkfun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$13.95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$13.95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Orbit Watering Valve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Home Depot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$15.97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Orbit Spike Sprinkler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Lowe's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$8.98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$8.98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Custom Housing Estimate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SkyCraft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Miscellaneous Electrical Components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$5.00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Atmega 328 DIP Socket Low Power Version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Sparkfun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$4.30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$12.90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PCB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4PCB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$33.00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$99.00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Xbee Series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Digikey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$17.00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$51.00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HIH-4030 Hygrometer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Sparkfun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$16.95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$16.95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BMP085 Barometer/Thermometer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Sparkfun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$19.95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$19.95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12 Gauge Galvanied Steel Wire (2 feet)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$5.00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Black Electrical Tape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$5.00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4" x 4" x 4" Packing Foam Block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$5.00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Rain Detection PCB board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Baaqii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$3.01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$3.01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LM339N Comparator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Jameco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$0.25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TIP120 transistor for solenoid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Jameco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$0.39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$0.39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LM2592HV 3.3v (input 4.5-60v)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Jameco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$1.95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$5.85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1000mAh 2S 20C Lipo Pack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HobbyKing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$4.62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$13.86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Battery Charger (Owned)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HobbyKing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$0.00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  <a:tr h="2029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$313.46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6" marR="7296" marT="7296" marB="0" anchor="b"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162800" y="6248400"/>
            <a:ext cx="1828800" cy="228600"/>
          </a:xfrm>
          <a:prstGeom prst="round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Housing material</a:t>
            </a:r>
          </a:p>
          <a:p>
            <a:r>
              <a:rPr lang="en-US" dirty="0" smtClean="0"/>
              <a:t>Time for testing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complete this project, the following work needs to be finished:</a:t>
            </a:r>
          </a:p>
          <a:p>
            <a:r>
              <a:rPr lang="en-US" dirty="0" smtClean="0"/>
              <a:t>PCB layout and purchase</a:t>
            </a:r>
          </a:p>
          <a:p>
            <a:r>
              <a:rPr lang="en-US" dirty="0" smtClean="0"/>
              <a:t>Decide on housing material and design</a:t>
            </a:r>
          </a:p>
          <a:p>
            <a:r>
              <a:rPr lang="en-US" dirty="0" smtClean="0"/>
              <a:t>Prototype each subsystem</a:t>
            </a:r>
          </a:p>
          <a:p>
            <a:r>
              <a:rPr lang="en-US" dirty="0" smtClean="0"/>
              <a:t>Testing, testing, testing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Completion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Complaints?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Water Algorithm</a:t>
            </a:r>
            <a:endParaRPr lang="en-US" dirty="0"/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214"/>
          <p:cNvGrpSpPr>
            <a:grpSpLocks/>
          </p:cNvGrpSpPr>
          <p:nvPr/>
        </p:nvGrpSpPr>
        <p:grpSpPr bwMode="auto">
          <a:xfrm>
            <a:off x="1295373" y="2209800"/>
            <a:ext cx="6219393" cy="4324144"/>
            <a:chOff x="-1404" y="0"/>
            <a:chExt cx="59798" cy="41665"/>
          </a:xfrm>
        </p:grpSpPr>
        <p:sp>
          <p:nvSpPr>
            <p:cNvPr id="6" name="Rounded Rectangle 215"/>
            <p:cNvSpPr>
              <a:spLocks noChangeArrowheads="1"/>
            </p:cNvSpPr>
            <p:nvPr/>
          </p:nvSpPr>
          <p:spPr bwMode="auto">
            <a:xfrm>
              <a:off x="8453" y="0"/>
              <a:ext cx="11208" cy="784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Within USWT limits?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ounded Rectangle 216"/>
            <p:cNvSpPr>
              <a:spLocks noChangeArrowheads="1"/>
            </p:cNvSpPr>
            <p:nvPr/>
          </p:nvSpPr>
          <p:spPr bwMode="auto">
            <a:xfrm>
              <a:off x="47186" y="13543"/>
              <a:ext cx="11208" cy="78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Temperature above 32˚C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ounded Rectangle 217"/>
            <p:cNvSpPr>
              <a:spLocks noChangeArrowheads="1"/>
            </p:cNvSpPr>
            <p:nvPr/>
          </p:nvSpPr>
          <p:spPr bwMode="auto">
            <a:xfrm>
              <a:off x="7936" y="30364"/>
              <a:ext cx="11208" cy="78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Temperature below dew point?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ed Rectangle 218"/>
            <p:cNvSpPr>
              <a:spLocks noChangeArrowheads="1"/>
            </p:cNvSpPr>
            <p:nvPr/>
          </p:nvSpPr>
          <p:spPr bwMode="auto">
            <a:xfrm>
              <a:off x="27604" y="0"/>
              <a:ext cx="11208" cy="784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Soil Field Capacity below 75%?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219"/>
            <p:cNvSpPr>
              <a:spLocks noChangeArrowheads="1"/>
            </p:cNvSpPr>
            <p:nvPr/>
          </p:nvSpPr>
          <p:spPr bwMode="auto">
            <a:xfrm>
              <a:off x="47186" y="30364"/>
              <a:ext cx="11208" cy="78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Temperature above 25˚C?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ounded Rectangle 220"/>
            <p:cNvSpPr>
              <a:spLocks noChangeArrowheads="1"/>
            </p:cNvSpPr>
            <p:nvPr/>
          </p:nvSpPr>
          <p:spPr bwMode="auto">
            <a:xfrm>
              <a:off x="27690" y="30364"/>
              <a:ext cx="11208" cy="78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Humidity below 50%?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221"/>
            <p:cNvSpPr>
              <a:spLocks noChangeArrowheads="1"/>
            </p:cNvSpPr>
            <p:nvPr/>
          </p:nvSpPr>
          <p:spPr bwMode="auto">
            <a:xfrm>
              <a:off x="47186" y="0"/>
              <a:ext cx="11208" cy="784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Temperature below 5˚C?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222"/>
            <p:cNvSpPr>
              <a:spLocks noChangeArrowheads="1"/>
            </p:cNvSpPr>
            <p:nvPr/>
          </p:nvSpPr>
          <p:spPr bwMode="auto">
            <a:xfrm>
              <a:off x="27690" y="13716"/>
              <a:ext cx="11208" cy="7848"/>
            </a:xfrm>
            <a:prstGeom prst="roundRect">
              <a:avLst>
                <a:gd name="adj" fmla="val 16667"/>
              </a:avLst>
            </a:prstGeom>
            <a:solidFill>
              <a:srgbClr val="4BACC6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Do Not Water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223"/>
            <p:cNvSpPr>
              <a:spLocks noChangeArrowheads="1"/>
            </p:cNvSpPr>
            <p:nvPr/>
          </p:nvSpPr>
          <p:spPr bwMode="auto">
            <a:xfrm>
              <a:off x="8453" y="13457"/>
              <a:ext cx="11208" cy="7848"/>
            </a:xfrm>
            <a:prstGeom prst="roundRect">
              <a:avLst>
                <a:gd name="adj" fmla="val 16667"/>
              </a:avLst>
            </a:prstGeom>
            <a:solidFill>
              <a:srgbClr val="4BACC6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Water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traight Arrow Connector 224"/>
            <p:cNvSpPr>
              <a:spLocks noChangeShapeType="1"/>
            </p:cNvSpPr>
            <p:nvPr/>
          </p:nvSpPr>
          <p:spPr bwMode="auto">
            <a:xfrm>
              <a:off x="19668" y="3795"/>
              <a:ext cx="8029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" name="Straight Arrow Connector 225"/>
            <p:cNvSpPr>
              <a:spLocks noChangeShapeType="1"/>
            </p:cNvSpPr>
            <p:nvPr/>
          </p:nvSpPr>
          <p:spPr bwMode="auto">
            <a:xfrm>
              <a:off x="19150" y="7850"/>
              <a:ext cx="8551" cy="6902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7" name="Straight Arrow Connector 226"/>
            <p:cNvSpPr>
              <a:spLocks noChangeShapeType="1"/>
            </p:cNvSpPr>
            <p:nvPr/>
          </p:nvSpPr>
          <p:spPr bwMode="auto">
            <a:xfrm>
              <a:off x="33211" y="7850"/>
              <a:ext cx="0" cy="6297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8" name="Straight Arrow Connector 227"/>
            <p:cNvSpPr>
              <a:spLocks noChangeShapeType="1"/>
            </p:cNvSpPr>
            <p:nvPr/>
          </p:nvSpPr>
          <p:spPr bwMode="auto">
            <a:xfrm>
              <a:off x="38905" y="3795"/>
              <a:ext cx="8288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" name="Straight Arrow Connector 228"/>
            <p:cNvSpPr>
              <a:spLocks noChangeShapeType="1"/>
            </p:cNvSpPr>
            <p:nvPr/>
          </p:nvSpPr>
          <p:spPr bwMode="auto">
            <a:xfrm>
              <a:off x="52879" y="7850"/>
              <a:ext cx="0" cy="5607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" name="Straight Arrow Connector 229"/>
            <p:cNvSpPr>
              <a:spLocks noChangeShapeType="1"/>
            </p:cNvSpPr>
            <p:nvPr/>
          </p:nvSpPr>
          <p:spPr bwMode="auto">
            <a:xfrm flipH="1">
              <a:off x="38732" y="7850"/>
              <a:ext cx="8892" cy="6294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" name="Straight Arrow Connector 230"/>
            <p:cNvSpPr>
              <a:spLocks noChangeShapeType="1"/>
            </p:cNvSpPr>
            <p:nvPr/>
          </p:nvSpPr>
          <p:spPr bwMode="auto">
            <a:xfrm flipH="1">
              <a:off x="38905" y="17425"/>
              <a:ext cx="8281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" name="Straight Arrow Connector 231"/>
            <p:cNvSpPr>
              <a:spLocks noChangeShapeType="1"/>
            </p:cNvSpPr>
            <p:nvPr/>
          </p:nvSpPr>
          <p:spPr bwMode="auto">
            <a:xfrm>
              <a:off x="52879" y="21566"/>
              <a:ext cx="0" cy="880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" name="Straight Arrow Connector 232"/>
            <p:cNvSpPr>
              <a:spLocks noChangeShapeType="1"/>
            </p:cNvSpPr>
            <p:nvPr/>
          </p:nvSpPr>
          <p:spPr bwMode="auto">
            <a:xfrm flipH="1">
              <a:off x="38905" y="34160"/>
              <a:ext cx="8286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" name="Straight Arrow Connector 233"/>
            <p:cNvSpPr>
              <a:spLocks noChangeShapeType="1"/>
            </p:cNvSpPr>
            <p:nvPr/>
          </p:nvSpPr>
          <p:spPr bwMode="auto">
            <a:xfrm flipV="1">
              <a:off x="33211" y="21566"/>
              <a:ext cx="0" cy="8798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" name="Straight Arrow Connector 234"/>
            <p:cNvSpPr>
              <a:spLocks noChangeShapeType="1"/>
            </p:cNvSpPr>
            <p:nvPr/>
          </p:nvSpPr>
          <p:spPr bwMode="auto">
            <a:xfrm flipH="1">
              <a:off x="19064" y="34160"/>
              <a:ext cx="8460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" name="Straight Arrow Connector 235"/>
            <p:cNvSpPr>
              <a:spLocks noChangeShapeType="1"/>
            </p:cNvSpPr>
            <p:nvPr/>
          </p:nvSpPr>
          <p:spPr bwMode="auto">
            <a:xfrm flipV="1">
              <a:off x="13629" y="21566"/>
              <a:ext cx="0" cy="8794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" name="Straight Connector 236"/>
            <p:cNvSpPr>
              <a:spLocks noChangeShapeType="1"/>
            </p:cNvSpPr>
            <p:nvPr/>
          </p:nvSpPr>
          <p:spPr bwMode="auto">
            <a:xfrm>
              <a:off x="52879" y="38215"/>
              <a:ext cx="0" cy="2761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" name="Straight Connector 237"/>
            <p:cNvSpPr>
              <a:spLocks noChangeShapeType="1"/>
            </p:cNvSpPr>
            <p:nvPr/>
          </p:nvSpPr>
          <p:spPr bwMode="auto">
            <a:xfrm flipH="1">
              <a:off x="13629" y="40975"/>
              <a:ext cx="39250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" name="Straight Arrow Connector 238"/>
            <p:cNvSpPr>
              <a:spLocks noChangeShapeType="1"/>
            </p:cNvSpPr>
            <p:nvPr/>
          </p:nvSpPr>
          <p:spPr bwMode="auto">
            <a:xfrm flipV="1">
              <a:off x="13629" y="38215"/>
              <a:ext cx="0" cy="276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" name="Straight Arrow Connector 239"/>
            <p:cNvSpPr>
              <a:spLocks noChangeShapeType="1"/>
            </p:cNvSpPr>
            <p:nvPr/>
          </p:nvSpPr>
          <p:spPr bwMode="auto">
            <a:xfrm>
              <a:off x="4744" y="3795"/>
              <a:ext cx="3706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-1404" y="1380"/>
              <a:ext cx="7701" cy="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Sensor</a:t>
              </a:r>
              <a:b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Data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21220" y="1725"/>
              <a:ext cx="4918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Yes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21220" y="7850"/>
              <a:ext cx="4918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32349" y="8885"/>
              <a:ext cx="4914" cy="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40199" y="1725"/>
              <a:ext cx="4917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Yes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52103" y="9144"/>
              <a:ext cx="4917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 smtClean="0">
                  <a:latin typeface="Times New Roman" pitchFamily="18" charset="0"/>
                  <a:cs typeface="Times New Roman" pitchFamily="18" charset="0"/>
                </a:rPr>
                <a:t>No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41665" y="15355"/>
              <a:ext cx="4917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Yes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41665" y="32090"/>
              <a:ext cx="4917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Yes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21738" y="32090"/>
              <a:ext cx="4917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Yes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Straight Arrow Connector 249"/>
            <p:cNvSpPr>
              <a:spLocks noChangeShapeType="1"/>
            </p:cNvSpPr>
            <p:nvPr/>
          </p:nvSpPr>
          <p:spPr bwMode="auto">
            <a:xfrm flipV="1">
              <a:off x="19064" y="21566"/>
              <a:ext cx="9230" cy="923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19668" y="24671"/>
              <a:ext cx="4917" cy="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Yes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41061" y="8885"/>
              <a:ext cx="4917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 smtClean="0">
                  <a:latin typeface="Times New Roman" pitchFamily="18" charset="0"/>
                  <a:cs typeface="Times New Roman" pitchFamily="18" charset="0"/>
                </a:rPr>
                <a:t>Yes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2"/>
            <p:cNvSpPr txBox="1">
              <a:spLocks noChangeArrowheads="1"/>
            </p:cNvSpPr>
            <p:nvPr/>
          </p:nvSpPr>
          <p:spPr bwMode="auto">
            <a:xfrm>
              <a:off x="52103" y="23291"/>
              <a:ext cx="4917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2"/>
            <p:cNvSpPr txBox="1">
              <a:spLocks noChangeArrowheads="1"/>
            </p:cNvSpPr>
            <p:nvPr/>
          </p:nvSpPr>
          <p:spPr bwMode="auto">
            <a:xfrm>
              <a:off x="47617" y="38905"/>
              <a:ext cx="4917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12853" y="25361"/>
              <a:ext cx="4917" cy="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32349" y="26051"/>
              <a:ext cx="4917" cy="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46364" y="5508837"/>
            <a:ext cx="1647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USWT: User Specified </a:t>
            </a:r>
            <a:r>
              <a:rPr lang="en-US" sz="1400" smtClean="0">
                <a:solidFill>
                  <a:schemeClr val="tx2"/>
                </a:solidFill>
              </a:rPr>
              <a:t>watering times.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an exact science</a:t>
            </a:r>
          </a:p>
          <a:p>
            <a:r>
              <a:rPr lang="en-US" dirty="0" smtClean="0"/>
              <a:t>Use of the barometric pressure, temperature, and </a:t>
            </a:r>
            <a:r>
              <a:rPr lang="en-US" smtClean="0"/>
              <a:t>humidity sensors.</a:t>
            </a:r>
            <a:endParaRPr lang="en-US" dirty="0" smtClean="0"/>
          </a:p>
          <a:p>
            <a:r>
              <a:rPr lang="en-US" dirty="0" smtClean="0"/>
              <a:t>Most weather prediction algorithms are proprietary, have to create </a:t>
            </a:r>
            <a:r>
              <a:rPr lang="en-US" smtClean="0"/>
              <a:t>our own.</a:t>
            </a:r>
            <a:endParaRPr lang="en-US" dirty="0" smtClean="0"/>
          </a:p>
          <a:p>
            <a:pPr lvl="2"/>
            <a:r>
              <a:rPr lang="en-US" dirty="0" smtClean="0"/>
              <a:t>Not yet completed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Prediction - Temperature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001000" cy="2514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Generally, temperature increases before the onset of rain (red </a:t>
            </a:r>
            <a:r>
              <a:rPr lang="en-US" smtClean="0"/>
              <a:t>lines).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71978"/>
            <a:ext cx="6195142" cy="343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448</TotalTime>
  <Words>2491</Words>
  <Application>Microsoft Office PowerPoint</Application>
  <PresentationFormat>On-screen Show (4:3)</PresentationFormat>
  <Paragraphs>1027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Waveform</vt:lpstr>
      <vt:lpstr>PowerPoint Presentation</vt:lpstr>
      <vt:lpstr>Eco-Sense</vt:lpstr>
      <vt:lpstr>Goals/Motivation</vt:lpstr>
      <vt:lpstr>Hardware Specifications</vt:lpstr>
      <vt:lpstr>Water Efficiency</vt:lpstr>
      <vt:lpstr>Water Efficiency</vt:lpstr>
      <vt:lpstr>When to Water Algorithm</vt:lpstr>
      <vt:lpstr>Weather Prediction</vt:lpstr>
      <vt:lpstr>Weather Prediction - Temperature</vt:lpstr>
      <vt:lpstr>Weather Prediction - Humidity</vt:lpstr>
      <vt:lpstr>Weather Prediction - Pressure</vt:lpstr>
      <vt:lpstr>Hardware</vt:lpstr>
      <vt:lpstr>PowerPoint Presentation</vt:lpstr>
      <vt:lpstr>Humidity Sensor</vt:lpstr>
      <vt:lpstr>Humidity Sensor</vt:lpstr>
      <vt:lpstr>Humidity Sensor</vt:lpstr>
      <vt:lpstr>PowerPoint Presentation</vt:lpstr>
      <vt:lpstr>Rain Detection Sensor</vt:lpstr>
      <vt:lpstr>Rain Detection Sensor</vt:lpstr>
      <vt:lpstr>PowerPoint Presentation</vt:lpstr>
      <vt:lpstr>Barometric Pressure Sensor</vt:lpstr>
      <vt:lpstr>Barometric Pressure Sensor</vt:lpstr>
      <vt:lpstr>PowerPoint Presentation</vt:lpstr>
      <vt:lpstr>Ground Moisture Sensor</vt:lpstr>
      <vt:lpstr>PowerPoint Presentation</vt:lpstr>
      <vt:lpstr>Ground Temperature Sensor</vt:lpstr>
      <vt:lpstr>Ground Temperature Sensor</vt:lpstr>
      <vt:lpstr>PowerPoint Presentation</vt:lpstr>
      <vt:lpstr>Wireless Communication</vt:lpstr>
      <vt:lpstr>Wireless Communication</vt:lpstr>
      <vt:lpstr>Xbee</vt:lpstr>
      <vt:lpstr>PowerPoint Presentation</vt:lpstr>
      <vt:lpstr>Microcontroller</vt:lpstr>
      <vt:lpstr>Microcontrollers</vt:lpstr>
      <vt:lpstr>ATmega 328P</vt:lpstr>
      <vt:lpstr>ATmega 328P to Xbee Module</vt:lpstr>
      <vt:lpstr>PowerPoint Presentation</vt:lpstr>
      <vt:lpstr>LCD Module</vt:lpstr>
      <vt:lpstr>LCD Display</vt:lpstr>
      <vt:lpstr>PowerPoint Presentation</vt:lpstr>
      <vt:lpstr>Power</vt:lpstr>
      <vt:lpstr>Power- Battery</vt:lpstr>
      <vt:lpstr>Regulators</vt:lpstr>
      <vt:lpstr>Switching Regulator Circuit</vt:lpstr>
      <vt:lpstr>PowerPoint Presentation</vt:lpstr>
      <vt:lpstr>PowerPoint Presentation</vt:lpstr>
      <vt:lpstr>Water Solenoid</vt:lpstr>
      <vt:lpstr>Water Solenoid</vt:lpstr>
      <vt:lpstr>Water Solenoid</vt:lpstr>
      <vt:lpstr>Subsystem Software</vt:lpstr>
      <vt:lpstr>Subsystem Software Design</vt:lpstr>
      <vt:lpstr>Subsystem Software Design</vt:lpstr>
      <vt:lpstr>Sensor Software</vt:lpstr>
      <vt:lpstr>Subsystem Software Design</vt:lpstr>
      <vt:lpstr>Central Software</vt:lpstr>
      <vt:lpstr>Subsystem Software Design</vt:lpstr>
      <vt:lpstr>Solenoid Software</vt:lpstr>
      <vt:lpstr>Software Design Overview</vt:lpstr>
      <vt:lpstr>PowerPoint Presentation</vt:lpstr>
      <vt:lpstr>User Interface</vt:lpstr>
      <vt:lpstr>User Interface</vt:lpstr>
      <vt:lpstr>UI Model</vt:lpstr>
      <vt:lpstr>Progress</vt:lpstr>
      <vt:lpstr>Work Distribution</vt:lpstr>
      <vt:lpstr>Bill of Materials</vt:lpstr>
      <vt:lpstr>Issues</vt:lpstr>
      <vt:lpstr>Project Completion</vt:lpstr>
      <vt:lpstr>Questions?</vt:lpstr>
      <vt:lpstr>Complaints?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Neil</cp:lastModifiedBy>
  <cp:revision>61</cp:revision>
  <dcterms:created xsi:type="dcterms:W3CDTF">2013-09-16T17:07:05Z</dcterms:created>
  <dcterms:modified xsi:type="dcterms:W3CDTF">2013-09-20T11:14:35Z</dcterms:modified>
</cp:coreProperties>
</file>