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9"/>
  </p:notesMasterIdLst>
  <p:sldIdLst>
    <p:sldId id="256" r:id="rId2"/>
    <p:sldId id="257" r:id="rId3"/>
    <p:sldId id="258" r:id="rId4"/>
    <p:sldId id="260" r:id="rId5"/>
    <p:sldId id="284" r:id="rId6"/>
    <p:sldId id="261" r:id="rId7"/>
    <p:sldId id="263" r:id="rId8"/>
    <p:sldId id="262" r:id="rId9"/>
    <p:sldId id="269" r:id="rId10"/>
    <p:sldId id="270" r:id="rId11"/>
    <p:sldId id="307" r:id="rId12"/>
    <p:sldId id="271" r:id="rId13"/>
    <p:sldId id="272" r:id="rId14"/>
    <p:sldId id="273" r:id="rId15"/>
    <p:sldId id="274" r:id="rId16"/>
    <p:sldId id="303" r:id="rId17"/>
    <p:sldId id="264" r:id="rId18"/>
    <p:sldId id="283" r:id="rId19"/>
    <p:sldId id="266" r:id="rId20"/>
    <p:sldId id="312" r:id="rId21"/>
    <p:sldId id="267" r:id="rId22"/>
    <p:sldId id="311" r:id="rId23"/>
    <p:sldId id="268" r:id="rId24"/>
    <p:sldId id="310" r:id="rId25"/>
    <p:sldId id="291" r:id="rId26"/>
    <p:sldId id="292" r:id="rId27"/>
    <p:sldId id="293" r:id="rId28"/>
    <p:sldId id="294" r:id="rId29"/>
    <p:sldId id="295" r:id="rId30"/>
    <p:sldId id="296" r:id="rId31"/>
    <p:sldId id="297" r:id="rId32"/>
    <p:sldId id="299" r:id="rId33"/>
    <p:sldId id="300" r:id="rId34"/>
    <p:sldId id="301" r:id="rId35"/>
    <p:sldId id="308" r:id="rId36"/>
    <p:sldId id="309" r:id="rId37"/>
    <p:sldId id="302" r:id="rId38"/>
    <p:sldId id="265" r:id="rId39"/>
    <p:sldId id="280" r:id="rId40"/>
    <p:sldId id="305" r:id="rId41"/>
    <p:sldId id="306" r:id="rId42"/>
    <p:sldId id="313" r:id="rId43"/>
    <p:sldId id="275" r:id="rId44"/>
    <p:sldId id="278" r:id="rId45"/>
    <p:sldId id="288" r:id="rId46"/>
    <p:sldId id="289" r:id="rId47"/>
    <p:sldId id="277"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48" autoAdjust="0"/>
    <p:restoredTop sz="86380" autoAdjust="0"/>
  </p:normalViewPr>
  <p:slideViewPr>
    <p:cSldViewPr snapToGrid="0">
      <p:cViewPr>
        <p:scale>
          <a:sx n="66" d="100"/>
          <a:sy n="66" d="100"/>
        </p:scale>
        <p:origin x="-822" y="-372"/>
      </p:cViewPr>
      <p:guideLst>
        <p:guide orient="horz" pos="2160"/>
        <p:guide pos="3840"/>
      </p:guideLst>
    </p:cSldViewPr>
  </p:slideViewPr>
  <p:outlineViewPr>
    <p:cViewPr>
      <p:scale>
        <a:sx n="33" d="100"/>
        <a:sy n="33" d="100"/>
      </p:scale>
      <p:origin x="0" y="120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C053FA-AFC0-4F2E-B1E6-104A81446501}" type="datetimeFigureOut">
              <a:rPr lang="en-US" smtClean="0"/>
              <a:t>11/25/2013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CF05CD-BE86-4F7E-A8EE-BF00610413D1}" type="slidenum">
              <a:rPr lang="en-US" smtClean="0"/>
              <a:t>‹#›</a:t>
            </a:fld>
            <a:endParaRPr lang="en-US"/>
          </a:p>
        </p:txBody>
      </p:sp>
    </p:spTree>
    <p:extLst>
      <p:ext uri="{BB962C8B-B14F-4D97-AF65-F5344CB8AC3E}">
        <p14:creationId xmlns:p14="http://schemas.microsoft.com/office/powerpoint/2010/main" val="3036031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CF05CD-BE86-4F7E-A8EE-BF00610413D1}" type="slidenum">
              <a:rPr lang="en-US" smtClean="0"/>
              <a:t>1</a:t>
            </a:fld>
            <a:endParaRPr lang="en-US"/>
          </a:p>
        </p:txBody>
      </p:sp>
    </p:spTree>
    <p:extLst>
      <p:ext uri="{BB962C8B-B14F-4D97-AF65-F5344CB8AC3E}">
        <p14:creationId xmlns:p14="http://schemas.microsoft.com/office/powerpoint/2010/main" val="1789970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pPr/>
              <a:t>11/25/2013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pPr/>
              <a:t>11/25/2013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pPr/>
              <a:t>11/25/2013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pPr/>
              <a:t>11/25/2013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pPr/>
              <a:t>11/25/2013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pPr/>
              <a:t>11/25/2013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pPr/>
              <a:t>11/25/2013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pPr/>
              <a:t>11/25/2013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pPr/>
              <a:t>11/25/2013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pPr/>
              <a:t>11/25/2013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pPr/>
              <a:t>11/25/2013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pPr/>
              <a:t>11/25/2013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pPr/>
              <a:t>11/25/2013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pPr/>
              <a:t>11/25/2013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pPr/>
              <a:t>11/25/2013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pPr/>
              <a:t>11/25/2013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pPr/>
              <a:t>11/25/2013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pPr/>
              <a:t>11/25/2013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5.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7.emf"/></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0.png"/><Relationship Id="rId4" Type="http://schemas.openxmlformats.org/officeDocument/2006/relationships/image" Target="../media/image29.emf"/></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0.emf"/><Relationship Id="rId5" Type="http://schemas.openxmlformats.org/officeDocument/2006/relationships/oleObject" Target="../embeddings/oleObject5.bin"/><Relationship Id="rId4" Type="http://schemas.openxmlformats.org/officeDocument/2006/relationships/image" Target="../media/image39.emf"/></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LED Globe</a:t>
            </a:r>
            <a:endParaRPr lang="en-US" dirty="0"/>
          </a:p>
        </p:txBody>
      </p:sp>
      <p:sp>
        <p:nvSpPr>
          <p:cNvPr id="3" name="Subtitle 2"/>
          <p:cNvSpPr>
            <a:spLocks noGrp="1"/>
          </p:cNvSpPr>
          <p:nvPr>
            <p:ph type="subTitle" idx="1"/>
          </p:nvPr>
        </p:nvSpPr>
        <p:spPr>
          <a:xfrm>
            <a:off x="2209799" y="2681415"/>
            <a:ext cx="9144000" cy="1766985"/>
          </a:xfrm>
        </p:spPr>
        <p:txBody>
          <a:bodyPr>
            <a:normAutofit/>
          </a:bodyPr>
          <a:lstStyle/>
          <a:p>
            <a:r>
              <a:rPr lang="en-US" dirty="0" smtClean="0"/>
              <a:t>Group #8</a:t>
            </a:r>
          </a:p>
          <a:p>
            <a:r>
              <a:rPr lang="en-US" dirty="0" smtClean="0"/>
              <a:t>Viet Nguyen | Omar Vazquez | </a:t>
            </a:r>
            <a:r>
              <a:rPr lang="en-US" dirty="0" err="1" smtClean="0"/>
              <a:t>Rhonal</a:t>
            </a:r>
            <a:r>
              <a:rPr lang="en-US" dirty="0" smtClean="0"/>
              <a:t> Soto</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9416" y="4464028"/>
            <a:ext cx="1750961" cy="1250686"/>
          </a:xfrm>
          <a:prstGeom prst="rect">
            <a:avLst/>
          </a:prstGeom>
        </p:spPr>
      </p:pic>
    </p:spTree>
    <p:extLst>
      <p:ext uri="{BB962C8B-B14F-4D97-AF65-F5344CB8AC3E}">
        <p14:creationId xmlns:p14="http://schemas.microsoft.com/office/powerpoint/2010/main" val="315775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47413" y="202025"/>
            <a:ext cx="6705600" cy="1143000"/>
          </a:xfrm>
        </p:spPr>
        <p:txBody>
          <a:bodyPr/>
          <a:lstStyle/>
          <a:p>
            <a:r>
              <a:rPr lang="en-US" dirty="0" smtClean="0"/>
              <a:t>Ring Support Shaft</a:t>
            </a:r>
            <a:endParaRPr lang="en-US" dirty="0"/>
          </a:p>
        </p:txBody>
      </p:sp>
      <p:sp>
        <p:nvSpPr>
          <p:cNvPr id="5" name="Content Placeholder 4"/>
          <p:cNvSpPr>
            <a:spLocks noGrp="1"/>
          </p:cNvSpPr>
          <p:nvPr>
            <p:ph idx="1"/>
          </p:nvPr>
        </p:nvSpPr>
        <p:spPr>
          <a:xfrm>
            <a:off x="457199" y="1600200"/>
            <a:ext cx="10822019" cy="4709160"/>
          </a:xfrm>
        </p:spPr>
        <p:txBody>
          <a:bodyPr>
            <a:normAutofit/>
          </a:bodyPr>
          <a:lstStyle/>
          <a:p>
            <a:r>
              <a:rPr lang="en-US" sz="2400" dirty="0" smtClean="0">
                <a:solidFill>
                  <a:schemeClr val="tx1"/>
                </a:solidFill>
              </a:rPr>
              <a:t>15in long, .5in outer diameter, .4in inner diameter  hollow aluminum tube</a:t>
            </a:r>
          </a:p>
          <a:p>
            <a:r>
              <a:rPr lang="en-US" sz="2400" dirty="0" smtClean="0">
                <a:solidFill>
                  <a:schemeClr val="tx1"/>
                </a:solidFill>
              </a:rPr>
              <a:t>Two .5 in long, .75 outer diameter, .5in inner diameter hollow copper slip rings to provide power to the microcontroller</a:t>
            </a:r>
          </a:p>
          <a:p>
            <a:r>
              <a:rPr lang="en-US" sz="2400" dirty="0" smtClean="0">
                <a:solidFill>
                  <a:schemeClr val="tx1"/>
                </a:solidFill>
              </a:rPr>
              <a:t>Two ball bearings for rotational support.  .63in by 1.13in diameter ball bearing at the bottom and .6in by .62in diameter ball bearing at the top.</a:t>
            </a:r>
          </a:p>
          <a:p>
            <a:r>
              <a:rPr lang="en-US" sz="2400" dirty="0" smtClean="0">
                <a:solidFill>
                  <a:schemeClr val="tx1"/>
                </a:solidFill>
              </a:rPr>
              <a:t>Three wire holes.</a:t>
            </a:r>
          </a:p>
        </p:txBody>
      </p:sp>
    </p:spTree>
    <p:extLst>
      <p:ext uri="{BB962C8B-B14F-4D97-AF65-F5344CB8AC3E}">
        <p14:creationId xmlns:p14="http://schemas.microsoft.com/office/powerpoint/2010/main" val="2409125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cstate="print">
            <a:alphaModFix/>
          </a:blip>
          <a:stretch>
            <a:fillRect/>
          </a:stretch>
        </p:blipFill>
        <p:spPr>
          <a:xfrm>
            <a:off x="1470476" y="0"/>
            <a:ext cx="9006665"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48764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7625" y="163954"/>
            <a:ext cx="7848600" cy="1143000"/>
          </a:xfrm>
        </p:spPr>
        <p:txBody>
          <a:bodyPr/>
          <a:lstStyle/>
          <a:p>
            <a:r>
              <a:rPr lang="en-US" dirty="0" smtClean="0"/>
              <a:t>Slip Ring Voltage Terminals</a:t>
            </a:r>
            <a:endParaRPr lang="en-US" dirty="0"/>
          </a:p>
        </p:txBody>
      </p:sp>
      <p:sp>
        <p:nvSpPr>
          <p:cNvPr id="5" name="Content Placeholder 2"/>
          <p:cNvSpPr>
            <a:spLocks noGrp="1"/>
          </p:cNvSpPr>
          <p:nvPr>
            <p:ph idx="1"/>
          </p:nvPr>
        </p:nvSpPr>
        <p:spPr>
          <a:xfrm>
            <a:off x="644825" y="1764154"/>
            <a:ext cx="8229600" cy="4709160"/>
          </a:xfrm>
        </p:spPr>
        <p:txBody>
          <a:bodyPr/>
          <a:lstStyle/>
          <a:p>
            <a:r>
              <a:rPr lang="en-US" dirty="0" smtClean="0"/>
              <a:t>Two Copper braided mesh clamped around </a:t>
            </a:r>
          </a:p>
          <a:p>
            <a:pPr marL="0" indent="0">
              <a:buNone/>
            </a:pPr>
            <a:r>
              <a:rPr lang="en-US" dirty="0" smtClean="0"/>
              <a:t>.56 Copper hollow tubes insulated over the ring    support shaft.</a:t>
            </a:r>
          </a:p>
          <a:p>
            <a:pPr>
              <a:buFont typeface="Arial"/>
              <a:buChar char="•"/>
            </a:pPr>
            <a:r>
              <a:rPr lang="en-US" dirty="0" smtClean="0"/>
              <a:t>The top braid is set to a positive potential of five volts</a:t>
            </a:r>
          </a:p>
          <a:p>
            <a:pPr marL="0" indent="0">
              <a:buNone/>
            </a:pPr>
            <a:r>
              <a:rPr lang="en-US" dirty="0"/>
              <a:t>a</a:t>
            </a:r>
            <a:r>
              <a:rPr lang="en-US" dirty="0" smtClean="0"/>
              <a:t>nd the bottom is set to ground.</a:t>
            </a:r>
          </a:p>
          <a:p>
            <a:pPr marL="0" indent="0">
              <a:buNone/>
            </a:pPr>
            <a:r>
              <a:rPr lang="en-US" dirty="0" smtClean="0"/>
              <a:t>Two holes are drilled into the support shaft, one over the positive terminal and the other over the negative terminal. The holes are for the positive and negative wires to be inserted into the support shaft and fed to the micro controller.  </a:t>
            </a:r>
          </a:p>
          <a:p>
            <a:pPr marL="0" indent="0">
              <a:buNone/>
            </a:pPr>
            <a:endParaRPr lang="en-US" dirty="0" smtClean="0"/>
          </a:p>
          <a:p>
            <a:pPr>
              <a:buFont typeface="Arial"/>
              <a:buChar char="•"/>
            </a:pPr>
            <a:endParaRPr lang="en-US" dirty="0" smtClean="0"/>
          </a:p>
          <a:p>
            <a:pPr>
              <a:buFont typeface="Arial"/>
              <a:buChar char="•"/>
            </a:pPr>
            <a:endParaRPr lang="en-US" dirty="0" smtClean="0"/>
          </a:p>
          <a:p>
            <a:pPr marL="0" indent="0">
              <a:buNone/>
            </a:pPr>
            <a:endParaRPr lang="en-US" dirty="0"/>
          </a:p>
          <a:p>
            <a:pPr marL="0" indent="0">
              <a:buNone/>
            </a:pPr>
            <a:endParaRPr lang="en-US" dirty="0" smtClean="0"/>
          </a:p>
          <a:p>
            <a:pPr marL="0" indent="0">
              <a:buNone/>
            </a:pPr>
            <a:endParaRPr lang="en-US" dirty="0" smtClean="0"/>
          </a:p>
        </p:txBody>
      </p:sp>
      <p:pic>
        <p:nvPicPr>
          <p:cNvPr id="7" name="Picture 6"/>
          <p:cNvPicPr/>
          <p:nvPr/>
        </p:nvPicPr>
        <p:blipFill>
          <a:blip r:embed="rId2"/>
          <a:stretch>
            <a:fillRect/>
          </a:stretch>
        </p:blipFill>
        <p:spPr>
          <a:xfrm>
            <a:off x="8916341" y="1074243"/>
            <a:ext cx="2847975" cy="4943475"/>
          </a:xfrm>
          <a:prstGeom prst="rect">
            <a:avLst/>
          </a:prstGeom>
        </p:spPr>
      </p:pic>
    </p:spTree>
    <p:extLst>
      <p:ext uri="{BB962C8B-B14F-4D97-AF65-F5344CB8AC3E}">
        <p14:creationId xmlns:p14="http://schemas.microsoft.com/office/powerpoint/2010/main" val="4252037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91739" y="187594"/>
            <a:ext cx="5562600" cy="1143000"/>
          </a:xfrm>
        </p:spPr>
        <p:txBody>
          <a:bodyPr/>
          <a:lstStyle/>
          <a:p>
            <a:r>
              <a:rPr lang="en-US" dirty="0" smtClean="0"/>
              <a:t>Wood  Housing</a:t>
            </a:r>
            <a:endParaRPr lang="en-US" dirty="0"/>
          </a:p>
        </p:txBody>
      </p:sp>
      <p:sp>
        <p:nvSpPr>
          <p:cNvPr id="5" name="Content Placeholder 2"/>
          <p:cNvSpPr>
            <a:spLocks noGrp="1"/>
          </p:cNvSpPr>
          <p:nvPr>
            <p:ph idx="1"/>
          </p:nvPr>
        </p:nvSpPr>
        <p:spPr>
          <a:xfrm>
            <a:off x="457200" y="1600200"/>
            <a:ext cx="6051935" cy="4709160"/>
          </a:xfrm>
        </p:spPr>
        <p:txBody>
          <a:bodyPr>
            <a:normAutofit/>
          </a:bodyPr>
          <a:lstStyle/>
          <a:p>
            <a:r>
              <a:rPr lang="en-US" sz="2400" dirty="0" smtClean="0"/>
              <a:t>Housing for the motor and the power supply.</a:t>
            </a:r>
          </a:p>
          <a:p>
            <a:endParaRPr lang="en-US" sz="2400" dirty="0" smtClean="0"/>
          </a:p>
          <a:p>
            <a:endParaRPr lang="en-US" sz="2400" dirty="0"/>
          </a:p>
          <a:p>
            <a:r>
              <a:rPr lang="en-US" sz="2400" dirty="0" smtClean="0"/>
              <a:t>Stability for the support bar and motor due to vibrations.</a:t>
            </a:r>
          </a:p>
          <a:p>
            <a:endParaRPr lang="en-US" sz="2400" dirty="0" smtClean="0"/>
          </a:p>
        </p:txBody>
      </p:sp>
      <p:pic>
        <p:nvPicPr>
          <p:cNvPr id="7" name="Picture 6"/>
          <p:cNvPicPr/>
          <p:nvPr/>
        </p:nvPicPr>
        <p:blipFill>
          <a:blip r:embed="rId2"/>
          <a:stretch>
            <a:fillRect/>
          </a:stretch>
        </p:blipFill>
        <p:spPr>
          <a:xfrm>
            <a:off x="6483691" y="690390"/>
            <a:ext cx="5524500" cy="5343525"/>
          </a:xfrm>
          <a:prstGeom prst="rect">
            <a:avLst/>
          </a:prstGeom>
        </p:spPr>
      </p:pic>
    </p:spTree>
    <p:extLst>
      <p:ext uri="{BB962C8B-B14F-4D97-AF65-F5344CB8AC3E}">
        <p14:creationId xmlns:p14="http://schemas.microsoft.com/office/powerpoint/2010/main" val="4627336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32980" y="230885"/>
            <a:ext cx="5486400" cy="1143000"/>
          </a:xfrm>
        </p:spPr>
        <p:txBody>
          <a:bodyPr/>
          <a:lstStyle/>
          <a:p>
            <a:r>
              <a:rPr lang="en-US" dirty="0" smtClean="0"/>
              <a:t>PCB Mount</a:t>
            </a:r>
            <a:endParaRPr lang="en-US" dirty="0"/>
          </a:p>
        </p:txBody>
      </p:sp>
      <p:sp>
        <p:nvSpPr>
          <p:cNvPr id="5" name="Content Placeholder 2"/>
          <p:cNvSpPr>
            <a:spLocks noGrp="1"/>
          </p:cNvSpPr>
          <p:nvPr>
            <p:ph idx="1"/>
          </p:nvPr>
        </p:nvSpPr>
        <p:spPr>
          <a:xfrm>
            <a:off x="457200" y="1600200"/>
            <a:ext cx="5105400" cy="2286000"/>
          </a:xfrm>
        </p:spPr>
        <p:txBody>
          <a:bodyPr>
            <a:noAutofit/>
          </a:bodyPr>
          <a:lstStyle/>
          <a:p>
            <a:r>
              <a:rPr lang="en-US" sz="2400" dirty="0" smtClean="0"/>
              <a:t>Used for mounting the microcontroller and the shift registers.</a:t>
            </a:r>
          </a:p>
          <a:p>
            <a:r>
              <a:rPr lang="en-US" sz="2400" dirty="0" smtClean="0"/>
              <a:t>Two 5in by 2in by .027in aluminum sheets</a:t>
            </a:r>
          </a:p>
          <a:p>
            <a:r>
              <a:rPr lang="en-US" sz="2400" dirty="0" smtClean="0"/>
              <a:t>Secured by four .5in by .15in diameter threaded hollow rods on each corner</a:t>
            </a:r>
            <a:endParaRPr lang="en-US" sz="2400" dirty="0"/>
          </a:p>
        </p:txBody>
      </p:sp>
      <p:grpSp>
        <p:nvGrpSpPr>
          <p:cNvPr id="6" name="Group 2906"/>
          <p:cNvGrpSpPr>
            <a:grpSpLocks/>
          </p:cNvGrpSpPr>
          <p:nvPr/>
        </p:nvGrpSpPr>
        <p:grpSpPr bwMode="auto">
          <a:xfrm>
            <a:off x="5873915" y="762000"/>
            <a:ext cx="3882572" cy="6096000"/>
            <a:chOff x="2985" y="1784"/>
            <a:chExt cx="6065" cy="9416"/>
          </a:xfrm>
        </p:grpSpPr>
        <p:sp>
          <p:nvSpPr>
            <p:cNvPr id="7" name="Text Box 2901"/>
            <p:cNvSpPr txBox="1">
              <a:spLocks noChangeArrowheads="1"/>
            </p:cNvSpPr>
            <p:nvPr/>
          </p:nvSpPr>
          <p:spPr bwMode="auto">
            <a:xfrm>
              <a:off x="4810" y="10410"/>
              <a:ext cx="2530" cy="7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rPr>
                <a:t>Ring support shaft</a:t>
              </a:r>
              <a:endParaRPr kumimoji="0" lang="en-US" sz="1800" b="0" i="0" u="none" strike="noStrike" cap="none" normalizeH="0" baseline="0" smtClean="0">
                <a:ln>
                  <a:noFill/>
                </a:ln>
                <a:solidFill>
                  <a:schemeClr val="tx1"/>
                </a:solidFill>
                <a:effectLst/>
                <a:latin typeface="Arial" pitchFamily="34" charset="0"/>
              </a:endParaRPr>
            </a:p>
          </p:txBody>
        </p:sp>
        <p:grpSp>
          <p:nvGrpSpPr>
            <p:cNvPr id="8" name="Group 2903"/>
            <p:cNvGrpSpPr>
              <a:grpSpLocks/>
            </p:cNvGrpSpPr>
            <p:nvPr/>
          </p:nvGrpSpPr>
          <p:grpSpPr bwMode="auto">
            <a:xfrm>
              <a:off x="2985" y="1784"/>
              <a:ext cx="6065" cy="8175"/>
              <a:chOff x="2985" y="1784"/>
              <a:chExt cx="6065" cy="8175"/>
            </a:xfrm>
          </p:grpSpPr>
          <p:sp>
            <p:nvSpPr>
              <p:cNvPr id="10" name="Rectangle 640"/>
              <p:cNvSpPr>
                <a:spLocks noChangeArrowheads="1"/>
              </p:cNvSpPr>
              <p:nvPr/>
            </p:nvSpPr>
            <p:spPr bwMode="auto">
              <a:xfrm>
                <a:off x="8205" y="6719"/>
                <a:ext cx="695" cy="143"/>
              </a:xfrm>
              <a:prstGeom prst="rect">
                <a:avLst/>
              </a:prstGeom>
              <a:solidFill>
                <a:srgbClr val="BFBFB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639"/>
              <p:cNvSpPr>
                <a:spLocks noChangeArrowheads="1"/>
              </p:cNvSpPr>
              <p:nvPr/>
            </p:nvSpPr>
            <p:spPr bwMode="auto">
              <a:xfrm>
                <a:off x="8205" y="5166"/>
                <a:ext cx="695" cy="143"/>
              </a:xfrm>
              <a:prstGeom prst="rect">
                <a:avLst/>
              </a:prstGeom>
              <a:solidFill>
                <a:srgbClr val="BFBFB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638"/>
              <p:cNvSpPr>
                <a:spLocks noChangeArrowheads="1"/>
              </p:cNvSpPr>
              <p:nvPr/>
            </p:nvSpPr>
            <p:spPr bwMode="auto">
              <a:xfrm>
                <a:off x="8205" y="3749"/>
                <a:ext cx="695" cy="143"/>
              </a:xfrm>
              <a:prstGeom prst="rect">
                <a:avLst/>
              </a:prstGeom>
              <a:solidFill>
                <a:srgbClr val="BFBFB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612"/>
              <p:cNvSpPr>
                <a:spLocks noChangeArrowheads="1"/>
              </p:cNvSpPr>
              <p:nvPr/>
            </p:nvSpPr>
            <p:spPr bwMode="auto">
              <a:xfrm>
                <a:off x="3225" y="3119"/>
                <a:ext cx="2940" cy="4095"/>
              </a:xfrm>
              <a:prstGeom prst="rect">
                <a:avLst/>
              </a:prstGeom>
              <a:gradFill rotWithShape="1">
                <a:gsLst>
                  <a:gs pos="0">
                    <a:srgbClr val="FFFFFF"/>
                  </a:gs>
                  <a:gs pos="100000">
                    <a:srgbClr val="BFBFBF"/>
                  </a:gs>
                </a:gsLst>
                <a:path path="shape">
                  <a:fillToRect l="50000" t="50000" r="50000" b="50000"/>
                </a:path>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609"/>
              <p:cNvSpPr>
                <a:spLocks noChangeArrowheads="1"/>
              </p:cNvSpPr>
              <p:nvPr/>
            </p:nvSpPr>
            <p:spPr bwMode="auto">
              <a:xfrm>
                <a:off x="4215" y="1784"/>
                <a:ext cx="480" cy="8175"/>
              </a:xfrm>
              <a:prstGeom prst="rect">
                <a:avLst/>
              </a:prstGeom>
              <a:gradFill rotWithShape="1">
                <a:gsLst>
                  <a:gs pos="0">
                    <a:srgbClr val="767676"/>
                  </a:gs>
                  <a:gs pos="50000">
                    <a:srgbClr val="FFFFFF"/>
                  </a:gs>
                  <a:gs pos="100000">
                    <a:srgbClr val="767676"/>
                  </a:gs>
                </a:gsLst>
                <a:lin ang="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610"/>
              <p:cNvSpPr>
                <a:spLocks noChangeArrowheads="1"/>
              </p:cNvSpPr>
              <p:nvPr/>
            </p:nvSpPr>
            <p:spPr bwMode="auto">
              <a:xfrm>
                <a:off x="2985" y="3344"/>
                <a:ext cx="2940" cy="4095"/>
              </a:xfrm>
              <a:prstGeom prst="rect">
                <a:avLst/>
              </a:prstGeom>
              <a:gradFill rotWithShape="1">
                <a:gsLst>
                  <a:gs pos="0">
                    <a:srgbClr val="FFFFFF"/>
                  </a:gs>
                  <a:gs pos="100000">
                    <a:srgbClr val="D8D8D8"/>
                  </a:gs>
                </a:gsLst>
                <a:path path="shape">
                  <a:fillToRect l="50000" t="50000" r="50000" b="50000"/>
                </a:path>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Oval 613" descr="Granite"/>
              <p:cNvSpPr>
                <a:spLocks noChangeArrowheads="1"/>
              </p:cNvSpPr>
              <p:nvPr/>
            </p:nvSpPr>
            <p:spPr bwMode="auto">
              <a:xfrm>
                <a:off x="4365" y="3584"/>
                <a:ext cx="143" cy="165"/>
              </a:xfrm>
              <a:prstGeom prst="ellipse">
                <a:avLst/>
              </a:prstGeom>
              <a:blipFill dpi="0" rotWithShape="0">
                <a:blip r:embed="rId2" cstate="print"/>
                <a:srcRect/>
                <a:tile tx="0" ty="0" sx="100000" sy="100000" flip="none" algn="tl"/>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Oval 614" descr="Granite"/>
              <p:cNvSpPr>
                <a:spLocks noChangeArrowheads="1"/>
              </p:cNvSpPr>
              <p:nvPr/>
            </p:nvSpPr>
            <p:spPr bwMode="auto">
              <a:xfrm>
                <a:off x="4365" y="5069"/>
                <a:ext cx="143" cy="165"/>
              </a:xfrm>
              <a:prstGeom prst="ellipse">
                <a:avLst/>
              </a:prstGeom>
              <a:blipFill dpi="0" rotWithShape="0">
                <a:blip r:embed="rId2" cstate="print"/>
                <a:srcRect/>
                <a:tile tx="0" ty="0" sx="100000" sy="100000" flip="none" algn="tl"/>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Oval 615" descr="Granite"/>
              <p:cNvSpPr>
                <a:spLocks noChangeArrowheads="1"/>
              </p:cNvSpPr>
              <p:nvPr/>
            </p:nvSpPr>
            <p:spPr bwMode="auto">
              <a:xfrm>
                <a:off x="4365" y="6719"/>
                <a:ext cx="143" cy="165"/>
              </a:xfrm>
              <a:prstGeom prst="ellipse">
                <a:avLst/>
              </a:prstGeom>
              <a:blipFill dpi="0" rotWithShape="0">
                <a:blip r:embed="rId2" cstate="print"/>
                <a:srcRect/>
                <a:tile tx="0" ty="0" sx="100000" sy="100000" flip="none" algn="tl"/>
              </a:bli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Oval 617"/>
              <p:cNvSpPr>
                <a:spLocks noChangeArrowheads="1"/>
              </p:cNvSpPr>
              <p:nvPr/>
            </p:nvSpPr>
            <p:spPr bwMode="auto">
              <a:xfrm>
                <a:off x="3082" y="3419"/>
                <a:ext cx="143" cy="16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Oval 618"/>
              <p:cNvSpPr>
                <a:spLocks noChangeArrowheads="1"/>
              </p:cNvSpPr>
              <p:nvPr/>
            </p:nvSpPr>
            <p:spPr bwMode="auto">
              <a:xfrm>
                <a:off x="5670" y="3419"/>
                <a:ext cx="143" cy="16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Oval 619"/>
              <p:cNvSpPr>
                <a:spLocks noChangeArrowheads="1"/>
              </p:cNvSpPr>
              <p:nvPr/>
            </p:nvSpPr>
            <p:spPr bwMode="auto">
              <a:xfrm>
                <a:off x="3082" y="7214"/>
                <a:ext cx="143" cy="16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Oval 620"/>
              <p:cNvSpPr>
                <a:spLocks noChangeArrowheads="1"/>
              </p:cNvSpPr>
              <p:nvPr/>
            </p:nvSpPr>
            <p:spPr bwMode="auto">
              <a:xfrm>
                <a:off x="5670" y="7199"/>
                <a:ext cx="143" cy="16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Oval 621"/>
              <p:cNvSpPr>
                <a:spLocks noChangeArrowheads="1"/>
              </p:cNvSpPr>
              <p:nvPr/>
            </p:nvSpPr>
            <p:spPr bwMode="auto">
              <a:xfrm>
                <a:off x="5925" y="3254"/>
                <a:ext cx="143" cy="16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Oval 622"/>
              <p:cNvSpPr>
                <a:spLocks noChangeArrowheads="1"/>
              </p:cNvSpPr>
              <p:nvPr/>
            </p:nvSpPr>
            <p:spPr bwMode="auto">
              <a:xfrm>
                <a:off x="5970" y="6974"/>
                <a:ext cx="143" cy="16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Oval 623"/>
              <p:cNvSpPr>
                <a:spLocks noChangeArrowheads="1"/>
              </p:cNvSpPr>
              <p:nvPr/>
            </p:nvSpPr>
            <p:spPr bwMode="auto">
              <a:xfrm>
                <a:off x="3330" y="3164"/>
                <a:ext cx="143" cy="16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633"/>
              <p:cNvSpPr>
                <a:spLocks noChangeArrowheads="1"/>
              </p:cNvSpPr>
              <p:nvPr/>
            </p:nvSpPr>
            <p:spPr bwMode="auto">
              <a:xfrm>
                <a:off x="8310" y="1784"/>
                <a:ext cx="480" cy="8175"/>
              </a:xfrm>
              <a:prstGeom prst="rect">
                <a:avLst/>
              </a:prstGeom>
              <a:gradFill rotWithShape="1">
                <a:gsLst>
                  <a:gs pos="0">
                    <a:srgbClr val="767676"/>
                  </a:gs>
                  <a:gs pos="50000">
                    <a:srgbClr val="FFFFFF"/>
                  </a:gs>
                  <a:gs pos="100000">
                    <a:srgbClr val="767676"/>
                  </a:gs>
                </a:gsLst>
                <a:lin ang="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634"/>
              <p:cNvSpPr>
                <a:spLocks noChangeArrowheads="1"/>
              </p:cNvSpPr>
              <p:nvPr/>
            </p:nvSpPr>
            <p:spPr bwMode="auto">
              <a:xfrm>
                <a:off x="8055" y="2984"/>
                <a:ext cx="150" cy="4950"/>
              </a:xfrm>
              <a:prstGeom prst="rect">
                <a:avLst/>
              </a:prstGeom>
              <a:gradFill rotWithShape="1">
                <a:gsLst>
                  <a:gs pos="0">
                    <a:srgbClr val="FFFFFF"/>
                  </a:gs>
                  <a:gs pos="100000">
                    <a:srgbClr val="767676"/>
                  </a:gs>
                </a:gsLst>
                <a:lin ang="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635"/>
              <p:cNvSpPr>
                <a:spLocks noChangeArrowheads="1"/>
              </p:cNvSpPr>
              <p:nvPr/>
            </p:nvSpPr>
            <p:spPr bwMode="auto">
              <a:xfrm>
                <a:off x="8900" y="2984"/>
                <a:ext cx="150" cy="4950"/>
              </a:xfrm>
              <a:prstGeom prst="rect">
                <a:avLst/>
              </a:prstGeom>
              <a:gradFill rotWithShape="1">
                <a:gsLst>
                  <a:gs pos="0">
                    <a:srgbClr val="767676"/>
                  </a:gs>
                  <a:gs pos="100000">
                    <a:srgbClr val="FFFFFF"/>
                  </a:gs>
                </a:gsLst>
                <a:lin ang="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636"/>
              <p:cNvSpPr>
                <a:spLocks noChangeArrowheads="1"/>
              </p:cNvSpPr>
              <p:nvPr/>
            </p:nvSpPr>
            <p:spPr bwMode="auto">
              <a:xfrm>
                <a:off x="8205" y="3119"/>
                <a:ext cx="695" cy="135"/>
              </a:xfrm>
              <a:prstGeom prst="rect">
                <a:avLst/>
              </a:prstGeom>
              <a:solidFill>
                <a:srgbClr val="BFBFB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637"/>
              <p:cNvSpPr>
                <a:spLocks noChangeArrowheads="1"/>
              </p:cNvSpPr>
              <p:nvPr/>
            </p:nvSpPr>
            <p:spPr bwMode="auto">
              <a:xfrm>
                <a:off x="8205" y="7709"/>
                <a:ext cx="695" cy="135"/>
              </a:xfrm>
              <a:prstGeom prst="rect">
                <a:avLst/>
              </a:prstGeom>
              <a:solidFill>
                <a:srgbClr val="BFBFB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31" name="AutoShape 664"/>
              <p:cNvCxnSpPr>
                <a:cxnSpLocks noChangeShapeType="1"/>
              </p:cNvCxnSpPr>
              <p:nvPr/>
            </p:nvCxnSpPr>
            <p:spPr bwMode="auto">
              <a:xfrm>
                <a:off x="4434" y="3619"/>
                <a:ext cx="0" cy="86"/>
              </a:xfrm>
              <a:prstGeom prst="straightConnector1">
                <a:avLst/>
              </a:prstGeom>
              <a:noFill/>
              <a:ln w="9525">
                <a:solidFill>
                  <a:srgbClr val="000000"/>
                </a:solidFill>
                <a:round/>
                <a:headEnd/>
                <a:tailEnd/>
              </a:ln>
            </p:spPr>
          </p:cxnSp>
          <p:cxnSp>
            <p:nvCxnSpPr>
              <p:cNvPr id="32" name="AutoShape 665"/>
              <p:cNvCxnSpPr>
                <a:cxnSpLocks noChangeShapeType="1"/>
              </p:cNvCxnSpPr>
              <p:nvPr/>
            </p:nvCxnSpPr>
            <p:spPr bwMode="auto">
              <a:xfrm flipH="1">
                <a:off x="4390" y="3663"/>
                <a:ext cx="81" cy="1"/>
              </a:xfrm>
              <a:prstGeom prst="straightConnector1">
                <a:avLst/>
              </a:prstGeom>
              <a:noFill/>
              <a:ln w="9525">
                <a:solidFill>
                  <a:srgbClr val="000000"/>
                </a:solidFill>
                <a:round/>
                <a:headEnd/>
                <a:tailEnd/>
              </a:ln>
            </p:spPr>
          </p:cxnSp>
          <p:cxnSp>
            <p:nvCxnSpPr>
              <p:cNvPr id="33" name="AutoShape 666"/>
              <p:cNvCxnSpPr>
                <a:cxnSpLocks noChangeShapeType="1"/>
              </p:cNvCxnSpPr>
              <p:nvPr/>
            </p:nvCxnSpPr>
            <p:spPr bwMode="auto">
              <a:xfrm>
                <a:off x="4439" y="5107"/>
                <a:ext cx="0" cy="86"/>
              </a:xfrm>
              <a:prstGeom prst="straightConnector1">
                <a:avLst/>
              </a:prstGeom>
              <a:noFill/>
              <a:ln w="9525">
                <a:solidFill>
                  <a:srgbClr val="000000"/>
                </a:solidFill>
                <a:round/>
                <a:headEnd/>
                <a:tailEnd/>
              </a:ln>
            </p:spPr>
          </p:cxnSp>
          <p:cxnSp>
            <p:nvCxnSpPr>
              <p:cNvPr id="34" name="AutoShape 667"/>
              <p:cNvCxnSpPr>
                <a:cxnSpLocks noChangeShapeType="1"/>
              </p:cNvCxnSpPr>
              <p:nvPr/>
            </p:nvCxnSpPr>
            <p:spPr bwMode="auto">
              <a:xfrm flipH="1">
                <a:off x="4395" y="5151"/>
                <a:ext cx="81" cy="1"/>
              </a:xfrm>
              <a:prstGeom prst="straightConnector1">
                <a:avLst/>
              </a:prstGeom>
              <a:noFill/>
              <a:ln w="9525">
                <a:solidFill>
                  <a:srgbClr val="000000"/>
                </a:solidFill>
                <a:round/>
                <a:headEnd/>
                <a:tailEnd/>
              </a:ln>
            </p:spPr>
          </p:cxnSp>
          <p:cxnSp>
            <p:nvCxnSpPr>
              <p:cNvPr id="35" name="AutoShape 668"/>
              <p:cNvCxnSpPr>
                <a:cxnSpLocks noChangeShapeType="1"/>
              </p:cNvCxnSpPr>
              <p:nvPr/>
            </p:nvCxnSpPr>
            <p:spPr bwMode="auto">
              <a:xfrm>
                <a:off x="4434" y="6759"/>
                <a:ext cx="0" cy="86"/>
              </a:xfrm>
              <a:prstGeom prst="straightConnector1">
                <a:avLst/>
              </a:prstGeom>
              <a:noFill/>
              <a:ln w="9525">
                <a:solidFill>
                  <a:srgbClr val="000000"/>
                </a:solidFill>
                <a:round/>
                <a:headEnd/>
                <a:tailEnd/>
              </a:ln>
            </p:spPr>
          </p:cxnSp>
          <p:cxnSp>
            <p:nvCxnSpPr>
              <p:cNvPr id="36" name="AutoShape 669"/>
              <p:cNvCxnSpPr>
                <a:cxnSpLocks noChangeShapeType="1"/>
              </p:cNvCxnSpPr>
              <p:nvPr/>
            </p:nvCxnSpPr>
            <p:spPr bwMode="auto">
              <a:xfrm flipH="1">
                <a:off x="4390" y="6803"/>
                <a:ext cx="81" cy="1"/>
              </a:xfrm>
              <a:prstGeom prst="straightConnector1">
                <a:avLst/>
              </a:prstGeom>
              <a:noFill/>
              <a:ln w="9525">
                <a:solidFill>
                  <a:srgbClr val="000000"/>
                </a:solidFill>
                <a:round/>
                <a:headEnd/>
                <a:tailEnd/>
              </a:ln>
            </p:spPr>
          </p:cxnSp>
        </p:grpSp>
        <p:cxnSp>
          <p:nvCxnSpPr>
            <p:cNvPr id="9" name="AutoShape 2905"/>
            <p:cNvCxnSpPr>
              <a:cxnSpLocks noChangeShapeType="1"/>
            </p:cNvCxnSpPr>
            <p:nvPr/>
          </p:nvCxnSpPr>
          <p:spPr bwMode="auto">
            <a:xfrm flipH="1" flipV="1">
              <a:off x="4508" y="9630"/>
              <a:ext cx="792" cy="860"/>
            </a:xfrm>
            <a:prstGeom prst="straightConnector1">
              <a:avLst/>
            </a:prstGeom>
            <a:noFill/>
            <a:ln w="9525">
              <a:solidFill>
                <a:srgbClr val="000000"/>
              </a:solidFill>
              <a:round/>
              <a:headEnd/>
              <a:tailEnd type="triangle" w="med" len="med"/>
            </a:ln>
          </p:spPr>
        </p:cxnSp>
      </p:grpSp>
    </p:spTree>
    <p:extLst>
      <p:ext uri="{BB962C8B-B14F-4D97-AF65-F5344CB8AC3E}">
        <p14:creationId xmlns:p14="http://schemas.microsoft.com/office/powerpoint/2010/main" val="1885018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6172" y="519492"/>
            <a:ext cx="5181600" cy="808038"/>
          </a:xfrm>
        </p:spPr>
        <p:txBody>
          <a:bodyPr>
            <a:normAutofit fontScale="90000"/>
          </a:bodyPr>
          <a:lstStyle/>
          <a:p>
            <a:r>
              <a:rPr lang="en-US" dirty="0" smtClean="0"/>
              <a:t>Support Bar</a:t>
            </a:r>
            <a:endParaRPr lang="en-US" dirty="0"/>
          </a:p>
        </p:txBody>
      </p:sp>
      <p:sp>
        <p:nvSpPr>
          <p:cNvPr id="6" name="Content Placeholder 3"/>
          <p:cNvSpPr>
            <a:spLocks noGrp="1"/>
          </p:cNvSpPr>
          <p:nvPr>
            <p:ph idx="1"/>
          </p:nvPr>
        </p:nvSpPr>
        <p:spPr>
          <a:xfrm>
            <a:off x="457200" y="1600200"/>
            <a:ext cx="6239560" cy="4709160"/>
          </a:xfrm>
        </p:spPr>
        <p:txBody>
          <a:bodyPr>
            <a:normAutofit/>
          </a:bodyPr>
          <a:lstStyle/>
          <a:p>
            <a:pPr>
              <a:spcBef>
                <a:spcPts val="0"/>
              </a:spcBef>
            </a:pPr>
            <a:r>
              <a:rPr lang="en-US" dirty="0" smtClean="0"/>
              <a:t>To support the ring support shaft and stabilize due to vibration.</a:t>
            </a:r>
          </a:p>
          <a:p>
            <a:pPr>
              <a:spcBef>
                <a:spcPts val="0"/>
              </a:spcBef>
            </a:pPr>
            <a:endParaRPr lang="en-US" dirty="0" smtClean="0"/>
          </a:p>
          <a:p>
            <a:pPr>
              <a:spcBef>
                <a:spcPts val="0"/>
              </a:spcBef>
            </a:pPr>
            <a:r>
              <a:rPr lang="en-US" dirty="0" smtClean="0"/>
              <a:t>The vertical piece is 24 in x 1.5 in x .127 in L shape bar.</a:t>
            </a:r>
          </a:p>
          <a:p>
            <a:pPr>
              <a:spcBef>
                <a:spcPts val="0"/>
              </a:spcBef>
            </a:pPr>
            <a:endParaRPr lang="en-US" dirty="0" smtClean="0"/>
          </a:p>
          <a:p>
            <a:pPr>
              <a:spcBef>
                <a:spcPts val="0"/>
              </a:spcBef>
            </a:pPr>
            <a:r>
              <a:rPr lang="en-US" dirty="0" smtClean="0"/>
              <a:t>Top piece is </a:t>
            </a:r>
            <a:r>
              <a:rPr lang="en-US" dirty="0"/>
              <a:t> </a:t>
            </a:r>
            <a:r>
              <a:rPr lang="en-US" dirty="0" smtClean="0"/>
              <a:t>a 10 in x 1.5 in x .127 in L bar with a .63in circle cut out for fitting top RSS ball bearing.</a:t>
            </a:r>
          </a:p>
        </p:txBody>
      </p:sp>
      <p:pic>
        <p:nvPicPr>
          <p:cNvPr id="29" name="Picture 28"/>
          <p:cNvPicPr/>
          <p:nvPr/>
        </p:nvPicPr>
        <p:blipFill>
          <a:blip r:embed="rId2"/>
          <a:stretch>
            <a:fillRect/>
          </a:stretch>
        </p:blipFill>
        <p:spPr>
          <a:xfrm>
            <a:off x="6794556" y="757152"/>
            <a:ext cx="5086350" cy="5276850"/>
          </a:xfrm>
          <a:prstGeom prst="rect">
            <a:avLst/>
          </a:prstGeom>
        </p:spPr>
      </p:pic>
    </p:spTree>
    <p:extLst>
      <p:ext uri="{BB962C8B-B14F-4D97-AF65-F5344CB8AC3E}">
        <p14:creationId xmlns:p14="http://schemas.microsoft.com/office/powerpoint/2010/main" val="12526316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 Motor</a:t>
            </a:r>
            <a:endParaRPr lang="en-US" dirty="0"/>
          </a:p>
        </p:txBody>
      </p:sp>
      <p:pic>
        <p:nvPicPr>
          <p:cNvPr id="4" name="Picture 3" descr="phot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6930" y="1226576"/>
            <a:ext cx="5143500" cy="5313958"/>
          </a:xfrm>
          <a:prstGeom prst="rect">
            <a:avLst/>
          </a:prstGeom>
        </p:spPr>
      </p:pic>
      <p:sp>
        <p:nvSpPr>
          <p:cNvPr id="5" name="4 Marcador de contenido"/>
          <p:cNvSpPr>
            <a:spLocks noGrp="1"/>
          </p:cNvSpPr>
          <p:nvPr>
            <p:ph idx="1"/>
          </p:nvPr>
        </p:nvSpPr>
        <p:spPr>
          <a:xfrm>
            <a:off x="1120000" y="1871345"/>
            <a:ext cx="4259720" cy="1450975"/>
          </a:xfrm>
        </p:spPr>
        <p:txBody>
          <a:bodyPr/>
          <a:lstStyle/>
          <a:p>
            <a:r>
              <a:rPr lang="en-US" dirty="0" smtClean="0"/>
              <a:t>Testing configuration to reduce shaft oscillation</a:t>
            </a:r>
            <a:endParaRPr lang="en-US" dirty="0"/>
          </a:p>
        </p:txBody>
      </p:sp>
    </p:spTree>
    <p:extLst>
      <p:ext uri="{BB962C8B-B14F-4D97-AF65-F5344CB8AC3E}">
        <p14:creationId xmlns:p14="http://schemas.microsoft.com/office/powerpoint/2010/main" val="12852226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518" y="812464"/>
            <a:ext cx="10515600" cy="1325563"/>
          </a:xfrm>
        </p:spPr>
        <p:txBody>
          <a:bodyPr/>
          <a:lstStyle/>
          <a:p>
            <a:r>
              <a:rPr lang="en-US" dirty="0" smtClean="0"/>
              <a:t>Electronics</a:t>
            </a:r>
            <a:endParaRPr lang="en-US" dirty="0"/>
          </a:p>
        </p:txBody>
      </p:sp>
      <p:pic>
        <p:nvPicPr>
          <p:cNvPr id="4" name="Content Placeholder 3" descr="block diagram green.jpg"/>
          <p:cNvPicPr>
            <a:picLocks noGrp="1" noChangeAspect="1"/>
          </p:cNvPicPr>
          <p:nvPr>
            <p:ph idx="1"/>
          </p:nvPr>
        </p:nvPicPr>
        <p:blipFill rotWithShape="1">
          <a:blip r:embed="rId2">
            <a:extLst>
              <a:ext uri="{28A0092B-C50C-407E-A947-70E740481C1C}">
                <a14:useLocalDpi xmlns:a14="http://schemas.microsoft.com/office/drawing/2010/main" val="0"/>
              </a:ext>
            </a:extLst>
          </a:blip>
          <a:srcRect l="-310" t="-305" r="208" b="-46"/>
          <a:stretch/>
        </p:blipFill>
        <p:spPr>
          <a:xfrm>
            <a:off x="4488561" y="259745"/>
            <a:ext cx="6826654" cy="6398895"/>
          </a:xfrm>
        </p:spPr>
      </p:pic>
    </p:spTree>
    <p:extLst>
      <p:ext uri="{BB962C8B-B14F-4D97-AF65-F5344CB8AC3E}">
        <p14:creationId xmlns:p14="http://schemas.microsoft.com/office/powerpoint/2010/main" val="15389637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Block Diagram</a:t>
            </a: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2879" y="2102975"/>
            <a:ext cx="7851082"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84521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LED Globe Power Supply</a:t>
            </a:r>
            <a:endParaRPr lang="en-US" dirty="0"/>
          </a:p>
        </p:txBody>
      </p:sp>
      <p:sp>
        <p:nvSpPr>
          <p:cNvPr id="3" name="Content Placeholder 2"/>
          <p:cNvSpPr>
            <a:spLocks noGrp="1"/>
          </p:cNvSpPr>
          <p:nvPr>
            <p:ph idx="1"/>
          </p:nvPr>
        </p:nvSpPr>
        <p:spPr>
          <a:xfrm>
            <a:off x="1120000" y="4559975"/>
            <a:ext cx="1636640" cy="1616988"/>
          </a:xfrm>
        </p:spPr>
        <p:txBody>
          <a:bodyPr/>
          <a:lstStyle/>
          <a:p>
            <a:pPr marL="0" indent="0">
              <a:buNone/>
            </a:pPr>
            <a:endParaRPr lang="en-US" dirty="0"/>
          </a:p>
        </p:txBody>
      </p:sp>
      <p:sp>
        <p:nvSpPr>
          <p:cNvPr id="17" name="Flowchart: Process 4"/>
          <p:cNvSpPr/>
          <p:nvPr/>
        </p:nvSpPr>
        <p:spPr>
          <a:xfrm>
            <a:off x="2391515" y="3220643"/>
            <a:ext cx="990600" cy="609600"/>
          </a:xfrm>
          <a:prstGeom prst="flowChart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bg1"/>
                </a:solidFill>
              </a:rPr>
              <a:t>120Vac</a:t>
            </a:r>
            <a:endParaRPr lang="en-US" dirty="0">
              <a:solidFill>
                <a:schemeClr val="bg1"/>
              </a:solidFill>
            </a:endParaRPr>
          </a:p>
        </p:txBody>
      </p:sp>
      <p:sp>
        <p:nvSpPr>
          <p:cNvPr id="18" name="Flowchart: Process 5"/>
          <p:cNvSpPr/>
          <p:nvPr/>
        </p:nvSpPr>
        <p:spPr>
          <a:xfrm>
            <a:off x="4220315" y="3220643"/>
            <a:ext cx="1066800" cy="609600"/>
          </a:xfrm>
          <a:prstGeom prst="flowChart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bg1"/>
                </a:solidFill>
              </a:rPr>
              <a:t>Rectifier</a:t>
            </a:r>
            <a:endParaRPr lang="en-US" dirty="0">
              <a:solidFill>
                <a:schemeClr val="bg1"/>
              </a:solidFill>
            </a:endParaRPr>
          </a:p>
        </p:txBody>
      </p:sp>
      <p:sp>
        <p:nvSpPr>
          <p:cNvPr id="19" name="Flowchart: Process 6"/>
          <p:cNvSpPr/>
          <p:nvPr/>
        </p:nvSpPr>
        <p:spPr>
          <a:xfrm>
            <a:off x="5896715" y="3220643"/>
            <a:ext cx="1676400" cy="609600"/>
          </a:xfrm>
          <a:prstGeom prst="flowChart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bg1"/>
                </a:solidFill>
              </a:rPr>
              <a:t>Smoothing Capacitor</a:t>
            </a:r>
            <a:endParaRPr lang="en-US" dirty="0">
              <a:solidFill>
                <a:schemeClr val="bg1"/>
              </a:solidFill>
            </a:endParaRPr>
          </a:p>
        </p:txBody>
      </p:sp>
      <p:sp>
        <p:nvSpPr>
          <p:cNvPr id="20" name="Flowchart: Process 9"/>
          <p:cNvSpPr/>
          <p:nvPr/>
        </p:nvSpPr>
        <p:spPr>
          <a:xfrm>
            <a:off x="8030315" y="1717406"/>
            <a:ext cx="1524000" cy="914400"/>
          </a:xfrm>
          <a:prstGeom prst="flowChart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bg1"/>
                </a:solidFill>
              </a:rPr>
              <a:t>12V Regulator</a:t>
            </a:r>
            <a:endParaRPr lang="en-US" dirty="0">
              <a:solidFill>
                <a:schemeClr val="bg1"/>
              </a:solidFill>
            </a:endParaRPr>
          </a:p>
        </p:txBody>
      </p:sp>
      <p:sp>
        <p:nvSpPr>
          <p:cNvPr id="21" name="Flowchart: Process 11"/>
          <p:cNvSpPr/>
          <p:nvPr/>
        </p:nvSpPr>
        <p:spPr>
          <a:xfrm>
            <a:off x="8182715" y="3241406"/>
            <a:ext cx="1143000" cy="609600"/>
          </a:xfrm>
          <a:prstGeom prst="flowChartProcess">
            <a:avLst/>
          </a:prstGeom>
        </p:spPr>
        <p:style>
          <a:lnRef idx="0">
            <a:schemeClr val="accent1"/>
          </a:lnRef>
          <a:fillRef idx="3">
            <a:schemeClr val="accent1"/>
          </a:fillRef>
          <a:effectRef idx="3">
            <a:schemeClr val="accent1"/>
          </a:effectRef>
          <a:fontRef idx="minor">
            <a:schemeClr val="lt1"/>
          </a:fontRef>
        </p:style>
        <p:txBody>
          <a:bodyPr rtlCol="0" anchor="ctr"/>
          <a:lstStyle/>
          <a:p>
            <a:r>
              <a:rPr lang="en-US" dirty="0" smtClean="0">
                <a:solidFill>
                  <a:schemeClr val="bg1"/>
                </a:solidFill>
              </a:rPr>
              <a:t>36V</a:t>
            </a:r>
          </a:p>
          <a:p>
            <a:r>
              <a:rPr lang="en-US" dirty="0" smtClean="0">
                <a:solidFill>
                  <a:schemeClr val="bg1"/>
                </a:solidFill>
              </a:rPr>
              <a:t>10A max</a:t>
            </a:r>
            <a:endParaRPr lang="en-US" dirty="0">
              <a:solidFill>
                <a:schemeClr val="bg1"/>
              </a:solidFill>
            </a:endParaRPr>
          </a:p>
        </p:txBody>
      </p:sp>
      <p:sp>
        <p:nvSpPr>
          <p:cNvPr id="22" name="Flowchart: Process 12"/>
          <p:cNvSpPr/>
          <p:nvPr/>
        </p:nvSpPr>
        <p:spPr>
          <a:xfrm>
            <a:off x="7954115" y="4384406"/>
            <a:ext cx="1524000" cy="914400"/>
          </a:xfrm>
          <a:prstGeom prst="flowChart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solidFill>
                  <a:schemeClr val="bg1"/>
                </a:solidFill>
              </a:rPr>
              <a:t>5</a:t>
            </a:r>
            <a:r>
              <a:rPr lang="en-US" dirty="0" smtClean="0">
                <a:solidFill>
                  <a:schemeClr val="bg1"/>
                </a:solidFill>
              </a:rPr>
              <a:t>V Regulator</a:t>
            </a:r>
            <a:endParaRPr lang="en-US" dirty="0">
              <a:solidFill>
                <a:schemeClr val="bg1"/>
              </a:solidFill>
            </a:endParaRPr>
          </a:p>
        </p:txBody>
      </p:sp>
      <p:cxnSp>
        <p:nvCxnSpPr>
          <p:cNvPr id="23" name="Straight Arrow Connector 22"/>
          <p:cNvCxnSpPr>
            <a:stCxn id="17" idx="3"/>
          </p:cNvCxnSpPr>
          <p:nvPr/>
        </p:nvCxnSpPr>
        <p:spPr>
          <a:xfrm>
            <a:off x="3382115" y="3525443"/>
            <a:ext cx="838200" cy="0"/>
          </a:xfrm>
          <a:prstGeom prst="straightConnector1">
            <a:avLst/>
          </a:prstGeom>
          <a:ln w="76200">
            <a:solidFill>
              <a:schemeClr val="accent3">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287115" y="3525443"/>
            <a:ext cx="609600" cy="0"/>
          </a:xfrm>
          <a:prstGeom prst="straightConnector1">
            <a:avLst/>
          </a:prstGeom>
          <a:ln w="76200">
            <a:solidFill>
              <a:schemeClr val="accent3">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573115" y="3496582"/>
            <a:ext cx="609600" cy="0"/>
          </a:xfrm>
          <a:prstGeom prst="straightConnector1">
            <a:avLst/>
          </a:prstGeom>
          <a:ln w="76200">
            <a:solidFill>
              <a:schemeClr val="accent3">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8716115" y="3851006"/>
            <a:ext cx="0" cy="533400"/>
          </a:xfrm>
          <a:prstGeom prst="straightConnector1">
            <a:avLst/>
          </a:prstGeom>
          <a:ln w="76200">
            <a:solidFill>
              <a:schemeClr val="accent3">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8716115" y="2631806"/>
            <a:ext cx="0" cy="609600"/>
          </a:xfrm>
          <a:prstGeom prst="straightConnector1">
            <a:avLst/>
          </a:prstGeom>
          <a:ln w="76200">
            <a:solidFill>
              <a:schemeClr val="accent3">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8717609" y="1260206"/>
            <a:ext cx="0" cy="457200"/>
          </a:xfrm>
          <a:prstGeom prst="straightConnector1">
            <a:avLst/>
          </a:prstGeom>
          <a:ln w="76200">
            <a:solidFill>
              <a:schemeClr val="accent3">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8716115" y="5298806"/>
            <a:ext cx="0" cy="381000"/>
          </a:xfrm>
          <a:prstGeom prst="straightConnector1">
            <a:avLst/>
          </a:prstGeom>
          <a:ln w="76200">
            <a:solidFill>
              <a:schemeClr val="accent3">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43" name="Flowchart: Process 7"/>
          <p:cNvSpPr/>
          <p:nvPr/>
        </p:nvSpPr>
        <p:spPr>
          <a:xfrm>
            <a:off x="8020778" y="317519"/>
            <a:ext cx="1453765" cy="899396"/>
          </a:xfrm>
          <a:prstGeom prst="flowChart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bg1"/>
                </a:solidFill>
              </a:rPr>
              <a:t>Motor cooling fan</a:t>
            </a:r>
            <a:endParaRPr lang="en-US" dirty="0">
              <a:solidFill>
                <a:schemeClr val="bg1"/>
              </a:solidFill>
            </a:endParaRPr>
          </a:p>
        </p:txBody>
      </p:sp>
      <p:sp>
        <p:nvSpPr>
          <p:cNvPr id="44" name="Flowchart: Process 8"/>
          <p:cNvSpPr/>
          <p:nvPr/>
        </p:nvSpPr>
        <p:spPr>
          <a:xfrm>
            <a:off x="7925250" y="5737527"/>
            <a:ext cx="1600200" cy="838200"/>
          </a:xfrm>
          <a:prstGeom prst="flowChart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bg1"/>
                </a:solidFill>
              </a:rPr>
              <a:t>Micro controller and LED’s</a:t>
            </a:r>
            <a:endParaRPr lang="en-US" dirty="0">
              <a:solidFill>
                <a:schemeClr val="bg1"/>
              </a:solidFill>
            </a:endParaRPr>
          </a:p>
        </p:txBody>
      </p:sp>
      <p:cxnSp>
        <p:nvCxnSpPr>
          <p:cNvPr id="30" name="Straight Arrow Connector 29"/>
          <p:cNvCxnSpPr/>
          <p:nvPr/>
        </p:nvCxnSpPr>
        <p:spPr>
          <a:xfrm>
            <a:off x="9346385" y="3548710"/>
            <a:ext cx="609600" cy="0"/>
          </a:xfrm>
          <a:prstGeom prst="straightConnector1">
            <a:avLst/>
          </a:prstGeom>
          <a:ln w="76200">
            <a:solidFill>
              <a:schemeClr val="accent3">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Flowchart: Process 9"/>
          <p:cNvSpPr/>
          <p:nvPr/>
        </p:nvSpPr>
        <p:spPr>
          <a:xfrm>
            <a:off x="10009261" y="3108342"/>
            <a:ext cx="2055321" cy="885704"/>
          </a:xfrm>
          <a:prstGeom prst="flowChart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bg1"/>
                </a:solidFill>
              </a:rPr>
              <a:t>Adjustable Voltage  Regulator</a:t>
            </a:r>
            <a:endParaRPr lang="en-US" dirty="0">
              <a:solidFill>
                <a:schemeClr val="bg1"/>
              </a:solidFill>
            </a:endParaRPr>
          </a:p>
        </p:txBody>
      </p:sp>
      <p:cxnSp>
        <p:nvCxnSpPr>
          <p:cNvPr id="32" name="Straight Arrow Connector 31"/>
          <p:cNvCxnSpPr/>
          <p:nvPr/>
        </p:nvCxnSpPr>
        <p:spPr>
          <a:xfrm flipV="1">
            <a:off x="10940550" y="2516822"/>
            <a:ext cx="0" cy="609600"/>
          </a:xfrm>
          <a:prstGeom prst="straightConnector1">
            <a:avLst/>
          </a:prstGeom>
          <a:ln w="76200">
            <a:solidFill>
              <a:schemeClr val="accent3">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Flowchart: Process 9"/>
          <p:cNvSpPr/>
          <p:nvPr/>
        </p:nvSpPr>
        <p:spPr>
          <a:xfrm>
            <a:off x="10121071" y="1635845"/>
            <a:ext cx="1524000" cy="914400"/>
          </a:xfrm>
          <a:prstGeom prst="flowChart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bg1"/>
                </a:solidFill>
              </a:rPr>
              <a:t>Motor</a:t>
            </a:r>
            <a:endParaRPr lang="en-US" dirty="0">
              <a:solidFill>
                <a:schemeClr val="bg1"/>
              </a:solidFill>
            </a:endParaRPr>
          </a:p>
        </p:txBody>
      </p:sp>
    </p:spTree>
    <p:extLst>
      <p:ext uri="{BB962C8B-B14F-4D97-AF65-F5344CB8AC3E}">
        <p14:creationId xmlns:p14="http://schemas.microsoft.com/office/powerpoint/2010/main" val="2159895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Motivations</a:t>
            </a:r>
            <a:endParaRPr lang="en-US" dirty="0"/>
          </a:p>
        </p:txBody>
      </p:sp>
      <p:sp>
        <p:nvSpPr>
          <p:cNvPr id="3" name="Content Placeholder 2"/>
          <p:cNvSpPr>
            <a:spLocks noGrp="1"/>
          </p:cNvSpPr>
          <p:nvPr>
            <p:ph idx="1"/>
          </p:nvPr>
        </p:nvSpPr>
        <p:spPr/>
        <p:txBody>
          <a:bodyPr/>
          <a:lstStyle/>
          <a:p>
            <a:r>
              <a:rPr lang="en-US" dirty="0" smtClean="0">
                <a:solidFill>
                  <a:schemeClr val="tx1"/>
                </a:solidFill>
              </a:rPr>
              <a:t>To create an </a:t>
            </a:r>
            <a:r>
              <a:rPr lang="en-US" dirty="0">
                <a:solidFill>
                  <a:schemeClr val="tx1"/>
                </a:solidFill>
              </a:rPr>
              <a:t>Innovative </a:t>
            </a:r>
            <a:r>
              <a:rPr lang="en-US" dirty="0" smtClean="0">
                <a:solidFill>
                  <a:schemeClr val="tx1"/>
                </a:solidFill>
              </a:rPr>
              <a:t> and attractive means </a:t>
            </a:r>
            <a:r>
              <a:rPr lang="en-US" dirty="0">
                <a:solidFill>
                  <a:schemeClr val="tx1"/>
                </a:solidFill>
              </a:rPr>
              <a:t>of displaying information  </a:t>
            </a:r>
            <a:r>
              <a:rPr lang="en-US" dirty="0" smtClean="0">
                <a:solidFill>
                  <a:schemeClr val="tx1"/>
                </a:solidFill>
              </a:rPr>
              <a:t>via a lighting </a:t>
            </a:r>
            <a:r>
              <a:rPr lang="en-US" dirty="0">
                <a:solidFill>
                  <a:schemeClr val="tx1"/>
                </a:solidFill>
              </a:rPr>
              <a:t>system </a:t>
            </a:r>
            <a:r>
              <a:rPr lang="en-US" dirty="0" smtClean="0">
                <a:solidFill>
                  <a:schemeClr val="tx1"/>
                </a:solidFill>
              </a:rPr>
              <a:t>which allows the information </a:t>
            </a:r>
            <a:r>
              <a:rPr lang="en-US" dirty="0">
                <a:solidFill>
                  <a:schemeClr val="tx1"/>
                </a:solidFill>
              </a:rPr>
              <a:t>to </a:t>
            </a:r>
            <a:r>
              <a:rPr lang="en-US" dirty="0" smtClean="0">
                <a:solidFill>
                  <a:schemeClr val="tx1"/>
                </a:solidFill>
              </a:rPr>
              <a:t> be displayed </a:t>
            </a:r>
            <a:r>
              <a:rPr lang="en-US" dirty="0">
                <a:solidFill>
                  <a:schemeClr val="tx1"/>
                </a:solidFill>
              </a:rPr>
              <a:t>in the </a:t>
            </a:r>
            <a:r>
              <a:rPr lang="en-US" dirty="0" smtClean="0">
                <a:solidFill>
                  <a:schemeClr val="tx1"/>
                </a:solidFill>
              </a:rPr>
              <a:t>dark.</a:t>
            </a:r>
            <a:endParaRPr lang="en-US" dirty="0">
              <a:solidFill>
                <a:schemeClr val="tx1"/>
              </a:solidFill>
            </a:endParaRPr>
          </a:p>
          <a:p>
            <a:r>
              <a:rPr lang="en-US" dirty="0" smtClean="0">
                <a:solidFill>
                  <a:schemeClr val="tx1"/>
                </a:solidFill>
              </a:rPr>
              <a:t>  To  </a:t>
            </a:r>
            <a:r>
              <a:rPr lang="en-US" dirty="0">
                <a:solidFill>
                  <a:schemeClr val="tx1"/>
                </a:solidFill>
              </a:rPr>
              <a:t>d</a:t>
            </a:r>
            <a:r>
              <a:rPr lang="en-US" dirty="0" smtClean="0">
                <a:solidFill>
                  <a:schemeClr val="tx1"/>
                </a:solidFill>
              </a:rPr>
              <a:t>isplay </a:t>
            </a:r>
            <a:r>
              <a:rPr lang="en-US" dirty="0">
                <a:solidFill>
                  <a:schemeClr val="tx1"/>
                </a:solidFill>
              </a:rPr>
              <a:t>images </a:t>
            </a:r>
            <a:r>
              <a:rPr lang="en-US" dirty="0" smtClean="0">
                <a:solidFill>
                  <a:schemeClr val="tx1"/>
                </a:solidFill>
              </a:rPr>
              <a:t>on a </a:t>
            </a:r>
            <a:r>
              <a:rPr lang="en-US" dirty="0">
                <a:solidFill>
                  <a:schemeClr val="tx1"/>
                </a:solidFill>
              </a:rPr>
              <a:t>360 degree </a:t>
            </a:r>
            <a:r>
              <a:rPr lang="en-US" dirty="0" smtClean="0">
                <a:solidFill>
                  <a:schemeClr val="tx1"/>
                </a:solidFill>
              </a:rPr>
              <a:t>angular sphere with </a:t>
            </a:r>
            <a:r>
              <a:rPr lang="en-US" dirty="0">
                <a:solidFill>
                  <a:schemeClr val="tx1"/>
                </a:solidFill>
              </a:rPr>
              <a:t>different </a:t>
            </a:r>
            <a:r>
              <a:rPr lang="en-US" dirty="0" smtClean="0">
                <a:solidFill>
                  <a:schemeClr val="tx1"/>
                </a:solidFill>
              </a:rPr>
              <a:t>sequences.</a:t>
            </a:r>
            <a:endParaRPr lang="en-US" dirty="0">
              <a:solidFill>
                <a:schemeClr val="tx1"/>
              </a:solidFill>
            </a:endParaRPr>
          </a:p>
          <a:p>
            <a:r>
              <a:rPr lang="en-US" dirty="0" smtClean="0">
                <a:solidFill>
                  <a:schemeClr val="tx1"/>
                </a:solidFill>
              </a:rPr>
              <a:t> To be able to control displays </a:t>
            </a:r>
            <a:r>
              <a:rPr lang="en-US" dirty="0">
                <a:solidFill>
                  <a:schemeClr val="tx1"/>
                </a:solidFill>
              </a:rPr>
              <a:t>through wireless </a:t>
            </a:r>
            <a:r>
              <a:rPr lang="en-US" dirty="0" smtClean="0">
                <a:solidFill>
                  <a:schemeClr val="tx1"/>
                </a:solidFill>
              </a:rPr>
              <a:t>communication. </a:t>
            </a:r>
            <a:endParaRPr lang="en-US" dirty="0">
              <a:solidFill>
                <a:schemeClr val="tx1"/>
              </a:solidFill>
            </a:endParaRPr>
          </a:p>
        </p:txBody>
      </p:sp>
    </p:spTree>
    <p:extLst>
      <p:ext uri="{BB962C8B-B14F-4D97-AF65-F5344CB8AC3E}">
        <p14:creationId xmlns:p14="http://schemas.microsoft.com/office/powerpoint/2010/main" val="9216378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L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72905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Motor Power Supply</a:t>
            </a:r>
            <a:endParaRPr lang="en-US" dirty="0"/>
          </a:p>
        </p:txBody>
      </p:sp>
      <p:grpSp>
        <p:nvGrpSpPr>
          <p:cNvPr id="4" name="Group 3"/>
          <p:cNvGrpSpPr/>
          <p:nvPr/>
        </p:nvGrpSpPr>
        <p:grpSpPr>
          <a:xfrm>
            <a:off x="2813763" y="2937648"/>
            <a:ext cx="7086600" cy="2286000"/>
            <a:chOff x="533400" y="2057400"/>
            <a:chExt cx="7086600" cy="2286000"/>
          </a:xfrm>
        </p:grpSpPr>
        <p:sp>
          <p:nvSpPr>
            <p:cNvPr id="5" name="Flowchart: Process 5"/>
            <p:cNvSpPr/>
            <p:nvPr/>
          </p:nvSpPr>
          <p:spPr>
            <a:xfrm>
              <a:off x="533400" y="3124200"/>
              <a:ext cx="1905000" cy="1219200"/>
            </a:xfrm>
            <a:prstGeom prst="flowChartProcess">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36V </a:t>
              </a:r>
            </a:p>
            <a:p>
              <a:pPr algn="ctr"/>
              <a:r>
                <a:rPr lang="en-US" dirty="0" smtClean="0">
                  <a:solidFill>
                    <a:schemeClr val="bg1"/>
                  </a:solidFill>
                </a:rPr>
                <a:t>5.2A</a:t>
              </a:r>
              <a:endParaRPr lang="en-US" dirty="0">
                <a:solidFill>
                  <a:schemeClr val="bg1"/>
                </a:solidFill>
              </a:endParaRPr>
            </a:p>
          </p:txBody>
        </p:sp>
        <p:sp>
          <p:nvSpPr>
            <p:cNvPr id="6" name="Flowchart: Process 6"/>
            <p:cNvSpPr/>
            <p:nvPr/>
          </p:nvSpPr>
          <p:spPr>
            <a:xfrm>
              <a:off x="3124200" y="3124200"/>
              <a:ext cx="1905000" cy="1219200"/>
            </a:xfrm>
            <a:prstGeom prst="flowChartProcess">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Adjustable Voltage Regulator</a:t>
              </a:r>
            </a:p>
          </p:txBody>
        </p:sp>
        <p:sp>
          <p:nvSpPr>
            <p:cNvPr id="7" name="Right Arrow 6"/>
            <p:cNvSpPr/>
            <p:nvPr/>
          </p:nvSpPr>
          <p:spPr>
            <a:xfrm>
              <a:off x="2438400" y="3352800"/>
              <a:ext cx="685800" cy="6858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ine Callout 1 7"/>
            <p:cNvSpPr/>
            <p:nvPr/>
          </p:nvSpPr>
          <p:spPr>
            <a:xfrm>
              <a:off x="3200400" y="2057400"/>
              <a:ext cx="1447800" cy="685800"/>
            </a:xfrm>
            <a:prstGeom prst="borderCallout1">
              <a:avLst>
                <a:gd name="adj1" fmla="val 57774"/>
                <a:gd name="adj2" fmla="val 6302"/>
                <a:gd name="adj3" fmla="val 208436"/>
                <a:gd name="adj4" fmla="val -1437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187.2Watts</a:t>
              </a:r>
              <a:endParaRPr lang="en-US" dirty="0"/>
            </a:p>
          </p:txBody>
        </p:sp>
        <p:sp>
          <p:nvSpPr>
            <p:cNvPr id="9" name="Flowchart: Process 9"/>
            <p:cNvSpPr/>
            <p:nvPr/>
          </p:nvSpPr>
          <p:spPr>
            <a:xfrm>
              <a:off x="5715000" y="3124200"/>
              <a:ext cx="1905000" cy="1219200"/>
            </a:xfrm>
            <a:prstGeom prst="flowChartProcess">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Motor</a:t>
              </a:r>
            </a:p>
          </p:txBody>
        </p:sp>
        <p:sp>
          <p:nvSpPr>
            <p:cNvPr id="10" name="Right Arrow 9"/>
            <p:cNvSpPr/>
            <p:nvPr/>
          </p:nvSpPr>
          <p:spPr>
            <a:xfrm>
              <a:off x="5029200" y="3429000"/>
              <a:ext cx="685800" cy="6858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ine Callout 1 10"/>
            <p:cNvSpPr/>
            <p:nvPr/>
          </p:nvSpPr>
          <p:spPr>
            <a:xfrm>
              <a:off x="5715000" y="2057400"/>
              <a:ext cx="1447800" cy="685800"/>
            </a:xfrm>
            <a:prstGeom prst="borderCallout1">
              <a:avLst>
                <a:gd name="adj1" fmla="val 57774"/>
                <a:gd name="adj2" fmla="val 6302"/>
                <a:gd name="adj3" fmla="val 208436"/>
                <a:gd name="adj4" fmla="val -1437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62.4Watts</a:t>
              </a:r>
              <a:endParaRPr lang="en-US" dirty="0"/>
            </a:p>
          </p:txBody>
        </p:sp>
      </p:grpSp>
    </p:spTree>
    <p:extLst>
      <p:ext uri="{BB962C8B-B14F-4D97-AF65-F5344CB8AC3E}">
        <p14:creationId xmlns:p14="http://schemas.microsoft.com/office/powerpoint/2010/main" val="35828292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Motor Voltage Regulator   </a:t>
            </a:r>
            <a:endParaRPr lang="en-US" dirty="0"/>
          </a:p>
        </p:txBody>
      </p:sp>
      <p:sp>
        <p:nvSpPr>
          <p:cNvPr id="3" name="Content Placeholder 2"/>
          <p:cNvSpPr>
            <a:spLocks noGrp="1"/>
          </p:cNvSpPr>
          <p:nvPr>
            <p:ph idx="1"/>
          </p:nvPr>
        </p:nvSpPr>
        <p:spPr/>
        <p:txBody>
          <a:bodyPr/>
          <a:lstStyle/>
          <a:p>
            <a:endParaRPr lang="en-US"/>
          </a:p>
        </p:txBody>
      </p:sp>
      <p:pic>
        <p:nvPicPr>
          <p:cNvPr id="4" name="Picture 3" descr="motor v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98"/>
            <a:ext cx="12192000" cy="5143402"/>
          </a:xfrm>
          <a:prstGeom prst="rect">
            <a:avLst/>
          </a:prstGeom>
        </p:spPr>
      </p:pic>
    </p:spTree>
    <p:extLst>
      <p:ext uri="{BB962C8B-B14F-4D97-AF65-F5344CB8AC3E}">
        <p14:creationId xmlns:p14="http://schemas.microsoft.com/office/powerpoint/2010/main" val="4153362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Microcontroller Power Supply</a:t>
            </a:r>
            <a:endParaRPr lang="en-US" dirty="0"/>
          </a:p>
        </p:txBody>
      </p:sp>
      <p:sp>
        <p:nvSpPr>
          <p:cNvPr id="4" name="Flowchart: Process 3"/>
          <p:cNvSpPr/>
          <p:nvPr/>
        </p:nvSpPr>
        <p:spPr>
          <a:xfrm>
            <a:off x="2900358" y="3990018"/>
            <a:ext cx="1905000" cy="1219200"/>
          </a:xfrm>
          <a:prstGeom prst="flowChartProcess">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36V </a:t>
            </a:r>
          </a:p>
          <a:p>
            <a:pPr algn="ctr"/>
            <a:r>
              <a:rPr lang="en-US" dirty="0" smtClean="0">
                <a:solidFill>
                  <a:schemeClr val="bg1"/>
                </a:solidFill>
              </a:rPr>
              <a:t>4.8A</a:t>
            </a:r>
            <a:endParaRPr lang="en-US" dirty="0">
              <a:solidFill>
                <a:schemeClr val="bg1"/>
              </a:solidFill>
            </a:endParaRPr>
          </a:p>
        </p:txBody>
      </p:sp>
      <p:sp>
        <p:nvSpPr>
          <p:cNvPr id="5" name="Flowchart: Process 4"/>
          <p:cNvSpPr/>
          <p:nvPr/>
        </p:nvSpPr>
        <p:spPr>
          <a:xfrm>
            <a:off x="5491158" y="3990018"/>
            <a:ext cx="1905000" cy="1219200"/>
          </a:xfrm>
          <a:prstGeom prst="flowChartProcess">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5</a:t>
            </a:r>
            <a:r>
              <a:rPr lang="en-US" dirty="0" smtClean="0">
                <a:solidFill>
                  <a:schemeClr val="bg1"/>
                </a:solidFill>
              </a:rPr>
              <a:t>V Regulator</a:t>
            </a:r>
          </a:p>
        </p:txBody>
      </p:sp>
      <p:sp>
        <p:nvSpPr>
          <p:cNvPr id="6" name="Right Arrow 5"/>
          <p:cNvSpPr/>
          <p:nvPr/>
        </p:nvSpPr>
        <p:spPr>
          <a:xfrm>
            <a:off x="4805358" y="4218618"/>
            <a:ext cx="685800" cy="6858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ine Callout 1 6"/>
          <p:cNvSpPr/>
          <p:nvPr/>
        </p:nvSpPr>
        <p:spPr>
          <a:xfrm>
            <a:off x="5567358" y="2923218"/>
            <a:ext cx="1447800" cy="685800"/>
          </a:xfrm>
          <a:prstGeom prst="borderCallout1">
            <a:avLst>
              <a:gd name="adj1" fmla="val 57774"/>
              <a:gd name="adj2" fmla="val 6302"/>
              <a:gd name="adj3" fmla="val 208436"/>
              <a:gd name="adj4" fmla="val -1437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172.8Watts</a:t>
            </a:r>
            <a:endParaRPr lang="en-US" dirty="0"/>
          </a:p>
        </p:txBody>
      </p:sp>
      <p:sp>
        <p:nvSpPr>
          <p:cNvPr id="8" name="Flowchart: Process 7"/>
          <p:cNvSpPr/>
          <p:nvPr/>
        </p:nvSpPr>
        <p:spPr>
          <a:xfrm>
            <a:off x="8081958" y="3990018"/>
            <a:ext cx="1905000" cy="1219200"/>
          </a:xfrm>
          <a:prstGeom prst="flowChartProcess">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Microcontroller</a:t>
            </a:r>
          </a:p>
        </p:txBody>
      </p:sp>
      <p:sp>
        <p:nvSpPr>
          <p:cNvPr id="9" name="Right Arrow 8"/>
          <p:cNvSpPr/>
          <p:nvPr/>
        </p:nvSpPr>
        <p:spPr>
          <a:xfrm>
            <a:off x="7396158" y="4294818"/>
            <a:ext cx="685800" cy="6858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ine Callout 1 9"/>
          <p:cNvSpPr/>
          <p:nvPr/>
        </p:nvSpPr>
        <p:spPr>
          <a:xfrm>
            <a:off x="8081958" y="2923218"/>
            <a:ext cx="1447800" cy="685800"/>
          </a:xfrm>
          <a:prstGeom prst="borderCallout1">
            <a:avLst>
              <a:gd name="adj1" fmla="val 57774"/>
              <a:gd name="adj2" fmla="val 6302"/>
              <a:gd name="adj3" fmla="val 208436"/>
              <a:gd name="adj4" fmla="val -1437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18Watts</a:t>
            </a:r>
            <a:endParaRPr lang="en-US" dirty="0"/>
          </a:p>
        </p:txBody>
      </p:sp>
    </p:spTree>
    <p:extLst>
      <p:ext uri="{BB962C8B-B14F-4D97-AF65-F5344CB8AC3E}">
        <p14:creationId xmlns:p14="http://schemas.microsoft.com/office/powerpoint/2010/main" val="6817178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Microcontroller Voltage Regulator</a:t>
            </a:r>
            <a:endParaRPr lang="en-US" dirty="0"/>
          </a:p>
        </p:txBody>
      </p:sp>
      <p:sp>
        <p:nvSpPr>
          <p:cNvPr id="3" name="Content Placeholder 2"/>
          <p:cNvSpPr>
            <a:spLocks noGrp="1"/>
          </p:cNvSpPr>
          <p:nvPr>
            <p:ph idx="1"/>
          </p:nvPr>
        </p:nvSpPr>
        <p:spPr/>
        <p:txBody>
          <a:bodyPr/>
          <a:lstStyle/>
          <a:p>
            <a:endParaRPr lang="en-US"/>
          </a:p>
        </p:txBody>
      </p:sp>
      <p:pic>
        <p:nvPicPr>
          <p:cNvPr id="4" name="Picture 3" descr="micro controller v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1154"/>
            <a:ext cx="12192000" cy="5494143"/>
          </a:xfrm>
          <a:prstGeom prst="rect">
            <a:avLst/>
          </a:prstGeom>
        </p:spPr>
      </p:pic>
    </p:spTree>
    <p:extLst>
      <p:ext uri="{BB962C8B-B14F-4D97-AF65-F5344CB8AC3E}">
        <p14:creationId xmlns:p14="http://schemas.microsoft.com/office/powerpoint/2010/main" val="1491203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Microcontrollers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49315446"/>
              </p:ext>
            </p:extLst>
          </p:nvPr>
        </p:nvGraphicFramePr>
        <p:xfrm>
          <a:off x="609601" y="1600200"/>
          <a:ext cx="10972799" cy="2225040"/>
        </p:xfrm>
        <a:graphic>
          <a:graphicData uri="http://schemas.openxmlformats.org/drawingml/2006/table">
            <a:tbl>
              <a:tblPr firstRow="1" bandRow="1">
                <a:tableStyleId>{5C22544A-7EE6-4342-B048-85BDC9FD1C3A}</a:tableStyleId>
              </a:tblPr>
              <a:tblGrid>
                <a:gridCol w="2911151"/>
                <a:gridCol w="2911151"/>
                <a:gridCol w="2463281"/>
                <a:gridCol w="2687216"/>
              </a:tblGrid>
              <a:tr h="370840">
                <a:tc>
                  <a:txBody>
                    <a:bodyPr/>
                    <a:lstStyle/>
                    <a:p>
                      <a:pPr algn="ctr"/>
                      <a:endParaRPr lang="en-US" dirty="0">
                        <a:solidFill>
                          <a:schemeClr val="tx1"/>
                        </a:solidFill>
                      </a:endParaRPr>
                    </a:p>
                  </a:txBody>
                  <a:tcPr marL="121920" marR="121920"/>
                </a:tc>
                <a:tc>
                  <a:txBody>
                    <a:bodyPr/>
                    <a:lstStyle/>
                    <a:p>
                      <a:pPr algn="ctr"/>
                      <a:r>
                        <a:rPr lang="en-US" dirty="0" smtClean="0">
                          <a:solidFill>
                            <a:schemeClr val="tx1"/>
                          </a:solidFill>
                        </a:rPr>
                        <a:t>ATMEGA328</a:t>
                      </a:r>
                      <a:endParaRPr lang="en-US" dirty="0">
                        <a:solidFill>
                          <a:schemeClr val="tx1"/>
                        </a:solidFill>
                      </a:endParaRPr>
                    </a:p>
                  </a:txBody>
                  <a:tcPr marL="121920" marR="121920"/>
                </a:tc>
                <a:tc>
                  <a:txBody>
                    <a:bodyPr/>
                    <a:lstStyle/>
                    <a:p>
                      <a:pPr algn="ctr"/>
                      <a:r>
                        <a:rPr lang="en-US" dirty="0" smtClean="0"/>
                        <a:t>MSP430G2553</a:t>
                      </a:r>
                      <a:endParaRPr lang="en-US" dirty="0"/>
                    </a:p>
                  </a:txBody>
                  <a:tcPr marL="121920" marR="121920"/>
                </a:tc>
                <a:tc>
                  <a:txBody>
                    <a:bodyPr/>
                    <a:lstStyle/>
                    <a:p>
                      <a:pPr algn="ctr"/>
                      <a:r>
                        <a:rPr lang="en-US" dirty="0" smtClean="0"/>
                        <a:t>ATMEGA2560</a:t>
                      </a:r>
                      <a:endParaRPr lang="en-US" dirty="0"/>
                    </a:p>
                  </a:txBody>
                  <a:tcPr marL="121920" marR="121920"/>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Development Board</a:t>
                      </a:r>
                      <a:endParaRPr lang="en-US" dirty="0"/>
                    </a:p>
                  </a:txBody>
                  <a:tcPr marL="121920" marR="121920"/>
                </a:tc>
                <a:tc>
                  <a:txBody>
                    <a:bodyPr/>
                    <a:lstStyle/>
                    <a:p>
                      <a:pPr algn="ctr"/>
                      <a:r>
                        <a:rPr lang="en-US" dirty="0" smtClean="0"/>
                        <a:t>$27.19</a:t>
                      </a:r>
                      <a:endParaRPr lang="en-US" dirty="0"/>
                    </a:p>
                  </a:txBody>
                  <a:tcPr marL="121920" marR="121920"/>
                </a:tc>
                <a:tc>
                  <a:txBody>
                    <a:bodyPr/>
                    <a:lstStyle/>
                    <a:p>
                      <a:pPr algn="ctr"/>
                      <a:r>
                        <a:rPr lang="en-US" dirty="0" smtClean="0"/>
                        <a:t>$10.99</a:t>
                      </a:r>
                      <a:endParaRPr lang="en-US" dirty="0"/>
                    </a:p>
                  </a:txBody>
                  <a:tcPr marL="121920" marR="121920"/>
                </a:tc>
                <a:tc>
                  <a:txBody>
                    <a:bodyPr/>
                    <a:lstStyle/>
                    <a:p>
                      <a:pPr algn="ctr"/>
                      <a:r>
                        <a:rPr lang="en-US" dirty="0" smtClean="0"/>
                        <a:t>$46.29</a:t>
                      </a:r>
                      <a:endParaRPr lang="en-US" dirty="0"/>
                    </a:p>
                  </a:txBody>
                  <a:tcPr marL="121920" marR="121920"/>
                </a:tc>
              </a:tr>
              <a:tr h="370840">
                <a:tc>
                  <a:txBody>
                    <a:bodyPr/>
                    <a:lstStyle/>
                    <a:p>
                      <a:r>
                        <a:rPr lang="en-US" dirty="0" smtClean="0"/>
                        <a:t>Microcontroller </a:t>
                      </a:r>
                      <a:endParaRPr lang="en-US" dirty="0"/>
                    </a:p>
                  </a:txBody>
                  <a:tcPr marL="121920" marR="121920"/>
                </a:tc>
                <a:tc>
                  <a:txBody>
                    <a:bodyPr/>
                    <a:lstStyle/>
                    <a:p>
                      <a:pPr algn="ctr"/>
                      <a:r>
                        <a:rPr lang="en-US" dirty="0" smtClean="0"/>
                        <a:t>$2.88</a:t>
                      </a:r>
                      <a:endParaRPr lang="en-US" dirty="0"/>
                    </a:p>
                  </a:txBody>
                  <a:tcPr marL="121920" marR="121920"/>
                </a:tc>
                <a:tc>
                  <a:txBody>
                    <a:bodyPr/>
                    <a:lstStyle/>
                    <a:p>
                      <a:pPr algn="ctr"/>
                      <a:r>
                        <a:rPr lang="en-US" dirty="0" smtClean="0"/>
                        <a:t>$2.35</a:t>
                      </a:r>
                      <a:endParaRPr lang="en-US" dirty="0"/>
                    </a:p>
                  </a:txBody>
                  <a:tcPr marL="121920" marR="121920"/>
                </a:tc>
                <a:tc>
                  <a:txBody>
                    <a:bodyPr/>
                    <a:lstStyle/>
                    <a:p>
                      <a:pPr algn="ctr"/>
                      <a:r>
                        <a:rPr lang="en-US" dirty="0" smtClean="0"/>
                        <a:t>$18.00</a:t>
                      </a:r>
                      <a:endParaRPr lang="en-US" dirty="0"/>
                    </a:p>
                  </a:txBody>
                  <a:tcPr marL="121920" marR="121920"/>
                </a:tc>
              </a:tr>
              <a:tr h="370840">
                <a:tc>
                  <a:txBody>
                    <a:bodyPr/>
                    <a:lstStyle/>
                    <a:p>
                      <a:r>
                        <a:rPr lang="en-US" dirty="0" smtClean="0"/>
                        <a:t>Flash Memory</a:t>
                      </a:r>
                      <a:endParaRPr lang="en-US" dirty="0"/>
                    </a:p>
                  </a:txBody>
                  <a:tcPr marL="121920" marR="121920"/>
                </a:tc>
                <a:tc>
                  <a:txBody>
                    <a:bodyPr/>
                    <a:lstStyle/>
                    <a:p>
                      <a:pPr algn="ctr"/>
                      <a:r>
                        <a:rPr lang="en-US" dirty="0" smtClean="0"/>
                        <a:t>32 Kb</a:t>
                      </a:r>
                      <a:endParaRPr lang="en-US" dirty="0"/>
                    </a:p>
                  </a:txBody>
                  <a:tcPr marL="121920" marR="121920"/>
                </a:tc>
                <a:tc>
                  <a:txBody>
                    <a:bodyPr/>
                    <a:lstStyle/>
                    <a:p>
                      <a:pPr algn="ctr"/>
                      <a:r>
                        <a:rPr lang="en-US" dirty="0" smtClean="0"/>
                        <a:t>16 Kb</a:t>
                      </a:r>
                      <a:endParaRPr lang="en-US" dirty="0"/>
                    </a:p>
                  </a:txBody>
                  <a:tcPr marL="121920" marR="121920"/>
                </a:tc>
                <a:tc>
                  <a:txBody>
                    <a:bodyPr/>
                    <a:lstStyle/>
                    <a:p>
                      <a:pPr algn="ctr"/>
                      <a:r>
                        <a:rPr lang="en-US" dirty="0" smtClean="0"/>
                        <a:t>256 Kb</a:t>
                      </a:r>
                      <a:endParaRPr lang="en-US" dirty="0"/>
                    </a:p>
                  </a:txBody>
                  <a:tcPr marL="121920" marR="121920"/>
                </a:tc>
              </a:tr>
              <a:tr h="370840">
                <a:tc>
                  <a:txBody>
                    <a:bodyPr/>
                    <a:lstStyle/>
                    <a:p>
                      <a:r>
                        <a:rPr lang="en-US" dirty="0" smtClean="0"/>
                        <a:t>I/O</a:t>
                      </a:r>
                      <a:r>
                        <a:rPr lang="en-US" baseline="0" dirty="0" smtClean="0"/>
                        <a:t> Pins</a:t>
                      </a:r>
                      <a:endParaRPr lang="en-US" dirty="0"/>
                    </a:p>
                  </a:txBody>
                  <a:tcPr marL="121920" marR="121920"/>
                </a:tc>
                <a:tc>
                  <a:txBody>
                    <a:bodyPr/>
                    <a:lstStyle/>
                    <a:p>
                      <a:pPr algn="ctr"/>
                      <a:r>
                        <a:rPr lang="en-US" dirty="0" smtClean="0"/>
                        <a:t>20</a:t>
                      </a:r>
                      <a:endParaRPr lang="en-US" dirty="0"/>
                    </a:p>
                  </a:txBody>
                  <a:tcPr marL="121920" marR="121920"/>
                </a:tc>
                <a:tc>
                  <a:txBody>
                    <a:bodyPr/>
                    <a:lstStyle/>
                    <a:p>
                      <a:pPr algn="ctr"/>
                      <a:r>
                        <a:rPr lang="en-US" dirty="0" smtClean="0"/>
                        <a:t>14</a:t>
                      </a:r>
                      <a:endParaRPr lang="en-US" dirty="0"/>
                    </a:p>
                  </a:txBody>
                  <a:tcPr marL="121920" marR="121920"/>
                </a:tc>
                <a:tc>
                  <a:txBody>
                    <a:bodyPr/>
                    <a:lstStyle/>
                    <a:p>
                      <a:pPr algn="ctr"/>
                      <a:r>
                        <a:rPr lang="en-US" dirty="0" smtClean="0"/>
                        <a:t>70</a:t>
                      </a:r>
                      <a:endParaRPr lang="en-US" dirty="0"/>
                    </a:p>
                  </a:txBody>
                  <a:tcPr marL="121920" marR="121920"/>
                </a:tc>
              </a:tr>
              <a:tr h="370840">
                <a:tc>
                  <a:txBody>
                    <a:bodyPr/>
                    <a:lstStyle/>
                    <a:p>
                      <a:r>
                        <a:rPr lang="en-US" dirty="0" smtClean="0"/>
                        <a:t>Surface</a:t>
                      </a:r>
                      <a:r>
                        <a:rPr lang="en-US" baseline="0" dirty="0" smtClean="0"/>
                        <a:t> Mounted</a:t>
                      </a:r>
                      <a:endParaRPr lang="en-US" dirty="0"/>
                    </a:p>
                  </a:txBody>
                  <a:tcPr marL="121920" marR="121920"/>
                </a:tc>
                <a:tc>
                  <a:txBody>
                    <a:bodyPr/>
                    <a:lstStyle/>
                    <a:p>
                      <a:pPr algn="ctr"/>
                      <a:r>
                        <a:rPr lang="en-US" dirty="0" smtClean="0"/>
                        <a:t>No</a:t>
                      </a:r>
                      <a:endParaRPr lang="en-US" dirty="0"/>
                    </a:p>
                  </a:txBody>
                  <a:tcPr marL="121920" marR="121920"/>
                </a:tc>
                <a:tc>
                  <a:txBody>
                    <a:bodyPr/>
                    <a:lstStyle/>
                    <a:p>
                      <a:pPr algn="ctr"/>
                      <a:r>
                        <a:rPr lang="en-US" dirty="0" smtClean="0"/>
                        <a:t>No</a:t>
                      </a:r>
                      <a:endParaRPr lang="en-US" dirty="0"/>
                    </a:p>
                  </a:txBody>
                  <a:tcPr marL="121920" marR="121920"/>
                </a:tc>
                <a:tc>
                  <a:txBody>
                    <a:bodyPr/>
                    <a:lstStyle/>
                    <a:p>
                      <a:pPr algn="ctr"/>
                      <a:r>
                        <a:rPr lang="en-US" dirty="0" smtClean="0"/>
                        <a:t>Yes</a:t>
                      </a:r>
                      <a:endParaRPr lang="en-US" dirty="0"/>
                    </a:p>
                  </a:txBody>
                  <a:tcPr marL="121920" marR="121920"/>
                </a:tc>
              </a:tr>
            </a:tbl>
          </a:graphicData>
        </a:graphic>
      </p:graphicFrame>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75032" y="4434928"/>
            <a:ext cx="2299368"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1" y="4696867"/>
            <a:ext cx="1384300"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320800" y="4869360"/>
            <a:ext cx="3048000" cy="769441"/>
          </a:xfrm>
          <a:prstGeom prst="rect">
            <a:avLst/>
          </a:prstGeom>
          <a:noFill/>
        </p:spPr>
        <p:txBody>
          <a:bodyPr wrap="square" rtlCol="0">
            <a:spAutoFit/>
          </a:bodyPr>
          <a:lstStyle/>
          <a:p>
            <a:r>
              <a:rPr lang="en-US" sz="4400" dirty="0" smtClean="0"/>
              <a:t>$7.26   =</a:t>
            </a:r>
            <a:endParaRPr lang="en-US" sz="4400" dirty="0"/>
          </a:p>
        </p:txBody>
      </p:sp>
      <p:sp>
        <p:nvSpPr>
          <p:cNvPr id="7" name="TextBox 6"/>
          <p:cNvSpPr txBox="1"/>
          <p:nvPr/>
        </p:nvSpPr>
        <p:spPr>
          <a:xfrm>
            <a:off x="5588000" y="4869360"/>
            <a:ext cx="609600" cy="769441"/>
          </a:xfrm>
          <a:prstGeom prst="rect">
            <a:avLst/>
          </a:prstGeom>
          <a:noFill/>
        </p:spPr>
        <p:txBody>
          <a:bodyPr wrap="square" rtlCol="0">
            <a:spAutoFit/>
          </a:bodyPr>
          <a:lstStyle/>
          <a:p>
            <a:r>
              <a:rPr lang="en-US" sz="4400" dirty="0" smtClean="0"/>
              <a:t>+</a:t>
            </a:r>
            <a:endParaRPr lang="en-US" sz="4400" dirty="0"/>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433313">
            <a:off x="6479304" y="4755902"/>
            <a:ext cx="1655951" cy="1149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8229600" y="4869360"/>
            <a:ext cx="609600" cy="769441"/>
          </a:xfrm>
          <a:prstGeom prst="rect">
            <a:avLst/>
          </a:prstGeom>
          <a:noFill/>
        </p:spPr>
        <p:txBody>
          <a:bodyPr wrap="square" rtlCol="0">
            <a:spAutoFit/>
          </a:bodyPr>
          <a:lstStyle/>
          <a:p>
            <a:r>
              <a:rPr lang="en-US" sz="4400" dirty="0" smtClean="0"/>
              <a:t>+</a:t>
            </a:r>
            <a:endParaRPr lang="en-US" sz="4400" dirty="0"/>
          </a:p>
        </p:txBody>
      </p:sp>
    </p:spTree>
    <p:extLst>
      <p:ext uri="{BB962C8B-B14F-4D97-AF65-F5344CB8AC3E}">
        <p14:creationId xmlns:p14="http://schemas.microsoft.com/office/powerpoint/2010/main" val="34404365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smtClean="0"/>
              <a:t>90-92 RGB Ultra-Bright Diffused LED</a:t>
            </a:r>
            <a:endParaRPr lang="en-US"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974917698"/>
              </p:ext>
            </p:extLst>
          </p:nvPr>
        </p:nvGraphicFramePr>
        <p:xfrm>
          <a:off x="914400" y="1981200"/>
          <a:ext cx="6096000" cy="3567612"/>
        </p:xfrm>
        <a:graphic>
          <a:graphicData uri="http://schemas.openxmlformats.org/drawingml/2006/table">
            <a:tbl>
              <a:tblPr firstRow="1" bandRow="1">
                <a:tableStyleId>{5C22544A-7EE6-4342-B048-85BDC9FD1C3A}</a:tableStyleId>
              </a:tblPr>
              <a:tblGrid>
                <a:gridCol w="4027715"/>
                <a:gridCol w="2068285"/>
              </a:tblGrid>
              <a:tr h="571863">
                <a:tc gridSpan="2">
                  <a:txBody>
                    <a:bodyPr/>
                    <a:lstStyle/>
                    <a:p>
                      <a:pPr algn="ctr"/>
                      <a:r>
                        <a:rPr lang="en-US" sz="2800" dirty="0" smtClean="0">
                          <a:solidFill>
                            <a:schemeClr val="tx1"/>
                          </a:solidFill>
                        </a:rPr>
                        <a:t>Specifications</a:t>
                      </a:r>
                      <a:endParaRPr lang="en-US" sz="2800" dirty="0">
                        <a:solidFill>
                          <a:schemeClr val="tx1"/>
                        </a:solidFill>
                      </a:endParaRPr>
                    </a:p>
                  </a:txBody>
                  <a:tcPr marL="121920" marR="121920"/>
                </a:tc>
                <a:tc hMerge="1">
                  <a:txBody>
                    <a:bodyPr/>
                    <a:lstStyle/>
                    <a:p>
                      <a:endParaRPr lang="en-US" dirty="0"/>
                    </a:p>
                  </a:txBody>
                  <a:tcPr/>
                </a:tc>
              </a:tr>
              <a:tr h="571863">
                <a:tc>
                  <a:txBody>
                    <a:bodyPr/>
                    <a:lstStyle/>
                    <a:p>
                      <a:pPr lvl="0" algn="l"/>
                      <a:r>
                        <a:rPr lang="en-US" sz="1800" kern="1200" dirty="0" smtClean="0">
                          <a:solidFill>
                            <a:schemeClr val="dk1"/>
                          </a:solidFill>
                          <a:effectLst/>
                          <a:latin typeface="+mn-lt"/>
                          <a:ea typeface="+mn-ea"/>
                          <a:cs typeface="+mn-cs"/>
                        </a:rPr>
                        <a:t>Red  (Luminous</a:t>
                      </a:r>
                      <a:r>
                        <a:rPr lang="en-US" sz="1800" kern="1200" baseline="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Intensity)</a:t>
                      </a:r>
                      <a:endParaRPr lang="en-US" dirty="0"/>
                    </a:p>
                  </a:txBody>
                  <a:tcPr marL="121920" marR="121920"/>
                </a:tc>
                <a:tc>
                  <a:txBody>
                    <a:bodyPr/>
                    <a:lstStyle/>
                    <a:p>
                      <a:pPr lvl="0" algn="ctr"/>
                      <a:r>
                        <a:rPr lang="en-US" sz="1800" kern="1200" dirty="0" smtClean="0">
                          <a:solidFill>
                            <a:schemeClr val="dk1"/>
                          </a:solidFill>
                          <a:effectLst/>
                          <a:latin typeface="+mn-lt"/>
                          <a:ea typeface="+mn-ea"/>
                          <a:cs typeface="+mn-cs"/>
                        </a:rPr>
                        <a:t>1200 mcd max </a:t>
                      </a:r>
                    </a:p>
                    <a:p>
                      <a:pPr algn="ctr"/>
                      <a:endParaRPr lang="en-US" dirty="0"/>
                    </a:p>
                  </a:txBody>
                  <a:tcPr marL="121920" marR="121920"/>
                </a:tc>
              </a:tr>
              <a:tr h="571863">
                <a:tc>
                  <a:txBody>
                    <a:bodyPr/>
                    <a:lstStyle/>
                    <a:p>
                      <a:pPr algn="l"/>
                      <a:r>
                        <a:rPr lang="en-US" sz="1800" kern="1200" dirty="0" smtClean="0">
                          <a:solidFill>
                            <a:schemeClr val="dk1"/>
                          </a:solidFill>
                          <a:effectLst/>
                          <a:latin typeface="+mn-lt"/>
                          <a:ea typeface="+mn-ea"/>
                          <a:cs typeface="+mn-cs"/>
                        </a:rPr>
                        <a:t>Green (Luminous</a:t>
                      </a:r>
                      <a:r>
                        <a:rPr lang="en-US" sz="1800" kern="1200" baseline="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Intensity)</a:t>
                      </a:r>
                      <a:endParaRPr lang="en-US" dirty="0"/>
                    </a:p>
                  </a:txBody>
                  <a:tcPr marL="121920" marR="121920"/>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5000 mcd max </a:t>
                      </a:r>
                    </a:p>
                    <a:p>
                      <a:pPr algn="ctr"/>
                      <a:endParaRPr lang="en-US" dirty="0"/>
                    </a:p>
                  </a:txBody>
                  <a:tcPr marL="121920" marR="121920"/>
                </a:tc>
              </a:tr>
              <a:tr h="571863">
                <a:tc>
                  <a:txBody>
                    <a:bodyPr/>
                    <a:lstStyle/>
                    <a:p>
                      <a:pPr algn="l"/>
                      <a:r>
                        <a:rPr lang="en-US" sz="1800" kern="1200" dirty="0" smtClean="0">
                          <a:solidFill>
                            <a:schemeClr val="dk1"/>
                          </a:solidFill>
                          <a:effectLst/>
                          <a:latin typeface="+mn-lt"/>
                          <a:ea typeface="+mn-ea"/>
                          <a:cs typeface="+mn-cs"/>
                        </a:rPr>
                        <a:t>Blue (Luminous</a:t>
                      </a:r>
                      <a:r>
                        <a:rPr lang="en-US" sz="1800" kern="1200" baseline="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Intensity)</a:t>
                      </a:r>
                      <a:endParaRPr lang="en-US" dirty="0"/>
                    </a:p>
                  </a:txBody>
                  <a:tcPr marL="121920" marR="121920"/>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3000 mcd max</a:t>
                      </a:r>
                      <a:endParaRPr lang="en-US" dirty="0" smtClean="0"/>
                    </a:p>
                  </a:txBody>
                  <a:tcPr marL="121920" marR="121920"/>
                </a:tc>
              </a:tr>
              <a:tr h="571863">
                <a:tc>
                  <a:txBody>
                    <a:bodyPr/>
                    <a:lstStyle/>
                    <a:p>
                      <a:r>
                        <a:rPr lang="en-US" dirty="0" smtClean="0"/>
                        <a:t>Voltage</a:t>
                      </a:r>
                      <a:endParaRPr lang="en-US" dirty="0"/>
                    </a:p>
                  </a:txBody>
                  <a:tcPr marL="121920" marR="121920"/>
                </a:tc>
                <a:tc>
                  <a:txBody>
                    <a:bodyPr/>
                    <a:lstStyle/>
                    <a:p>
                      <a:pPr algn="ctr"/>
                      <a:r>
                        <a:rPr lang="en-US" dirty="0" smtClean="0"/>
                        <a:t>5</a:t>
                      </a:r>
                      <a:r>
                        <a:rPr lang="en-US" baseline="0" dirty="0" smtClean="0"/>
                        <a:t> V max</a:t>
                      </a:r>
                      <a:endParaRPr lang="en-US" dirty="0"/>
                    </a:p>
                  </a:txBody>
                  <a:tcPr marL="121920" marR="121920"/>
                </a:tc>
              </a:tr>
              <a:tr h="571863">
                <a:tc>
                  <a:txBody>
                    <a:bodyPr/>
                    <a:lstStyle/>
                    <a:p>
                      <a:r>
                        <a:rPr lang="en-US" dirty="0" smtClean="0"/>
                        <a:t>Current</a:t>
                      </a:r>
                      <a:endParaRPr lang="en-US" dirty="0"/>
                    </a:p>
                  </a:txBody>
                  <a:tcPr marL="121920" marR="121920"/>
                </a:tc>
                <a:tc>
                  <a:txBody>
                    <a:bodyPr/>
                    <a:lstStyle/>
                    <a:p>
                      <a:pPr algn="ctr"/>
                      <a:r>
                        <a:rPr lang="en-US" dirty="0" smtClean="0"/>
                        <a:t>25 mA</a:t>
                      </a:r>
                      <a:endParaRPr lang="en-US" dirty="0"/>
                    </a:p>
                  </a:txBody>
                  <a:tcPr marL="121920" marR="121920"/>
                </a:tc>
              </a:tr>
            </a:tbl>
          </a:graphicData>
        </a:graphic>
      </p:graphicFrame>
      <p:pic>
        <p:nvPicPr>
          <p:cNvPr id="9218" name="Picture 2"/>
          <p:cNvPicPr>
            <a:picLocks noChangeAspect="1" noChangeArrowheads="1"/>
          </p:cNvPicPr>
          <p:nvPr/>
        </p:nvPicPr>
        <p:blipFill>
          <a:blip r:embed="rId2" cstate="print"/>
          <a:srcRect/>
          <a:stretch>
            <a:fillRect/>
          </a:stretch>
        </p:blipFill>
        <p:spPr bwMode="auto">
          <a:xfrm>
            <a:off x="7710960" y="1362076"/>
            <a:ext cx="3668241" cy="3514725"/>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2401" y="4876801"/>
            <a:ext cx="901700"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63014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n-US" sz="3600" dirty="0" smtClean="0"/>
              <a:t>Configuration</a:t>
            </a:r>
            <a:br>
              <a:rPr lang="en-US" sz="3600" dirty="0" smtClean="0"/>
            </a:br>
            <a:r>
              <a:rPr lang="en-US" sz="3600" dirty="0" smtClean="0"/>
              <a:t>I2C vs. Shift Registers</a:t>
            </a:r>
            <a:br>
              <a:rPr lang="en-US" sz="3600" dirty="0" smtClean="0"/>
            </a:br>
            <a:r>
              <a:rPr lang="en-US" sz="3600" dirty="0" smtClean="0"/>
              <a:t>Charlieplex vs. Shift Registers</a:t>
            </a:r>
            <a:endParaRPr lang="en-US" sz="3600"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585191661"/>
              </p:ext>
            </p:extLst>
          </p:nvPr>
        </p:nvGraphicFramePr>
        <p:xfrm>
          <a:off x="1320800" y="3313402"/>
          <a:ext cx="4264644" cy="3100748"/>
        </p:xfrm>
        <a:graphic>
          <a:graphicData uri="http://schemas.openxmlformats.org/drawingml/2006/table">
            <a:tbl>
              <a:tblPr firstRow="1" bandRow="1">
                <a:tableStyleId>{5C22544A-7EE6-4342-B048-85BDC9FD1C3A}</a:tableStyleId>
              </a:tblPr>
              <a:tblGrid>
                <a:gridCol w="2132322"/>
                <a:gridCol w="2132322"/>
              </a:tblGrid>
              <a:tr h="442964">
                <a:tc>
                  <a:txBody>
                    <a:bodyPr/>
                    <a:lstStyle/>
                    <a:p>
                      <a:pPr marL="0" marR="0" algn="ctr">
                        <a:lnSpc>
                          <a:spcPct val="115000"/>
                        </a:lnSpc>
                        <a:spcBef>
                          <a:spcPts val="0"/>
                        </a:spcBef>
                        <a:spcAft>
                          <a:spcPts val="0"/>
                        </a:spcAft>
                      </a:pPr>
                      <a:r>
                        <a:rPr lang="en-US" sz="1200" b="1" dirty="0" smtClean="0">
                          <a:latin typeface="Arial"/>
                          <a:ea typeface="Times New Roman"/>
                          <a:cs typeface="Times New Roman"/>
                        </a:rPr>
                        <a:t>Number of Pins</a:t>
                      </a:r>
                      <a:endParaRPr lang="en-US" sz="1200" dirty="0">
                        <a:latin typeface="Arial"/>
                        <a:ea typeface="Times New Roman"/>
                        <a:cs typeface="Times New Roman"/>
                      </a:endParaRPr>
                    </a:p>
                  </a:txBody>
                  <a:tcPr marT="0" marB="0"/>
                </a:tc>
                <a:tc>
                  <a:txBody>
                    <a:bodyPr/>
                    <a:lstStyle/>
                    <a:p>
                      <a:pPr marL="0" marR="0" algn="ctr">
                        <a:lnSpc>
                          <a:spcPct val="115000"/>
                        </a:lnSpc>
                        <a:spcBef>
                          <a:spcPts val="0"/>
                        </a:spcBef>
                        <a:spcAft>
                          <a:spcPts val="0"/>
                        </a:spcAft>
                      </a:pPr>
                      <a:r>
                        <a:rPr lang="en-US" sz="1200" b="1" dirty="0" smtClean="0">
                          <a:latin typeface="Arial"/>
                          <a:ea typeface="Times New Roman"/>
                          <a:cs typeface="Times New Roman"/>
                        </a:rPr>
                        <a:t>Outputs</a:t>
                      </a:r>
                      <a:endParaRPr lang="en-US" sz="1200" dirty="0">
                        <a:latin typeface="Arial"/>
                        <a:ea typeface="Times New Roman"/>
                        <a:cs typeface="Times New Roman"/>
                      </a:endParaRPr>
                    </a:p>
                  </a:txBody>
                  <a:tcPr marT="0" marB="0"/>
                </a:tc>
              </a:tr>
              <a:tr h="442964">
                <a:tc>
                  <a:txBody>
                    <a:bodyPr/>
                    <a:lstStyle/>
                    <a:p>
                      <a:pPr marL="0" marR="0" algn="ctr">
                        <a:lnSpc>
                          <a:spcPct val="115000"/>
                        </a:lnSpc>
                        <a:spcBef>
                          <a:spcPts val="0"/>
                        </a:spcBef>
                        <a:spcAft>
                          <a:spcPts val="0"/>
                        </a:spcAft>
                      </a:pPr>
                      <a:r>
                        <a:rPr lang="en-US" sz="1200" dirty="0">
                          <a:latin typeface="Arial"/>
                          <a:ea typeface="Times New Roman"/>
                          <a:cs typeface="Times New Roman"/>
                        </a:rPr>
                        <a:t>3</a:t>
                      </a:r>
                    </a:p>
                  </a:txBody>
                  <a:tcPr marT="0" marB="0"/>
                </a:tc>
                <a:tc>
                  <a:txBody>
                    <a:bodyPr/>
                    <a:lstStyle/>
                    <a:p>
                      <a:pPr marL="0" marR="0" algn="ctr">
                        <a:lnSpc>
                          <a:spcPct val="115000"/>
                        </a:lnSpc>
                        <a:spcBef>
                          <a:spcPts val="0"/>
                        </a:spcBef>
                        <a:spcAft>
                          <a:spcPts val="0"/>
                        </a:spcAft>
                      </a:pPr>
                      <a:r>
                        <a:rPr lang="en-US" sz="1200" dirty="0">
                          <a:latin typeface="Arial"/>
                          <a:ea typeface="Times New Roman"/>
                          <a:cs typeface="Times New Roman"/>
                        </a:rPr>
                        <a:t>6</a:t>
                      </a:r>
                    </a:p>
                  </a:txBody>
                  <a:tcPr marT="0" marB="0"/>
                </a:tc>
              </a:tr>
              <a:tr h="442964">
                <a:tc>
                  <a:txBody>
                    <a:bodyPr/>
                    <a:lstStyle/>
                    <a:p>
                      <a:pPr marL="0" marR="0" algn="ctr">
                        <a:lnSpc>
                          <a:spcPct val="115000"/>
                        </a:lnSpc>
                        <a:spcBef>
                          <a:spcPts val="0"/>
                        </a:spcBef>
                        <a:spcAft>
                          <a:spcPts val="0"/>
                        </a:spcAft>
                      </a:pPr>
                      <a:r>
                        <a:rPr lang="en-US" sz="1200" dirty="0" smtClean="0">
                          <a:latin typeface="Arial"/>
                          <a:ea typeface="Times New Roman"/>
                          <a:cs typeface="Times New Roman"/>
                        </a:rPr>
                        <a:t>4</a:t>
                      </a:r>
                      <a:endParaRPr lang="en-US" sz="1200" dirty="0">
                        <a:latin typeface="Arial"/>
                        <a:ea typeface="Times New Roman"/>
                        <a:cs typeface="Times New Roman"/>
                      </a:endParaRPr>
                    </a:p>
                  </a:txBody>
                  <a:tcPr marT="0" marB="0"/>
                </a:tc>
                <a:tc>
                  <a:txBody>
                    <a:bodyPr/>
                    <a:lstStyle/>
                    <a:p>
                      <a:pPr marL="0" marR="0" algn="ctr">
                        <a:lnSpc>
                          <a:spcPct val="115000"/>
                        </a:lnSpc>
                        <a:spcBef>
                          <a:spcPts val="0"/>
                        </a:spcBef>
                        <a:spcAft>
                          <a:spcPts val="0"/>
                        </a:spcAft>
                      </a:pPr>
                      <a:r>
                        <a:rPr lang="en-US" sz="1200" dirty="0" smtClean="0">
                          <a:latin typeface="Arial"/>
                          <a:ea typeface="Times New Roman"/>
                          <a:cs typeface="Times New Roman"/>
                        </a:rPr>
                        <a:t>12</a:t>
                      </a:r>
                      <a:endParaRPr lang="en-US" sz="1200" dirty="0">
                        <a:latin typeface="Arial"/>
                        <a:ea typeface="Times New Roman"/>
                        <a:cs typeface="Times New Roman"/>
                      </a:endParaRPr>
                    </a:p>
                  </a:txBody>
                  <a:tcPr marT="0" marB="0"/>
                </a:tc>
              </a:tr>
              <a:tr h="442964">
                <a:tc>
                  <a:txBody>
                    <a:bodyPr/>
                    <a:lstStyle/>
                    <a:p>
                      <a:pPr marL="0" marR="0" algn="ctr">
                        <a:lnSpc>
                          <a:spcPct val="115000"/>
                        </a:lnSpc>
                        <a:spcBef>
                          <a:spcPts val="0"/>
                        </a:spcBef>
                        <a:spcAft>
                          <a:spcPts val="0"/>
                        </a:spcAft>
                      </a:pPr>
                      <a:r>
                        <a:rPr lang="en-US" sz="1200" dirty="0">
                          <a:latin typeface="Arial"/>
                          <a:ea typeface="Times New Roman"/>
                          <a:cs typeface="Times New Roman"/>
                        </a:rPr>
                        <a:t>5</a:t>
                      </a:r>
                    </a:p>
                  </a:txBody>
                  <a:tcPr marT="0" marB="0"/>
                </a:tc>
                <a:tc>
                  <a:txBody>
                    <a:bodyPr/>
                    <a:lstStyle/>
                    <a:p>
                      <a:pPr marL="0" marR="0" algn="ctr">
                        <a:lnSpc>
                          <a:spcPct val="115000"/>
                        </a:lnSpc>
                        <a:spcBef>
                          <a:spcPts val="0"/>
                        </a:spcBef>
                        <a:spcAft>
                          <a:spcPts val="0"/>
                        </a:spcAft>
                      </a:pPr>
                      <a:r>
                        <a:rPr lang="en-US" sz="1200" dirty="0">
                          <a:latin typeface="Arial"/>
                          <a:ea typeface="Times New Roman"/>
                          <a:cs typeface="Times New Roman"/>
                        </a:rPr>
                        <a:t>20</a:t>
                      </a:r>
                    </a:p>
                  </a:txBody>
                  <a:tcPr marT="0" marB="0"/>
                </a:tc>
              </a:tr>
              <a:tr h="442964">
                <a:tc>
                  <a:txBody>
                    <a:bodyPr/>
                    <a:lstStyle/>
                    <a:p>
                      <a:pPr marL="0" marR="0" algn="ctr">
                        <a:lnSpc>
                          <a:spcPct val="115000"/>
                        </a:lnSpc>
                        <a:spcBef>
                          <a:spcPts val="0"/>
                        </a:spcBef>
                        <a:spcAft>
                          <a:spcPts val="0"/>
                        </a:spcAft>
                      </a:pPr>
                      <a:r>
                        <a:rPr lang="en-US" sz="1200" dirty="0">
                          <a:latin typeface="Arial"/>
                          <a:ea typeface="Times New Roman"/>
                          <a:cs typeface="Times New Roman"/>
                        </a:rPr>
                        <a:t>6</a:t>
                      </a:r>
                    </a:p>
                  </a:txBody>
                  <a:tcPr marT="0" marB="0"/>
                </a:tc>
                <a:tc>
                  <a:txBody>
                    <a:bodyPr/>
                    <a:lstStyle/>
                    <a:p>
                      <a:pPr marL="0" marR="0" algn="ctr">
                        <a:lnSpc>
                          <a:spcPct val="115000"/>
                        </a:lnSpc>
                        <a:spcBef>
                          <a:spcPts val="0"/>
                        </a:spcBef>
                        <a:spcAft>
                          <a:spcPts val="0"/>
                        </a:spcAft>
                      </a:pPr>
                      <a:r>
                        <a:rPr lang="en-US" sz="1200" dirty="0">
                          <a:latin typeface="Arial"/>
                          <a:ea typeface="Times New Roman"/>
                          <a:cs typeface="Times New Roman"/>
                        </a:rPr>
                        <a:t>30</a:t>
                      </a:r>
                    </a:p>
                  </a:txBody>
                  <a:tcPr marT="0" marB="0"/>
                </a:tc>
              </a:tr>
              <a:tr h="442964">
                <a:tc>
                  <a:txBody>
                    <a:bodyPr/>
                    <a:lstStyle/>
                    <a:p>
                      <a:pPr marL="0" marR="0" algn="ctr">
                        <a:lnSpc>
                          <a:spcPct val="115000"/>
                        </a:lnSpc>
                        <a:spcBef>
                          <a:spcPts val="0"/>
                        </a:spcBef>
                        <a:spcAft>
                          <a:spcPts val="0"/>
                        </a:spcAft>
                      </a:pPr>
                      <a:r>
                        <a:rPr lang="en-US" sz="1200" dirty="0">
                          <a:latin typeface="Arial"/>
                          <a:ea typeface="Times New Roman"/>
                          <a:cs typeface="Times New Roman"/>
                        </a:rPr>
                        <a:t>10</a:t>
                      </a:r>
                    </a:p>
                  </a:txBody>
                  <a:tcPr marT="0" marB="0"/>
                </a:tc>
                <a:tc>
                  <a:txBody>
                    <a:bodyPr/>
                    <a:lstStyle/>
                    <a:p>
                      <a:pPr marL="0" marR="0" algn="ctr">
                        <a:lnSpc>
                          <a:spcPct val="115000"/>
                        </a:lnSpc>
                        <a:spcBef>
                          <a:spcPts val="0"/>
                        </a:spcBef>
                        <a:spcAft>
                          <a:spcPts val="0"/>
                        </a:spcAft>
                      </a:pPr>
                      <a:r>
                        <a:rPr lang="en-US" sz="1200" dirty="0">
                          <a:latin typeface="Arial"/>
                          <a:ea typeface="Times New Roman"/>
                          <a:cs typeface="Times New Roman"/>
                        </a:rPr>
                        <a:t>90</a:t>
                      </a:r>
                    </a:p>
                  </a:txBody>
                  <a:tcPr marT="0" marB="0"/>
                </a:tc>
              </a:tr>
              <a:tr h="442964">
                <a:tc>
                  <a:txBody>
                    <a:bodyPr/>
                    <a:lstStyle/>
                    <a:p>
                      <a:pPr marL="0" marR="0" algn="ctr">
                        <a:lnSpc>
                          <a:spcPct val="115000"/>
                        </a:lnSpc>
                        <a:spcBef>
                          <a:spcPts val="0"/>
                        </a:spcBef>
                        <a:spcAft>
                          <a:spcPts val="0"/>
                        </a:spcAft>
                      </a:pPr>
                      <a:r>
                        <a:rPr lang="en-US" sz="1200" dirty="0" smtClean="0">
                          <a:latin typeface="Arial"/>
                          <a:ea typeface="Times New Roman"/>
                          <a:cs typeface="Times New Roman"/>
                        </a:rPr>
                        <a:t>17</a:t>
                      </a:r>
                      <a:endParaRPr lang="en-US" sz="1200" dirty="0">
                        <a:latin typeface="Arial"/>
                        <a:ea typeface="Times New Roman"/>
                        <a:cs typeface="Times New Roman"/>
                      </a:endParaRPr>
                    </a:p>
                  </a:txBody>
                  <a:tcPr marT="0" marB="0"/>
                </a:tc>
                <a:tc>
                  <a:txBody>
                    <a:bodyPr/>
                    <a:lstStyle/>
                    <a:p>
                      <a:pPr marL="0" marR="0" algn="ctr">
                        <a:lnSpc>
                          <a:spcPct val="115000"/>
                        </a:lnSpc>
                        <a:spcBef>
                          <a:spcPts val="0"/>
                        </a:spcBef>
                        <a:spcAft>
                          <a:spcPts val="0"/>
                        </a:spcAft>
                      </a:pPr>
                      <a:r>
                        <a:rPr lang="en-US" sz="1200" dirty="0" smtClean="0">
                          <a:latin typeface="Arial"/>
                          <a:ea typeface="Times New Roman"/>
                          <a:cs typeface="Times New Roman"/>
                        </a:rPr>
                        <a:t>270</a:t>
                      </a:r>
                      <a:endParaRPr lang="en-US" sz="1200" dirty="0">
                        <a:latin typeface="Arial"/>
                        <a:ea typeface="Times New Roman"/>
                        <a:cs typeface="Times New Roman"/>
                      </a:endParaRPr>
                    </a:p>
                  </a:txBody>
                  <a:tcPr marT="0" marB="0"/>
                </a:tc>
              </a:tr>
            </a:tbl>
          </a:graphicData>
        </a:graphic>
      </p:graphicFrame>
      <p:sp>
        <p:nvSpPr>
          <p:cNvPr id="26626" name="Rectangle 2"/>
          <p:cNvSpPr>
            <a:spLocks noChangeArrowheads="1"/>
          </p:cNvSpPr>
          <p:nvPr/>
        </p:nvSpPr>
        <p:spPr bwMode="auto">
          <a:xfrm>
            <a:off x="0" y="-184666"/>
            <a:ext cx="18466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8 Marcador de texto"/>
          <p:cNvSpPr>
            <a:spLocks noGrp="1"/>
          </p:cNvSpPr>
          <p:nvPr>
            <p:ph type="body" idx="4294967295"/>
          </p:nvPr>
        </p:nvSpPr>
        <p:spPr>
          <a:xfrm>
            <a:off x="1326046" y="1915506"/>
            <a:ext cx="3352800" cy="465084"/>
          </a:xfrm>
        </p:spPr>
        <p:txBody>
          <a:bodyPr>
            <a:normAutofit lnSpcReduction="10000"/>
          </a:bodyPr>
          <a:lstStyle/>
          <a:p>
            <a:r>
              <a:rPr lang="en-US" dirty="0" smtClean="0"/>
              <a:t>Charlieplex</a:t>
            </a:r>
          </a:p>
        </p:txBody>
      </p:sp>
      <p:sp>
        <p:nvSpPr>
          <p:cNvPr id="1034" name="Rectangle 10"/>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3" name="Picture 9"/>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308538" y="2380578"/>
            <a:ext cx="4330208" cy="671349"/>
          </a:xfrm>
          <a:prstGeom prst="rect">
            <a:avLst/>
          </a:prstGeom>
          <a:solidFill>
            <a:schemeClr val="accent1">
              <a:lumMod val="60000"/>
              <a:lumOff val="40000"/>
            </a:schemeClr>
          </a:solidFill>
        </p:spPr>
      </p:pic>
      <p:sp>
        <p:nvSpPr>
          <p:cNvPr id="1042" name="Rectangle 1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3" name="Rectangle 19"/>
          <p:cNvSpPr>
            <a:spLocks noChangeArrowheads="1"/>
          </p:cNvSpPr>
          <p:nvPr/>
        </p:nvSpPr>
        <p:spPr bwMode="auto">
          <a:xfrm>
            <a:off x="0" y="8763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5" name="Rectangle 21"/>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44" name="Object 20"/>
          <p:cNvGraphicFramePr>
            <a:graphicFrameLocks noChangeAspect="1"/>
          </p:cNvGraphicFramePr>
          <p:nvPr/>
        </p:nvGraphicFramePr>
        <p:xfrm>
          <a:off x="5909151" y="2534895"/>
          <a:ext cx="4969055" cy="3708250"/>
        </p:xfrm>
        <a:graphic>
          <a:graphicData uri="http://schemas.openxmlformats.org/presentationml/2006/ole">
            <mc:AlternateContent xmlns:mc="http://schemas.openxmlformats.org/markup-compatibility/2006">
              <mc:Choice xmlns:v="urn:schemas-microsoft-com:vml" Requires="v">
                <p:oleObj spid="_x0000_s1103" r:id="rId4" imgW="5579280" imgH="4167906" progId="">
                  <p:embed/>
                </p:oleObj>
              </mc:Choice>
              <mc:Fallback>
                <p:oleObj r:id="rId4" imgW="5579280" imgH="4167906" progId="">
                  <p:embed/>
                  <p:pic>
                    <p:nvPicPr>
                      <p:cNvPr id="0" name="Picture 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9151" y="2534895"/>
                        <a:ext cx="4969055" cy="3708250"/>
                      </a:xfrm>
                      <a:prstGeom prst="rect">
                        <a:avLst/>
                      </a:prstGeom>
                      <a:solidFill>
                        <a:srgbClr val="33CCCC"/>
                      </a:solidFill>
                    </p:spPr>
                  </p:pic>
                </p:oleObj>
              </mc:Fallback>
            </mc:AlternateContent>
          </a:graphicData>
        </a:graphic>
      </p:graphicFrame>
    </p:spTree>
    <p:extLst>
      <p:ext uri="{BB962C8B-B14F-4D97-AF65-F5344CB8AC3E}">
        <p14:creationId xmlns:p14="http://schemas.microsoft.com/office/powerpoint/2010/main" val="30219183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85280" y="1286788"/>
            <a:ext cx="4010390" cy="53309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1476829" y="2580905"/>
            <a:ext cx="3719286" cy="1371374"/>
          </a:xfrm>
        </p:spPr>
        <p:txBody>
          <a:bodyPr/>
          <a:lstStyle/>
          <a:p>
            <a:r>
              <a:rPr lang="en-US" dirty="0" smtClean="0"/>
              <a:t>I2C</a:t>
            </a:r>
            <a:endParaRPr lang="en-US" dirty="0"/>
          </a:p>
        </p:txBody>
      </p:sp>
      <p:sp>
        <p:nvSpPr>
          <p:cNvPr id="4813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8129" name="Object 1"/>
          <p:cNvGraphicFramePr>
            <a:graphicFrameLocks noChangeAspect="1"/>
          </p:cNvGraphicFramePr>
          <p:nvPr>
            <p:extLst>
              <p:ext uri="{D42A27DB-BD31-4B8C-83A1-F6EECF244321}">
                <p14:modId xmlns:p14="http://schemas.microsoft.com/office/powerpoint/2010/main" val="1164641748"/>
              </p:ext>
            </p:extLst>
          </p:nvPr>
        </p:nvGraphicFramePr>
        <p:xfrm>
          <a:off x="7450245" y="1204327"/>
          <a:ext cx="3310759" cy="5413327"/>
        </p:xfrm>
        <a:graphic>
          <a:graphicData uri="http://schemas.openxmlformats.org/presentationml/2006/ole">
            <mc:AlternateContent xmlns:mc="http://schemas.openxmlformats.org/markup-compatibility/2006">
              <mc:Choice xmlns:v="urn:schemas-microsoft-com:vml" Requires="v">
                <p:oleObj spid="_x0000_s48188" r:id="rId3" imgW="4739547" imgH="7760860" progId="">
                  <p:embed/>
                </p:oleObj>
              </mc:Choice>
              <mc:Fallback>
                <p:oleObj r:id="rId3" imgW="4739547" imgH="7760860" progId="">
                  <p:embed/>
                  <p:pic>
                    <p:nvPicPr>
                      <p:cNvPr id="0"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0245" y="1204327"/>
                        <a:ext cx="3310759" cy="54133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007602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Configuration</a:t>
            </a:r>
            <a:endParaRPr lang="en-US" dirty="0"/>
          </a:p>
        </p:txBody>
      </p:sp>
      <p:sp>
        <p:nvSpPr>
          <p:cNvPr id="3" name="2 Marcador de contenido"/>
          <p:cNvSpPr>
            <a:spLocks noGrp="1"/>
          </p:cNvSpPr>
          <p:nvPr>
            <p:ph idx="1"/>
          </p:nvPr>
        </p:nvSpPr>
        <p:spPr/>
        <p:txBody>
          <a:bodyPr/>
          <a:lstStyle/>
          <a:p>
            <a:pPr>
              <a:buNone/>
            </a:pPr>
            <a:r>
              <a:rPr lang="en-US" dirty="0" smtClean="0"/>
              <a:t>I2C</a:t>
            </a:r>
          </a:p>
          <a:p>
            <a:r>
              <a:rPr lang="en-US" dirty="0" smtClean="0"/>
              <a:t>Complex circuitry</a:t>
            </a:r>
          </a:p>
          <a:p>
            <a:r>
              <a:rPr lang="en-US" dirty="0" smtClean="0"/>
              <a:t>Complex Algorithm</a:t>
            </a:r>
          </a:p>
        </p:txBody>
      </p:sp>
      <p:pic>
        <p:nvPicPr>
          <p:cNvPr id="25602" name="Picture 2"/>
          <p:cNvPicPr>
            <a:picLocks noChangeAspect="1" noChangeArrowheads="1"/>
          </p:cNvPicPr>
          <p:nvPr/>
        </p:nvPicPr>
        <p:blipFill>
          <a:blip r:embed="rId2" cstate="print"/>
          <a:srcRect/>
          <a:stretch>
            <a:fillRect/>
          </a:stretch>
        </p:blipFill>
        <p:spPr bwMode="auto">
          <a:xfrm>
            <a:off x="6232233" y="1650295"/>
            <a:ext cx="4587764" cy="2580617"/>
          </a:xfrm>
          <a:prstGeom prst="rect">
            <a:avLst/>
          </a:prstGeom>
          <a:noFill/>
          <a:ln w="9525">
            <a:noFill/>
            <a:miter lim="800000"/>
            <a:headEnd/>
            <a:tailEnd/>
          </a:ln>
          <a:effectLst/>
        </p:spPr>
      </p:pic>
    </p:spTree>
    <p:extLst>
      <p:ext uri="{BB962C8B-B14F-4D97-AF65-F5344CB8AC3E}">
        <p14:creationId xmlns:p14="http://schemas.microsoft.com/office/powerpoint/2010/main" val="2814510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and Objectives</a:t>
            </a:r>
            <a:endParaRPr lang="en-US" dirty="0"/>
          </a:p>
        </p:txBody>
      </p:sp>
      <p:sp>
        <p:nvSpPr>
          <p:cNvPr id="3" name="Content Placeholder 2"/>
          <p:cNvSpPr>
            <a:spLocks noGrp="1"/>
          </p:cNvSpPr>
          <p:nvPr>
            <p:ph idx="1"/>
          </p:nvPr>
        </p:nvSpPr>
        <p:spPr/>
        <p:txBody>
          <a:bodyPr/>
          <a:lstStyle/>
          <a:p>
            <a:r>
              <a:rPr lang="en-US" b="1" dirty="0"/>
              <a:t>Display images using different algorithms</a:t>
            </a:r>
          </a:p>
          <a:p>
            <a:r>
              <a:rPr lang="en-US" b="1" dirty="0"/>
              <a:t>Energy efficient </a:t>
            </a:r>
          </a:p>
          <a:p>
            <a:r>
              <a:rPr lang="en-US" b="1" dirty="0"/>
              <a:t>Wireless interface</a:t>
            </a:r>
          </a:p>
          <a:p>
            <a:r>
              <a:rPr lang="en-US" b="1" dirty="0"/>
              <a:t>Entertainment Light </a:t>
            </a:r>
            <a:r>
              <a:rPr lang="en-US" b="1" dirty="0" smtClean="0"/>
              <a:t>source</a:t>
            </a:r>
            <a:endParaRPr lang="en-US" b="1" dirty="0"/>
          </a:p>
        </p:txBody>
      </p:sp>
    </p:spTree>
    <p:extLst>
      <p:ext uri="{BB962C8B-B14F-4D97-AF65-F5344CB8AC3E}">
        <p14:creationId xmlns:p14="http://schemas.microsoft.com/office/powerpoint/2010/main" val="40513448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97056" y="1871694"/>
            <a:ext cx="6894944" cy="4211308"/>
          </a:xfrm>
          <a:prstGeom prst="rect">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1 Título"/>
          <p:cNvSpPr>
            <a:spLocks noGrp="1"/>
          </p:cNvSpPr>
          <p:nvPr>
            <p:ph type="title"/>
          </p:nvPr>
        </p:nvSpPr>
        <p:spPr/>
        <p:txBody>
          <a:bodyPr>
            <a:normAutofit fontScale="90000"/>
          </a:bodyPr>
          <a:lstStyle/>
          <a:p>
            <a:r>
              <a:rPr lang="en-US" dirty="0" smtClean="0"/>
              <a:t>Configuration</a:t>
            </a:r>
            <a:br>
              <a:rPr lang="en-US" dirty="0" smtClean="0"/>
            </a:br>
            <a:r>
              <a:rPr lang="en-US" dirty="0" smtClean="0"/>
              <a:t>34 Shift Registers </a:t>
            </a:r>
            <a:r>
              <a:rPr lang="en-US" sz="4400" kern="1200" dirty="0" smtClean="0">
                <a:solidFill>
                  <a:schemeClr val="tx1"/>
                </a:solidFill>
                <a:effectLst/>
                <a:latin typeface="+mj-lt"/>
                <a:ea typeface="+mj-ea"/>
                <a:cs typeface="+mj-cs"/>
              </a:rPr>
              <a:t>74HC595</a:t>
            </a:r>
            <a:endParaRPr lang="en-US" dirty="0"/>
          </a:p>
        </p:txBody>
      </p:sp>
      <p:sp>
        <p:nvSpPr>
          <p:cNvPr id="3" name="Text Placeholder 2"/>
          <p:cNvSpPr>
            <a:spLocks noGrp="1"/>
          </p:cNvSpPr>
          <p:nvPr>
            <p:ph type="body" idx="4294967295"/>
          </p:nvPr>
        </p:nvSpPr>
        <p:spPr>
          <a:xfrm>
            <a:off x="609600" y="2367474"/>
            <a:ext cx="5181600" cy="1778876"/>
          </a:xfrm>
        </p:spPr>
        <p:txBody>
          <a:bodyPr/>
          <a:lstStyle/>
          <a:p>
            <a:r>
              <a:rPr lang="en-US" b="1" dirty="0" smtClean="0"/>
              <a:t>90 RGB LEDs = 270 Outputs</a:t>
            </a:r>
          </a:p>
          <a:p>
            <a:pPr marL="0" indent="0" algn="ctr">
              <a:buNone/>
            </a:pPr>
            <a:r>
              <a:rPr lang="en-US" b="1" dirty="0" smtClean="0"/>
              <a:t>270/8 = 33.75</a:t>
            </a:r>
          </a:p>
          <a:p>
            <a:pPr marL="0" indent="0" algn="ctr">
              <a:buNone/>
            </a:pPr>
            <a:r>
              <a:rPr lang="en-US" b="1" dirty="0" smtClean="0"/>
              <a:t>≈ 34 SR</a:t>
            </a:r>
          </a:p>
        </p:txBody>
      </p:sp>
      <p:sp>
        <p:nvSpPr>
          <p:cNvPr id="4" name="Rectangle 2"/>
          <p:cNvSpPr>
            <a:spLocks noChangeArrowheads="1"/>
          </p:cNvSpPr>
          <p:nvPr/>
        </p:nvSpPr>
        <p:spPr bwMode="auto">
          <a:xfrm>
            <a:off x="0" y="-184666"/>
            <a:ext cx="1846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672406007"/>
              </p:ext>
            </p:extLst>
          </p:nvPr>
        </p:nvGraphicFramePr>
        <p:xfrm>
          <a:off x="5486399" y="2032820"/>
          <a:ext cx="6472767" cy="3758381"/>
        </p:xfrm>
        <a:graphic>
          <a:graphicData uri="http://schemas.openxmlformats.org/presentationml/2006/ole">
            <mc:AlternateContent xmlns:mc="http://schemas.openxmlformats.org/markup-compatibility/2006">
              <mc:Choice xmlns:v="urn:schemas-microsoft-com:vml" Requires="v">
                <p:oleObj spid="_x0000_s2113" name="Visio" r:id="rId3" imgW="4121550" imgH="3198513" progId="">
                  <p:embed/>
                </p:oleObj>
              </mc:Choice>
              <mc:Fallback>
                <p:oleObj name="Visio" r:id="rId3" imgW="4121550" imgH="3198513" progId="">
                  <p:embed/>
                  <p:pic>
                    <p:nvPicPr>
                      <p:cNvPr id="0"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399" y="2032820"/>
                        <a:ext cx="6472767" cy="37583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4" name="Picture 6"/>
          <p:cNvPicPr>
            <a:picLocks noChangeAspect="1" noChangeArrowheads="1"/>
          </p:cNvPicPr>
          <p:nvPr/>
        </p:nvPicPr>
        <p:blipFill>
          <a:blip r:embed="rId5" cstate="print"/>
          <a:srcRect/>
          <a:stretch>
            <a:fillRect/>
          </a:stretch>
        </p:blipFill>
        <p:spPr bwMode="auto">
          <a:xfrm>
            <a:off x="8374040" y="523164"/>
            <a:ext cx="1384815" cy="911498"/>
          </a:xfrm>
          <a:prstGeom prst="rect">
            <a:avLst/>
          </a:prstGeom>
          <a:noFill/>
          <a:ln w="9525">
            <a:noFill/>
            <a:miter lim="800000"/>
            <a:headEnd/>
            <a:tailEnd/>
          </a:ln>
        </p:spPr>
      </p:pic>
    </p:spTree>
    <p:extLst>
      <p:ext uri="{BB962C8B-B14F-4D97-AF65-F5344CB8AC3E}">
        <p14:creationId xmlns:p14="http://schemas.microsoft.com/office/powerpoint/2010/main" val="26186590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smtClean="0"/>
              <a:t>Configuration</a:t>
            </a:r>
            <a:br>
              <a:rPr lang="en-US" dirty="0" smtClean="0"/>
            </a:br>
            <a:r>
              <a:rPr lang="en-US" dirty="0" smtClean="0"/>
              <a:t>Shift Register</a:t>
            </a:r>
            <a:endParaRPr lang="en-US" dirty="0"/>
          </a:p>
        </p:txBody>
      </p:sp>
      <p:sp>
        <p:nvSpPr>
          <p:cNvPr id="5" name="4 Marcador de contenido"/>
          <p:cNvSpPr>
            <a:spLocks noGrp="1"/>
          </p:cNvSpPr>
          <p:nvPr>
            <p:ph idx="1"/>
          </p:nvPr>
        </p:nvSpPr>
        <p:spPr>
          <a:xfrm>
            <a:off x="609600" y="2895600"/>
            <a:ext cx="4572000" cy="1524000"/>
          </a:xfrm>
        </p:spPr>
        <p:txBody>
          <a:bodyPr/>
          <a:lstStyle/>
          <a:p>
            <a:r>
              <a:rPr lang="en-US" b="1" dirty="0" smtClean="0"/>
              <a:t>Less complex circuitry</a:t>
            </a:r>
          </a:p>
          <a:p>
            <a:r>
              <a:rPr lang="en-US" b="1" dirty="0" smtClean="0"/>
              <a:t>Less complex  algorithm</a:t>
            </a:r>
          </a:p>
        </p:txBody>
      </p:sp>
      <p:pic>
        <p:nvPicPr>
          <p:cNvPr id="33795" name="Picture 3"/>
          <p:cNvPicPr>
            <a:picLocks noChangeAspect="1" noChangeArrowheads="1"/>
          </p:cNvPicPr>
          <p:nvPr/>
        </p:nvPicPr>
        <p:blipFill>
          <a:blip r:embed="rId2" cstate="print"/>
          <a:srcRect/>
          <a:stretch>
            <a:fillRect/>
          </a:stretch>
        </p:blipFill>
        <p:spPr bwMode="auto">
          <a:xfrm>
            <a:off x="203200" y="20040600"/>
            <a:ext cx="6096000" cy="3429000"/>
          </a:xfrm>
          <a:prstGeom prst="rect">
            <a:avLst/>
          </a:prstGeom>
          <a:noFill/>
          <a:ln w="9525">
            <a:noFill/>
            <a:miter lim="800000"/>
            <a:headEnd/>
            <a:tailEnd/>
          </a:ln>
          <a:effectLst/>
        </p:spPr>
      </p:pic>
      <p:pic>
        <p:nvPicPr>
          <p:cNvPr id="33796" name="Picture 4"/>
          <p:cNvPicPr>
            <a:picLocks noChangeAspect="1" noChangeArrowheads="1"/>
          </p:cNvPicPr>
          <p:nvPr/>
        </p:nvPicPr>
        <p:blipFill>
          <a:blip r:embed="rId3" cstate="print"/>
          <a:srcRect/>
          <a:stretch>
            <a:fillRect/>
          </a:stretch>
        </p:blipFill>
        <p:spPr bwMode="auto">
          <a:xfrm>
            <a:off x="5384800" y="2057400"/>
            <a:ext cx="5791200" cy="3486150"/>
          </a:xfrm>
          <a:prstGeom prst="rect">
            <a:avLst/>
          </a:prstGeom>
          <a:noFill/>
          <a:ln w="9525">
            <a:noFill/>
            <a:miter lim="800000"/>
            <a:headEnd/>
            <a:tailEnd/>
          </a:ln>
          <a:effectLst/>
        </p:spPr>
      </p:pic>
    </p:spTree>
    <p:extLst>
      <p:ext uri="{BB962C8B-B14F-4D97-AF65-F5344CB8AC3E}">
        <p14:creationId xmlns:p14="http://schemas.microsoft.com/office/powerpoint/2010/main" val="8101384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LEDs Configuration</a:t>
            </a:r>
            <a:endParaRPr lang="en-US" dirty="0"/>
          </a:p>
        </p:txBody>
      </p:sp>
      <p:sp>
        <p:nvSpPr>
          <p:cNvPr id="3" name="2 Marcador de contenido"/>
          <p:cNvSpPr>
            <a:spLocks noGrp="1"/>
          </p:cNvSpPr>
          <p:nvPr>
            <p:ph idx="1"/>
          </p:nvPr>
        </p:nvSpPr>
        <p:spPr>
          <a:xfrm>
            <a:off x="609600" y="1371600"/>
            <a:ext cx="4775200" cy="1524000"/>
          </a:xfrm>
        </p:spPr>
        <p:txBody>
          <a:bodyPr>
            <a:noAutofit/>
          </a:bodyPr>
          <a:lstStyle/>
          <a:p>
            <a:r>
              <a:rPr lang="en-US" sz="1600" b="1" dirty="0" smtClean="0"/>
              <a:t>Q0-Q7 – Outputs</a:t>
            </a:r>
          </a:p>
          <a:p>
            <a:r>
              <a:rPr lang="en-US" sz="1600" b="1" dirty="0" smtClean="0"/>
              <a:t>Pin 11  – Clock</a:t>
            </a:r>
          </a:p>
          <a:p>
            <a:r>
              <a:rPr lang="en-US" sz="1600" b="1" dirty="0" smtClean="0"/>
              <a:t>Pin 12  – Latch</a:t>
            </a:r>
          </a:p>
          <a:p>
            <a:r>
              <a:rPr lang="en-US" sz="1600" b="1" dirty="0" smtClean="0"/>
              <a:t>Pin 13  – Low</a:t>
            </a:r>
          </a:p>
          <a:p>
            <a:r>
              <a:rPr lang="en-US" sz="1600" b="1" dirty="0" smtClean="0"/>
              <a:t>Pin 10  – High</a:t>
            </a:r>
            <a:endParaRPr lang="en-US" sz="1600" b="1"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2800" y="1371600"/>
            <a:ext cx="5552731" cy="4849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0" name="Picture 2"/>
          <p:cNvPicPr>
            <a:picLocks noChangeAspect="1" noChangeArrowheads="1"/>
          </p:cNvPicPr>
          <p:nvPr/>
        </p:nvPicPr>
        <p:blipFill>
          <a:blip r:embed="rId3" cstate="print"/>
          <a:srcRect/>
          <a:stretch>
            <a:fillRect/>
          </a:stretch>
        </p:blipFill>
        <p:spPr bwMode="auto">
          <a:xfrm>
            <a:off x="1422401" y="3124200"/>
            <a:ext cx="3243503" cy="2800350"/>
          </a:xfrm>
          <a:prstGeom prst="rect">
            <a:avLst/>
          </a:prstGeom>
          <a:noFill/>
          <a:ln w="9525">
            <a:noFill/>
            <a:miter lim="800000"/>
            <a:headEnd/>
            <a:tailEnd/>
          </a:ln>
        </p:spPr>
      </p:pic>
    </p:spTree>
    <p:extLst>
      <p:ext uri="{BB962C8B-B14F-4D97-AF65-F5344CB8AC3E}">
        <p14:creationId xmlns:p14="http://schemas.microsoft.com/office/powerpoint/2010/main" val="10086339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MCU-JY Bluetooth Module</a:t>
            </a:r>
            <a:endParaRPr lang="en-US" dirty="0"/>
          </a:p>
        </p:txBody>
      </p:sp>
      <p:sp>
        <p:nvSpPr>
          <p:cNvPr id="3" name="2 Marcador de contenido"/>
          <p:cNvSpPr>
            <a:spLocks noGrp="1"/>
          </p:cNvSpPr>
          <p:nvPr>
            <p:ph idx="1"/>
          </p:nvPr>
        </p:nvSpPr>
        <p:spPr>
          <a:xfrm>
            <a:off x="609600" y="2552700"/>
            <a:ext cx="5689600" cy="2133600"/>
          </a:xfrm>
        </p:spPr>
        <p:txBody>
          <a:bodyPr>
            <a:normAutofit fontScale="85000" lnSpcReduction="20000"/>
          </a:bodyPr>
          <a:lstStyle/>
          <a:p>
            <a:r>
              <a:rPr lang="en-US" b="1" dirty="0" smtClean="0"/>
              <a:t>Lack of documentation</a:t>
            </a:r>
          </a:p>
          <a:p>
            <a:r>
              <a:rPr lang="en-US" b="1" dirty="0" smtClean="0"/>
              <a:t>After testing the device:</a:t>
            </a:r>
          </a:p>
          <a:p>
            <a:pPr lvl="1"/>
            <a:r>
              <a:rPr lang="en-US" b="1" dirty="0" smtClean="0"/>
              <a:t>Slave</a:t>
            </a:r>
          </a:p>
          <a:p>
            <a:pPr lvl="1"/>
            <a:r>
              <a:rPr lang="en-US" b="1" dirty="0" smtClean="0"/>
              <a:t>Serial</a:t>
            </a:r>
            <a:r>
              <a:rPr lang="en-US" b="1" baseline="0" dirty="0" smtClean="0"/>
              <a:t> </a:t>
            </a:r>
            <a:r>
              <a:rPr lang="en-US" b="1" dirty="0" smtClean="0"/>
              <a:t>communication</a:t>
            </a:r>
            <a:r>
              <a:rPr lang="en-US" b="1" baseline="0" dirty="0" smtClean="0"/>
              <a:t> UART</a:t>
            </a:r>
          </a:p>
          <a:p>
            <a:pPr lvl="1"/>
            <a:r>
              <a:rPr lang="en-US" b="1" dirty="0" smtClean="0"/>
              <a:t>Baud rate 9600</a:t>
            </a:r>
          </a:p>
          <a:p>
            <a:pPr lvl="1"/>
            <a:r>
              <a:rPr lang="en-US" b="1" dirty="0" smtClean="0"/>
              <a:t>Connect after uploading the sketch</a:t>
            </a:r>
          </a:p>
          <a:p>
            <a:pPr lvl="1"/>
            <a:r>
              <a:rPr lang="en-US" b="1" dirty="0" smtClean="0"/>
              <a:t>I</a:t>
            </a:r>
            <a:r>
              <a:rPr lang="en-US" b="1" baseline="0" dirty="0" smtClean="0"/>
              <a:t>t does not work with apple devices</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3843" y="3893390"/>
            <a:ext cx="4461807" cy="165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2 CuadroTexto"/>
          <p:cNvSpPr txBox="1"/>
          <p:nvPr/>
        </p:nvSpPr>
        <p:spPr>
          <a:xfrm>
            <a:off x="8432800" y="1524000"/>
            <a:ext cx="1524000" cy="369332"/>
          </a:xfrm>
          <a:prstGeom prst="rect">
            <a:avLst/>
          </a:prstGeom>
          <a:noFill/>
        </p:spPr>
        <p:txBody>
          <a:bodyPr wrap="square" rtlCol="0">
            <a:spAutoFit/>
          </a:bodyPr>
          <a:lstStyle/>
          <a:p>
            <a:pPr algn="ctr"/>
            <a:r>
              <a:rPr lang="en-US" dirty="0" smtClean="0"/>
              <a:t>26.9 mm </a:t>
            </a:r>
            <a:endParaRPr lang="en-US" dirty="0"/>
          </a:p>
        </p:txBody>
      </p:sp>
      <p:cxnSp>
        <p:nvCxnSpPr>
          <p:cNvPr id="15" name="14 Conector recto"/>
          <p:cNvCxnSpPr/>
          <p:nvPr/>
        </p:nvCxnSpPr>
        <p:spPr>
          <a:xfrm>
            <a:off x="9855200" y="1752600"/>
            <a:ext cx="101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7416800" y="1752600"/>
            <a:ext cx="101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a:off x="11379200" y="1981200"/>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0" name="19 CuadroTexto"/>
          <p:cNvSpPr txBox="1"/>
          <p:nvPr/>
        </p:nvSpPr>
        <p:spPr>
          <a:xfrm>
            <a:off x="10668000" y="2362200"/>
            <a:ext cx="1524000" cy="369332"/>
          </a:xfrm>
          <a:prstGeom prst="rect">
            <a:avLst/>
          </a:prstGeom>
          <a:noFill/>
        </p:spPr>
        <p:txBody>
          <a:bodyPr wrap="square" rtlCol="0">
            <a:spAutoFit/>
          </a:bodyPr>
          <a:lstStyle/>
          <a:p>
            <a:pPr algn="ctr"/>
            <a:r>
              <a:rPr lang="en-US" dirty="0" smtClean="0"/>
              <a:t>13 mm</a:t>
            </a:r>
            <a:endParaRPr lang="en-US" dirty="0"/>
          </a:p>
        </p:txBody>
      </p:sp>
      <p:cxnSp>
        <p:nvCxnSpPr>
          <p:cNvPr id="21" name="20 Conector recto"/>
          <p:cNvCxnSpPr/>
          <p:nvPr/>
        </p:nvCxnSpPr>
        <p:spPr>
          <a:xfrm>
            <a:off x="11379200" y="2743200"/>
            <a:ext cx="0" cy="457200"/>
          </a:xfrm>
          <a:prstGeom prst="line">
            <a:avLst/>
          </a:prstGeom>
        </p:spPr>
        <p:style>
          <a:lnRef idx="1">
            <a:schemeClr val="accent1"/>
          </a:lnRef>
          <a:fillRef idx="0">
            <a:schemeClr val="accent1"/>
          </a:fillRef>
          <a:effectRef idx="0">
            <a:schemeClr val="accent1"/>
          </a:effectRef>
          <a:fontRef idx="minor">
            <a:schemeClr val="tx1"/>
          </a:fontRef>
        </p:style>
      </p:cxnSp>
      <p:pic>
        <p:nvPicPr>
          <p:cNvPr id="24578" name="Picture 2"/>
          <p:cNvPicPr>
            <a:picLocks noChangeAspect="1" noChangeArrowheads="1"/>
          </p:cNvPicPr>
          <p:nvPr/>
        </p:nvPicPr>
        <p:blipFill>
          <a:blip r:embed="rId3" cstate="print"/>
          <a:srcRect/>
          <a:stretch>
            <a:fillRect/>
          </a:stretch>
        </p:blipFill>
        <p:spPr bwMode="auto">
          <a:xfrm>
            <a:off x="6502400" y="1905000"/>
            <a:ext cx="4419600" cy="1524000"/>
          </a:xfrm>
          <a:prstGeom prst="rect">
            <a:avLst/>
          </a:prstGeom>
          <a:solidFill>
            <a:schemeClr val="accent1">
              <a:lumMod val="60000"/>
              <a:lumOff val="40000"/>
            </a:schemeClr>
          </a:solidFill>
          <a:ln w="9525">
            <a:noFill/>
            <a:miter lim="800000"/>
            <a:headEnd/>
            <a:tailEnd/>
          </a:ln>
        </p:spPr>
      </p:pic>
    </p:spTree>
    <p:extLst>
      <p:ext uri="{BB962C8B-B14F-4D97-AF65-F5344CB8AC3E}">
        <p14:creationId xmlns:p14="http://schemas.microsoft.com/office/powerpoint/2010/main" val="3796422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4400" kern="1200" dirty="0" smtClean="0">
                <a:solidFill>
                  <a:schemeClr val="tx1"/>
                </a:solidFill>
                <a:latin typeface="+mj-lt"/>
                <a:ea typeface="+mj-ea"/>
                <a:cs typeface="+mj-cs"/>
              </a:rPr>
              <a:t>MCU-JY Bluetooth Module</a:t>
            </a:r>
            <a:endParaRPr lang="en-US" dirty="0"/>
          </a:p>
        </p:txBody>
      </p:sp>
      <p:sp>
        <p:nvSpPr>
          <p:cNvPr id="7" name="6 Marcador de texto"/>
          <p:cNvSpPr>
            <a:spLocks noGrp="1"/>
          </p:cNvSpPr>
          <p:nvPr>
            <p:ph type="body" idx="4294967295"/>
          </p:nvPr>
        </p:nvSpPr>
        <p:spPr>
          <a:xfrm>
            <a:off x="1120000" y="1825625"/>
            <a:ext cx="4423550" cy="4351338"/>
          </a:xfrm>
        </p:spPr>
        <p:txBody>
          <a:bodyPr/>
          <a:lstStyle/>
          <a:p>
            <a:r>
              <a:rPr lang="en-US" b="1" dirty="0" smtClean="0"/>
              <a:t>One</a:t>
            </a:r>
            <a:r>
              <a:rPr lang="en-US" b="1" baseline="0" dirty="0" smtClean="0"/>
              <a:t> command for each sequence</a:t>
            </a:r>
          </a:p>
          <a:p>
            <a:pPr lvl="1"/>
            <a:r>
              <a:rPr lang="en-US" b="1" dirty="0" smtClean="0"/>
              <a:t>P: Pac-Man</a:t>
            </a:r>
          </a:p>
          <a:p>
            <a:pPr lvl="1"/>
            <a:r>
              <a:rPr lang="en-US" b="1" dirty="0"/>
              <a:t>N</a:t>
            </a:r>
            <a:r>
              <a:rPr lang="en-US" b="1" dirty="0" smtClean="0"/>
              <a:t>: Names</a:t>
            </a:r>
          </a:p>
          <a:p>
            <a:pPr lvl="1"/>
            <a:r>
              <a:rPr lang="en-US" b="1" dirty="0"/>
              <a:t>L</a:t>
            </a:r>
            <a:r>
              <a:rPr lang="en-US" b="1" dirty="0" smtClean="0"/>
              <a:t>: Random</a:t>
            </a:r>
            <a:endParaRPr lang="en-US" b="1" dirty="0"/>
          </a:p>
        </p:txBody>
      </p:sp>
    </p:spTree>
    <p:extLst>
      <p:ext uri="{BB962C8B-B14F-4D97-AF65-F5344CB8AC3E}">
        <p14:creationId xmlns:p14="http://schemas.microsoft.com/office/powerpoint/2010/main" val="28927193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micr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369" y="277771"/>
            <a:ext cx="10810456" cy="6137850"/>
          </a:xfrm>
          <a:prstGeom prst="rect">
            <a:avLst/>
          </a:prstGeom>
        </p:spPr>
      </p:pic>
    </p:spTree>
    <p:extLst>
      <p:ext uri="{BB962C8B-B14F-4D97-AF65-F5344CB8AC3E}">
        <p14:creationId xmlns:p14="http://schemas.microsoft.com/office/powerpoint/2010/main" val="9290812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hift register pl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801" y="451212"/>
            <a:ext cx="11641386" cy="6101457"/>
          </a:xfrm>
          <a:prstGeom prst="rect">
            <a:avLst/>
          </a:prstGeom>
        </p:spPr>
      </p:pic>
    </p:spTree>
    <p:extLst>
      <p:ext uri="{BB962C8B-B14F-4D97-AF65-F5344CB8AC3E}">
        <p14:creationId xmlns:p14="http://schemas.microsoft.com/office/powerpoint/2010/main" val="32405754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Algorithm</a:t>
            </a:r>
            <a:endParaRPr lang="en-US" dirty="0"/>
          </a:p>
        </p:txBody>
      </p:sp>
      <p:sp>
        <p:nvSpPr>
          <p:cNvPr id="3" name="Text Placeholder 2"/>
          <p:cNvSpPr>
            <a:spLocks noGrp="1"/>
          </p:cNvSpPr>
          <p:nvPr>
            <p:ph type="body" idx="4294967295"/>
          </p:nvPr>
        </p:nvSpPr>
        <p:spPr>
          <a:xfrm>
            <a:off x="609600" y="1905001"/>
            <a:ext cx="7721600" cy="2019299"/>
          </a:xfrm>
        </p:spPr>
        <p:txBody>
          <a:bodyPr/>
          <a:lstStyle/>
          <a:p>
            <a:pPr marL="0" indent="0"/>
            <a:r>
              <a:rPr lang="en-US" b="1" dirty="0" smtClean="0"/>
              <a:t> 3 Pins</a:t>
            </a:r>
            <a:r>
              <a:rPr lang="en-US" b="1" baseline="0" dirty="0" smtClean="0"/>
              <a:t> from the microcontroller</a:t>
            </a:r>
          </a:p>
          <a:p>
            <a:pPr marL="400050" lvl="1" indent="0"/>
            <a:r>
              <a:rPr lang="en-US" b="1" dirty="0" smtClean="0"/>
              <a:t> Data (8- bits hexadecimal values )</a:t>
            </a:r>
          </a:p>
          <a:p>
            <a:pPr marL="400050" lvl="1" indent="0"/>
            <a:r>
              <a:rPr lang="en-US" b="1" dirty="0" smtClean="0"/>
              <a:t> Clock pin toggles after each bit is taken</a:t>
            </a:r>
          </a:p>
          <a:p>
            <a:pPr marL="400050" lvl="1" indent="0"/>
            <a:r>
              <a:rPr lang="en-US" b="1" dirty="0" smtClean="0"/>
              <a:t>Latch pin goes high when</a:t>
            </a:r>
            <a:r>
              <a:rPr lang="en-US" b="1" baseline="0" dirty="0" smtClean="0"/>
              <a:t> the </a:t>
            </a:r>
            <a:r>
              <a:rPr lang="en-US" b="1" dirty="0" smtClean="0"/>
              <a:t>sequence is completed</a:t>
            </a:r>
          </a:p>
        </p:txBody>
      </p:sp>
      <p:sp>
        <p:nvSpPr>
          <p:cNvPr id="593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9393" name="Object 1"/>
          <p:cNvGraphicFramePr>
            <a:graphicFrameLocks noChangeAspect="1"/>
          </p:cNvGraphicFramePr>
          <p:nvPr/>
        </p:nvGraphicFramePr>
        <p:xfrm>
          <a:off x="8782050" y="285750"/>
          <a:ext cx="2590800" cy="6134100"/>
        </p:xfrm>
        <a:graphic>
          <a:graphicData uri="http://schemas.openxmlformats.org/presentationml/2006/ole">
            <mc:AlternateContent xmlns:mc="http://schemas.openxmlformats.org/markup-compatibility/2006">
              <mc:Choice xmlns:v="urn:schemas-microsoft-com:vml" Requires="v">
                <p:oleObj spid="_x0000_s59510" r:id="rId3" imgW="2504865" imgH="5902638" progId="">
                  <p:embed/>
                </p:oleObj>
              </mc:Choice>
              <mc:Fallback>
                <p:oleObj r:id="rId3" imgW="2504865" imgH="5902638" progId="">
                  <p:embed/>
                  <p:pic>
                    <p:nvPicPr>
                      <p:cNvPr id="0" name="Picture 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2050" y="285750"/>
                        <a:ext cx="2590800" cy="6134100"/>
                      </a:xfrm>
                      <a:prstGeom prst="rect">
                        <a:avLst/>
                      </a:prstGeom>
                      <a:solidFill>
                        <a:srgbClr val="B8CCE4"/>
                      </a:solidFill>
                    </p:spPr>
                  </p:pic>
                </p:oleObj>
              </mc:Fallback>
            </mc:AlternateContent>
          </a:graphicData>
        </a:graphic>
      </p:graphicFrame>
      <p:sp>
        <p:nvSpPr>
          <p:cNvPr id="5939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9395" name="Object 3"/>
          <p:cNvGraphicFramePr>
            <a:graphicFrameLocks noChangeAspect="1"/>
          </p:cNvGraphicFramePr>
          <p:nvPr>
            <p:extLst>
              <p:ext uri="{D42A27DB-BD31-4B8C-83A1-F6EECF244321}">
                <p14:modId xmlns:p14="http://schemas.microsoft.com/office/powerpoint/2010/main" val="3678294298"/>
              </p:ext>
            </p:extLst>
          </p:nvPr>
        </p:nvGraphicFramePr>
        <p:xfrm>
          <a:off x="895350" y="4099181"/>
          <a:ext cx="7067550" cy="1863470"/>
        </p:xfrm>
        <a:graphic>
          <a:graphicData uri="http://schemas.openxmlformats.org/presentationml/2006/ole">
            <mc:AlternateContent xmlns:mc="http://schemas.openxmlformats.org/markup-compatibility/2006">
              <mc:Choice xmlns:v="urn:schemas-microsoft-com:vml" Requires="v">
                <p:oleObj spid="_x0000_s59511" r:id="rId5" imgW="5973742" imgH="1572903" progId="">
                  <p:embed/>
                </p:oleObj>
              </mc:Choice>
              <mc:Fallback>
                <p:oleObj r:id="rId5" imgW="5973742" imgH="1572903" progId="">
                  <p:embed/>
                  <p:pic>
                    <p:nvPicPr>
                      <p:cNvPr id="0" name="Picture 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5350" y="4099181"/>
                        <a:ext cx="7067550" cy="1863470"/>
                      </a:xfrm>
                      <a:prstGeom prst="rect">
                        <a:avLst/>
                      </a:prstGeom>
                      <a:solidFill>
                        <a:srgbClr val="B8CCE4"/>
                      </a:solidFill>
                    </p:spPr>
                  </p:pic>
                </p:oleObj>
              </mc:Fallback>
            </mc:AlternateContent>
          </a:graphicData>
        </a:graphic>
      </p:graphicFrame>
    </p:spTree>
    <p:extLst>
      <p:ext uri="{BB962C8B-B14F-4D97-AF65-F5344CB8AC3E}">
        <p14:creationId xmlns:p14="http://schemas.microsoft.com/office/powerpoint/2010/main" val="33329071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306" y="2558110"/>
            <a:ext cx="3139794" cy="1325563"/>
          </a:xfrm>
        </p:spPr>
        <p:txBody>
          <a:bodyPr/>
          <a:lstStyle/>
          <a:p>
            <a:r>
              <a:rPr lang="en-US" dirty="0" smtClean="0"/>
              <a:t>Algorithm</a:t>
            </a:r>
            <a:endParaRPr lang="en-US" dirty="0"/>
          </a:p>
        </p:txBody>
      </p:sp>
      <p:pic>
        <p:nvPicPr>
          <p:cNvPr id="4" name="Content Placeholder 3" descr="block diagram blu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289" t="-1" r="-382" b="-322"/>
          <a:stretch/>
        </p:blipFill>
        <p:spPr>
          <a:xfrm>
            <a:off x="4185473" y="422985"/>
            <a:ext cx="6956550" cy="6103645"/>
          </a:xfrm>
          <a:solidFill>
            <a:schemeClr val="accent1">
              <a:lumMod val="60000"/>
              <a:lumOff val="40000"/>
            </a:schemeClr>
          </a:solidFill>
        </p:spPr>
      </p:pic>
    </p:spTree>
    <p:extLst>
      <p:ext uri="{BB962C8B-B14F-4D97-AF65-F5344CB8AC3E}">
        <p14:creationId xmlns:p14="http://schemas.microsoft.com/office/powerpoint/2010/main" val="6223974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327025"/>
            <a:ext cx="10515600" cy="1325563"/>
          </a:xfrm>
        </p:spPr>
        <p:txBody>
          <a:bodyPr/>
          <a:lstStyle/>
          <a:p>
            <a:r>
              <a:rPr lang="en-US" dirty="0" smtClean="0"/>
              <a:t>Software </a:t>
            </a:r>
            <a:endParaRPr lang="en-US" dirty="0"/>
          </a:p>
        </p:txBody>
      </p:sp>
      <p:sp>
        <p:nvSpPr>
          <p:cNvPr id="5" name="4 Marcador de texto"/>
          <p:cNvSpPr>
            <a:spLocks noGrp="1"/>
          </p:cNvSpPr>
          <p:nvPr>
            <p:ph type="body" idx="4294967295"/>
          </p:nvPr>
        </p:nvSpPr>
        <p:spPr>
          <a:xfrm>
            <a:off x="1120000" y="1825625"/>
            <a:ext cx="6385700" cy="3927475"/>
          </a:xfrm>
        </p:spPr>
        <p:txBody>
          <a:bodyPr/>
          <a:lstStyle/>
          <a:p>
            <a:pPr lvl="0"/>
            <a:r>
              <a:rPr lang="en-US" b="1" dirty="0" smtClean="0"/>
              <a:t>Include the SPI library for use	</a:t>
            </a:r>
          </a:p>
          <a:p>
            <a:pPr lvl="1"/>
            <a:r>
              <a:rPr lang="en-US" b="1" dirty="0" smtClean="0"/>
              <a:t>SPI = Serial Peripheral Interface</a:t>
            </a:r>
          </a:p>
          <a:p>
            <a:pPr lvl="0"/>
            <a:r>
              <a:rPr lang="en-US" b="1" dirty="0" smtClean="0"/>
              <a:t>Set the latch pin as an output</a:t>
            </a:r>
          </a:p>
          <a:p>
            <a:pPr lvl="0"/>
            <a:r>
              <a:rPr lang="en-US" b="1" dirty="0" smtClean="0"/>
              <a:t>Declare </a:t>
            </a:r>
            <a:r>
              <a:rPr lang="en-US" b="1" dirty="0" smtClean="0"/>
              <a:t>time variables</a:t>
            </a:r>
          </a:p>
        </p:txBody>
      </p:sp>
      <p:pic>
        <p:nvPicPr>
          <p:cNvPr id="7" name="Picture 6"/>
          <p:cNvPicPr/>
          <p:nvPr/>
        </p:nvPicPr>
        <p:blipFill>
          <a:blip r:embed="rId2"/>
          <a:stretch>
            <a:fillRect/>
          </a:stretch>
        </p:blipFill>
        <p:spPr>
          <a:xfrm>
            <a:off x="7953938" y="1537462"/>
            <a:ext cx="4043809" cy="2356328"/>
          </a:xfrm>
          <a:prstGeom prst="rect">
            <a:avLst/>
          </a:prstGeom>
        </p:spPr>
      </p:pic>
    </p:spTree>
    <p:extLst>
      <p:ext uri="{BB962C8B-B14F-4D97-AF65-F5344CB8AC3E}">
        <p14:creationId xmlns:p14="http://schemas.microsoft.com/office/powerpoint/2010/main" val="380168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Specifications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64536632"/>
              </p:ext>
            </p:extLst>
          </p:nvPr>
        </p:nvGraphicFramePr>
        <p:xfrm>
          <a:off x="1558729" y="1789358"/>
          <a:ext cx="9061722" cy="3646489"/>
        </p:xfrm>
        <a:graphic>
          <a:graphicData uri="http://schemas.openxmlformats.org/drawingml/2006/table">
            <a:tbl>
              <a:tblPr firstRow="1" bandRow="1">
                <a:tableStyleId>{5C22544A-7EE6-4342-B048-85BDC9FD1C3A}</a:tableStyleId>
              </a:tblPr>
              <a:tblGrid>
                <a:gridCol w="4530861"/>
                <a:gridCol w="4530861"/>
              </a:tblGrid>
              <a:tr h="429487">
                <a:tc>
                  <a:txBody>
                    <a:bodyPr/>
                    <a:lstStyle/>
                    <a:p>
                      <a:pPr algn="l"/>
                      <a:r>
                        <a:rPr lang="en-US" dirty="0" smtClean="0">
                          <a:solidFill>
                            <a:schemeClr val="tx1"/>
                          </a:solidFill>
                          <a:latin typeface="+mn-lt"/>
                          <a:cs typeface="Times New Roman"/>
                        </a:rPr>
                        <a:t>Component</a:t>
                      </a:r>
                      <a:endParaRPr lang="en-US" dirty="0">
                        <a:solidFill>
                          <a:schemeClr val="tx1"/>
                        </a:solidFill>
                        <a:latin typeface="+mn-lt"/>
                        <a:cs typeface="Times New Roman"/>
                      </a:endParaRPr>
                    </a:p>
                  </a:txBody>
                  <a:tcPr/>
                </a:tc>
                <a:tc>
                  <a:txBody>
                    <a:bodyPr/>
                    <a:lstStyle/>
                    <a:p>
                      <a:pPr algn="ctr"/>
                      <a:r>
                        <a:rPr lang="en-US" dirty="0" smtClean="0">
                          <a:solidFill>
                            <a:schemeClr val="tx1"/>
                          </a:solidFill>
                          <a:latin typeface="+mn-lt"/>
                          <a:cs typeface="Times New Roman"/>
                        </a:rPr>
                        <a:t>Design</a:t>
                      </a:r>
                      <a:r>
                        <a:rPr lang="en-US" baseline="0" dirty="0" smtClean="0">
                          <a:solidFill>
                            <a:schemeClr val="tx1"/>
                          </a:solidFill>
                          <a:latin typeface="+mn-lt"/>
                          <a:cs typeface="Times New Roman"/>
                        </a:rPr>
                        <a:t> Specification</a:t>
                      </a:r>
                      <a:endParaRPr lang="en-US" dirty="0">
                        <a:solidFill>
                          <a:schemeClr val="tx1"/>
                        </a:solidFill>
                        <a:latin typeface="+mn-lt"/>
                        <a:cs typeface="Times New Roman"/>
                      </a:endParaRPr>
                    </a:p>
                  </a:txBody>
                  <a:tcPr/>
                </a:tc>
              </a:tr>
              <a:tr h="429487">
                <a:tc>
                  <a:txBody>
                    <a:bodyPr/>
                    <a:lstStyle/>
                    <a:p>
                      <a:pPr algn="l"/>
                      <a:r>
                        <a:rPr lang="en-US" dirty="0" smtClean="0">
                          <a:latin typeface="+mn-lt"/>
                          <a:cs typeface="Times New Roman"/>
                        </a:rPr>
                        <a:t>Motor</a:t>
                      </a:r>
                      <a:endParaRPr lang="en-US" dirty="0">
                        <a:latin typeface="+mn-lt"/>
                        <a:cs typeface="Times New Roman"/>
                      </a:endParaRPr>
                    </a:p>
                  </a:txBody>
                  <a:tcPr/>
                </a:tc>
                <a:tc>
                  <a:txBody>
                    <a:bodyPr/>
                    <a:lstStyle/>
                    <a:p>
                      <a:pPr algn="ctr"/>
                      <a:r>
                        <a:rPr lang="en-US" dirty="0" smtClean="0">
                          <a:latin typeface="+mn-lt"/>
                          <a:cs typeface="Times New Roman"/>
                        </a:rPr>
                        <a:t>12 V DC brushless</a:t>
                      </a:r>
                      <a:r>
                        <a:rPr lang="en-US" baseline="0" dirty="0" smtClean="0">
                          <a:latin typeface="+mn-lt"/>
                          <a:cs typeface="Times New Roman"/>
                        </a:rPr>
                        <a:t> </a:t>
                      </a:r>
                      <a:endParaRPr lang="en-US" dirty="0">
                        <a:latin typeface="+mn-lt"/>
                        <a:cs typeface="Times New Roman"/>
                      </a:endParaRPr>
                    </a:p>
                  </a:txBody>
                  <a:tcPr/>
                </a:tc>
              </a:tr>
              <a:tr h="429487">
                <a:tc>
                  <a:txBody>
                    <a:bodyPr/>
                    <a:lstStyle/>
                    <a:p>
                      <a:r>
                        <a:rPr lang="en-US" dirty="0" smtClean="0">
                          <a:latin typeface="+mn-lt"/>
                          <a:cs typeface="Times New Roman"/>
                        </a:rPr>
                        <a:t>Microcontroller</a:t>
                      </a:r>
                      <a:endParaRPr lang="en-US" dirty="0">
                        <a:latin typeface="+mn-lt"/>
                        <a:cs typeface="Times New Roman"/>
                      </a:endParaRPr>
                    </a:p>
                  </a:txBody>
                  <a:tcPr/>
                </a:tc>
                <a:tc>
                  <a:txBody>
                    <a:bodyPr/>
                    <a:lstStyle/>
                    <a:p>
                      <a:pPr algn="ctr"/>
                      <a:r>
                        <a:rPr lang="en-US" dirty="0" smtClean="0">
                          <a:latin typeface="+mn-lt"/>
                          <a:cs typeface="Times New Roman"/>
                        </a:rPr>
                        <a:t>ATMEGA328</a:t>
                      </a:r>
                      <a:endParaRPr lang="en-US" dirty="0">
                        <a:latin typeface="+mn-lt"/>
                        <a:cs typeface="Times New Roman"/>
                      </a:endParaRPr>
                    </a:p>
                  </a:txBody>
                  <a:tcPr/>
                </a:tc>
              </a:tr>
              <a:tr h="429487">
                <a:tc>
                  <a:txBody>
                    <a:bodyPr/>
                    <a:lstStyle/>
                    <a:p>
                      <a:r>
                        <a:rPr lang="en-US" dirty="0" smtClean="0">
                          <a:latin typeface="+mn-lt"/>
                          <a:cs typeface="Times New Roman"/>
                        </a:rPr>
                        <a:t>LED</a:t>
                      </a:r>
                      <a:endParaRPr lang="en-US" dirty="0">
                        <a:latin typeface="+mn-lt"/>
                        <a:cs typeface="Times New Roman"/>
                      </a:endParaRPr>
                    </a:p>
                  </a:txBody>
                  <a:tcPr/>
                </a:tc>
                <a:tc>
                  <a:txBody>
                    <a:bodyPr/>
                    <a:lstStyle/>
                    <a:p>
                      <a:pPr algn="ctr"/>
                      <a:r>
                        <a:rPr lang="en-US" dirty="0" smtClean="0">
                          <a:latin typeface="+mn-lt"/>
                          <a:cs typeface="Times New Roman"/>
                        </a:rPr>
                        <a:t>3.5 V; 20 mA</a:t>
                      </a:r>
                      <a:endParaRPr lang="en-US" dirty="0">
                        <a:latin typeface="+mn-lt"/>
                        <a:cs typeface="Times New Roman"/>
                      </a:endParaRPr>
                    </a:p>
                  </a:txBody>
                  <a:tcPr/>
                </a:tc>
              </a:tr>
              <a:tr h="429487">
                <a:tc>
                  <a:txBody>
                    <a:bodyPr/>
                    <a:lstStyle/>
                    <a:p>
                      <a:r>
                        <a:rPr lang="en-US" dirty="0" smtClean="0">
                          <a:latin typeface="+mn-lt"/>
                          <a:cs typeface="Times New Roman"/>
                        </a:rPr>
                        <a:t>Shift</a:t>
                      </a:r>
                      <a:r>
                        <a:rPr lang="en-US" baseline="0" dirty="0" smtClean="0">
                          <a:latin typeface="+mn-lt"/>
                          <a:cs typeface="Times New Roman"/>
                        </a:rPr>
                        <a:t> register </a:t>
                      </a:r>
                      <a:r>
                        <a:rPr lang="en-US" sz="1800" kern="1200" dirty="0" smtClean="0">
                          <a:solidFill>
                            <a:schemeClr val="dk1"/>
                          </a:solidFill>
                          <a:effectLst/>
                          <a:latin typeface="+mn-lt"/>
                          <a:ea typeface="+mn-ea"/>
                          <a:cs typeface="Times New Roman"/>
                        </a:rPr>
                        <a:t>74HC595</a:t>
                      </a:r>
                      <a:endParaRPr lang="en-US" dirty="0">
                        <a:latin typeface="+mn-lt"/>
                        <a:cs typeface="Times New Roman"/>
                      </a:endParaRPr>
                    </a:p>
                  </a:txBody>
                  <a:tcPr/>
                </a:tc>
                <a:tc>
                  <a:txBody>
                    <a:bodyPr/>
                    <a:lstStyle/>
                    <a:p>
                      <a:pPr algn="ctr"/>
                      <a:r>
                        <a:rPr lang="en-US" dirty="0" smtClean="0">
                          <a:latin typeface="+mn-lt"/>
                          <a:cs typeface="Times New Roman"/>
                        </a:rPr>
                        <a:t>5</a:t>
                      </a:r>
                      <a:r>
                        <a:rPr lang="en-US" baseline="0" dirty="0" smtClean="0">
                          <a:latin typeface="+mn-lt"/>
                          <a:cs typeface="Times New Roman"/>
                        </a:rPr>
                        <a:t> </a:t>
                      </a:r>
                      <a:r>
                        <a:rPr lang="en-US" dirty="0" smtClean="0">
                          <a:latin typeface="+mn-lt"/>
                          <a:cs typeface="Times New Roman"/>
                        </a:rPr>
                        <a:t>V;</a:t>
                      </a:r>
                      <a:r>
                        <a:rPr lang="en-US" baseline="0" dirty="0" smtClean="0">
                          <a:latin typeface="+mn-lt"/>
                          <a:cs typeface="Times New Roman"/>
                        </a:rPr>
                        <a:t> 35 mA Max </a:t>
                      </a:r>
                      <a:endParaRPr lang="en-US" dirty="0">
                        <a:latin typeface="+mn-lt"/>
                        <a:cs typeface="Times New Roman"/>
                      </a:endParaRPr>
                    </a:p>
                  </a:txBody>
                  <a:tcPr/>
                </a:tc>
              </a:tr>
              <a:tr h="429487">
                <a:tc>
                  <a:txBody>
                    <a:bodyPr/>
                    <a:lstStyle/>
                    <a:p>
                      <a:r>
                        <a:rPr lang="en-US" dirty="0" smtClean="0">
                          <a:latin typeface="+mn-lt"/>
                          <a:cs typeface="Times New Roman"/>
                        </a:rPr>
                        <a:t>JY-MCU Bluetooth Module</a:t>
                      </a:r>
                      <a:endParaRPr lang="en-US" dirty="0">
                        <a:latin typeface="+mn-lt"/>
                        <a:cs typeface="Times New Roman"/>
                      </a:endParaRPr>
                    </a:p>
                  </a:txBody>
                  <a:tcPr/>
                </a:tc>
                <a:tc>
                  <a:txBody>
                    <a:bodyPr/>
                    <a:lstStyle/>
                    <a:p>
                      <a:pPr algn="ctr"/>
                      <a:r>
                        <a:rPr lang="en-US" dirty="0" smtClean="0">
                          <a:latin typeface="+mn-lt"/>
                          <a:cs typeface="Times New Roman"/>
                        </a:rPr>
                        <a:t>5 V</a:t>
                      </a:r>
                      <a:endParaRPr lang="en-US" dirty="0">
                        <a:latin typeface="+mn-lt"/>
                        <a:cs typeface="Times New Roman"/>
                      </a:endParaRPr>
                    </a:p>
                  </a:txBody>
                  <a:tcPr/>
                </a:tc>
              </a:tr>
              <a:tr h="429487">
                <a:tc>
                  <a:txBody>
                    <a:bodyPr/>
                    <a:lstStyle/>
                    <a:p>
                      <a:r>
                        <a:rPr lang="en-US" dirty="0" smtClean="0">
                          <a:latin typeface="+mn-lt"/>
                          <a:cs typeface="Times New Roman"/>
                        </a:rPr>
                        <a:t>Power supply</a:t>
                      </a:r>
                      <a:endParaRPr lang="en-US" dirty="0">
                        <a:latin typeface="+mn-lt"/>
                        <a:cs typeface="Times New Roman"/>
                      </a:endParaRPr>
                    </a:p>
                  </a:txBody>
                  <a:tcPr/>
                </a:tc>
                <a:tc>
                  <a:txBody>
                    <a:bodyPr/>
                    <a:lstStyle/>
                    <a:p>
                      <a:pPr algn="ctr"/>
                      <a:r>
                        <a:rPr lang="en-US" dirty="0" smtClean="0">
                          <a:latin typeface="+mn-lt"/>
                          <a:cs typeface="Times New Roman"/>
                        </a:rPr>
                        <a:t>120/36V DC,  36 </a:t>
                      </a:r>
                      <a:r>
                        <a:rPr lang="en-US" dirty="0" smtClean="0">
                          <a:latin typeface="+mn-lt"/>
                          <a:cs typeface="Times New Roman"/>
                        </a:rPr>
                        <a:t>V Max</a:t>
                      </a:r>
                      <a:r>
                        <a:rPr lang="en-US" baseline="0" dirty="0" smtClean="0">
                          <a:latin typeface="+mn-lt"/>
                          <a:cs typeface="Times New Roman"/>
                        </a:rPr>
                        <a:t>; 10 A Max; 360W Max</a:t>
                      </a:r>
                      <a:endParaRPr lang="en-US" dirty="0">
                        <a:latin typeface="+mn-lt"/>
                        <a:cs typeface="Times New Roman"/>
                      </a:endParaRPr>
                    </a:p>
                  </a:txBody>
                  <a:tcPr/>
                </a:tc>
              </a:tr>
              <a:tr h="429487">
                <a:tc>
                  <a:txBody>
                    <a:bodyPr/>
                    <a:lstStyle/>
                    <a:p>
                      <a:r>
                        <a:rPr lang="en-US" dirty="0" smtClean="0">
                          <a:latin typeface="+mn-lt"/>
                          <a:cs typeface="Times New Roman"/>
                        </a:rPr>
                        <a:t>Voltage regulators</a:t>
                      </a:r>
                      <a:endParaRPr lang="en-US" dirty="0">
                        <a:latin typeface="+mn-lt"/>
                        <a:cs typeface="Times New Roman"/>
                      </a:endParaRPr>
                    </a:p>
                  </a:txBody>
                  <a:tcPr/>
                </a:tc>
                <a:tc>
                  <a:txBody>
                    <a:bodyPr/>
                    <a:lstStyle/>
                    <a:p>
                      <a:pPr algn="ctr"/>
                      <a:r>
                        <a:rPr lang="en-US" dirty="0" smtClean="0">
                          <a:latin typeface="+mn-lt"/>
                          <a:cs typeface="Times New Roman"/>
                        </a:rPr>
                        <a:t>36V/12V; 36V/5V DC; 36V/adjustable voltage up</a:t>
                      </a:r>
                      <a:r>
                        <a:rPr lang="en-US" baseline="0" dirty="0" smtClean="0">
                          <a:latin typeface="+mn-lt"/>
                          <a:cs typeface="Times New Roman"/>
                        </a:rPr>
                        <a:t> to 24V</a:t>
                      </a:r>
                      <a:endParaRPr lang="en-US" dirty="0">
                        <a:latin typeface="+mn-lt"/>
                        <a:cs typeface="Times New Roman"/>
                      </a:endParaRPr>
                    </a:p>
                  </a:txBody>
                  <a:tcPr/>
                </a:tc>
              </a:tr>
            </a:tbl>
          </a:graphicData>
        </a:graphic>
      </p:graphicFrame>
    </p:spTree>
    <p:extLst>
      <p:ext uri="{BB962C8B-B14F-4D97-AF65-F5344CB8AC3E}">
        <p14:creationId xmlns:p14="http://schemas.microsoft.com/office/powerpoint/2010/main" val="731520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365125"/>
            <a:ext cx="10515600" cy="1325563"/>
          </a:xfrm>
        </p:spPr>
        <p:txBody>
          <a:bodyPr/>
          <a:lstStyle/>
          <a:p>
            <a:r>
              <a:rPr lang="en-US" dirty="0" smtClean="0"/>
              <a:t>Software  </a:t>
            </a:r>
            <a:endParaRPr lang="en-US" dirty="0"/>
          </a:p>
        </p:txBody>
      </p:sp>
      <p:sp>
        <p:nvSpPr>
          <p:cNvPr id="5" name="4 Marcador de texto"/>
          <p:cNvSpPr>
            <a:spLocks noGrp="1"/>
          </p:cNvSpPr>
          <p:nvPr>
            <p:ph type="body" idx="4294967295"/>
          </p:nvPr>
        </p:nvSpPr>
        <p:spPr>
          <a:xfrm>
            <a:off x="1120000" y="1825625"/>
            <a:ext cx="6385700" cy="3927475"/>
          </a:xfrm>
        </p:spPr>
        <p:txBody>
          <a:bodyPr>
            <a:normAutofit/>
          </a:bodyPr>
          <a:lstStyle/>
          <a:p>
            <a:r>
              <a:rPr lang="en-US" b="1" dirty="0" smtClean="0"/>
              <a:t>Bitmap array is declared above</a:t>
            </a:r>
          </a:p>
          <a:p>
            <a:pPr lvl="0"/>
            <a:r>
              <a:rPr lang="en-US" b="1" dirty="0" smtClean="0"/>
              <a:t>Set up the serial communication Baud rate</a:t>
            </a:r>
          </a:p>
          <a:p>
            <a:pPr lvl="0"/>
            <a:r>
              <a:rPr lang="en-US" b="1" dirty="0" smtClean="0"/>
              <a:t>Declare output latch pin</a:t>
            </a:r>
            <a:endParaRPr lang="en-US" b="1" baseline="0" dirty="0" smtClean="0"/>
          </a:p>
          <a:p>
            <a:pPr lvl="0"/>
            <a:r>
              <a:rPr lang="en-US" b="1" baseline="0" dirty="0" smtClean="0"/>
              <a:t>Initialize </a:t>
            </a:r>
            <a:r>
              <a:rPr lang="en-US" b="1" baseline="0" dirty="0" smtClean="0"/>
              <a:t>SPI</a:t>
            </a:r>
            <a:endParaRPr lang="en-US" b="1" baseline="0" dirty="0" smtClean="0"/>
          </a:p>
        </p:txBody>
      </p:sp>
      <p:pic>
        <p:nvPicPr>
          <p:cNvPr id="8" name="Picture 7"/>
          <p:cNvPicPr/>
          <p:nvPr/>
        </p:nvPicPr>
        <p:blipFill rotWithShape="1">
          <a:blip r:embed="rId2"/>
          <a:srcRect b="1571"/>
          <a:stretch/>
        </p:blipFill>
        <p:spPr>
          <a:xfrm>
            <a:off x="7352380" y="1838270"/>
            <a:ext cx="4611947" cy="3141770"/>
          </a:xfrm>
          <a:prstGeom prst="rect">
            <a:avLst/>
          </a:prstGeom>
        </p:spPr>
      </p:pic>
    </p:spTree>
    <p:extLst>
      <p:ext uri="{BB962C8B-B14F-4D97-AF65-F5344CB8AC3E}">
        <p14:creationId xmlns:p14="http://schemas.microsoft.com/office/powerpoint/2010/main" val="3801685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5"/>
            <a:ext cx="6814959" cy="1325563"/>
          </a:xfrm>
        </p:spPr>
        <p:txBody>
          <a:bodyPr>
            <a:normAutofit/>
          </a:bodyPr>
          <a:lstStyle/>
          <a:p>
            <a:r>
              <a:rPr lang="en-US" sz="5400" b="0" kern="1200" dirty="0" smtClean="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rPr>
              <a:t>Software  </a:t>
            </a:r>
            <a:endParaRPr lang="en-US" dirty="0"/>
          </a:p>
        </p:txBody>
      </p:sp>
      <p:sp>
        <p:nvSpPr>
          <p:cNvPr id="5" name="4 Marcador de texto"/>
          <p:cNvSpPr>
            <a:spLocks noGrp="1"/>
          </p:cNvSpPr>
          <p:nvPr>
            <p:ph type="body" idx="4294967295"/>
          </p:nvPr>
        </p:nvSpPr>
        <p:spPr>
          <a:xfrm>
            <a:off x="785367" y="1938539"/>
            <a:ext cx="5745453" cy="2919211"/>
          </a:xfrm>
        </p:spPr>
        <p:txBody>
          <a:bodyPr/>
          <a:lstStyle/>
          <a:p>
            <a:r>
              <a:rPr lang="en-US" b="1" dirty="0" smtClean="0"/>
              <a:t>For Loop:</a:t>
            </a:r>
          </a:p>
          <a:p>
            <a:pPr lvl="1"/>
            <a:r>
              <a:rPr lang="en-US" b="1" dirty="0" smtClean="0"/>
              <a:t>Self-correcting delay using micros()</a:t>
            </a:r>
          </a:p>
          <a:p>
            <a:pPr lvl="1"/>
            <a:r>
              <a:rPr lang="en-US" b="1" dirty="0" smtClean="0"/>
              <a:t>Latch pin goes high to display the sequence</a:t>
            </a:r>
          </a:p>
          <a:p>
            <a:pPr lvl="1"/>
            <a:r>
              <a:rPr lang="en-US" b="1" dirty="0" err="1" smtClean="0"/>
              <a:t>Pgm_read_byte_near</a:t>
            </a:r>
            <a:r>
              <a:rPr lang="en-US" b="1" dirty="0" smtClean="0"/>
              <a:t> to read bitmap array</a:t>
            </a:r>
          </a:p>
        </p:txBody>
      </p:sp>
      <p:pic>
        <p:nvPicPr>
          <p:cNvPr id="6" name="Picture 5"/>
          <p:cNvPicPr/>
          <p:nvPr/>
        </p:nvPicPr>
        <p:blipFill>
          <a:blip r:embed="rId2"/>
          <a:stretch>
            <a:fillRect/>
          </a:stretch>
        </p:blipFill>
        <p:spPr>
          <a:xfrm>
            <a:off x="6677767" y="421316"/>
            <a:ext cx="4979565" cy="6216694"/>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Bitmap Array</a:t>
            </a:r>
            <a:endParaRPr lang="en-US" dirty="0"/>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2653" y="1640115"/>
            <a:ext cx="8949382" cy="500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89754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573679158"/>
              </p:ext>
            </p:extLst>
          </p:nvPr>
        </p:nvGraphicFramePr>
        <p:xfrm>
          <a:off x="2046942" y="2482725"/>
          <a:ext cx="8128000" cy="2225040"/>
        </p:xfrm>
        <a:graphic>
          <a:graphicData uri="http://schemas.openxmlformats.org/drawingml/2006/table">
            <a:tbl>
              <a:tblPr firstRow="1" bandRow="1">
                <a:tableStyleId>{5C22544A-7EE6-4342-B048-85BDC9FD1C3A}</a:tableStyleId>
              </a:tblPr>
              <a:tblGrid>
                <a:gridCol w="4064000"/>
                <a:gridCol w="4064000"/>
              </a:tblGrid>
              <a:tr h="370840">
                <a:tc>
                  <a:txBody>
                    <a:bodyPr/>
                    <a:lstStyle/>
                    <a:p>
                      <a:r>
                        <a:rPr lang="en-US" dirty="0" smtClean="0"/>
                        <a:t>Part</a:t>
                      </a:r>
                      <a:endParaRPr lang="en-US" dirty="0"/>
                    </a:p>
                  </a:txBody>
                  <a:tcPr/>
                </a:tc>
                <a:tc>
                  <a:txBody>
                    <a:bodyPr/>
                    <a:lstStyle/>
                    <a:p>
                      <a:pPr algn="ctr"/>
                      <a:r>
                        <a:rPr lang="en-US" dirty="0" smtClean="0"/>
                        <a:t>Cost</a:t>
                      </a:r>
                    </a:p>
                  </a:txBody>
                  <a:tcPr/>
                </a:tc>
              </a:tr>
              <a:tr h="370840">
                <a:tc>
                  <a:txBody>
                    <a:bodyPr/>
                    <a:lstStyle/>
                    <a:p>
                      <a:r>
                        <a:rPr lang="en-US" dirty="0" smtClean="0"/>
                        <a:t>Mechanical Parts</a:t>
                      </a:r>
                      <a:endParaRPr lang="en-US" dirty="0"/>
                    </a:p>
                  </a:txBody>
                  <a:tcPr/>
                </a:tc>
                <a:tc>
                  <a:txBody>
                    <a:bodyPr/>
                    <a:lstStyle/>
                    <a:p>
                      <a:pPr algn="ctr"/>
                      <a:r>
                        <a:rPr lang="en-US" dirty="0" smtClean="0"/>
                        <a:t>$42.30</a:t>
                      </a:r>
                      <a:endParaRPr lang="en-US" dirty="0"/>
                    </a:p>
                  </a:txBody>
                  <a:tcPr/>
                </a:tc>
              </a:tr>
              <a:tr h="370840">
                <a:tc>
                  <a:txBody>
                    <a:bodyPr/>
                    <a:lstStyle/>
                    <a:p>
                      <a:r>
                        <a:rPr lang="en-US" dirty="0" smtClean="0"/>
                        <a:t>Power Supply</a:t>
                      </a:r>
                      <a:r>
                        <a:rPr lang="en-US" baseline="0" dirty="0" smtClean="0"/>
                        <a:t> Parts</a:t>
                      </a:r>
                      <a:endParaRPr lang="en-US" dirty="0"/>
                    </a:p>
                  </a:txBody>
                  <a:tcPr/>
                </a:tc>
                <a:tc>
                  <a:txBody>
                    <a:bodyPr/>
                    <a:lstStyle/>
                    <a:p>
                      <a:pPr algn="ctr"/>
                      <a:r>
                        <a:rPr lang="en-US" dirty="0" smtClean="0"/>
                        <a:t>$321.21</a:t>
                      </a:r>
                      <a:endParaRPr lang="en-US" dirty="0"/>
                    </a:p>
                  </a:txBody>
                  <a:tcPr/>
                </a:tc>
              </a:tr>
              <a:tr h="370840">
                <a:tc>
                  <a:txBody>
                    <a:bodyPr/>
                    <a:lstStyle/>
                    <a:p>
                      <a:r>
                        <a:rPr lang="en-US" dirty="0" smtClean="0"/>
                        <a:t>Electronic</a:t>
                      </a:r>
                      <a:r>
                        <a:rPr lang="en-US" baseline="0" dirty="0" smtClean="0"/>
                        <a:t> Parts</a:t>
                      </a:r>
                      <a:endParaRPr lang="en-US" dirty="0"/>
                    </a:p>
                  </a:txBody>
                  <a:tcPr/>
                </a:tc>
                <a:tc>
                  <a:txBody>
                    <a:bodyPr/>
                    <a:lstStyle/>
                    <a:p>
                      <a:pPr algn="ctr"/>
                      <a:r>
                        <a:rPr lang="en-US" dirty="0" smtClean="0"/>
                        <a:t>$77.10</a:t>
                      </a:r>
                      <a:endParaRPr lang="en-US" dirty="0"/>
                    </a:p>
                  </a:txBody>
                  <a:tcPr/>
                </a:tc>
              </a:tr>
              <a:tr h="370840">
                <a:tc>
                  <a:txBody>
                    <a:bodyPr/>
                    <a:lstStyle/>
                    <a:p>
                      <a:r>
                        <a:rPr lang="en-US" dirty="0" smtClean="0"/>
                        <a:t>Other/Miscellaneous </a:t>
                      </a:r>
                      <a:endParaRPr lang="en-US" dirty="0"/>
                    </a:p>
                  </a:txBody>
                  <a:tcPr/>
                </a:tc>
                <a:tc>
                  <a:txBody>
                    <a:bodyPr/>
                    <a:lstStyle/>
                    <a:p>
                      <a:pPr algn="ctr"/>
                      <a:r>
                        <a:rPr lang="en-US" dirty="0" smtClean="0"/>
                        <a:t>$100.00</a:t>
                      </a:r>
                      <a:endParaRPr lang="en-US" dirty="0"/>
                    </a:p>
                  </a:txBody>
                  <a:tcPr/>
                </a:tc>
              </a:tr>
              <a:tr h="370840">
                <a:tc>
                  <a:txBody>
                    <a:bodyPr/>
                    <a:lstStyle/>
                    <a:p>
                      <a:r>
                        <a:rPr lang="en-US" dirty="0" smtClean="0"/>
                        <a:t>Total</a:t>
                      </a:r>
                      <a:endParaRPr lang="en-US" dirty="0"/>
                    </a:p>
                  </a:txBody>
                  <a:tcPr/>
                </a:tc>
                <a:tc>
                  <a:txBody>
                    <a:bodyPr/>
                    <a:lstStyle/>
                    <a:p>
                      <a:pPr algn="ctr"/>
                      <a:r>
                        <a:rPr lang="en-US" dirty="0" smtClean="0"/>
                        <a:t>$540.61</a:t>
                      </a:r>
                      <a:endParaRPr lang="en-US" dirty="0"/>
                    </a:p>
                  </a:txBody>
                  <a:tcPr/>
                </a:tc>
              </a:tr>
            </a:tbl>
          </a:graphicData>
        </a:graphic>
      </p:graphicFrame>
    </p:spTree>
    <p:extLst>
      <p:ext uri="{BB962C8B-B14F-4D97-AF65-F5344CB8AC3E}">
        <p14:creationId xmlns:p14="http://schemas.microsoft.com/office/powerpoint/2010/main" val="22057441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Distribution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6090774"/>
              </p:ext>
            </p:extLst>
          </p:nvPr>
        </p:nvGraphicFramePr>
        <p:xfrm>
          <a:off x="200519" y="1738000"/>
          <a:ext cx="11646840" cy="3155048"/>
        </p:xfrm>
        <a:graphic>
          <a:graphicData uri="http://schemas.openxmlformats.org/drawingml/2006/table">
            <a:tbl>
              <a:tblPr firstRow="1" bandRow="1">
                <a:tableStyleId>{5C22544A-7EE6-4342-B048-85BDC9FD1C3A}</a:tableStyleId>
              </a:tblPr>
              <a:tblGrid>
                <a:gridCol w="2911710"/>
                <a:gridCol w="2911710"/>
                <a:gridCol w="2911710"/>
                <a:gridCol w="2911710"/>
              </a:tblGrid>
              <a:tr h="1152278">
                <a:tc>
                  <a:txBody>
                    <a:bodyPr/>
                    <a:lstStyle/>
                    <a:p>
                      <a:r>
                        <a:rPr lang="en-US" dirty="0" smtClean="0"/>
                        <a:t>Name</a:t>
                      </a:r>
                      <a:endParaRPr lang="en-US" dirty="0"/>
                    </a:p>
                  </a:txBody>
                  <a:tcPr/>
                </a:tc>
                <a:tc>
                  <a:txBody>
                    <a:bodyPr/>
                    <a:lstStyle/>
                    <a:p>
                      <a:r>
                        <a:rPr lang="en-US" dirty="0" smtClean="0"/>
                        <a:t>Electronics</a:t>
                      </a:r>
                      <a:endParaRPr lang="en-US" dirty="0"/>
                    </a:p>
                  </a:txBody>
                  <a:tcPr/>
                </a:tc>
                <a:tc>
                  <a:txBody>
                    <a:bodyPr/>
                    <a:lstStyle/>
                    <a:p>
                      <a:r>
                        <a:rPr lang="en-US" dirty="0" smtClean="0"/>
                        <a:t>Mechanical</a:t>
                      </a:r>
                      <a:r>
                        <a:rPr lang="en-US" baseline="0" dirty="0" smtClean="0"/>
                        <a:t> and</a:t>
                      </a:r>
                      <a:r>
                        <a:rPr lang="en-US" dirty="0" smtClean="0"/>
                        <a:t> Power Supply</a:t>
                      </a:r>
                      <a:endParaRPr lang="en-US" dirty="0"/>
                    </a:p>
                  </a:txBody>
                  <a:tcPr/>
                </a:tc>
                <a:tc>
                  <a:txBody>
                    <a:bodyPr/>
                    <a:lstStyle/>
                    <a:p>
                      <a:r>
                        <a:rPr lang="en-US" dirty="0" smtClean="0"/>
                        <a:t>Coding/PCB Design</a:t>
                      </a:r>
                      <a:endParaRPr lang="en-US" dirty="0"/>
                    </a:p>
                  </a:txBody>
                  <a:tcPr/>
                </a:tc>
              </a:tr>
              <a:tr h="667590">
                <a:tc>
                  <a:txBody>
                    <a:bodyPr/>
                    <a:lstStyle/>
                    <a:p>
                      <a:r>
                        <a:rPr lang="en-US" dirty="0" err="1" smtClean="0"/>
                        <a:t>Rhonal</a:t>
                      </a:r>
                      <a:r>
                        <a:rPr lang="en-US" dirty="0" smtClean="0"/>
                        <a:t> Soto</a:t>
                      </a:r>
                      <a:endParaRPr lang="en-US" dirty="0"/>
                    </a:p>
                  </a:txBody>
                  <a:tcPr/>
                </a:tc>
                <a:tc>
                  <a:txBody>
                    <a:bodyPr/>
                    <a:lstStyle/>
                    <a:p>
                      <a:pPr algn="ctr"/>
                      <a:r>
                        <a:rPr lang="en-US" dirty="0" smtClean="0"/>
                        <a:t>X</a:t>
                      </a:r>
                      <a:endParaRPr lang="en-US" dirty="0"/>
                    </a:p>
                  </a:txBody>
                  <a:tcPr/>
                </a:tc>
                <a:tc>
                  <a:txBody>
                    <a:bodyPr/>
                    <a:lstStyle/>
                    <a:p>
                      <a:endParaRPr lang="en-US"/>
                    </a:p>
                  </a:txBody>
                  <a:tcPr/>
                </a:tc>
                <a:tc>
                  <a:txBody>
                    <a:bodyPr/>
                    <a:lstStyle/>
                    <a:p>
                      <a:endParaRPr lang="en-US"/>
                    </a:p>
                  </a:txBody>
                  <a:tcPr/>
                </a:tc>
              </a:tr>
              <a:tr h="667590">
                <a:tc>
                  <a:txBody>
                    <a:bodyPr/>
                    <a:lstStyle/>
                    <a:p>
                      <a:r>
                        <a:rPr lang="en-US" dirty="0" smtClean="0"/>
                        <a:t>Omar</a:t>
                      </a:r>
                      <a:r>
                        <a:rPr lang="en-US" baseline="0" dirty="0" smtClean="0"/>
                        <a:t> Vazquez</a:t>
                      </a:r>
                      <a:endParaRPr lang="en-US" dirty="0"/>
                    </a:p>
                  </a:txBody>
                  <a:tcPr/>
                </a:tc>
                <a:tc>
                  <a:txBody>
                    <a:bodyPr/>
                    <a:lstStyle/>
                    <a:p>
                      <a:endParaRPr lang="en-US" dirty="0"/>
                    </a:p>
                  </a:txBody>
                  <a:tcPr/>
                </a:tc>
                <a:tc>
                  <a:txBody>
                    <a:bodyPr/>
                    <a:lstStyle/>
                    <a:p>
                      <a:pPr algn="ctr"/>
                      <a:r>
                        <a:rPr lang="en-US" dirty="0" smtClean="0"/>
                        <a:t>X</a:t>
                      </a:r>
                      <a:endParaRPr lang="en-US" dirty="0"/>
                    </a:p>
                  </a:txBody>
                  <a:tcPr/>
                </a:tc>
                <a:tc>
                  <a:txBody>
                    <a:bodyPr/>
                    <a:lstStyle/>
                    <a:p>
                      <a:endParaRPr lang="en-US" dirty="0"/>
                    </a:p>
                  </a:txBody>
                  <a:tcPr/>
                </a:tc>
              </a:tr>
              <a:tr h="667590">
                <a:tc>
                  <a:txBody>
                    <a:bodyPr/>
                    <a:lstStyle/>
                    <a:p>
                      <a:r>
                        <a:rPr lang="en-US" dirty="0" smtClean="0"/>
                        <a:t>Viet Nguyen</a:t>
                      </a:r>
                      <a:endParaRPr lang="en-US" dirty="0"/>
                    </a:p>
                  </a:txBody>
                  <a:tcPr/>
                </a:tc>
                <a:tc>
                  <a:txBody>
                    <a:bodyPr/>
                    <a:lstStyle/>
                    <a:p>
                      <a:endParaRPr lang="en-US"/>
                    </a:p>
                  </a:txBody>
                  <a:tcPr/>
                </a:tc>
                <a:tc>
                  <a:txBody>
                    <a:bodyPr/>
                    <a:lstStyle/>
                    <a:p>
                      <a:endParaRPr lang="en-US"/>
                    </a:p>
                  </a:txBody>
                  <a:tcPr/>
                </a:tc>
                <a:tc>
                  <a:txBody>
                    <a:bodyPr/>
                    <a:lstStyle/>
                    <a:p>
                      <a:pPr algn="ctr"/>
                      <a:r>
                        <a:rPr lang="en-US" dirty="0" smtClean="0"/>
                        <a:t>X</a:t>
                      </a:r>
                      <a:endParaRPr lang="en-US" dirty="0"/>
                    </a:p>
                  </a:txBody>
                  <a:tcPr/>
                </a:tc>
              </a:tr>
            </a:tbl>
          </a:graphicData>
        </a:graphic>
      </p:graphicFrame>
    </p:spTree>
    <p:extLst>
      <p:ext uri="{BB962C8B-B14F-4D97-AF65-F5344CB8AC3E}">
        <p14:creationId xmlns:p14="http://schemas.microsoft.com/office/powerpoint/2010/main" val="1267954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Prior Issues:</a:t>
            </a:r>
            <a:endParaRPr lang="en-US" dirty="0"/>
          </a:p>
        </p:txBody>
      </p:sp>
      <p:pic>
        <p:nvPicPr>
          <p:cNvPr id="4" name="Picture 1" descr="C:\Users\rhonal.soto\Desktop\ring1.PNG"/>
          <p:cNvPicPr/>
          <p:nvPr/>
        </p:nvPicPr>
        <p:blipFill>
          <a:blip r:embed="rId2" cstate="print"/>
          <a:srcRect/>
          <a:stretch>
            <a:fillRect/>
          </a:stretch>
        </p:blipFill>
        <p:spPr bwMode="auto">
          <a:xfrm>
            <a:off x="7182600" y="1544242"/>
            <a:ext cx="4038600" cy="4163377"/>
          </a:xfrm>
          <a:prstGeom prst="rect">
            <a:avLst/>
          </a:prstGeom>
          <a:noFill/>
          <a:ln w="9525">
            <a:noFill/>
            <a:miter lim="800000"/>
            <a:headEnd/>
            <a:tailEnd/>
          </a:ln>
        </p:spPr>
      </p:pic>
      <p:sp>
        <p:nvSpPr>
          <p:cNvPr id="5" name="Rectangle 4"/>
          <p:cNvSpPr/>
          <p:nvPr/>
        </p:nvSpPr>
        <p:spPr>
          <a:xfrm>
            <a:off x="250649" y="1253366"/>
            <a:ext cx="6282943" cy="1569660"/>
          </a:xfrm>
          <a:prstGeom prst="rect">
            <a:avLst/>
          </a:prstGeom>
        </p:spPr>
        <p:txBody>
          <a:bodyPr wrap="square">
            <a:spAutoFit/>
          </a:bodyPr>
          <a:lstStyle/>
          <a:p>
            <a:endParaRPr lang="en-US" sz="3200" dirty="0" smtClean="0">
              <a:latin typeface="Times New Roman"/>
              <a:cs typeface="Times New Roman"/>
            </a:endParaRPr>
          </a:p>
          <a:p>
            <a:endParaRPr lang="en-US" sz="3200" dirty="0" smtClean="0">
              <a:latin typeface="Times New Roman"/>
              <a:cs typeface="Times New Roman"/>
            </a:endParaRPr>
          </a:p>
          <a:p>
            <a:pPr marL="457200" indent="-457200">
              <a:buFont typeface="Arial"/>
              <a:buChar char="•"/>
            </a:pPr>
            <a:endParaRPr lang="en-US" sz="3200" dirty="0">
              <a:latin typeface="Times New Roman"/>
              <a:cs typeface="Times New Roman"/>
            </a:endParaRPr>
          </a:p>
        </p:txBody>
      </p:sp>
      <p:sp>
        <p:nvSpPr>
          <p:cNvPr id="3" name="TextBox 2"/>
          <p:cNvSpPr txBox="1"/>
          <p:nvPr/>
        </p:nvSpPr>
        <p:spPr>
          <a:xfrm>
            <a:off x="1364343" y="2322285"/>
            <a:ext cx="4659086" cy="1200329"/>
          </a:xfrm>
          <a:prstGeom prst="rect">
            <a:avLst/>
          </a:prstGeom>
          <a:noFill/>
        </p:spPr>
        <p:txBody>
          <a:bodyPr wrap="square" rtlCol="0">
            <a:spAutoFit/>
          </a:bodyPr>
          <a:lstStyle/>
          <a:p>
            <a:pPr marL="285750" indent="-285750">
              <a:buFont typeface="Arial" pitchFamily="34" charset="0"/>
              <a:buChar char="•"/>
            </a:pPr>
            <a:r>
              <a:rPr lang="en-US" dirty="0" smtClean="0"/>
              <a:t>Machine Shop Price for Ring</a:t>
            </a:r>
          </a:p>
          <a:p>
            <a:pPr marL="285750" indent="-285750">
              <a:buFont typeface="Arial" pitchFamily="34" charset="0"/>
              <a:buChar char="•"/>
            </a:pPr>
            <a:r>
              <a:rPr lang="en-US" dirty="0" smtClean="0"/>
              <a:t>Motor Voltage Regulator getting too hot</a:t>
            </a:r>
          </a:p>
          <a:p>
            <a:pPr marL="285750" indent="-285750">
              <a:buFont typeface="Arial" pitchFamily="34" charset="0"/>
              <a:buChar char="•"/>
            </a:pPr>
            <a:r>
              <a:rPr lang="en-US" dirty="0" smtClean="0"/>
              <a:t>Motor </a:t>
            </a:r>
            <a:r>
              <a:rPr lang="en-US" dirty="0" smtClean="0"/>
              <a:t>to Shaft Coupling</a:t>
            </a:r>
          </a:p>
          <a:p>
            <a:pPr marL="285750" indent="-285750">
              <a:buFont typeface="Arial" pitchFamily="34" charset="0"/>
              <a:buChar char="•"/>
            </a:pPr>
            <a:r>
              <a:rPr lang="en-US" dirty="0" smtClean="0"/>
              <a:t>Software</a:t>
            </a:r>
            <a:endParaRPr lang="en-US" dirty="0" smtClean="0"/>
          </a:p>
        </p:txBody>
      </p:sp>
    </p:spTree>
    <p:extLst>
      <p:ext uri="{BB962C8B-B14F-4D97-AF65-F5344CB8AC3E}">
        <p14:creationId xmlns:p14="http://schemas.microsoft.com/office/powerpoint/2010/main" val="27838344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84275"/>
            <a:ext cx="3524250" cy="1325563"/>
          </a:xfrm>
        </p:spPr>
        <p:txBody>
          <a:bodyPr>
            <a:normAutofit/>
          </a:bodyPr>
          <a:lstStyle/>
          <a:p>
            <a:r>
              <a:rPr lang="en-US" dirty="0" smtClean="0"/>
              <a:t>Solutions</a:t>
            </a:r>
            <a:endParaRPr lang="en-US" dirty="0"/>
          </a:p>
        </p:txBody>
      </p:sp>
      <p:pic>
        <p:nvPicPr>
          <p:cNvPr id="4" name="Picture 2" descr="H:\kingston\SD\Ring_last\four.PNG"/>
          <p:cNvPicPr>
            <a:picLocks noChangeAspect="1" noChangeArrowheads="1"/>
          </p:cNvPicPr>
          <p:nvPr/>
        </p:nvPicPr>
        <p:blipFill>
          <a:blip r:embed="rId2" cstate="print"/>
          <a:srcRect/>
          <a:stretch>
            <a:fillRect/>
          </a:stretch>
        </p:blipFill>
        <p:spPr bwMode="auto">
          <a:xfrm>
            <a:off x="4458478" y="1128570"/>
            <a:ext cx="7082972" cy="5029200"/>
          </a:xfrm>
          <a:prstGeom prst="rect">
            <a:avLst/>
          </a:prstGeom>
          <a:noFill/>
        </p:spPr>
      </p:pic>
    </p:spTree>
    <p:extLst>
      <p:ext uri="{BB962C8B-B14F-4D97-AF65-F5344CB8AC3E}">
        <p14:creationId xmlns:p14="http://schemas.microsoft.com/office/powerpoint/2010/main" val="41008847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36184"/>
            <a:ext cx="10515600" cy="1325563"/>
          </a:xfrm>
        </p:spPr>
        <p:txBody>
          <a:bodyPr/>
          <a:lstStyle/>
          <a:p>
            <a:pPr algn="ctr"/>
            <a:r>
              <a:rPr lang="en-US" dirty="0" smtClean="0"/>
              <a:t>Questions?</a:t>
            </a:r>
            <a:endParaRPr lang="en-US" dirty="0"/>
          </a:p>
        </p:txBody>
      </p:sp>
    </p:spTree>
    <p:extLst>
      <p:ext uri="{BB962C8B-B14F-4D97-AF65-F5344CB8AC3E}">
        <p14:creationId xmlns:p14="http://schemas.microsoft.com/office/powerpoint/2010/main" val="1704494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a:rPr>
              <a:t>3 Output Modes</a:t>
            </a:r>
            <a:endParaRPr lang="en-US" dirty="0">
              <a:cs typeface="Times New Roman"/>
            </a:endParaRPr>
          </a:p>
        </p:txBody>
      </p:sp>
      <p:sp>
        <p:nvSpPr>
          <p:cNvPr id="6" name="5 Marcador de contenido"/>
          <p:cNvSpPr>
            <a:spLocks noGrp="1"/>
          </p:cNvSpPr>
          <p:nvPr>
            <p:ph idx="1"/>
          </p:nvPr>
        </p:nvSpPr>
        <p:spPr/>
        <p:txBody>
          <a:bodyPr/>
          <a:lstStyle/>
          <a:p>
            <a:pPr rtl="0" eaLnBrk="1" latinLnBrk="0" hangingPunct="1"/>
            <a:r>
              <a:rPr lang="en-US" dirty="0" smtClean="0"/>
              <a:t>Pac-Man</a:t>
            </a:r>
            <a:endParaRPr lang="en-US" sz="2800" dirty="0" smtClean="0"/>
          </a:p>
          <a:p>
            <a:pPr rtl="0" eaLnBrk="1" latinLnBrk="0" hangingPunct="1"/>
            <a:r>
              <a:rPr lang="en-US" sz="2800" kern="1200" dirty="0" smtClean="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rPr>
              <a:t>Names</a:t>
            </a:r>
            <a:endParaRPr lang="en-US" dirty="0" smtClean="0"/>
          </a:p>
          <a:p>
            <a:pPr rtl="0" eaLnBrk="1" latinLnBrk="0" hangingPunct="1"/>
            <a:r>
              <a:rPr lang="en-US" sz="2800" kern="1200" dirty="0" smtClean="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rPr>
              <a:t>Random</a:t>
            </a:r>
            <a:endParaRPr lang="en-US" dirty="0" smtClean="0"/>
          </a:p>
        </p:txBody>
      </p:sp>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2568" y="704850"/>
            <a:ext cx="5457825"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2799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191" y="1230943"/>
            <a:ext cx="10515600" cy="1325563"/>
          </a:xfrm>
        </p:spPr>
        <p:txBody>
          <a:bodyPr>
            <a:normAutofit fontScale="90000"/>
          </a:bodyPr>
          <a:lstStyle/>
          <a:p>
            <a:r>
              <a:rPr lang="en-US" dirty="0" smtClean="0"/>
              <a:t>Overall </a:t>
            </a:r>
            <a:br>
              <a:rPr lang="en-US" dirty="0" smtClean="0"/>
            </a:br>
            <a:r>
              <a:rPr lang="en-US" dirty="0" smtClean="0"/>
              <a:t>Block </a:t>
            </a:r>
            <a:br>
              <a:rPr lang="en-US" dirty="0" smtClean="0"/>
            </a:br>
            <a:r>
              <a:rPr lang="en-US" dirty="0" smtClean="0"/>
              <a:t>Diagram</a:t>
            </a:r>
            <a:endParaRPr lang="en-US" dirty="0"/>
          </a:p>
        </p:txBody>
      </p:sp>
      <p:pic>
        <p:nvPicPr>
          <p:cNvPr id="4" name="Content Placeholder 3" descr="blockdiagramforpptx.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 t="-308" r="-1" b="-308"/>
          <a:stretch/>
        </p:blipFill>
        <p:spPr>
          <a:xfrm>
            <a:off x="4300937" y="321892"/>
            <a:ext cx="6956547" cy="61140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72914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653" y="927907"/>
            <a:ext cx="10515600" cy="1325563"/>
          </a:xfrm>
        </p:spPr>
        <p:txBody>
          <a:bodyPr>
            <a:normAutofit fontScale="90000"/>
          </a:bodyPr>
          <a:lstStyle/>
          <a:p>
            <a:r>
              <a:rPr lang="en-US" dirty="0" smtClean="0"/>
              <a:t>Mechanical</a:t>
            </a:r>
            <a:br>
              <a:rPr lang="en-US" dirty="0" smtClean="0"/>
            </a:br>
            <a:r>
              <a:rPr lang="en-US" dirty="0" smtClean="0"/>
              <a:t>Materials</a:t>
            </a:r>
            <a:endParaRPr lang="en-US" dirty="0"/>
          </a:p>
        </p:txBody>
      </p:sp>
      <p:pic>
        <p:nvPicPr>
          <p:cNvPr id="4" name="Content Placeholder 3" descr="block diagram red.jpg"/>
          <p:cNvPicPr>
            <a:picLocks noGrp="1" noChangeAspect="1"/>
          </p:cNvPicPr>
          <p:nvPr>
            <p:ph idx="1"/>
          </p:nvPr>
        </p:nvPicPr>
        <p:blipFill rotWithShape="1">
          <a:blip r:embed="rId2">
            <a:extLst>
              <a:ext uri="{28A0092B-C50C-407E-A947-70E740481C1C}">
                <a14:useLocalDpi xmlns:a14="http://schemas.microsoft.com/office/drawing/2010/main" val="0"/>
              </a:ext>
            </a:extLst>
          </a:blip>
          <a:srcRect l="513" t="-293" r="178" b="434"/>
          <a:stretch/>
        </p:blipFill>
        <p:spPr>
          <a:xfrm>
            <a:off x="4329802" y="411151"/>
            <a:ext cx="7028713" cy="60680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6967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LED Globe Motor</a:t>
            </a:r>
            <a:endParaRPr lang="en-US" dirty="0"/>
          </a:p>
        </p:txBody>
      </p:sp>
      <p:sp>
        <p:nvSpPr>
          <p:cNvPr id="3" name="Content Placeholder 2"/>
          <p:cNvSpPr>
            <a:spLocks noGrp="1"/>
          </p:cNvSpPr>
          <p:nvPr>
            <p:ph idx="1"/>
          </p:nvPr>
        </p:nvSpPr>
        <p:spPr/>
        <p:txBody>
          <a:bodyPr>
            <a:normAutofit/>
          </a:bodyPr>
          <a:lstStyle/>
          <a:p>
            <a:r>
              <a:rPr lang="en-US" sz="3200" dirty="0" err="1"/>
              <a:t>Fasco</a:t>
            </a:r>
            <a:r>
              <a:rPr lang="en-US" sz="3200" dirty="0"/>
              <a:t> 7103.0113 Brushless DC motor</a:t>
            </a:r>
          </a:p>
          <a:p>
            <a:r>
              <a:rPr lang="en-US" sz="3200" dirty="0" smtClean="0"/>
              <a:t>0-24volts </a:t>
            </a:r>
            <a:endParaRPr lang="en-US" sz="3200" dirty="0"/>
          </a:p>
          <a:p>
            <a:r>
              <a:rPr lang="en-US" sz="3200" dirty="0" smtClean="0"/>
              <a:t>5.2A</a:t>
            </a:r>
          </a:p>
          <a:p>
            <a:r>
              <a:rPr lang="en-US" sz="3200" dirty="0" smtClean="0"/>
              <a:t>124.8w Max</a:t>
            </a:r>
            <a:endParaRPr lang="en-US" sz="3200" dirty="0"/>
          </a:p>
          <a:p>
            <a:r>
              <a:rPr lang="en-US" sz="3200" dirty="0"/>
              <a:t>8,000RPM max</a:t>
            </a:r>
          </a:p>
          <a:p>
            <a:r>
              <a:rPr lang="en-US" sz="3200" dirty="0"/>
              <a:t>3.32in wide, 3.15Long, 1.8pounds</a:t>
            </a:r>
          </a:p>
          <a:p>
            <a:r>
              <a:rPr lang="en-US" sz="3200" dirty="0"/>
              <a:t>5/16 in </a:t>
            </a:r>
            <a:r>
              <a:rPr lang="en-US" sz="3200" dirty="0" smtClean="0"/>
              <a:t>shaft</a:t>
            </a:r>
            <a:endParaRPr lang="en-US" sz="3200" dirty="0"/>
          </a:p>
        </p:txBody>
      </p:sp>
    </p:spTree>
    <p:extLst>
      <p:ext uri="{BB962C8B-B14F-4D97-AF65-F5344CB8AC3E}">
        <p14:creationId xmlns:p14="http://schemas.microsoft.com/office/powerpoint/2010/main" val="4252342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79365" y="0"/>
            <a:ext cx="5943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dirty="0" smtClean="0"/>
              <a:t>LED Ring Structure</a:t>
            </a:r>
            <a:endParaRPr lang="en-US" dirty="0"/>
          </a:p>
        </p:txBody>
      </p:sp>
      <p:sp>
        <p:nvSpPr>
          <p:cNvPr id="5" name="Content Placeholder 2"/>
          <p:cNvSpPr txBox="1">
            <a:spLocks/>
          </p:cNvSpPr>
          <p:nvPr/>
        </p:nvSpPr>
        <p:spPr>
          <a:xfrm>
            <a:off x="1154614" y="1139994"/>
            <a:ext cx="9163078" cy="5169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smtClean="0"/>
              <a:t>Inner  Diameter: 252mm</a:t>
            </a:r>
          </a:p>
          <a:p>
            <a:r>
              <a:rPr lang="en-US" sz="1800" b="1" dirty="0" smtClean="0"/>
              <a:t>Outer Diameter: 255mm</a:t>
            </a:r>
          </a:p>
          <a:p>
            <a:r>
              <a:rPr lang="en-US" sz="1800" b="1" dirty="0" smtClean="0"/>
              <a:t>Width (Outer and Inner Surface): 30 mm</a:t>
            </a:r>
          </a:p>
          <a:p>
            <a:r>
              <a:rPr lang="en-US" sz="1800" b="1" dirty="0" smtClean="0"/>
              <a:t>Thickness: 3mm </a:t>
            </a:r>
          </a:p>
          <a:p>
            <a:r>
              <a:rPr lang="en-US" sz="1800" b="1" dirty="0" smtClean="0"/>
              <a:t>97 holes</a:t>
            </a:r>
          </a:p>
          <a:p>
            <a:r>
              <a:rPr lang="en-US" sz="1800" b="1" dirty="0" smtClean="0"/>
              <a:t>Diameter: 5 mm each</a:t>
            </a:r>
          </a:p>
          <a:p>
            <a:r>
              <a:rPr lang="en-US" sz="1800" b="1" dirty="0" smtClean="0"/>
              <a:t>Holes location: at 15 mm from the edge </a:t>
            </a:r>
          </a:p>
          <a:p>
            <a:r>
              <a:rPr lang="en-US" sz="1800" b="1" dirty="0" smtClean="0"/>
              <a:t>Separation hole to hole: 8.0 mm center to center </a:t>
            </a:r>
          </a:p>
          <a:p>
            <a:pPr>
              <a:buFont typeface="Arial" panose="020B0604020202020204" pitchFamily="34" charset="0"/>
              <a:buBlip>
                <a:blip r:embed="rId2"/>
              </a:buBlip>
            </a:pPr>
            <a:endParaRPr lang="en-US" b="1" dirty="0" smtClean="0"/>
          </a:p>
          <a:p>
            <a:pPr>
              <a:buFont typeface="Arial" panose="020B0604020202020204" pitchFamily="34" charset="0"/>
              <a:buNone/>
            </a:pPr>
            <a:endParaRPr lang="en-US" b="1" dirty="0"/>
          </a:p>
        </p:txBody>
      </p:sp>
      <p:pic>
        <p:nvPicPr>
          <p:cNvPr id="6" name="Imagen 7"/>
          <p:cNvPicPr/>
          <p:nvPr/>
        </p:nvPicPr>
        <p:blipFill>
          <a:blip r:embed="rId3" cstate="print"/>
          <a:srcRect/>
          <a:stretch>
            <a:fillRect/>
          </a:stretch>
        </p:blipFill>
        <p:spPr bwMode="auto">
          <a:xfrm>
            <a:off x="2164292" y="4419600"/>
            <a:ext cx="2957195" cy="1733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C:\Users\rh616127\Pictures\LEDring3.PNG"/>
          <p:cNvPicPr/>
          <p:nvPr/>
        </p:nvPicPr>
        <p:blipFill>
          <a:blip r:embed="rId4" cstate="print">
            <a:extLst>
              <a:ext uri="{BEBA8EAE-BF5A-486C-A8C5-ECC9F3942E4B}">
                <a14:imgProps xmlns:a14="http://schemas.microsoft.com/office/drawing/2010/main">
                  <a14:imgLayer r:embed="rId5">
                    <a14:imgEffect>
                      <a14:sharpenSoften amount="100000"/>
                    </a14:imgEffect>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6888692" y="1905000"/>
            <a:ext cx="3886200" cy="4953000"/>
          </a:xfrm>
          <a:prstGeom prst="rect">
            <a:avLst/>
          </a:prstGeom>
          <a:noFill/>
          <a:ln>
            <a:no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60711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TC104033923[[fn=Depth]]</Template>
  <TotalTime>3852</TotalTime>
  <Words>913</Words>
  <Application>Microsoft Office PowerPoint</Application>
  <PresentationFormat>Custom</PresentationFormat>
  <Paragraphs>258</Paragraphs>
  <Slides>47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Depth</vt:lpstr>
      <vt:lpstr>Visio</vt:lpstr>
      <vt:lpstr>LED Globe</vt:lpstr>
      <vt:lpstr>Motivations</vt:lpstr>
      <vt:lpstr>Goals and Objectives</vt:lpstr>
      <vt:lpstr>Specifications</vt:lpstr>
      <vt:lpstr>3 Output Modes</vt:lpstr>
      <vt:lpstr>Overall  Block  Diagram</vt:lpstr>
      <vt:lpstr>Mechanical Materials</vt:lpstr>
      <vt:lpstr>LED Globe Motor</vt:lpstr>
      <vt:lpstr>PowerPoint Presentation</vt:lpstr>
      <vt:lpstr>Ring Support Shaft</vt:lpstr>
      <vt:lpstr>PowerPoint Presentation</vt:lpstr>
      <vt:lpstr>Slip Ring Voltage Terminals</vt:lpstr>
      <vt:lpstr>Wood  Housing</vt:lpstr>
      <vt:lpstr>PCB Mount</vt:lpstr>
      <vt:lpstr>Support Bar</vt:lpstr>
      <vt:lpstr>Electric Motor</vt:lpstr>
      <vt:lpstr>Electronics</vt:lpstr>
      <vt:lpstr>Electronic Block Diagram</vt:lpstr>
      <vt:lpstr>LED Globe Power Supply</vt:lpstr>
      <vt:lpstr>PowerPoint Presentation</vt:lpstr>
      <vt:lpstr>Motor Power Supply</vt:lpstr>
      <vt:lpstr>         Motor Voltage Regulator   </vt:lpstr>
      <vt:lpstr>Microcontroller Power Supply</vt:lpstr>
      <vt:lpstr>Microcontroller Voltage Regulator</vt:lpstr>
      <vt:lpstr>Microcontrollers</vt:lpstr>
      <vt:lpstr>90-92 RGB Ultra-Bright Diffused LED</vt:lpstr>
      <vt:lpstr>Configuration I2C vs. Shift Registers Charlieplex vs. Shift Registers</vt:lpstr>
      <vt:lpstr>I2C</vt:lpstr>
      <vt:lpstr>Configuration</vt:lpstr>
      <vt:lpstr>Configuration 34 Shift Registers 74HC595</vt:lpstr>
      <vt:lpstr>Configuration Shift Register</vt:lpstr>
      <vt:lpstr>LEDs Configuration</vt:lpstr>
      <vt:lpstr>MCU-JY Bluetooth Module</vt:lpstr>
      <vt:lpstr>MCU-JY Bluetooth Module</vt:lpstr>
      <vt:lpstr>PowerPoint Presentation</vt:lpstr>
      <vt:lpstr>PowerPoint Presentation</vt:lpstr>
      <vt:lpstr>Algorithm</vt:lpstr>
      <vt:lpstr>Algorithm</vt:lpstr>
      <vt:lpstr>Software </vt:lpstr>
      <vt:lpstr>Software  </vt:lpstr>
      <vt:lpstr>Software  </vt:lpstr>
      <vt:lpstr>Bitmap Array</vt:lpstr>
      <vt:lpstr>Budget</vt:lpstr>
      <vt:lpstr>Work Distribution</vt:lpstr>
      <vt:lpstr>    Prior Issues:</vt:lpstr>
      <vt:lpstr>Solutions</vt:lpstr>
      <vt:lpstr>Questions?</vt:lpstr>
    </vt:vector>
  </TitlesOfParts>
  <Company>UCF Libraries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LED Globe</dc:title>
  <dc:creator>Viet Nguyen</dc:creator>
  <cp:lastModifiedBy>Student</cp:lastModifiedBy>
  <cp:revision>125</cp:revision>
  <dcterms:created xsi:type="dcterms:W3CDTF">2013-09-06T19:52:04Z</dcterms:created>
  <dcterms:modified xsi:type="dcterms:W3CDTF">2013-11-25T17:47:21Z</dcterms:modified>
</cp:coreProperties>
</file>