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59" r:id="rId5"/>
    <p:sldId id="276" r:id="rId6"/>
    <p:sldId id="260" r:id="rId7"/>
    <p:sldId id="292" r:id="rId8"/>
    <p:sldId id="280" r:id="rId9"/>
    <p:sldId id="298" r:id="rId10"/>
    <p:sldId id="299" r:id="rId11"/>
    <p:sldId id="262" r:id="rId12"/>
    <p:sldId id="269" r:id="rId13"/>
    <p:sldId id="271" r:id="rId14"/>
    <p:sldId id="282" r:id="rId15"/>
    <p:sldId id="274" r:id="rId16"/>
    <p:sldId id="300" r:id="rId17"/>
    <p:sldId id="301" r:id="rId18"/>
    <p:sldId id="272" r:id="rId19"/>
    <p:sldId id="273" r:id="rId20"/>
    <p:sldId id="302" r:id="rId21"/>
    <p:sldId id="303" r:id="rId22"/>
    <p:sldId id="283" r:id="rId23"/>
    <p:sldId id="264" r:id="rId24"/>
    <p:sldId id="265" r:id="rId25"/>
    <p:sldId id="286" r:id="rId26"/>
    <p:sldId id="304" r:id="rId27"/>
    <p:sldId id="305" r:id="rId28"/>
    <p:sldId id="293" r:id="rId29"/>
    <p:sldId id="306" r:id="rId30"/>
    <p:sldId id="307" r:id="rId31"/>
    <p:sldId id="267" r:id="rId32"/>
    <p:sldId id="288" r:id="rId33"/>
    <p:sldId id="268" r:id="rId34"/>
    <p:sldId id="287" r:id="rId35"/>
    <p:sldId id="308" r:id="rId36"/>
    <p:sldId id="309" r:id="rId37"/>
    <p:sldId id="289" r:id="rId38"/>
    <p:sldId id="290" r:id="rId39"/>
    <p:sldId id="285" r:id="rId40"/>
    <p:sldId id="284" r:id="rId41"/>
    <p:sldId id="296" r:id="rId42"/>
    <p:sldId id="291" r:id="rId43"/>
    <p:sldId id="29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1" autoAdjust="0"/>
    <p:restoredTop sz="94656" autoAdjust="0"/>
  </p:normalViewPr>
  <p:slideViewPr>
    <p:cSldViewPr snapToGrid="0">
      <p:cViewPr varScale="1">
        <p:scale>
          <a:sx n="84" d="100"/>
          <a:sy n="84" d="100"/>
        </p:scale>
        <p:origin x="-408" y="-62"/>
      </p:cViewPr>
      <p:guideLst>
        <p:guide orient="horz" pos="2160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62" y="4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532AF-535D-4A9C-BEC8-5B9347B5BA1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55423-FCFD-4C21-AE0D-9BF32C143E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085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CA463-5A68-4E11-9A11-DF9C381B1997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22760-27D3-4EA5-9E84-D6F042D98C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0347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760-27D3-4EA5-9E84-D6F042D98C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0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6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4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98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97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79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8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9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70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8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5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2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5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3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7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8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5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3634" y="6560979"/>
            <a:ext cx="184731" cy="246221"/>
          </a:xfrm>
          <a:prstGeom prst="rect">
            <a:avLst/>
          </a:prstGeom>
        </p:spPr>
        <p:txBody>
          <a:bodyPr vert="horz" wrap="none" lIns="91440" tIns="45720" rIns="91440" bIns="45720" rtlCol="0" anchor="b" anchorCtr="1">
            <a:spAutoFit/>
          </a:bodyPr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03634" y="6560979"/>
            <a:ext cx="184731" cy="246221"/>
          </a:xfrm>
        </p:spPr>
        <p:txBody>
          <a:bodyPr wrap="none" anchor="b" anchorCtr="1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5660" y="1557897"/>
            <a:ext cx="4480560" cy="1143952"/>
          </a:xfrm>
        </p:spPr>
        <p:txBody>
          <a:bodyPr anchor="ctr">
            <a:normAutofit fontScale="90000"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a BT" panose="02020504070506020904" pitchFamily="18" charset="0"/>
              </a:rPr>
              <a:t>KnightCop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a BT" panose="020205040705060209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91" y="1291589"/>
            <a:ext cx="1905169" cy="1905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9420" y="3989070"/>
            <a:ext cx="458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Ubuntu Light" panose="020B0304030602030204" pitchFamily="34" charset="0"/>
              </a:rPr>
              <a:t>Group 11</a:t>
            </a:r>
          </a:p>
          <a:p>
            <a:endParaRPr lang="en-US" b="1" dirty="0">
              <a:latin typeface="Ubuntu Light" panose="020B0304030602030204" pitchFamily="34" charset="0"/>
            </a:endParaRPr>
          </a:p>
          <a:p>
            <a:r>
              <a:rPr lang="en-US" b="1" dirty="0" smtClean="0">
                <a:latin typeface="Ubuntu Light" panose="020B0304030602030204" pitchFamily="34" charset="0"/>
              </a:rPr>
              <a:t>Elean Atencio		CpE</a:t>
            </a:r>
          </a:p>
          <a:p>
            <a:r>
              <a:rPr lang="en-US" b="1" dirty="0" smtClean="0">
                <a:latin typeface="Ubuntu Light" panose="020B0304030602030204" pitchFamily="34" charset="0"/>
              </a:rPr>
              <a:t>Nitin Kundra		</a:t>
            </a:r>
            <a:r>
              <a:rPr lang="en-US" b="1" dirty="0" err="1" smtClean="0">
                <a:latin typeface="Ubuntu Light" panose="020B0304030602030204" pitchFamily="34" charset="0"/>
              </a:rPr>
              <a:t>CpE</a:t>
            </a:r>
            <a:endParaRPr lang="en-US" b="1" dirty="0" smtClean="0"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4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039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Mobile Base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709" y="1597173"/>
            <a:ext cx="87058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49" y="457200"/>
            <a:ext cx="10467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Drive Base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895" y="2101140"/>
            <a:ext cx="82524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Design and built by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Footprint: 12”H x 18”W x 25.5”L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Pre-drilled aluminum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6 </a:t>
            </a:r>
            <a:r>
              <a:rPr lang="en-US" b="1" dirty="0">
                <a:latin typeface="Ubuntu Light" panose="020B0304030602030204" pitchFamily="34" charset="0"/>
              </a:rPr>
              <a:t>inch threaded </a:t>
            </a:r>
            <a:r>
              <a:rPr lang="en-US" b="1" dirty="0" smtClean="0">
                <a:latin typeface="Ubuntu Light" panose="020B0304030602030204" pitchFamily="34" charset="0"/>
              </a:rPr>
              <a:t>wheels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Ubuntu Light" panose="020B0304030602030204" pitchFamily="34" charset="0"/>
              </a:rPr>
              <a:t>Gear </a:t>
            </a:r>
            <a:r>
              <a:rPr lang="en-US" b="1" dirty="0" smtClean="0">
                <a:latin typeface="Ubuntu Light" panose="020B0304030602030204" pitchFamily="34" charset="0"/>
              </a:rPr>
              <a:t>ratio: 30:1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Tank drive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9" t="23431" r="17383" b="5021"/>
          <a:stretch/>
        </p:blipFill>
        <p:spPr bwMode="auto">
          <a:xfrm rot="5400000">
            <a:off x="6496047" y="1562249"/>
            <a:ext cx="3867152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1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49" y="457200"/>
            <a:ext cx="10467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Drive Motors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895" y="2101140"/>
            <a:ext cx="82524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CIM Motor (AM802-001A)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12V DC Brushed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No Load RPM: 5310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Max Power: 337 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Footprint: 2.5” diameter, 4.3” 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2" name="Picture 4" descr="http://a248.e.akamai.net/origin-cdn.volusion.com/vyfsn.knvgw/v/vspfiles/photos/am-0255-2.jpg?13619698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101140"/>
            <a:ext cx="4762500" cy="3486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49" y="457200"/>
            <a:ext cx="10467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Drive Motor Controllers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pic>
        <p:nvPicPr>
          <p:cNvPr id="3074" name="Picture 2" descr="Victor 888 Motor Control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6" y="2105173"/>
            <a:ext cx="3886197" cy="3886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895" y="2101140"/>
            <a:ext cx="82524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Victor 888 Motor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Supply voltage: 6-15 V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Continuous </a:t>
            </a:r>
            <a:r>
              <a:rPr lang="en-US" b="1" dirty="0">
                <a:latin typeface="Ubuntu Light" panose="020B0304030602030204" pitchFamily="34" charset="0"/>
              </a:rPr>
              <a:t>s</a:t>
            </a:r>
            <a:r>
              <a:rPr lang="en-US" b="1" dirty="0" smtClean="0">
                <a:latin typeface="Ubuntu Light" panose="020B0304030602030204" pitchFamily="34" charset="0"/>
              </a:rPr>
              <a:t>upply current: 60A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Surge supply current: 150A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PWM </a:t>
            </a:r>
            <a:r>
              <a:rPr lang="en-US" b="1" dirty="0">
                <a:latin typeface="Ubuntu Light" panose="020B0304030602030204" pitchFamily="34" charset="0"/>
              </a:rPr>
              <a:t>c</a:t>
            </a:r>
            <a:r>
              <a:rPr lang="en-US" b="1" dirty="0" smtClean="0">
                <a:latin typeface="Ubuntu Light" panose="020B0304030602030204" pitchFamily="34" charset="0"/>
              </a:rPr>
              <a:t>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Break and coast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Ubuntu Light" panose="020B0304030602030204" pitchFamily="34" charset="0"/>
              </a:rPr>
              <a:t>Footprint: </a:t>
            </a:r>
            <a:r>
              <a:rPr lang="en-US" b="1" dirty="0" smtClean="0">
                <a:latin typeface="Ubuntu Light" panose="020B0304030602030204" pitchFamily="34" charset="0"/>
              </a:rPr>
              <a:t>2”H </a:t>
            </a:r>
            <a:r>
              <a:rPr lang="en-US" b="1" dirty="0">
                <a:latin typeface="Ubuntu Light" panose="020B0304030602030204" pitchFamily="34" charset="0"/>
              </a:rPr>
              <a:t>x </a:t>
            </a:r>
            <a:r>
              <a:rPr lang="en-US" b="1" dirty="0" smtClean="0">
                <a:latin typeface="Ubuntu Light" panose="020B0304030602030204" pitchFamily="34" charset="0"/>
              </a:rPr>
              <a:t>2.7”W </a:t>
            </a:r>
            <a:r>
              <a:rPr lang="en-US" b="1" dirty="0">
                <a:latin typeface="Ubuntu Light" panose="020B0304030602030204" pitchFamily="34" charset="0"/>
              </a:rPr>
              <a:t>x </a:t>
            </a:r>
            <a:r>
              <a:rPr lang="en-US" b="1" dirty="0" smtClean="0">
                <a:latin typeface="Ubuntu Light" panose="020B0304030602030204" pitchFamily="34" charset="0"/>
              </a:rPr>
              <a:t>2.3”L</a:t>
            </a: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49" y="457200"/>
            <a:ext cx="10467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Proximity Technology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3895" y="2101140"/>
            <a:ext cx="82524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Ubuntu Light" panose="020B0304030602030204" pitchFamily="34" charset="0"/>
              </a:rPr>
              <a:t>Infrared </a:t>
            </a:r>
            <a:r>
              <a:rPr lang="en-US" b="1" dirty="0" smtClean="0">
                <a:latin typeface="Ubuntu Light" panose="020B0304030602030204" pitchFamily="34" charset="0"/>
              </a:rPr>
              <a:t>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b="1" dirty="0" smtClean="0">
                <a:latin typeface="Ubuntu Light" panose="020B0304030602030204" pitchFamily="34" charset="0"/>
              </a:rPr>
              <a:t>Cheap</a:t>
            </a:r>
            <a:r>
              <a:rPr lang="en-US" b="1" dirty="0">
                <a:latin typeface="Ubuntu Light" panose="020B0304030602030204" pitchFamily="34" charset="0"/>
              </a:rPr>
              <a:t>: $10-$</a:t>
            </a:r>
            <a:r>
              <a:rPr lang="en-US" b="1" dirty="0" smtClean="0">
                <a:latin typeface="Ubuntu Light" panose="020B0304030602030204" pitchFamily="34" charset="0"/>
              </a:rPr>
              <a:t>15</a:t>
            </a:r>
          </a:p>
          <a:p>
            <a:pPr marL="742950" lvl="1" indent="-285750">
              <a:buFontTx/>
              <a:buChar char="-"/>
            </a:pPr>
            <a:r>
              <a:rPr lang="en-US" b="1" dirty="0">
                <a:latin typeface="Ubuntu Light" panose="020B0304030602030204" pitchFamily="34" charset="0"/>
              </a:rPr>
              <a:t>Narrow beam </a:t>
            </a:r>
            <a:r>
              <a:rPr lang="en-US" b="1" dirty="0" smtClean="0">
                <a:latin typeface="Ubuntu Light" panose="020B0304030602030204" pitchFamily="34" charset="0"/>
              </a:rPr>
              <a:t>width</a:t>
            </a:r>
          </a:p>
          <a:p>
            <a:pPr marL="742950" lvl="1" indent="-285750">
              <a:buFontTx/>
              <a:buChar char="-"/>
            </a:pPr>
            <a:r>
              <a:rPr lang="en-US" b="1" dirty="0" smtClean="0">
                <a:latin typeface="Ubuntu Light" panose="020B0304030602030204" pitchFamily="34" charset="0"/>
              </a:rPr>
              <a:t>Problems </a:t>
            </a:r>
            <a:r>
              <a:rPr lang="en-US" b="1" dirty="0">
                <a:latin typeface="Ubuntu Light" panose="020B0304030602030204" pitchFamily="34" charset="0"/>
              </a:rPr>
              <a:t>in direct sunlight</a:t>
            </a:r>
          </a:p>
          <a:p>
            <a:pPr lvl="1"/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Ubuntu Light" panose="020B0304030602030204" pitchFamily="34" charset="0"/>
              </a:rPr>
              <a:t>Ultrasonic </a:t>
            </a:r>
            <a:r>
              <a:rPr lang="en-US" b="1" dirty="0" smtClean="0">
                <a:latin typeface="Ubuntu Light" panose="020B0304030602030204" pitchFamily="34" charset="0"/>
              </a:rPr>
              <a:t>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b="1" dirty="0" smtClean="0">
                <a:latin typeface="Ubuntu Light" panose="020B0304030602030204" pitchFamily="34" charset="0"/>
              </a:rPr>
              <a:t>About </a:t>
            </a:r>
            <a:r>
              <a:rPr lang="en-US" b="1" dirty="0">
                <a:latin typeface="Ubuntu Light" panose="020B0304030602030204" pitchFamily="34" charset="0"/>
              </a:rPr>
              <a:t>double the price of </a:t>
            </a:r>
            <a:r>
              <a:rPr lang="en-US" b="1" dirty="0" smtClean="0">
                <a:latin typeface="Ubuntu Light" panose="020B0304030602030204" pitchFamily="34" charset="0"/>
              </a:rPr>
              <a:t>infrared</a:t>
            </a:r>
          </a:p>
          <a:p>
            <a:pPr marL="742950" lvl="1" indent="-285750">
              <a:buFontTx/>
              <a:buChar char="-"/>
            </a:pPr>
            <a:r>
              <a:rPr lang="en-US" b="1" dirty="0">
                <a:latin typeface="Ubuntu Light" panose="020B0304030602030204" pitchFamily="34" charset="0"/>
              </a:rPr>
              <a:t>Poor detection of absorbent materials</a:t>
            </a:r>
          </a:p>
          <a:p>
            <a:pPr marL="742950" lvl="1" indent="-285750">
              <a:buFontTx/>
              <a:buChar char="-"/>
            </a:pPr>
            <a:r>
              <a:rPr lang="en-US" b="1" dirty="0">
                <a:latin typeface="Ubuntu Light" panose="020B0304030602030204" pitchFamily="34" charset="0"/>
              </a:rPr>
              <a:t>Wider beam width</a:t>
            </a:r>
          </a:p>
          <a:p>
            <a:pPr marL="742950" lvl="1" indent="-285750">
              <a:buFontTx/>
              <a:buChar char="-"/>
            </a:pPr>
            <a:r>
              <a:rPr lang="en-US" b="1" dirty="0">
                <a:latin typeface="Ubuntu Light" panose="020B0304030602030204" pitchFamily="34" charset="0"/>
              </a:rPr>
              <a:t>Detects items as close as 2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5" t="26252" r="37422" b="54723"/>
          <a:stretch/>
        </p:blipFill>
        <p:spPr bwMode="auto">
          <a:xfrm>
            <a:off x="7058025" y="1800372"/>
            <a:ext cx="2286000" cy="2046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https://dlnmh9ip6v2uc.cloudfront.net/images/products/6/3/9/00639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4" y="3711574"/>
            <a:ext cx="2270125" cy="2270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0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49" y="457200"/>
            <a:ext cx="10467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Ultrasonic Sensors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874846"/>
              </p:ext>
            </p:extLst>
          </p:nvPr>
        </p:nvGraphicFramePr>
        <p:xfrm>
          <a:off x="1304924" y="1903879"/>
          <a:ext cx="9801226" cy="3181096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{7E9639D4-E3E2-4D34-9284-5A2195B3D0D7}</a:tableStyleId>
              </a:tblPr>
              <a:tblGrid>
                <a:gridCol w="2552701"/>
                <a:gridCol w="1981109"/>
                <a:gridCol w="1555871"/>
                <a:gridCol w="1912127"/>
                <a:gridCol w="1799418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 Light"/>
                        </a:rPr>
                        <a:t>Parallax PING)))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 Light"/>
                        </a:rPr>
                        <a:t>HC-SR04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 Light"/>
                        </a:rPr>
                        <a:t>Maxbotix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 Light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 Light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 Light"/>
                        </a:rPr>
                        <a:t>LV-EZ1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 Light"/>
                        </a:rPr>
                        <a:t>SRF04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Supply Voltage (V)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2.5-5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Supply Current (mA)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30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Range (cm)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2-300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2-50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0-645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3-300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Frequency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</a:t>
                      </a:r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(kHz)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40 kHz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40 kHz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42 kHz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40 kHz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size (mm)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22x46x16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20x43x15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20x22x16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20x43x17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Price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$29.99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$5.99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$29.95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$29.50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Cascade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feature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No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No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Yes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No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5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Arm System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62100" y="1626294"/>
            <a:ext cx="8686800" cy="4648200"/>
            <a:chOff x="381000" y="228600"/>
            <a:chExt cx="8686800" cy="4648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657600" y="228600"/>
              <a:ext cx="0" cy="41148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182645" y="296501"/>
              <a:ext cx="1560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 Interface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296501"/>
              <a:ext cx="747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Robot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68023" y="1223548"/>
              <a:ext cx="682303" cy="461665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Android</a:t>
              </a:r>
            </a:p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Phone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8117" y="1905000"/>
              <a:ext cx="778294" cy="1015663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en-US" sz="1200" dirty="0" smtClean="0">
                <a:ln>
                  <a:solidFill>
                    <a:schemeClr val="accent3"/>
                  </a:solidFill>
                </a:ln>
              </a:endParaRPr>
            </a:p>
            <a:p>
              <a:pPr algn="ctr"/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Laptop</a:t>
              </a:r>
            </a:p>
            <a:p>
              <a:pPr algn="ctr"/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  <a:p>
              <a:pPr algn="ctr"/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66586" y="2181998"/>
              <a:ext cx="885179" cy="461665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Integrated </a:t>
              </a:r>
            </a:p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Wi-Fi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cxnSp>
          <p:nvCxnSpPr>
            <p:cNvPr id="12" name="Straight Arrow Connector 11"/>
            <p:cNvCxnSpPr>
              <a:stCxn id="10" idx="3"/>
              <a:endCxn id="11" idx="1"/>
            </p:cNvCxnSpPr>
            <p:nvPr/>
          </p:nvCxnSpPr>
          <p:spPr>
            <a:xfrm flipV="1">
              <a:off x="1856411" y="2412831"/>
              <a:ext cx="410175" cy="1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7" idx="1"/>
            </p:cNvCxnSpPr>
            <p:nvPr/>
          </p:nvCxnSpPr>
          <p:spPr>
            <a:xfrm flipH="1">
              <a:off x="7315200" y="3050233"/>
              <a:ext cx="478239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382379" y="814949"/>
              <a:ext cx="757643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Wi-Fi T/R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cxnSp>
          <p:nvCxnSpPr>
            <p:cNvPr id="15" name="Straight Arrow Connector 14"/>
            <p:cNvCxnSpPr>
              <a:endCxn id="14" idx="1"/>
            </p:cNvCxnSpPr>
            <p:nvPr/>
          </p:nvCxnSpPr>
          <p:spPr>
            <a:xfrm flipV="1">
              <a:off x="3141505" y="953449"/>
              <a:ext cx="1240874" cy="1332552"/>
            </a:xfrm>
            <a:prstGeom prst="straightConnector1">
              <a:avLst/>
            </a:prstGeom>
            <a:ln w="19050">
              <a:prstDash val="sysDot"/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562600" y="1442784"/>
              <a:ext cx="497252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>
                  <a:ln>
                    <a:solidFill>
                      <a:schemeClr val="tx2"/>
                    </a:solidFill>
                  </a:ln>
                </a:rPr>
                <a:t>MCU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14290" y="1094601"/>
              <a:ext cx="1154419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Potentiometers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52696" y="1524000"/>
              <a:ext cx="1077603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Limit Switches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67600" y="665833"/>
              <a:ext cx="1447800" cy="16731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71539" y="740833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ARM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88239" y="2469531"/>
              <a:ext cx="1447800" cy="1808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18074" y="2450068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Mobile Base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52696" y="1905000"/>
              <a:ext cx="1078565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Motor Control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43400" y="2009001"/>
              <a:ext cx="883383" cy="27699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rgbClr val="C00000"/>
                    </a:solidFill>
                  </a:ln>
                </a:rPr>
                <a:t>Power Unit</a:t>
              </a:r>
              <a:endParaRPr lang="en-US" sz="1200" dirty="0">
                <a:ln>
                  <a:solidFill>
                    <a:srgbClr val="C00000"/>
                  </a:solidFill>
                </a:ln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5150955" y="3336667"/>
              <a:ext cx="404043" cy="25588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4527450" y="3336666"/>
              <a:ext cx="349350" cy="25589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793439" y="2819400"/>
              <a:ext cx="796115" cy="46166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Obstacle </a:t>
              </a:r>
            </a:p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Detection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62400" y="2665380"/>
              <a:ext cx="2240961" cy="161248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52696" y="3517360"/>
              <a:ext cx="1078565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Motor Control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59673" y="3908531"/>
              <a:ext cx="1381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 Feedback</a:t>
              </a:r>
              <a:endParaRPr lang="en-US" dirty="0"/>
            </a:p>
          </p:txBody>
        </p:sp>
        <p:cxnSp>
          <p:nvCxnSpPr>
            <p:cNvPr id="31" name="Straight Connector 30"/>
            <p:cNvCxnSpPr>
              <a:stCxn id="17" idx="1"/>
            </p:cNvCxnSpPr>
            <p:nvPr/>
          </p:nvCxnSpPr>
          <p:spPr>
            <a:xfrm flipH="1" flipV="1">
              <a:off x="7315200" y="1227713"/>
              <a:ext cx="299090" cy="5388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1"/>
            </p:cNvCxnSpPr>
            <p:nvPr/>
          </p:nvCxnSpPr>
          <p:spPr>
            <a:xfrm flipH="1">
              <a:off x="7315200" y="1662500"/>
              <a:ext cx="337496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315200" y="1227713"/>
              <a:ext cx="1503" cy="182252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Arc 33"/>
            <p:cNvSpPr/>
            <p:nvPr/>
          </p:nvSpPr>
          <p:spPr>
            <a:xfrm>
              <a:off x="7253616" y="1986065"/>
              <a:ext cx="137784" cy="114868"/>
            </a:xfrm>
            <a:prstGeom prst="arc">
              <a:avLst>
                <a:gd name="adj1" fmla="val 10837686"/>
                <a:gd name="adj2" fmla="val 21563360"/>
              </a:avLst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7162800" y="2042766"/>
              <a:ext cx="84301" cy="734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7162800" y="2043426"/>
              <a:ext cx="0" cy="1962888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16" idx="3"/>
            </p:cNvCxnSpPr>
            <p:nvPr/>
          </p:nvCxnSpPr>
          <p:spPr>
            <a:xfrm flipH="1">
              <a:off x="6059852" y="1581283"/>
              <a:ext cx="1262656" cy="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4" idx="2"/>
              <a:endCxn id="23" idx="1"/>
            </p:cNvCxnSpPr>
            <p:nvPr/>
          </p:nvCxnSpPr>
          <p:spPr>
            <a:xfrm>
              <a:off x="7391394" y="2042765"/>
              <a:ext cx="261302" cy="73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7162800" y="3655860"/>
              <a:ext cx="489896" cy="17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791201" y="2138973"/>
              <a:ext cx="1371599" cy="8528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16" idx="0"/>
            </p:cNvCxnSpPr>
            <p:nvPr/>
          </p:nvCxnSpPr>
          <p:spPr>
            <a:xfrm>
              <a:off x="5811226" y="953449"/>
              <a:ext cx="0" cy="48933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14" idx="3"/>
            </p:cNvCxnSpPr>
            <p:nvPr/>
          </p:nvCxnSpPr>
          <p:spPr>
            <a:xfrm flipH="1">
              <a:off x="5140022" y="953448"/>
              <a:ext cx="678370" cy="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16" idx="1"/>
            </p:cNvCxnSpPr>
            <p:nvPr/>
          </p:nvCxnSpPr>
          <p:spPr>
            <a:xfrm>
              <a:off x="4777926" y="1581283"/>
              <a:ext cx="784674" cy="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4" idx="0"/>
            </p:cNvCxnSpPr>
            <p:nvPr/>
          </p:nvCxnSpPr>
          <p:spPr>
            <a:xfrm flipH="1" flipV="1">
              <a:off x="4785091" y="1581284"/>
              <a:ext cx="1" cy="427717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4" idx="3"/>
            </p:cNvCxnSpPr>
            <p:nvPr/>
          </p:nvCxnSpPr>
          <p:spPr>
            <a:xfrm>
              <a:off x="5226783" y="2147501"/>
              <a:ext cx="591609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6" idx="2"/>
            </p:cNvCxnSpPr>
            <p:nvPr/>
          </p:nvCxnSpPr>
          <p:spPr>
            <a:xfrm>
              <a:off x="5811226" y="1719783"/>
              <a:ext cx="0" cy="42771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381000" y="228600"/>
              <a:ext cx="8686800" cy="411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52800" y="4592181"/>
              <a:ext cx="526106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Elean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36998" y="4592180"/>
              <a:ext cx="486030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Nitin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57192" y="4599801"/>
              <a:ext cx="633315" cy="27699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rgbClr val="C00000"/>
                    </a:solidFill>
                  </a:ln>
                </a:rPr>
                <a:t>Wesley</a:t>
              </a:r>
              <a:endParaRPr lang="en-US" sz="1200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845376" y="3869555"/>
              <a:ext cx="777970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Flashlight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V="1">
              <a:off x="7162800" y="4006314"/>
              <a:ext cx="682576" cy="17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9" idx="2"/>
              <a:endCxn id="11" idx="0"/>
            </p:cNvCxnSpPr>
            <p:nvPr/>
          </p:nvCxnSpPr>
          <p:spPr>
            <a:xfrm>
              <a:off x="2709175" y="1685213"/>
              <a:ext cx="1" cy="496785"/>
            </a:xfrm>
            <a:prstGeom prst="straightConnector1">
              <a:avLst/>
            </a:prstGeom>
            <a:ln w="19050">
              <a:prstDash val="sysDot"/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114800" y="3592556"/>
              <a:ext cx="973215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Mic/Speaker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19478" y="3592555"/>
              <a:ext cx="463588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Cam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19600" y="3059668"/>
              <a:ext cx="1211935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Integrated Wi-Fi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4800600" y="2286000"/>
              <a:ext cx="0" cy="37938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142175" y="871811"/>
              <a:ext cx="984500" cy="461665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Environment</a:t>
              </a:r>
              <a:r>
                <a:rPr lang="en-US" sz="1200" dirty="0">
                  <a:ln>
                    <a:solidFill>
                      <a:schemeClr val="accent3"/>
                    </a:solidFill>
                  </a:ln>
                </a:rPr>
                <a:t/>
              </a:r>
              <a:br>
                <a:rPr lang="en-US" sz="1200" dirty="0">
                  <a:ln>
                    <a:solidFill>
                      <a:schemeClr val="accent3"/>
                    </a:solidFill>
                  </a:ln>
                </a:rPr>
              </a:br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Sensors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6654451" y="1336616"/>
              <a:ext cx="0" cy="24466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56" idx="1"/>
            </p:cNvCxnSpPr>
            <p:nvPr/>
          </p:nvCxnSpPr>
          <p:spPr>
            <a:xfrm>
              <a:off x="3141505" y="2514600"/>
              <a:ext cx="1278095" cy="683568"/>
            </a:xfrm>
            <a:prstGeom prst="straightConnector1">
              <a:avLst/>
            </a:prstGeom>
            <a:ln w="19050">
              <a:prstDash val="sysDot"/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039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Arm System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709" y="1589633"/>
            <a:ext cx="87058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49" y="457200"/>
            <a:ext cx="10467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Manipulator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895" y="2101140"/>
            <a:ext cx="82524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OWI-535 Robotic 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Robotic Kit (easier to modify)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9”L x 6”W x 15” H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Lifting capacity 100 gram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5 Degrees of 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Price: $45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67" y="2063040"/>
            <a:ext cx="4789457" cy="3957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48" y="457200"/>
            <a:ext cx="10467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Arm Motor Controllers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895" y="2101140"/>
            <a:ext cx="59645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DRV8833PWPR  Dual bridge motor driver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Supply voltage: up to 11 V per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Supply current: up to 1.5A per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Over-current, under-voltage, over-temperature protection and Energy savings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PWM/Digital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Footprint: ~.25 inch</a:t>
            </a:r>
            <a:r>
              <a:rPr lang="en-US" b="1" baseline="30000" dirty="0" smtClean="0">
                <a:latin typeface="Ubuntu Light" panose="020B0304030602030204" pitchFamily="34" charset="0"/>
              </a:rPr>
              <a:t>2</a:t>
            </a: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baseline="30000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Price: ~$1.50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82" y="1952847"/>
            <a:ext cx="4331449" cy="4190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1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4591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The Project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510" y="1899433"/>
            <a:ext cx="82524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Remote controlled scout robot to aid police in hazardous situations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Onboard manipulator arm for interacting with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Environment sensors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Video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Autonomous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5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Com Systems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62100" y="1626294"/>
            <a:ext cx="8686800" cy="4648200"/>
            <a:chOff x="381000" y="228600"/>
            <a:chExt cx="8686800" cy="4648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657600" y="228600"/>
              <a:ext cx="0" cy="41148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182645" y="296501"/>
              <a:ext cx="1560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 Interface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296501"/>
              <a:ext cx="747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Robot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68023" y="1223548"/>
              <a:ext cx="682303" cy="461665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Android</a:t>
              </a:r>
            </a:p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Phone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8117" y="1905000"/>
              <a:ext cx="778294" cy="1015663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en-US" sz="1200" dirty="0" smtClean="0">
                <a:ln>
                  <a:solidFill>
                    <a:schemeClr val="accent3"/>
                  </a:solidFill>
                </a:ln>
              </a:endParaRPr>
            </a:p>
            <a:p>
              <a:pPr algn="ctr"/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Laptop</a:t>
              </a:r>
            </a:p>
            <a:p>
              <a:pPr algn="ctr"/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  <a:p>
              <a:pPr algn="ctr"/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66586" y="2181998"/>
              <a:ext cx="885179" cy="461665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Integrated </a:t>
              </a:r>
            </a:p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Wi-Fi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cxnSp>
          <p:nvCxnSpPr>
            <p:cNvPr id="12" name="Straight Arrow Connector 11"/>
            <p:cNvCxnSpPr>
              <a:stCxn id="10" idx="3"/>
              <a:endCxn id="11" idx="1"/>
            </p:cNvCxnSpPr>
            <p:nvPr/>
          </p:nvCxnSpPr>
          <p:spPr>
            <a:xfrm flipV="1">
              <a:off x="1856411" y="2412831"/>
              <a:ext cx="410175" cy="1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7" idx="1"/>
            </p:cNvCxnSpPr>
            <p:nvPr/>
          </p:nvCxnSpPr>
          <p:spPr>
            <a:xfrm flipH="1">
              <a:off x="7315200" y="3050233"/>
              <a:ext cx="478239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382379" y="814949"/>
              <a:ext cx="757643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Wi-Fi T/R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cxnSp>
          <p:nvCxnSpPr>
            <p:cNvPr id="15" name="Straight Arrow Connector 14"/>
            <p:cNvCxnSpPr>
              <a:endCxn id="14" idx="1"/>
            </p:cNvCxnSpPr>
            <p:nvPr/>
          </p:nvCxnSpPr>
          <p:spPr>
            <a:xfrm flipV="1">
              <a:off x="3141505" y="953449"/>
              <a:ext cx="1240874" cy="1332552"/>
            </a:xfrm>
            <a:prstGeom prst="straightConnector1">
              <a:avLst/>
            </a:prstGeom>
            <a:ln w="19050">
              <a:prstDash val="sysDot"/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562600" y="1442784"/>
              <a:ext cx="497252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>
                  <a:ln>
                    <a:solidFill>
                      <a:schemeClr val="tx2"/>
                    </a:solidFill>
                  </a:ln>
                </a:rPr>
                <a:t>MCU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14290" y="1094601"/>
              <a:ext cx="1154419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Potentiometers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52696" y="1524000"/>
              <a:ext cx="1077603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Limit Switches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67600" y="665833"/>
              <a:ext cx="1447800" cy="16731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71539" y="740833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ARM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88239" y="2469531"/>
              <a:ext cx="1447800" cy="1808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18074" y="2450068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Mobile Base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52696" y="1905000"/>
              <a:ext cx="1078565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Motor Control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43400" y="2009001"/>
              <a:ext cx="883383" cy="27699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rgbClr val="C00000"/>
                    </a:solidFill>
                  </a:ln>
                </a:rPr>
                <a:t>Power Unit</a:t>
              </a:r>
              <a:endParaRPr lang="en-US" sz="1200" dirty="0">
                <a:ln>
                  <a:solidFill>
                    <a:srgbClr val="C00000"/>
                  </a:solidFill>
                </a:ln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5150955" y="3336667"/>
              <a:ext cx="404043" cy="25588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4527450" y="3336666"/>
              <a:ext cx="349350" cy="25589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793439" y="2819400"/>
              <a:ext cx="796115" cy="46166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Obstacle </a:t>
              </a:r>
            </a:p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Detection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62400" y="2665380"/>
              <a:ext cx="2240961" cy="161248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52696" y="3517360"/>
              <a:ext cx="1078565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Motor Control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59673" y="3908531"/>
              <a:ext cx="1381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 Feedback</a:t>
              </a:r>
              <a:endParaRPr lang="en-US" dirty="0"/>
            </a:p>
          </p:txBody>
        </p:sp>
        <p:cxnSp>
          <p:nvCxnSpPr>
            <p:cNvPr id="31" name="Straight Connector 30"/>
            <p:cNvCxnSpPr>
              <a:stCxn id="17" idx="1"/>
            </p:cNvCxnSpPr>
            <p:nvPr/>
          </p:nvCxnSpPr>
          <p:spPr>
            <a:xfrm flipH="1" flipV="1">
              <a:off x="7315200" y="1227713"/>
              <a:ext cx="299090" cy="5388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1"/>
            </p:cNvCxnSpPr>
            <p:nvPr/>
          </p:nvCxnSpPr>
          <p:spPr>
            <a:xfrm flipH="1">
              <a:off x="7315200" y="1662500"/>
              <a:ext cx="337496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315200" y="1227713"/>
              <a:ext cx="1503" cy="182252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Arc 33"/>
            <p:cNvSpPr/>
            <p:nvPr/>
          </p:nvSpPr>
          <p:spPr>
            <a:xfrm>
              <a:off x="7253616" y="1986065"/>
              <a:ext cx="137784" cy="114868"/>
            </a:xfrm>
            <a:prstGeom prst="arc">
              <a:avLst>
                <a:gd name="adj1" fmla="val 10837686"/>
                <a:gd name="adj2" fmla="val 21563360"/>
              </a:avLst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7162800" y="2042766"/>
              <a:ext cx="84301" cy="734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7162800" y="2043426"/>
              <a:ext cx="0" cy="1962888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16" idx="3"/>
            </p:cNvCxnSpPr>
            <p:nvPr/>
          </p:nvCxnSpPr>
          <p:spPr>
            <a:xfrm flipH="1">
              <a:off x="6059852" y="1581283"/>
              <a:ext cx="1262656" cy="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4" idx="2"/>
              <a:endCxn id="23" idx="1"/>
            </p:cNvCxnSpPr>
            <p:nvPr/>
          </p:nvCxnSpPr>
          <p:spPr>
            <a:xfrm>
              <a:off x="7391394" y="2042765"/>
              <a:ext cx="261302" cy="73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7162800" y="3655860"/>
              <a:ext cx="489896" cy="17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791201" y="2138973"/>
              <a:ext cx="1371599" cy="8528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16" idx="0"/>
            </p:cNvCxnSpPr>
            <p:nvPr/>
          </p:nvCxnSpPr>
          <p:spPr>
            <a:xfrm>
              <a:off x="5811226" y="953449"/>
              <a:ext cx="0" cy="48933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14" idx="3"/>
            </p:cNvCxnSpPr>
            <p:nvPr/>
          </p:nvCxnSpPr>
          <p:spPr>
            <a:xfrm flipH="1">
              <a:off x="5140022" y="953448"/>
              <a:ext cx="678370" cy="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16" idx="1"/>
            </p:cNvCxnSpPr>
            <p:nvPr/>
          </p:nvCxnSpPr>
          <p:spPr>
            <a:xfrm>
              <a:off x="4777926" y="1581283"/>
              <a:ext cx="784674" cy="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4" idx="0"/>
            </p:cNvCxnSpPr>
            <p:nvPr/>
          </p:nvCxnSpPr>
          <p:spPr>
            <a:xfrm flipH="1" flipV="1">
              <a:off x="4785091" y="1581284"/>
              <a:ext cx="1" cy="427717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4" idx="3"/>
            </p:cNvCxnSpPr>
            <p:nvPr/>
          </p:nvCxnSpPr>
          <p:spPr>
            <a:xfrm>
              <a:off x="5226783" y="2147501"/>
              <a:ext cx="591609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6" idx="2"/>
            </p:cNvCxnSpPr>
            <p:nvPr/>
          </p:nvCxnSpPr>
          <p:spPr>
            <a:xfrm>
              <a:off x="5811226" y="1719783"/>
              <a:ext cx="0" cy="42771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381000" y="228600"/>
              <a:ext cx="8686800" cy="411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52800" y="4592181"/>
              <a:ext cx="526106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Elean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36998" y="4592180"/>
              <a:ext cx="486030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Nitin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57192" y="4599801"/>
              <a:ext cx="633315" cy="27699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rgbClr val="C00000"/>
                    </a:solidFill>
                  </a:ln>
                </a:rPr>
                <a:t>Wesley</a:t>
              </a:r>
              <a:endParaRPr lang="en-US" sz="1200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845376" y="3869555"/>
              <a:ext cx="777970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Flashlight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V="1">
              <a:off x="7162800" y="4006314"/>
              <a:ext cx="682576" cy="17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9" idx="2"/>
              <a:endCxn id="11" idx="0"/>
            </p:cNvCxnSpPr>
            <p:nvPr/>
          </p:nvCxnSpPr>
          <p:spPr>
            <a:xfrm>
              <a:off x="2709175" y="1685213"/>
              <a:ext cx="1" cy="496785"/>
            </a:xfrm>
            <a:prstGeom prst="straightConnector1">
              <a:avLst/>
            </a:prstGeom>
            <a:ln w="19050">
              <a:prstDash val="sysDot"/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114800" y="3592556"/>
              <a:ext cx="973215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Mic/Speaker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19478" y="3592555"/>
              <a:ext cx="463588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Cam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19600" y="3059668"/>
              <a:ext cx="1211935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Integrated Wi-Fi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4800600" y="2286000"/>
              <a:ext cx="0" cy="37938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142175" y="871811"/>
              <a:ext cx="984500" cy="461665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Environment</a:t>
              </a:r>
              <a:r>
                <a:rPr lang="en-US" sz="1200" dirty="0">
                  <a:ln>
                    <a:solidFill>
                      <a:schemeClr val="accent3"/>
                    </a:solidFill>
                  </a:ln>
                </a:rPr>
                <a:t/>
              </a:r>
              <a:br>
                <a:rPr lang="en-US" sz="1200" dirty="0">
                  <a:ln>
                    <a:solidFill>
                      <a:schemeClr val="accent3"/>
                    </a:solidFill>
                  </a:ln>
                </a:rPr>
              </a:br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Sensors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6654451" y="1336616"/>
              <a:ext cx="0" cy="24466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56" idx="1"/>
            </p:cNvCxnSpPr>
            <p:nvPr/>
          </p:nvCxnSpPr>
          <p:spPr>
            <a:xfrm>
              <a:off x="3141505" y="2514600"/>
              <a:ext cx="1278095" cy="683568"/>
            </a:xfrm>
            <a:prstGeom prst="straightConnector1">
              <a:avLst/>
            </a:prstGeom>
            <a:ln w="19050">
              <a:prstDash val="sysDot"/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039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Com Systems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875" y="1598612"/>
            <a:ext cx="87058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7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86446" y="1472863"/>
            <a:ext cx="6923314" cy="4640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Communications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800" y="1472863"/>
            <a:ext cx="6404397" cy="510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49" y="457200"/>
            <a:ext cx="10639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Communication Technology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965898"/>
              </p:ext>
            </p:extLst>
          </p:nvPr>
        </p:nvGraphicFramePr>
        <p:xfrm>
          <a:off x="2590852" y="2492871"/>
          <a:ext cx="7010295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75193"/>
                <a:gridCol w="1691005"/>
                <a:gridCol w="1354667"/>
                <a:gridCol w="1789430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Ubuntu Light" panose="020B0304030602030204" pitchFamily="34" charset="0"/>
                        </a:rPr>
                        <a:t>Bluetooth 2.1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Ubuntu Light" panose="020B0304030602030204" pitchFamily="34" charset="0"/>
                        </a:rPr>
                        <a:t>ZigBee S2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Ubuntu Light" panose="020B0304030602030204" pitchFamily="34" charset="0"/>
                        </a:rPr>
                        <a:t>Wi-Fi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Peak Range (m)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30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120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100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Frequency (GHz)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2.4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2.4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2.4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Bandwidth (Mbps)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2.1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0.25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11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Encryption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Yes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Yes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Yes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Interface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UART/USB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UART/USB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UART/SPI/USB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Cost ($)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29.91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21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35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49" y="457200"/>
            <a:ext cx="9096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Communication Device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620572"/>
              </p:ext>
            </p:extLst>
          </p:nvPr>
        </p:nvGraphicFramePr>
        <p:xfrm>
          <a:off x="392302" y="1919126"/>
          <a:ext cx="11383645" cy="37084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606993"/>
                <a:gridCol w="4157980"/>
                <a:gridCol w="2187892"/>
                <a:gridCol w="243078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Wi-Fi Module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Bluegiga Technologies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Texas Instruments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Roving Networks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Model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WF111-A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CC3000MOD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RN171XVW-I/RM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Protocol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(802.11)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b/g/n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b/g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b/g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Max Data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Rate </a:t>
                      </a:r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(Mbps)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72.2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54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54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Interface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UART/USB/CSPI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SPI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UART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Antenna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Type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Integrated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U.FL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Wire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Transmit Power (dBm)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12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18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17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Security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WPA, WPA2, WEP, CCMP, TKIP, WPS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WEP, WPA, WPA2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WEP, WPA, WPA2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Mounting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Surface Mount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Surface Mount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Through Hole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Cost ($)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28.16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23.56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37.48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3130" y="1537423"/>
            <a:ext cx="7772400" cy="4640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298" y="1425127"/>
            <a:ext cx="8259404" cy="5098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Protocol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A/V System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62100" y="1626294"/>
            <a:ext cx="8686800" cy="4648200"/>
            <a:chOff x="381000" y="228600"/>
            <a:chExt cx="8686800" cy="4648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657600" y="228600"/>
              <a:ext cx="0" cy="41148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182645" y="296501"/>
              <a:ext cx="1560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 Interface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296501"/>
              <a:ext cx="747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Robot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68023" y="1223548"/>
              <a:ext cx="682303" cy="461665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Android</a:t>
              </a:r>
            </a:p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Phone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8117" y="1905000"/>
              <a:ext cx="778294" cy="1015663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en-US" sz="1200" dirty="0" smtClean="0">
                <a:ln>
                  <a:solidFill>
                    <a:schemeClr val="accent3"/>
                  </a:solidFill>
                </a:ln>
              </a:endParaRPr>
            </a:p>
            <a:p>
              <a:pPr algn="ctr"/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Laptop</a:t>
              </a:r>
            </a:p>
            <a:p>
              <a:pPr algn="ctr"/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  <a:p>
              <a:pPr algn="ctr"/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66586" y="2181998"/>
              <a:ext cx="885179" cy="461665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Integrated </a:t>
              </a:r>
            </a:p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Wi-Fi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cxnSp>
          <p:nvCxnSpPr>
            <p:cNvPr id="12" name="Straight Arrow Connector 11"/>
            <p:cNvCxnSpPr>
              <a:stCxn id="10" idx="3"/>
              <a:endCxn id="11" idx="1"/>
            </p:cNvCxnSpPr>
            <p:nvPr/>
          </p:nvCxnSpPr>
          <p:spPr>
            <a:xfrm flipV="1">
              <a:off x="1856411" y="2412831"/>
              <a:ext cx="410175" cy="1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7" idx="1"/>
            </p:cNvCxnSpPr>
            <p:nvPr/>
          </p:nvCxnSpPr>
          <p:spPr>
            <a:xfrm flipH="1">
              <a:off x="7315200" y="3050233"/>
              <a:ext cx="478239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382379" y="814949"/>
              <a:ext cx="757643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Wi-Fi T/R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cxnSp>
          <p:nvCxnSpPr>
            <p:cNvPr id="15" name="Straight Arrow Connector 14"/>
            <p:cNvCxnSpPr>
              <a:endCxn id="14" idx="1"/>
            </p:cNvCxnSpPr>
            <p:nvPr/>
          </p:nvCxnSpPr>
          <p:spPr>
            <a:xfrm flipV="1">
              <a:off x="3141505" y="953449"/>
              <a:ext cx="1240874" cy="1332552"/>
            </a:xfrm>
            <a:prstGeom prst="straightConnector1">
              <a:avLst/>
            </a:prstGeom>
            <a:ln w="19050">
              <a:prstDash val="sysDot"/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562600" y="1442784"/>
              <a:ext cx="497252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>
                  <a:ln>
                    <a:solidFill>
                      <a:schemeClr val="tx2"/>
                    </a:solidFill>
                  </a:ln>
                </a:rPr>
                <a:t>MCU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14290" y="1094601"/>
              <a:ext cx="1154419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Potentiometers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52696" y="1524000"/>
              <a:ext cx="1077603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Limit Switches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67600" y="665833"/>
              <a:ext cx="1447800" cy="16731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71539" y="740833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ARM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88239" y="2469531"/>
              <a:ext cx="1447800" cy="1808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18074" y="2450068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Mobile Base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52696" y="1905000"/>
              <a:ext cx="1078565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Motor Control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43400" y="2009001"/>
              <a:ext cx="883383" cy="27699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rgbClr val="C00000"/>
                    </a:solidFill>
                  </a:ln>
                </a:rPr>
                <a:t>Power Unit</a:t>
              </a:r>
              <a:endParaRPr lang="en-US" sz="1200" dirty="0">
                <a:ln>
                  <a:solidFill>
                    <a:srgbClr val="C00000"/>
                  </a:solidFill>
                </a:ln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5150955" y="3336667"/>
              <a:ext cx="404043" cy="25588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4527450" y="3336666"/>
              <a:ext cx="349350" cy="25589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793439" y="2819400"/>
              <a:ext cx="796115" cy="46166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Obstacle </a:t>
              </a:r>
            </a:p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Detection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62400" y="2665380"/>
              <a:ext cx="2240961" cy="161248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52696" y="3517360"/>
              <a:ext cx="1078565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Motor Control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59673" y="3908531"/>
              <a:ext cx="1381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 Feedback</a:t>
              </a:r>
              <a:endParaRPr lang="en-US" dirty="0"/>
            </a:p>
          </p:txBody>
        </p:sp>
        <p:cxnSp>
          <p:nvCxnSpPr>
            <p:cNvPr id="31" name="Straight Connector 30"/>
            <p:cNvCxnSpPr>
              <a:stCxn id="17" idx="1"/>
            </p:cNvCxnSpPr>
            <p:nvPr/>
          </p:nvCxnSpPr>
          <p:spPr>
            <a:xfrm flipH="1" flipV="1">
              <a:off x="7315200" y="1227713"/>
              <a:ext cx="299090" cy="5388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1"/>
            </p:cNvCxnSpPr>
            <p:nvPr/>
          </p:nvCxnSpPr>
          <p:spPr>
            <a:xfrm flipH="1">
              <a:off x="7315200" y="1662500"/>
              <a:ext cx="337496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315200" y="1227713"/>
              <a:ext cx="1503" cy="182252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Arc 33"/>
            <p:cNvSpPr/>
            <p:nvPr/>
          </p:nvSpPr>
          <p:spPr>
            <a:xfrm>
              <a:off x="7253616" y="1986065"/>
              <a:ext cx="137784" cy="114868"/>
            </a:xfrm>
            <a:prstGeom prst="arc">
              <a:avLst>
                <a:gd name="adj1" fmla="val 10837686"/>
                <a:gd name="adj2" fmla="val 21563360"/>
              </a:avLst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7162800" y="2042766"/>
              <a:ext cx="84301" cy="734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7162800" y="2043426"/>
              <a:ext cx="0" cy="1962888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16" idx="3"/>
            </p:cNvCxnSpPr>
            <p:nvPr/>
          </p:nvCxnSpPr>
          <p:spPr>
            <a:xfrm flipH="1">
              <a:off x="6059852" y="1581283"/>
              <a:ext cx="1262656" cy="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4" idx="2"/>
              <a:endCxn id="23" idx="1"/>
            </p:cNvCxnSpPr>
            <p:nvPr/>
          </p:nvCxnSpPr>
          <p:spPr>
            <a:xfrm>
              <a:off x="7391394" y="2042765"/>
              <a:ext cx="261302" cy="73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7162800" y="3655860"/>
              <a:ext cx="489896" cy="17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791201" y="2138973"/>
              <a:ext cx="1371599" cy="8528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16" idx="0"/>
            </p:cNvCxnSpPr>
            <p:nvPr/>
          </p:nvCxnSpPr>
          <p:spPr>
            <a:xfrm>
              <a:off x="5811226" y="953449"/>
              <a:ext cx="0" cy="48933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14" idx="3"/>
            </p:cNvCxnSpPr>
            <p:nvPr/>
          </p:nvCxnSpPr>
          <p:spPr>
            <a:xfrm flipH="1">
              <a:off x="5140022" y="953448"/>
              <a:ext cx="678370" cy="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16" idx="1"/>
            </p:cNvCxnSpPr>
            <p:nvPr/>
          </p:nvCxnSpPr>
          <p:spPr>
            <a:xfrm>
              <a:off x="4777926" y="1581283"/>
              <a:ext cx="784674" cy="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4" idx="0"/>
            </p:cNvCxnSpPr>
            <p:nvPr/>
          </p:nvCxnSpPr>
          <p:spPr>
            <a:xfrm flipH="1" flipV="1">
              <a:off x="4785091" y="1581284"/>
              <a:ext cx="1" cy="427717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4" idx="3"/>
            </p:cNvCxnSpPr>
            <p:nvPr/>
          </p:nvCxnSpPr>
          <p:spPr>
            <a:xfrm>
              <a:off x="5226783" y="2147501"/>
              <a:ext cx="591609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6" idx="2"/>
            </p:cNvCxnSpPr>
            <p:nvPr/>
          </p:nvCxnSpPr>
          <p:spPr>
            <a:xfrm>
              <a:off x="5811226" y="1719783"/>
              <a:ext cx="0" cy="42771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381000" y="228600"/>
              <a:ext cx="8686800" cy="411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52800" y="4592181"/>
              <a:ext cx="526106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Elean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36998" y="4592180"/>
              <a:ext cx="486030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Nitin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57192" y="4599801"/>
              <a:ext cx="633315" cy="27699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rgbClr val="C00000"/>
                    </a:solidFill>
                  </a:ln>
                </a:rPr>
                <a:t>Wesley</a:t>
              </a:r>
              <a:endParaRPr lang="en-US" sz="1200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845376" y="3869555"/>
              <a:ext cx="777970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Flashlight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V="1">
              <a:off x="7162800" y="4006314"/>
              <a:ext cx="682576" cy="17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9" idx="2"/>
              <a:endCxn id="11" idx="0"/>
            </p:cNvCxnSpPr>
            <p:nvPr/>
          </p:nvCxnSpPr>
          <p:spPr>
            <a:xfrm>
              <a:off x="2709175" y="1685213"/>
              <a:ext cx="1" cy="496785"/>
            </a:xfrm>
            <a:prstGeom prst="straightConnector1">
              <a:avLst/>
            </a:prstGeom>
            <a:ln w="19050">
              <a:prstDash val="sysDot"/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114800" y="3592556"/>
              <a:ext cx="973215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Mic/Speaker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19478" y="3592555"/>
              <a:ext cx="463588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Cam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19600" y="3059668"/>
              <a:ext cx="1211935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Integrated Wi-Fi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4800600" y="2286000"/>
              <a:ext cx="0" cy="37938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142175" y="871811"/>
              <a:ext cx="984500" cy="461665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Environment</a:t>
              </a:r>
              <a:r>
                <a:rPr lang="en-US" sz="1200" dirty="0">
                  <a:ln>
                    <a:solidFill>
                      <a:schemeClr val="accent3"/>
                    </a:solidFill>
                  </a:ln>
                </a:rPr>
                <a:t/>
              </a:r>
              <a:br>
                <a:rPr lang="en-US" sz="1200" dirty="0">
                  <a:ln>
                    <a:solidFill>
                      <a:schemeClr val="accent3"/>
                    </a:solidFill>
                  </a:ln>
                </a:rPr>
              </a:br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Sensors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6654451" y="1336616"/>
              <a:ext cx="0" cy="24466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56" idx="1"/>
            </p:cNvCxnSpPr>
            <p:nvPr/>
          </p:nvCxnSpPr>
          <p:spPr>
            <a:xfrm>
              <a:off x="3141505" y="2514600"/>
              <a:ext cx="1278095" cy="683568"/>
            </a:xfrm>
            <a:prstGeom prst="straightConnector1">
              <a:avLst/>
            </a:prstGeom>
            <a:ln w="19050">
              <a:prstDash val="sysDot"/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4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039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A/V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875" y="1598612"/>
            <a:ext cx="87058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979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Camera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825733"/>
              </p:ext>
            </p:extLst>
          </p:nvPr>
        </p:nvGraphicFramePr>
        <p:xfrm>
          <a:off x="1182053" y="2259622"/>
          <a:ext cx="10435907" cy="33375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89555"/>
                <a:gridCol w="2292668"/>
                <a:gridCol w="2670492"/>
                <a:gridCol w="268319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Make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HackHD</a:t>
                      </a:r>
                      <a:r>
                        <a:rPr lang="en-US" sz="18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 SEN-11418</a:t>
                      </a:r>
                      <a:endParaRPr lang="en-US" sz="1800" b="1" i="0" kern="1200" dirty="0" smtClean="0">
                        <a:solidFill>
                          <a:schemeClr val="bg1"/>
                        </a:solidFill>
                        <a:effectLst/>
                        <a:latin typeface="Ubuntu Light" panose="020B03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Ubuntu Light" panose="020B0304030602030204" pitchFamily="34" charset="0"/>
                        </a:rPr>
                        <a:t>Foscam</a:t>
                      </a:r>
                      <a:r>
                        <a:rPr lang="en-US" sz="1800" baseline="0" dirty="0" smtClean="0">
                          <a:latin typeface="Ubuntu Light" panose="020B0304030602030204" pitchFamily="34" charset="0"/>
                        </a:rPr>
                        <a:t> FI8910W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Ubuntu Light" panose="020B0304030602030204" pitchFamily="34" charset="0"/>
                        </a:rPr>
                        <a:t>D-Link  DCS-932L 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NightVision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No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Yes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No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Resolution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1920 * 1080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640</a:t>
                      </a:r>
                      <a:r>
                        <a:rPr lang="en-US" b="1" baseline="0" dirty="0" smtClean="0">
                          <a:latin typeface="Ubuntu Light" panose="020B0304030602030204" pitchFamily="34" charset="0"/>
                        </a:rPr>
                        <a:t> * 480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640 * 480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FPS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30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30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20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Microphone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No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Yes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No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Encoding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H.264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MJPEG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MJPEG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Video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Output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Composite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MJPEG Stream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MJPEG Stream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Pan / Tilt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No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300° / 120°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No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Cost ($)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159.95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65.00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69.70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Environment Peripherals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62100" y="1626294"/>
            <a:ext cx="8686800" cy="4648200"/>
            <a:chOff x="381000" y="228600"/>
            <a:chExt cx="8686800" cy="4648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657600" y="228600"/>
              <a:ext cx="0" cy="41148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182645" y="296501"/>
              <a:ext cx="1560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 Interface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296501"/>
              <a:ext cx="747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Robot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68023" y="1223548"/>
              <a:ext cx="682303" cy="461665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Android</a:t>
              </a:r>
            </a:p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Phone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8117" y="1905000"/>
              <a:ext cx="778294" cy="1015663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en-US" sz="1200" dirty="0" smtClean="0">
                <a:ln>
                  <a:solidFill>
                    <a:schemeClr val="accent3"/>
                  </a:solidFill>
                </a:ln>
              </a:endParaRPr>
            </a:p>
            <a:p>
              <a:pPr algn="ctr"/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Laptop</a:t>
              </a:r>
            </a:p>
            <a:p>
              <a:pPr algn="ctr"/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  <a:p>
              <a:pPr algn="ctr"/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66586" y="2181998"/>
              <a:ext cx="885179" cy="461665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Integrated </a:t>
              </a:r>
            </a:p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Wi-Fi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cxnSp>
          <p:nvCxnSpPr>
            <p:cNvPr id="12" name="Straight Arrow Connector 11"/>
            <p:cNvCxnSpPr>
              <a:stCxn id="10" idx="3"/>
              <a:endCxn id="11" idx="1"/>
            </p:cNvCxnSpPr>
            <p:nvPr/>
          </p:nvCxnSpPr>
          <p:spPr>
            <a:xfrm flipV="1">
              <a:off x="1856411" y="2412831"/>
              <a:ext cx="410175" cy="1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7" idx="1"/>
            </p:cNvCxnSpPr>
            <p:nvPr/>
          </p:nvCxnSpPr>
          <p:spPr>
            <a:xfrm flipH="1">
              <a:off x="7315200" y="3050233"/>
              <a:ext cx="478239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382379" y="814949"/>
              <a:ext cx="757643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Wi-Fi T/R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cxnSp>
          <p:nvCxnSpPr>
            <p:cNvPr id="15" name="Straight Arrow Connector 14"/>
            <p:cNvCxnSpPr>
              <a:endCxn id="14" idx="1"/>
            </p:cNvCxnSpPr>
            <p:nvPr/>
          </p:nvCxnSpPr>
          <p:spPr>
            <a:xfrm flipV="1">
              <a:off x="3141505" y="953449"/>
              <a:ext cx="1240874" cy="1332552"/>
            </a:xfrm>
            <a:prstGeom prst="straightConnector1">
              <a:avLst/>
            </a:prstGeom>
            <a:ln w="19050">
              <a:prstDash val="sysDot"/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562600" y="1442784"/>
              <a:ext cx="497252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>
                  <a:ln>
                    <a:solidFill>
                      <a:schemeClr val="tx2"/>
                    </a:solidFill>
                  </a:ln>
                </a:rPr>
                <a:t>MCU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14290" y="1094601"/>
              <a:ext cx="1154419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Potentiometers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52696" y="1524000"/>
              <a:ext cx="1077603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Limit Switches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67600" y="665833"/>
              <a:ext cx="1447800" cy="16731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71539" y="740833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ARM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88239" y="2469531"/>
              <a:ext cx="1447800" cy="1808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18074" y="2450068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Mobile Base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52696" y="1905000"/>
              <a:ext cx="1078565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Motor Control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43400" y="2009001"/>
              <a:ext cx="883383" cy="27699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rgbClr val="C00000"/>
                    </a:solidFill>
                  </a:ln>
                </a:rPr>
                <a:t>Power Unit</a:t>
              </a:r>
              <a:endParaRPr lang="en-US" sz="1200" dirty="0">
                <a:ln>
                  <a:solidFill>
                    <a:srgbClr val="C00000"/>
                  </a:solidFill>
                </a:ln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5150955" y="3336667"/>
              <a:ext cx="404043" cy="25588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4527450" y="3336666"/>
              <a:ext cx="349350" cy="25589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793439" y="2819400"/>
              <a:ext cx="796115" cy="46166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Obstacle </a:t>
              </a:r>
            </a:p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Detection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62400" y="2665380"/>
              <a:ext cx="2240961" cy="161248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52696" y="3517360"/>
              <a:ext cx="1078565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Motor Control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59673" y="3908531"/>
              <a:ext cx="1381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 Feedback</a:t>
              </a:r>
              <a:endParaRPr lang="en-US" dirty="0"/>
            </a:p>
          </p:txBody>
        </p:sp>
        <p:cxnSp>
          <p:nvCxnSpPr>
            <p:cNvPr id="31" name="Straight Connector 30"/>
            <p:cNvCxnSpPr>
              <a:stCxn id="17" idx="1"/>
            </p:cNvCxnSpPr>
            <p:nvPr/>
          </p:nvCxnSpPr>
          <p:spPr>
            <a:xfrm flipH="1" flipV="1">
              <a:off x="7315200" y="1227713"/>
              <a:ext cx="299090" cy="5388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1"/>
            </p:cNvCxnSpPr>
            <p:nvPr/>
          </p:nvCxnSpPr>
          <p:spPr>
            <a:xfrm flipH="1">
              <a:off x="7315200" y="1662500"/>
              <a:ext cx="337496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315200" y="1227713"/>
              <a:ext cx="1503" cy="182252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Arc 33"/>
            <p:cNvSpPr/>
            <p:nvPr/>
          </p:nvSpPr>
          <p:spPr>
            <a:xfrm>
              <a:off x="7253616" y="1986065"/>
              <a:ext cx="137784" cy="114868"/>
            </a:xfrm>
            <a:prstGeom prst="arc">
              <a:avLst>
                <a:gd name="adj1" fmla="val 10837686"/>
                <a:gd name="adj2" fmla="val 21563360"/>
              </a:avLst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7162800" y="2042766"/>
              <a:ext cx="84301" cy="734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7162800" y="2043426"/>
              <a:ext cx="0" cy="1962888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16" idx="3"/>
            </p:cNvCxnSpPr>
            <p:nvPr/>
          </p:nvCxnSpPr>
          <p:spPr>
            <a:xfrm flipH="1">
              <a:off x="6059852" y="1581283"/>
              <a:ext cx="1262656" cy="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4" idx="2"/>
              <a:endCxn id="23" idx="1"/>
            </p:cNvCxnSpPr>
            <p:nvPr/>
          </p:nvCxnSpPr>
          <p:spPr>
            <a:xfrm>
              <a:off x="7391394" y="2042765"/>
              <a:ext cx="261302" cy="73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7162800" y="3655860"/>
              <a:ext cx="489896" cy="17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791201" y="2138973"/>
              <a:ext cx="1371599" cy="8528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16" idx="0"/>
            </p:cNvCxnSpPr>
            <p:nvPr/>
          </p:nvCxnSpPr>
          <p:spPr>
            <a:xfrm>
              <a:off x="5811226" y="953449"/>
              <a:ext cx="0" cy="48933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14" idx="3"/>
            </p:cNvCxnSpPr>
            <p:nvPr/>
          </p:nvCxnSpPr>
          <p:spPr>
            <a:xfrm flipH="1">
              <a:off x="5140022" y="953448"/>
              <a:ext cx="678370" cy="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16" idx="1"/>
            </p:cNvCxnSpPr>
            <p:nvPr/>
          </p:nvCxnSpPr>
          <p:spPr>
            <a:xfrm>
              <a:off x="4777926" y="1581283"/>
              <a:ext cx="784674" cy="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4" idx="0"/>
            </p:cNvCxnSpPr>
            <p:nvPr/>
          </p:nvCxnSpPr>
          <p:spPr>
            <a:xfrm flipH="1" flipV="1">
              <a:off x="4785091" y="1581284"/>
              <a:ext cx="1" cy="427717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4" idx="3"/>
            </p:cNvCxnSpPr>
            <p:nvPr/>
          </p:nvCxnSpPr>
          <p:spPr>
            <a:xfrm>
              <a:off x="5226783" y="2147501"/>
              <a:ext cx="591609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6" idx="2"/>
            </p:cNvCxnSpPr>
            <p:nvPr/>
          </p:nvCxnSpPr>
          <p:spPr>
            <a:xfrm>
              <a:off x="5811226" y="1719783"/>
              <a:ext cx="0" cy="42771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381000" y="228600"/>
              <a:ext cx="8686800" cy="411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52800" y="4592181"/>
              <a:ext cx="526106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Elean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36998" y="4592180"/>
              <a:ext cx="486030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Nitin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57192" y="4599801"/>
              <a:ext cx="633315" cy="27699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rgbClr val="C00000"/>
                    </a:solidFill>
                  </a:ln>
                </a:rPr>
                <a:t>Wesley</a:t>
              </a:r>
              <a:endParaRPr lang="en-US" sz="1200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845376" y="3869555"/>
              <a:ext cx="777970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Flashlight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V="1">
              <a:off x="7162800" y="4006314"/>
              <a:ext cx="682576" cy="17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9" idx="2"/>
              <a:endCxn id="11" idx="0"/>
            </p:cNvCxnSpPr>
            <p:nvPr/>
          </p:nvCxnSpPr>
          <p:spPr>
            <a:xfrm>
              <a:off x="2709175" y="1685213"/>
              <a:ext cx="1" cy="496785"/>
            </a:xfrm>
            <a:prstGeom prst="straightConnector1">
              <a:avLst/>
            </a:prstGeom>
            <a:ln w="19050">
              <a:prstDash val="sysDot"/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114800" y="3592556"/>
              <a:ext cx="973215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Mic/Speaker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19478" y="3592555"/>
              <a:ext cx="463588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Cam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19600" y="3059668"/>
              <a:ext cx="1211935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Integrated Wi-Fi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4800600" y="2286000"/>
              <a:ext cx="0" cy="37938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142175" y="871811"/>
              <a:ext cx="984500" cy="461665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Environment</a:t>
              </a:r>
              <a:r>
                <a:rPr lang="en-US" sz="1200" dirty="0">
                  <a:ln>
                    <a:solidFill>
                      <a:schemeClr val="accent3"/>
                    </a:solidFill>
                  </a:ln>
                </a:rPr>
                <a:t/>
              </a:r>
              <a:br>
                <a:rPr lang="en-US" sz="1200" dirty="0">
                  <a:ln>
                    <a:solidFill>
                      <a:schemeClr val="accent3"/>
                    </a:solidFill>
                  </a:ln>
                </a:rPr>
              </a:br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Sensors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6654451" y="1336616"/>
              <a:ext cx="0" cy="24466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56" idx="1"/>
            </p:cNvCxnSpPr>
            <p:nvPr/>
          </p:nvCxnSpPr>
          <p:spPr>
            <a:xfrm>
              <a:off x="3141505" y="2514600"/>
              <a:ext cx="1278095" cy="683568"/>
            </a:xfrm>
            <a:prstGeom prst="straightConnector1">
              <a:avLst/>
            </a:prstGeom>
            <a:ln w="19050">
              <a:prstDash val="sysDot"/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Goals and Objectives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510" y="1899285"/>
            <a:ext cx="82524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Navigate across urban terrain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Wireless control and data transmission (Video + sensors)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Prefer dexterity (degrees of freedom) over strength in robot 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Intuitive 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Reliable and robust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039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Environment Peripherals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875" y="1624012"/>
            <a:ext cx="87058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979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Ambient Light Sensors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286534"/>
              </p:ext>
            </p:extLst>
          </p:nvPr>
        </p:nvGraphicFramePr>
        <p:xfrm>
          <a:off x="1182053" y="2259622"/>
          <a:ext cx="9827894" cy="29667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89555"/>
                <a:gridCol w="1684655"/>
                <a:gridCol w="2670492"/>
                <a:gridCol w="268319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Make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Vishay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SEN-09088 Photo Cell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ROHM Semiconductors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Part #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TEPT4400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09088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BH1603FVC-TR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Peak Wavelength (nm)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570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550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560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Operating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Temp (°C)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-40 to +85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-30 to +70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-40 to +85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Mounting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Through</a:t>
                      </a:r>
                      <a:r>
                        <a:rPr lang="en-US" b="1" baseline="0" dirty="0" smtClean="0">
                          <a:latin typeface="Ubuntu Light" panose="020B0304030602030204" pitchFamily="34" charset="0"/>
                        </a:rPr>
                        <a:t> Hole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Through</a:t>
                      </a:r>
                      <a:r>
                        <a:rPr lang="en-US" b="1" baseline="0" dirty="0" smtClean="0">
                          <a:latin typeface="Ubuntu Light" panose="020B0304030602030204" pitchFamily="34" charset="0"/>
                        </a:rPr>
                        <a:t> Hole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Surface Mount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Peak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Supply Voltage (V)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6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150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5.5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Power Dissipation (mW)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100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100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260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Cost ($)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0.62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1.50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1.15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Interfacing Light Sensor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4434" y="2649329"/>
            <a:ext cx="6386486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Ubuntu Light" panose="020B0304030602030204" pitchFamily="34" charset="0"/>
              </a:rPr>
              <a:t>Output current directly proportional to </a:t>
            </a:r>
            <a:r>
              <a:rPr lang="en-US" dirty="0" err="1" smtClean="0">
                <a:latin typeface="Ubuntu Light" panose="020B0304030602030204" pitchFamily="34" charset="0"/>
              </a:rPr>
              <a:t>illuminance</a:t>
            </a:r>
            <a:r>
              <a:rPr lang="en-US" dirty="0" smtClean="0">
                <a:latin typeface="Ubuntu Light" panose="020B0304030602030204" pitchFamily="34" charset="0"/>
              </a:rPr>
              <a:t>:</a:t>
            </a:r>
          </a:p>
          <a:p>
            <a:r>
              <a:rPr lang="en-US" dirty="0">
                <a:latin typeface="Ubuntu Light" panose="020B0304030602030204" pitchFamily="34" charset="0"/>
              </a:rPr>
              <a:t>	</a:t>
            </a:r>
            <a:r>
              <a:rPr lang="en-US" dirty="0" smtClean="0">
                <a:latin typeface="Ubuntu Light" panose="020B0304030602030204" pitchFamily="34" charset="0"/>
              </a:rPr>
              <a:t>     </a:t>
            </a:r>
          </a:p>
          <a:p>
            <a:r>
              <a:rPr lang="en-US" dirty="0">
                <a:latin typeface="Ubuntu Light" panose="020B0304030602030204" pitchFamily="34" charset="0"/>
              </a:rPr>
              <a:t>	 </a:t>
            </a:r>
            <a:r>
              <a:rPr lang="en-US" dirty="0" smtClean="0">
                <a:latin typeface="Ubuntu Light" panose="020B0304030602030204" pitchFamily="34" charset="0"/>
              </a:rPr>
              <a:t>    0 µA 	=    0 lux 	        (dark)</a:t>
            </a:r>
          </a:p>
          <a:p>
            <a:r>
              <a:rPr lang="en-US" dirty="0" smtClean="0">
                <a:latin typeface="Ubuntu Light" panose="020B0304030602030204" pitchFamily="34" charset="0"/>
              </a:rPr>
              <a:t>	   48 </a:t>
            </a:r>
            <a:r>
              <a:rPr lang="en-US" dirty="0">
                <a:latin typeface="Ubuntu Light" panose="020B0304030602030204" pitchFamily="34" charset="0"/>
              </a:rPr>
              <a:t>µA </a:t>
            </a:r>
            <a:r>
              <a:rPr lang="en-US" dirty="0" smtClean="0">
                <a:latin typeface="Ubuntu Light" panose="020B0304030602030204" pitchFamily="34" charset="0"/>
              </a:rPr>
              <a:t>	=   1000 lux      (typical indoor lighting)</a:t>
            </a:r>
          </a:p>
          <a:p>
            <a:r>
              <a:rPr lang="en-US" dirty="0" smtClean="0">
                <a:latin typeface="Ubuntu Light" panose="020B0304030602030204" pitchFamily="34" charset="0"/>
              </a:rPr>
              <a:t>	480 µA 	=   10000 lux    (daylight)</a:t>
            </a:r>
          </a:p>
          <a:p>
            <a:pPr marL="285750" indent="-285750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358" y="2649329"/>
            <a:ext cx="3392522" cy="20313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0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325" y="457200"/>
            <a:ext cx="1054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Temperature Sensors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378896"/>
              </p:ext>
            </p:extLst>
          </p:nvPr>
        </p:nvGraphicFramePr>
        <p:xfrm>
          <a:off x="1261426" y="2249745"/>
          <a:ext cx="9248457" cy="29667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13355"/>
                <a:gridCol w="2538730"/>
                <a:gridCol w="1864042"/>
                <a:gridCol w="213233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Make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Ubuntu Light" panose="020B0304030602030204" pitchFamily="34" charset="0"/>
                        </a:rPr>
                        <a:t>Dallas Semiconductor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Ubuntu Light" panose="020B0304030602030204" pitchFamily="34" charset="0"/>
                        </a:rPr>
                        <a:t>Analog Devices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Ubuntu Light" panose="020B0304030602030204" pitchFamily="34" charset="0"/>
                        </a:rPr>
                        <a:t>Maxim Integrated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Base Part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DS18B20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TMP36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DS18B20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Max Voltage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</a:t>
                      </a:r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Supply (V)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5.5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5.5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5.5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Min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Temperature (°C)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-55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-40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-55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Max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Temperature (°C)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+125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+125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+125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Accuracy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(°C)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0.5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2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0.5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Output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digital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analog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digital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Cost ($)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4.25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1.5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9.95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457200"/>
            <a:ext cx="10782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Interfacing Temperature Sensor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4434" y="3166110"/>
            <a:ext cx="6900836" cy="23083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One digital line for input/output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Temperature reading corresponds to value in  Temperature Register:</a:t>
            </a:r>
          </a:p>
          <a:p>
            <a:pPr lvl="2"/>
            <a:r>
              <a:rPr lang="en-US" dirty="0" smtClean="0">
                <a:latin typeface="Ubuntu Light" panose="020B0304030602030204" pitchFamily="34" charset="0"/>
              </a:rPr>
              <a:t>     </a:t>
            </a:r>
          </a:p>
          <a:p>
            <a:pPr lvl="2"/>
            <a:r>
              <a:rPr lang="en-US" dirty="0">
                <a:latin typeface="Ubuntu Light" panose="020B0304030602030204" pitchFamily="34" charset="0"/>
              </a:rPr>
              <a:t> </a:t>
            </a:r>
            <a:r>
              <a:rPr lang="en-US" dirty="0" smtClean="0">
                <a:latin typeface="Ubuntu Light" panose="020B0304030602030204" pitchFamily="34" charset="0"/>
              </a:rPr>
              <a:t>    0° C 	=      0x0000</a:t>
            </a:r>
          </a:p>
          <a:p>
            <a:r>
              <a:rPr lang="en-US" dirty="0">
                <a:latin typeface="Ubuntu Light" panose="020B0304030602030204" pitchFamily="34" charset="0"/>
              </a:rPr>
              <a:t>	</a:t>
            </a:r>
            <a:r>
              <a:rPr lang="en-US" dirty="0" smtClean="0">
                <a:latin typeface="Ubuntu Light" panose="020B0304030602030204" pitchFamily="34" charset="0"/>
              </a:rPr>
              <a:t>125</a:t>
            </a:r>
            <a:r>
              <a:rPr lang="en-US" dirty="0">
                <a:latin typeface="Ubuntu Light" panose="020B0304030602030204" pitchFamily="34" charset="0"/>
              </a:rPr>
              <a:t>° </a:t>
            </a:r>
            <a:r>
              <a:rPr lang="en-US" dirty="0" smtClean="0">
                <a:latin typeface="Ubuntu Light" panose="020B0304030602030204" pitchFamily="34" charset="0"/>
              </a:rPr>
              <a:t>C 	=      0x07D0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Ubuntu Light" panose="020B0304030602030204" pitchFamily="34" charset="0"/>
              </a:rPr>
              <a:t>hex_value</a:t>
            </a:r>
            <a:r>
              <a:rPr lang="en-US" dirty="0" smtClean="0">
                <a:latin typeface="Ubuntu Light" panose="020B0304030602030204" pitchFamily="34" charset="0"/>
              </a:rPr>
              <a:t> / 16 = </a:t>
            </a:r>
            <a:r>
              <a:rPr lang="en-US" dirty="0">
                <a:latin typeface="Ubuntu Light" panose="020B0304030602030204" pitchFamily="34" charset="0"/>
              </a:rPr>
              <a:t>temperature </a:t>
            </a:r>
            <a:r>
              <a:rPr lang="en-US" dirty="0" smtClean="0">
                <a:latin typeface="Ubuntu Light" panose="020B0304030602030204" pitchFamily="34" charset="0"/>
              </a:rPr>
              <a:t>in °C </a:t>
            </a:r>
            <a:endParaRPr lang="en-US" dirty="0">
              <a:latin typeface="Ubuntu Light" panose="020B0304030602030204" pitchFamily="34" charset="0"/>
            </a:endParaRPr>
          </a:p>
        </p:txBody>
      </p:sp>
      <p:pic>
        <p:nvPicPr>
          <p:cNvPr id="3074" name="Picture 2" descr="https://dlnmh9ip6v2uc.cloudfront.net/images/products/2/4/5/00245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3" y="3166110"/>
            <a:ext cx="2308324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39857" y="5646930"/>
            <a:ext cx="27133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Ubuntu Light" panose="020B0304030602030204" pitchFamily="34" charset="0"/>
              </a:rPr>
              <a:t>Image by Sparkfun.com under Creative Commons</a:t>
            </a:r>
            <a:endParaRPr lang="en-US" sz="900" dirty="0"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457200"/>
            <a:ext cx="1078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ATmega2560 Code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86318" y="1920875"/>
            <a:ext cx="157994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181" y="811142"/>
            <a:ext cx="6830792" cy="584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457200"/>
            <a:ext cx="1078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Java Code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86318" y="1920875"/>
            <a:ext cx="157994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027" y="648422"/>
            <a:ext cx="6345938" cy="60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Navigation Example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82" y="2322361"/>
            <a:ext cx="10987904" cy="33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Light Check Example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86318" y="1920875"/>
            <a:ext cx="157994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32" y="2786899"/>
            <a:ext cx="10569803" cy="226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2415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PC UI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10100" y="1472863"/>
            <a:ext cx="334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image from Wikipedia under CC</a:t>
            </a:r>
            <a:endParaRPr lang="en-US" sz="1000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1135" y="1341480"/>
            <a:ext cx="62579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64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678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Specifications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80253"/>
              </p:ext>
            </p:extLst>
          </p:nvPr>
        </p:nvGraphicFramePr>
        <p:xfrm>
          <a:off x="2032000" y="2174240"/>
          <a:ext cx="8127999" cy="2966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Max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Dimensions</a:t>
                      </a:r>
                      <a:endParaRPr lang="en-US" b="1" dirty="0"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l</a:t>
                      </a:r>
                      <a:r>
                        <a:rPr lang="en-US" b="1" baseline="0" dirty="0" smtClean="0">
                          <a:latin typeface="Ubuntu Light" panose="020B0304030602030204" pitchFamily="34" charset="0"/>
                        </a:rPr>
                        <a:t> x b x h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30 x 30 x 30 in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Operating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Range</a:t>
                      </a:r>
                      <a:endParaRPr lang="en-US" b="1" dirty="0"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50 m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Power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Supply Voltage</a:t>
                      </a:r>
                      <a:endParaRPr lang="en-US" b="1" dirty="0"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12 V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Minimum Speed</a:t>
                      </a:r>
                      <a:endParaRPr lang="en-US" b="1" dirty="0"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 m/s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Max Robot Weight</a:t>
                      </a:r>
                      <a:endParaRPr lang="en-US" b="1" dirty="0"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50 kg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Video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Feed</a:t>
                      </a:r>
                      <a:endParaRPr lang="en-US" b="1" dirty="0"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30 fps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640 x 480 px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Arm</a:t>
                      </a:r>
                      <a:endParaRPr lang="en-US" b="1" dirty="0"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Lifting Capacity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100 g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Rotation Span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120°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172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Android UI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3773" y="2092412"/>
            <a:ext cx="6972185" cy="392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77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690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Work Distribution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205973"/>
              </p:ext>
            </p:extLst>
          </p:nvPr>
        </p:nvGraphicFramePr>
        <p:xfrm>
          <a:off x="1955293" y="2399056"/>
          <a:ext cx="8269923" cy="29667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680143"/>
                <a:gridCol w="2538730"/>
                <a:gridCol w="2051050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Ubuntu Light" panose="020B0304030602030204" pitchFamily="34" charset="0"/>
                        </a:rPr>
                        <a:t>Elean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Ubuntu Light" panose="020B0304030602030204" pitchFamily="34" charset="0"/>
                        </a:rPr>
                        <a:t>Nitin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Chassis Design and Construction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X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Communications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X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PC + Android Apps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X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Obstacle Detection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X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X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Microcontroller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Programming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X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X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PCB Design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X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Power 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X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4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129688"/>
            <a:ext cx="33842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Spending </a:t>
            </a:r>
          </a:p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Thus </a:t>
            </a:r>
          </a:p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Far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305433"/>
              </p:ext>
            </p:extLst>
          </p:nvPr>
        </p:nvGraphicFramePr>
        <p:xfrm>
          <a:off x="2114553" y="0"/>
          <a:ext cx="8486770" cy="6858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211955"/>
                <a:gridCol w="1519555"/>
                <a:gridCol w="843280"/>
                <a:gridCol w="909955"/>
                <a:gridCol w="1002025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Part</a:t>
                      </a:r>
                      <a:endParaRPr lang="en-US" sz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Ubuntu Light" panose="020B0304030602030204" pitchFamily="34" charset="0"/>
                        </a:rPr>
                        <a:t>Manufacturer</a:t>
                      </a:r>
                      <a:endParaRPr lang="en-US" sz="12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Ubuntu Light" panose="020B0304030602030204" pitchFamily="34" charset="0"/>
                        </a:rPr>
                        <a:t>Quantity</a:t>
                      </a:r>
                      <a:endParaRPr lang="en-US" sz="12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Ubuntu Light" panose="020B0304030602030204" pitchFamily="34" charset="0"/>
                        </a:rPr>
                        <a:t>Unit</a:t>
                      </a:r>
                      <a:r>
                        <a:rPr lang="en-US" sz="1200" baseline="0" dirty="0" smtClean="0">
                          <a:latin typeface="Ubuntu Light" panose="020B0304030602030204" pitchFamily="34" charset="0"/>
                        </a:rPr>
                        <a:t> Price</a:t>
                      </a:r>
                      <a:endParaRPr lang="en-US" sz="12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Ubuntu Light" panose="020B0304030602030204" pitchFamily="34" charset="0"/>
                        </a:rPr>
                        <a:t>Net Price</a:t>
                      </a:r>
                      <a:endParaRPr lang="en-US" sz="12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Ultrasonic Sensors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Ubuntu Light" panose="020B0304030602030204" pitchFamily="34" charset="0"/>
                        </a:rPr>
                        <a:t>Maxbotix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4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$25.95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$103.80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Potentiometer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b="1" dirty="0" smtClean="0">
                          <a:latin typeface="Ubuntu Light" panose="020B0304030602030204" pitchFamily="34" charset="0"/>
                        </a:rPr>
                        <a:t>中国制造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1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$1.95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$1.95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Drive Motors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CIM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4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$25.00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$100.00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Manipulator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OWI Robots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1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$45.00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$45.00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Arm Motor Controllers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Texas Instruments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3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$2.00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$6.00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Drive</a:t>
                      </a:r>
                      <a:r>
                        <a:rPr lang="en-US" sz="12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Motor Controllers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Vex Robotics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4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$69.99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Donated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Micro Switch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Ubuntu Light" panose="020B0304030602030204" pitchFamily="34" charset="0"/>
                        </a:rPr>
                        <a:t>Sparkfun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2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$0.95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$1.50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RN-XV</a:t>
                      </a:r>
                      <a:r>
                        <a:rPr lang="en-US" sz="12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Wi-Fi Module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Roving Networks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1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$34.94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$34.94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Temperature Sensor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Maxim Integrated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1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$4.25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$4.25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Ambient Light Sensor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Sharp Electronics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1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$0.81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$0.81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IP Camera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Ubuntu Light" panose="020B0304030602030204" pitchFamily="34" charset="0"/>
                        </a:rPr>
                        <a:t>Foscam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1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$65.00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$65.00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AVR</a:t>
                      </a:r>
                      <a:r>
                        <a:rPr lang="en-US" sz="12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ISP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Atmel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1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$34.00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$34.00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Arduino Mega 2560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Arduino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1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$45.95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$45.95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ATmega2560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Atmel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1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$18.00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Sampled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MiniBoards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Ubuntu Light" panose="020B0304030602030204" pitchFamily="34" charset="0"/>
                        </a:rPr>
                        <a:t>ExpressPCB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3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$33.00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$99.00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72’’ </a:t>
                      </a:r>
                      <a:r>
                        <a:rPr lang="en-US" sz="1200" b="1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Aluminium</a:t>
                      </a:r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Angle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Vex Robotics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3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$29.95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$89.85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Sensor Brackets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Vex</a:t>
                      </a:r>
                      <a:r>
                        <a:rPr lang="en-US" sz="1200" b="1" baseline="0" dirty="0" smtClean="0">
                          <a:latin typeface="Ubuntu Light" panose="020B0304030602030204" pitchFamily="34" charset="0"/>
                        </a:rPr>
                        <a:t> Robotics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--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--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50.00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Trimpot</a:t>
                      </a:r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10K with Knob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Ubuntu Light" panose="020B0304030602030204" pitchFamily="34" charset="0"/>
                        </a:rPr>
                        <a:t>Sparkfun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4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$0.95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$3.80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ToughBox</a:t>
                      </a:r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Nano 500 Hex Shaft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Ubuntu Light" panose="020B0304030602030204" pitchFamily="34" charset="0"/>
                        </a:rPr>
                        <a:t>AndyMark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4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$78.00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Donated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6” </a:t>
                      </a:r>
                      <a:r>
                        <a:rPr lang="en-US" sz="1200" b="1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Plaction</a:t>
                      </a:r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Wheel w/ Tread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Ubuntu Light" panose="020B0304030602030204" pitchFamily="34" charset="0"/>
                        </a:rPr>
                        <a:t>AndyMark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4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$29.00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Donated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Hex Wheel Hub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Ubuntu Light" panose="020B0304030602030204" pitchFamily="34" charset="0"/>
                        </a:rPr>
                        <a:t>AndyMark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4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$10.00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Donated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Misc</a:t>
                      </a:r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Mechanical Parts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--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--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--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50.00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Misc</a:t>
                      </a:r>
                      <a:r>
                        <a:rPr lang="en-US" sz="12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Electrical Supplies (Resistors, Capacitors, Wires </a:t>
                      </a:r>
                      <a:r>
                        <a:rPr lang="en-US" sz="1200" b="1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etc</a:t>
                      </a:r>
                      <a:r>
                        <a:rPr lang="en-US" sz="12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)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--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--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--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50.00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Ubuntu Light" panose="020B0304030602030204" pitchFamily="34" charset="0"/>
                        </a:rPr>
                        <a:t>TOTAL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Ubuntu Light" panose="020B0304030602030204" pitchFamily="34" charset="0"/>
                        </a:rPr>
                        <a:t>$785.85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8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448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Questions?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34" y="1800373"/>
            <a:ext cx="4445000" cy="3771900"/>
          </a:xfrm>
          <a:prstGeom prst="rect">
            <a:avLst/>
          </a:prstGeom>
          <a:ln w="15875">
            <a:solidFill>
              <a:schemeClr val="dk1"/>
            </a:solidFill>
          </a:ln>
        </p:spPr>
      </p:pic>
    </p:spTree>
    <p:extLst>
      <p:ext uri="{BB962C8B-B14F-4D97-AF65-F5344CB8AC3E}">
        <p14:creationId xmlns:p14="http://schemas.microsoft.com/office/powerpoint/2010/main" val="2058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oter Placeholder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AutoShape 2" descr="https://docs.google.com/file/d/0B8oxHT_N3qhdMV9tTDE3WEdTSms/image?pagenumber=1&amp;w=14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82614" y="160338"/>
            <a:ext cx="6607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Robot Schematic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t="17148" r="4653" b="13927"/>
          <a:stretch/>
        </p:blipFill>
        <p:spPr bwMode="auto">
          <a:xfrm>
            <a:off x="-21851" y="1176002"/>
            <a:ext cx="12269188" cy="535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Hardware Block Diagram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511928" y="1656784"/>
            <a:ext cx="9288855" cy="4852658"/>
            <a:chOff x="228600" y="1075141"/>
            <a:chExt cx="8686800" cy="4640580"/>
          </a:xfrm>
        </p:grpSpPr>
        <p:grpSp>
          <p:nvGrpSpPr>
            <p:cNvPr id="62" name="Group 61"/>
            <p:cNvGrpSpPr/>
            <p:nvPr/>
          </p:nvGrpSpPr>
          <p:grpSpPr>
            <a:xfrm>
              <a:off x="228600" y="1075141"/>
              <a:ext cx="8686800" cy="4640580"/>
              <a:chOff x="381000" y="228600"/>
              <a:chExt cx="8686800" cy="464058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3657600" y="228600"/>
                <a:ext cx="0" cy="41148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1182645" y="296501"/>
                <a:ext cx="1560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User Interface</a:t>
                </a:r>
                <a:endParaRPr lang="en-US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103308" y="300115"/>
                <a:ext cx="747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Robot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368023" y="1223548"/>
                <a:ext cx="682303" cy="461665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n>
                      <a:solidFill>
                        <a:schemeClr val="accent3"/>
                      </a:solidFill>
                    </a:ln>
                  </a:rPr>
                  <a:t>Android</a:t>
                </a:r>
              </a:p>
              <a:p>
                <a:r>
                  <a:rPr lang="en-US" sz="1200" dirty="0" smtClean="0">
                    <a:ln>
                      <a:solidFill>
                        <a:schemeClr val="accent3"/>
                      </a:solidFill>
                    </a:ln>
                  </a:rPr>
                  <a:t>Phone</a:t>
                </a:r>
                <a:endParaRPr lang="en-US" sz="1200" dirty="0">
                  <a:ln>
                    <a:solidFill>
                      <a:schemeClr val="accent3"/>
                    </a:solidFill>
                  </a:ln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078117" y="1905000"/>
                <a:ext cx="778294" cy="1015663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/>
                <a:endParaRPr lang="en-US" sz="1200" dirty="0" smtClean="0">
                  <a:ln>
                    <a:solidFill>
                      <a:schemeClr val="accent3"/>
                    </a:solidFill>
                  </a:ln>
                </a:endParaRPr>
              </a:p>
              <a:p>
                <a:pPr algn="ctr"/>
                <a:endParaRPr lang="en-US" sz="1200" dirty="0">
                  <a:ln>
                    <a:solidFill>
                      <a:schemeClr val="accent3"/>
                    </a:solidFill>
                  </a:ln>
                </a:endParaRPr>
              </a:p>
              <a:p>
                <a:pPr algn="ctr"/>
                <a:r>
                  <a:rPr lang="en-US" sz="1200" dirty="0" smtClean="0">
                    <a:ln>
                      <a:solidFill>
                        <a:schemeClr val="accent3"/>
                      </a:solidFill>
                    </a:ln>
                  </a:rPr>
                  <a:t>Laptop</a:t>
                </a:r>
              </a:p>
              <a:p>
                <a:pPr algn="ctr"/>
                <a:endParaRPr lang="en-US" sz="1200" dirty="0">
                  <a:ln>
                    <a:solidFill>
                      <a:schemeClr val="accent3"/>
                    </a:solidFill>
                  </a:ln>
                </a:endParaRPr>
              </a:p>
              <a:p>
                <a:pPr algn="ctr"/>
                <a:endParaRPr lang="en-US" sz="1200" dirty="0">
                  <a:ln>
                    <a:solidFill>
                      <a:schemeClr val="accent3"/>
                    </a:solidFill>
                  </a:ln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406049" y="2181998"/>
                <a:ext cx="606256" cy="461665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err="1" smtClean="0">
                    <a:ln>
                      <a:solidFill>
                        <a:schemeClr val="accent3"/>
                      </a:solidFill>
                    </a:ln>
                  </a:rPr>
                  <a:t>Wifi</a:t>
                </a:r>
                <a:endParaRPr lang="en-US" sz="1200" dirty="0" smtClean="0">
                  <a:ln>
                    <a:solidFill>
                      <a:schemeClr val="accent3"/>
                    </a:solidFill>
                  </a:ln>
                </a:endParaRPr>
              </a:p>
              <a:p>
                <a:pPr algn="ctr"/>
                <a:r>
                  <a:rPr lang="en-US" sz="1200" dirty="0" smtClean="0">
                    <a:ln>
                      <a:solidFill>
                        <a:schemeClr val="accent3"/>
                      </a:solidFill>
                    </a:ln>
                  </a:rPr>
                  <a:t>Router</a:t>
                </a:r>
                <a:endParaRPr lang="en-US" sz="1200" dirty="0">
                  <a:ln>
                    <a:solidFill>
                      <a:schemeClr val="accent3"/>
                    </a:solidFill>
                  </a:ln>
                </a:endParaRPr>
              </a:p>
            </p:txBody>
          </p:sp>
          <p:cxnSp>
            <p:nvCxnSpPr>
              <p:cNvPr id="81" name="Straight Arrow Connector 80"/>
              <p:cNvCxnSpPr>
                <a:stCxn id="79" idx="3"/>
                <a:endCxn id="80" idx="1"/>
              </p:cNvCxnSpPr>
              <p:nvPr/>
            </p:nvCxnSpPr>
            <p:spPr>
              <a:xfrm flipV="1">
                <a:off x="1856411" y="2412831"/>
                <a:ext cx="549638" cy="1"/>
              </a:xfrm>
              <a:prstGeom prst="straightConnector1">
                <a:avLst/>
              </a:prstGeom>
              <a:ln w="19050">
                <a:prstDash val="sysDot"/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92" idx="1"/>
              </p:cNvCxnSpPr>
              <p:nvPr/>
            </p:nvCxnSpPr>
            <p:spPr>
              <a:xfrm flipH="1">
                <a:off x="7315200" y="3413100"/>
                <a:ext cx="478239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4419600" y="814949"/>
                <a:ext cx="683200" cy="276999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err="1" smtClean="0">
                    <a:ln>
                      <a:solidFill>
                        <a:schemeClr val="tx2"/>
                      </a:solidFill>
                    </a:ln>
                  </a:rPr>
                  <a:t>Wifi</a:t>
                </a:r>
                <a:r>
                  <a:rPr lang="en-US" sz="1200" dirty="0" smtClean="0">
                    <a:ln>
                      <a:solidFill>
                        <a:schemeClr val="tx2"/>
                      </a:solidFill>
                    </a:ln>
                  </a:rPr>
                  <a:t> T/R</a:t>
                </a:r>
                <a:endParaRPr lang="en-US" sz="1200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  <p:cxnSp>
            <p:nvCxnSpPr>
              <p:cNvPr id="84" name="Straight Arrow Connector 83"/>
              <p:cNvCxnSpPr>
                <a:stCxn id="80" idx="3"/>
                <a:endCxn id="83" idx="1"/>
              </p:cNvCxnSpPr>
              <p:nvPr/>
            </p:nvCxnSpPr>
            <p:spPr>
              <a:xfrm flipV="1">
                <a:off x="3012305" y="953449"/>
                <a:ext cx="1407295" cy="1459382"/>
              </a:xfrm>
              <a:prstGeom prst="straightConnector1">
                <a:avLst/>
              </a:prstGeom>
              <a:ln w="19050">
                <a:prstDash val="sysDot"/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5562600" y="1442784"/>
                <a:ext cx="497252" cy="276999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n>
                      <a:solidFill>
                        <a:schemeClr val="tx2"/>
                      </a:solidFill>
                    </a:ln>
                  </a:rPr>
                  <a:t>MCU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467600" y="1731473"/>
                <a:ext cx="1447800" cy="97004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872018" y="1714500"/>
                <a:ext cx="639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ARM</a:t>
                </a:r>
                <a:endParaRPr lang="en-US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488239" y="2832399"/>
                <a:ext cx="1447800" cy="1439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760609" y="2829003"/>
                <a:ext cx="8627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Chassis</a:t>
                </a:r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652696" y="2245942"/>
                <a:ext cx="1078565" cy="276999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n>
                      <a:solidFill>
                        <a:schemeClr val="tx2"/>
                      </a:solidFill>
                    </a:ln>
                  </a:rPr>
                  <a:t>Motor Control</a:t>
                </a:r>
                <a:endParaRPr lang="en-US" sz="1200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  <p:cxnSp>
            <p:nvCxnSpPr>
              <p:cNvPr id="91" name="Straight Arrow Connector 90"/>
              <p:cNvCxnSpPr>
                <a:stCxn id="115" idx="0"/>
                <a:endCxn id="116" idx="2"/>
              </p:cNvCxnSpPr>
              <p:nvPr/>
            </p:nvCxnSpPr>
            <p:spPr>
              <a:xfrm flipH="1" flipV="1">
                <a:off x="4978568" y="3336667"/>
                <a:ext cx="314042" cy="255888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7793439" y="3182267"/>
                <a:ext cx="796115" cy="461665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ln>
                      <a:solidFill>
                        <a:schemeClr val="tx2"/>
                      </a:solidFill>
                    </a:ln>
                  </a:rPr>
                  <a:t>Obstacle </a:t>
                </a:r>
              </a:p>
              <a:p>
                <a:r>
                  <a:rPr lang="en-US" sz="1200" dirty="0" smtClean="0">
                    <a:ln>
                      <a:solidFill>
                        <a:schemeClr val="tx2"/>
                      </a:solidFill>
                    </a:ln>
                  </a:rPr>
                  <a:t>Detection</a:t>
                </a:r>
                <a:endParaRPr lang="en-US" sz="1200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962400" y="2665380"/>
                <a:ext cx="2362200" cy="161248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652696" y="3880227"/>
                <a:ext cx="1078565" cy="276999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n>
                      <a:solidFill>
                        <a:schemeClr val="tx2"/>
                      </a:solidFill>
                    </a:ln>
                  </a:rPr>
                  <a:t>Motor Control</a:t>
                </a:r>
                <a:endParaRPr lang="en-US" sz="1200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280013" y="3908531"/>
                <a:ext cx="1670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Video Feedback</a:t>
                </a:r>
                <a:endParaRPr lang="en-US" dirty="0"/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 flipV="1">
                <a:off x="7315200" y="1581285"/>
                <a:ext cx="0" cy="1831815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7" name="Arc 96"/>
              <p:cNvSpPr/>
              <p:nvPr/>
            </p:nvSpPr>
            <p:spPr>
              <a:xfrm>
                <a:off x="7253616" y="2327007"/>
                <a:ext cx="137784" cy="114868"/>
              </a:xfrm>
              <a:prstGeom prst="arc">
                <a:avLst>
                  <a:gd name="adj1" fmla="val 10837686"/>
                  <a:gd name="adj2" fmla="val 21563360"/>
                </a:avLst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8" name="Straight Connector 97"/>
              <p:cNvCxnSpPr>
                <a:stCxn id="97" idx="0"/>
              </p:cNvCxnSpPr>
              <p:nvPr/>
            </p:nvCxnSpPr>
            <p:spPr>
              <a:xfrm flipH="1">
                <a:off x="7162800" y="2383686"/>
                <a:ext cx="90822" cy="756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7162800" y="2138882"/>
                <a:ext cx="0" cy="1881585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endCxn id="85" idx="3"/>
              </p:cNvCxnSpPr>
              <p:nvPr/>
            </p:nvCxnSpPr>
            <p:spPr>
              <a:xfrm flipH="1">
                <a:off x="6059852" y="1581283"/>
                <a:ext cx="1262656" cy="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>
                <a:stCxn id="97" idx="2"/>
                <a:endCxn id="90" idx="1"/>
              </p:cNvCxnSpPr>
              <p:nvPr/>
            </p:nvCxnSpPr>
            <p:spPr>
              <a:xfrm>
                <a:off x="7391394" y="2383707"/>
                <a:ext cx="261302" cy="735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flipV="1">
                <a:off x="7162800" y="4018727"/>
                <a:ext cx="489896" cy="174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>
                <a:off x="5791201" y="2138973"/>
                <a:ext cx="1371599" cy="8528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>
                <a:endCxn id="85" idx="0"/>
              </p:cNvCxnSpPr>
              <p:nvPr/>
            </p:nvCxnSpPr>
            <p:spPr>
              <a:xfrm>
                <a:off x="5811226" y="953449"/>
                <a:ext cx="0" cy="489335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>
                <a:endCxn id="83" idx="3"/>
              </p:cNvCxnSpPr>
              <p:nvPr/>
            </p:nvCxnSpPr>
            <p:spPr>
              <a:xfrm flipH="1">
                <a:off x="5102800" y="953448"/>
                <a:ext cx="715592" cy="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endCxn id="85" idx="1"/>
              </p:cNvCxnSpPr>
              <p:nvPr/>
            </p:nvCxnSpPr>
            <p:spPr>
              <a:xfrm>
                <a:off x="4777926" y="1581283"/>
                <a:ext cx="784674" cy="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4785091" y="1581285"/>
                <a:ext cx="1" cy="427716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>
                <a:stCxn id="63" idx="3"/>
              </p:cNvCxnSpPr>
              <p:nvPr/>
            </p:nvCxnSpPr>
            <p:spPr>
              <a:xfrm>
                <a:off x="5108171" y="2139160"/>
                <a:ext cx="710221" cy="834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>
                <a:stCxn id="85" idx="2"/>
              </p:cNvCxnSpPr>
              <p:nvPr/>
            </p:nvCxnSpPr>
            <p:spPr>
              <a:xfrm>
                <a:off x="5811226" y="1719783"/>
                <a:ext cx="0" cy="427718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0" name="Rectangle 109"/>
              <p:cNvSpPr/>
              <p:nvPr/>
            </p:nvSpPr>
            <p:spPr>
              <a:xfrm>
                <a:off x="381000" y="228600"/>
                <a:ext cx="8686800" cy="4114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4114800" y="4592181"/>
                <a:ext cx="526106" cy="276999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err="1" smtClean="0">
                    <a:ln>
                      <a:solidFill>
                        <a:schemeClr val="tx2"/>
                      </a:solidFill>
                    </a:ln>
                  </a:rPr>
                  <a:t>Elean</a:t>
                </a:r>
                <a:endParaRPr lang="en-US" sz="1200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4798998" y="4592180"/>
                <a:ext cx="486030" cy="276999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err="1" smtClean="0">
                    <a:ln>
                      <a:solidFill>
                        <a:schemeClr val="accent3"/>
                      </a:solidFill>
                    </a:ln>
                  </a:rPr>
                  <a:t>Nitin</a:t>
                </a:r>
                <a:endParaRPr lang="en-US" sz="1200" dirty="0">
                  <a:ln>
                    <a:solidFill>
                      <a:schemeClr val="accent3"/>
                    </a:solidFill>
                  </a:ln>
                </a:endParaRPr>
              </a:p>
            </p:txBody>
          </p:sp>
          <p:cxnSp>
            <p:nvCxnSpPr>
              <p:cNvPr id="113" name="Straight Arrow Connector 112"/>
              <p:cNvCxnSpPr>
                <a:stCxn id="78" idx="2"/>
                <a:endCxn id="80" idx="0"/>
              </p:cNvCxnSpPr>
              <p:nvPr/>
            </p:nvCxnSpPr>
            <p:spPr>
              <a:xfrm>
                <a:off x="2709175" y="1685213"/>
                <a:ext cx="2" cy="496785"/>
              </a:xfrm>
              <a:prstGeom prst="straightConnector1">
                <a:avLst/>
              </a:prstGeom>
              <a:ln w="19050">
                <a:prstDash val="sysDot"/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4114800" y="3592556"/>
                <a:ext cx="787267" cy="276999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n>
                      <a:solidFill>
                        <a:schemeClr val="accent3"/>
                      </a:solidFill>
                    </a:ln>
                  </a:rPr>
                  <a:t>Pan &amp; Tilt</a:t>
                </a:r>
                <a:endParaRPr lang="en-US" sz="1200" dirty="0">
                  <a:ln>
                    <a:solidFill>
                      <a:schemeClr val="accent3"/>
                    </a:solidFill>
                  </a:ln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5060816" y="3592555"/>
                <a:ext cx="463588" cy="276999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n>
                      <a:solidFill>
                        <a:schemeClr val="accent3"/>
                      </a:solidFill>
                    </a:ln>
                  </a:rPr>
                  <a:t>Cam</a:t>
                </a:r>
                <a:endParaRPr lang="en-US" sz="1200" dirty="0">
                  <a:ln>
                    <a:solidFill>
                      <a:schemeClr val="accent3"/>
                    </a:solidFill>
                  </a:ln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4419600" y="3059668"/>
                <a:ext cx="1117935" cy="276999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n>
                      <a:solidFill>
                        <a:schemeClr val="accent3"/>
                      </a:solidFill>
                    </a:ln>
                  </a:rPr>
                  <a:t>Integrated </a:t>
                </a:r>
                <a:r>
                  <a:rPr lang="en-US" sz="1200" dirty="0" err="1" smtClean="0">
                    <a:ln>
                      <a:solidFill>
                        <a:schemeClr val="accent3"/>
                      </a:solidFill>
                    </a:ln>
                  </a:rPr>
                  <a:t>Wifi</a:t>
                </a:r>
                <a:endParaRPr lang="en-US" sz="1200" dirty="0">
                  <a:ln>
                    <a:solidFill>
                      <a:schemeClr val="accent3"/>
                    </a:solidFill>
                  </a:ln>
                </a:endParaRPr>
              </a:p>
            </p:txBody>
          </p:sp>
          <p:cxnSp>
            <p:nvCxnSpPr>
              <p:cNvPr id="117" name="Straight Arrow Connector 116"/>
              <p:cNvCxnSpPr/>
              <p:nvPr/>
            </p:nvCxnSpPr>
            <p:spPr>
              <a:xfrm>
                <a:off x="4800600" y="2286000"/>
                <a:ext cx="0" cy="37938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>
                <a:off x="7315200" y="789791"/>
                <a:ext cx="0" cy="821653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>
                <a:stCxn id="80" idx="3"/>
                <a:endCxn id="116" idx="1"/>
              </p:cNvCxnSpPr>
              <p:nvPr/>
            </p:nvCxnSpPr>
            <p:spPr>
              <a:xfrm>
                <a:off x="3012305" y="2412831"/>
                <a:ext cx="1407295" cy="785337"/>
              </a:xfrm>
              <a:prstGeom prst="straightConnector1">
                <a:avLst/>
              </a:prstGeom>
              <a:ln w="19050">
                <a:prstDash val="sysDot"/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>
                <a:endCxn id="114" idx="0"/>
              </p:cNvCxnSpPr>
              <p:nvPr/>
            </p:nvCxnSpPr>
            <p:spPr>
              <a:xfrm flipH="1">
                <a:off x="4508434" y="3336667"/>
                <a:ext cx="148758" cy="255889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4373752" y="2847201"/>
              <a:ext cx="582019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Power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55357" y="4376521"/>
              <a:ext cx="564578" cy="461665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Night</a:t>
              </a:r>
            </a:p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Vision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cxnSp>
          <p:nvCxnSpPr>
            <p:cNvPr id="65" name="Straight Arrow Connector 64"/>
            <p:cNvCxnSpPr>
              <a:stCxn id="116" idx="3"/>
              <a:endCxn id="64" idx="0"/>
            </p:cNvCxnSpPr>
            <p:nvPr/>
          </p:nvCxnSpPr>
          <p:spPr>
            <a:xfrm>
              <a:off x="5385135" y="4044709"/>
              <a:ext cx="352511" cy="33181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7335839" y="1143042"/>
              <a:ext cx="1447800" cy="128047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315200" y="1143042"/>
              <a:ext cx="1480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ENVIROMENT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500296" y="1497833"/>
              <a:ext cx="1057085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Ambient Light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536267" y="1922621"/>
              <a:ext cx="985142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Temperature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cxnSp>
          <p:nvCxnSpPr>
            <p:cNvPr id="70" name="Straight Connector 69"/>
            <p:cNvCxnSpPr>
              <a:stCxn id="68" idx="1"/>
            </p:cNvCxnSpPr>
            <p:nvPr/>
          </p:nvCxnSpPr>
          <p:spPr>
            <a:xfrm flipH="1" flipV="1">
              <a:off x="7170108" y="1636332"/>
              <a:ext cx="330188" cy="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9" idx="1"/>
            </p:cNvCxnSpPr>
            <p:nvPr/>
          </p:nvCxnSpPr>
          <p:spPr>
            <a:xfrm flipH="1" flipV="1">
              <a:off x="7170108" y="2061120"/>
              <a:ext cx="366159" cy="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endCxn id="83" idx="2"/>
            </p:cNvCxnSpPr>
            <p:nvPr/>
          </p:nvCxnSpPr>
          <p:spPr>
            <a:xfrm flipH="1" flipV="1">
              <a:off x="4608800" y="1938489"/>
              <a:ext cx="16726" cy="51949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5966280" y="1789690"/>
              <a:ext cx="993862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Battery Level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cxnSp>
          <p:nvCxnSpPr>
            <p:cNvPr id="74" name="Straight Arrow Connector 73"/>
            <p:cNvCxnSpPr>
              <a:stCxn id="73" idx="2"/>
            </p:cNvCxnSpPr>
            <p:nvPr/>
          </p:nvCxnSpPr>
          <p:spPr>
            <a:xfrm>
              <a:off x="6463211" y="2066689"/>
              <a:ext cx="0" cy="36113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95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039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Microcontroller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1800373"/>
            <a:ext cx="87058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6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039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Microcontroller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190293"/>
              </p:ext>
            </p:extLst>
          </p:nvPr>
        </p:nvGraphicFramePr>
        <p:xfrm>
          <a:off x="751602" y="1903879"/>
          <a:ext cx="10688796" cy="333756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{7E9639D4-E3E2-4D34-9284-5A2195B3D0D7}</a:tableStyleId>
              </a:tblPr>
              <a:tblGrid>
                <a:gridCol w="2595880"/>
                <a:gridCol w="1834991"/>
                <a:gridCol w="1552575"/>
                <a:gridCol w="1685925"/>
                <a:gridCol w="1390650"/>
                <a:gridCol w="1628775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Ubuntu Light" panose="020B0304030602030204" pitchFamily="34" charset="0"/>
                        </a:rPr>
                        <a:t>MSP430G2553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Ubuntu Light" panose="020B0304030602030204" pitchFamily="34" charset="0"/>
                        </a:rPr>
                        <a:t>ATmega328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Ubuntu Light" panose="020B0304030602030204" pitchFamily="34" charset="0"/>
                        </a:rPr>
                        <a:t>ATmega2560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PIC16F886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PIC18F47J53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Architecture (bits)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16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8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8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16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8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Frequency (MHz)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16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20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16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8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8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Max Voltage (V)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3.6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5.5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5.5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5.5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3.6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Program Memory (KB)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16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32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256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14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128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RAM (KB)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0.5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2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8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0.359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3.71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USART/SPI 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1/1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1/2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4/5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1/1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2/2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I/O Pins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24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23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86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25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44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ADC (channels, bits)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8, 10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8, 10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16, 10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11, 10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13, 12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Mobile Base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62100" y="1613594"/>
            <a:ext cx="8686800" cy="4648200"/>
            <a:chOff x="381000" y="228600"/>
            <a:chExt cx="8686800" cy="4648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657600" y="228600"/>
              <a:ext cx="0" cy="41148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182645" y="296501"/>
              <a:ext cx="1560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 Interface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296501"/>
              <a:ext cx="747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Robot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68023" y="1223548"/>
              <a:ext cx="682303" cy="461665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Android</a:t>
              </a:r>
            </a:p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Phone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8117" y="1905000"/>
              <a:ext cx="778294" cy="1015663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en-US" sz="1200" dirty="0" smtClean="0">
                <a:ln>
                  <a:solidFill>
                    <a:schemeClr val="accent3"/>
                  </a:solidFill>
                </a:ln>
              </a:endParaRPr>
            </a:p>
            <a:p>
              <a:pPr algn="ctr"/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Laptop</a:t>
              </a:r>
            </a:p>
            <a:p>
              <a:pPr algn="ctr"/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  <a:p>
              <a:pPr algn="ctr"/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66586" y="2181998"/>
              <a:ext cx="885179" cy="461665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Integrated </a:t>
              </a:r>
            </a:p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Wi-Fi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cxnSp>
          <p:nvCxnSpPr>
            <p:cNvPr id="12" name="Straight Arrow Connector 11"/>
            <p:cNvCxnSpPr>
              <a:stCxn id="10" idx="3"/>
              <a:endCxn id="11" idx="1"/>
            </p:cNvCxnSpPr>
            <p:nvPr/>
          </p:nvCxnSpPr>
          <p:spPr>
            <a:xfrm flipV="1">
              <a:off x="1856411" y="2412831"/>
              <a:ext cx="410175" cy="1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7" idx="1"/>
            </p:cNvCxnSpPr>
            <p:nvPr/>
          </p:nvCxnSpPr>
          <p:spPr>
            <a:xfrm flipH="1">
              <a:off x="7315200" y="3050233"/>
              <a:ext cx="478239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382379" y="814949"/>
              <a:ext cx="757643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Wi-Fi T/R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cxnSp>
          <p:nvCxnSpPr>
            <p:cNvPr id="15" name="Straight Arrow Connector 14"/>
            <p:cNvCxnSpPr>
              <a:endCxn id="14" idx="1"/>
            </p:cNvCxnSpPr>
            <p:nvPr/>
          </p:nvCxnSpPr>
          <p:spPr>
            <a:xfrm flipV="1">
              <a:off x="3141505" y="953449"/>
              <a:ext cx="1240874" cy="1332552"/>
            </a:xfrm>
            <a:prstGeom prst="straightConnector1">
              <a:avLst/>
            </a:prstGeom>
            <a:ln w="19050">
              <a:prstDash val="sysDot"/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562600" y="1442784"/>
              <a:ext cx="497252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>
                  <a:ln>
                    <a:solidFill>
                      <a:schemeClr val="tx2"/>
                    </a:solidFill>
                  </a:ln>
                </a:rPr>
                <a:t>MCU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14290" y="1094601"/>
              <a:ext cx="1154419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Potentiometers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52696" y="1524000"/>
              <a:ext cx="1077603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Limit Switches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67600" y="665833"/>
              <a:ext cx="1447800" cy="16731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71539" y="740833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ARM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88239" y="2469531"/>
              <a:ext cx="1447800" cy="1808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18074" y="2450068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Mobile Base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52696" y="1905000"/>
              <a:ext cx="1078565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Motor Control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43400" y="2009001"/>
              <a:ext cx="883383" cy="27699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rgbClr val="C00000"/>
                    </a:solidFill>
                  </a:ln>
                </a:rPr>
                <a:t>Power Unit</a:t>
              </a:r>
              <a:endParaRPr lang="en-US" sz="1200" dirty="0">
                <a:ln>
                  <a:solidFill>
                    <a:srgbClr val="C00000"/>
                  </a:solidFill>
                </a:ln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5150955" y="3336667"/>
              <a:ext cx="404043" cy="25588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4527450" y="3336666"/>
              <a:ext cx="349350" cy="25589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793439" y="2819400"/>
              <a:ext cx="796115" cy="46166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Obstacle </a:t>
              </a:r>
            </a:p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Detection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62400" y="2665380"/>
              <a:ext cx="2240961" cy="161248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52696" y="3517360"/>
              <a:ext cx="1078565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Motor Control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59673" y="3908531"/>
              <a:ext cx="1381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 Feedback</a:t>
              </a:r>
              <a:endParaRPr lang="en-US" dirty="0"/>
            </a:p>
          </p:txBody>
        </p:sp>
        <p:cxnSp>
          <p:nvCxnSpPr>
            <p:cNvPr id="31" name="Straight Connector 30"/>
            <p:cNvCxnSpPr>
              <a:stCxn id="17" idx="1"/>
            </p:cNvCxnSpPr>
            <p:nvPr/>
          </p:nvCxnSpPr>
          <p:spPr>
            <a:xfrm flipH="1" flipV="1">
              <a:off x="7315200" y="1227713"/>
              <a:ext cx="299090" cy="5388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1"/>
            </p:cNvCxnSpPr>
            <p:nvPr/>
          </p:nvCxnSpPr>
          <p:spPr>
            <a:xfrm flipH="1">
              <a:off x="7315200" y="1662500"/>
              <a:ext cx="337496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315200" y="1227713"/>
              <a:ext cx="1503" cy="182252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Arc 33"/>
            <p:cNvSpPr/>
            <p:nvPr/>
          </p:nvSpPr>
          <p:spPr>
            <a:xfrm>
              <a:off x="7253616" y="1986065"/>
              <a:ext cx="137784" cy="114868"/>
            </a:xfrm>
            <a:prstGeom prst="arc">
              <a:avLst>
                <a:gd name="adj1" fmla="val 10837686"/>
                <a:gd name="adj2" fmla="val 21563360"/>
              </a:avLst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7162800" y="2042766"/>
              <a:ext cx="84301" cy="734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7162800" y="2043426"/>
              <a:ext cx="0" cy="1962888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16" idx="3"/>
            </p:cNvCxnSpPr>
            <p:nvPr/>
          </p:nvCxnSpPr>
          <p:spPr>
            <a:xfrm flipH="1">
              <a:off x="6059852" y="1581283"/>
              <a:ext cx="1262656" cy="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4" idx="2"/>
              <a:endCxn id="23" idx="1"/>
            </p:cNvCxnSpPr>
            <p:nvPr/>
          </p:nvCxnSpPr>
          <p:spPr>
            <a:xfrm>
              <a:off x="7391394" y="2042765"/>
              <a:ext cx="261302" cy="73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7162800" y="3655860"/>
              <a:ext cx="489896" cy="17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791201" y="2138973"/>
              <a:ext cx="1371599" cy="8528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16" idx="0"/>
            </p:cNvCxnSpPr>
            <p:nvPr/>
          </p:nvCxnSpPr>
          <p:spPr>
            <a:xfrm>
              <a:off x="5811226" y="953449"/>
              <a:ext cx="0" cy="48933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14" idx="3"/>
            </p:cNvCxnSpPr>
            <p:nvPr/>
          </p:nvCxnSpPr>
          <p:spPr>
            <a:xfrm flipH="1">
              <a:off x="5140022" y="953448"/>
              <a:ext cx="678370" cy="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16" idx="1"/>
            </p:cNvCxnSpPr>
            <p:nvPr/>
          </p:nvCxnSpPr>
          <p:spPr>
            <a:xfrm>
              <a:off x="4777926" y="1581283"/>
              <a:ext cx="784674" cy="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4" idx="0"/>
            </p:cNvCxnSpPr>
            <p:nvPr/>
          </p:nvCxnSpPr>
          <p:spPr>
            <a:xfrm flipH="1" flipV="1">
              <a:off x="4785091" y="1581284"/>
              <a:ext cx="1" cy="427717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4" idx="3"/>
            </p:cNvCxnSpPr>
            <p:nvPr/>
          </p:nvCxnSpPr>
          <p:spPr>
            <a:xfrm>
              <a:off x="5226783" y="2147501"/>
              <a:ext cx="591609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6" idx="2"/>
            </p:cNvCxnSpPr>
            <p:nvPr/>
          </p:nvCxnSpPr>
          <p:spPr>
            <a:xfrm>
              <a:off x="5811226" y="1719783"/>
              <a:ext cx="0" cy="42771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381000" y="228600"/>
              <a:ext cx="8686800" cy="411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52800" y="4592181"/>
              <a:ext cx="526106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Elean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36998" y="4592180"/>
              <a:ext cx="486030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Nitin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57192" y="4599801"/>
              <a:ext cx="633315" cy="27699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rgbClr val="C00000"/>
                    </a:solidFill>
                  </a:ln>
                </a:rPr>
                <a:t>Wesley</a:t>
              </a:r>
              <a:endParaRPr lang="en-US" sz="1200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845376" y="3869555"/>
              <a:ext cx="777970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Flashlight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V="1">
              <a:off x="7162800" y="4006314"/>
              <a:ext cx="682576" cy="17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9" idx="2"/>
              <a:endCxn id="11" idx="0"/>
            </p:cNvCxnSpPr>
            <p:nvPr/>
          </p:nvCxnSpPr>
          <p:spPr>
            <a:xfrm>
              <a:off x="2709175" y="1685213"/>
              <a:ext cx="1" cy="496785"/>
            </a:xfrm>
            <a:prstGeom prst="straightConnector1">
              <a:avLst/>
            </a:prstGeom>
            <a:ln w="19050">
              <a:prstDash val="sysDot"/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114800" y="3592556"/>
              <a:ext cx="973215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Mic/Speaker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19478" y="3592555"/>
              <a:ext cx="463588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Cam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19600" y="3059668"/>
              <a:ext cx="1211935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Integrated Wi-Fi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4800600" y="2286000"/>
              <a:ext cx="0" cy="37938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142175" y="871811"/>
              <a:ext cx="984500" cy="461665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Environment</a:t>
              </a:r>
              <a:r>
                <a:rPr lang="en-US" sz="1200" dirty="0">
                  <a:ln>
                    <a:solidFill>
                      <a:schemeClr val="accent3"/>
                    </a:solidFill>
                  </a:ln>
                </a:rPr>
                <a:t/>
              </a:r>
              <a:br>
                <a:rPr lang="en-US" sz="1200" dirty="0">
                  <a:ln>
                    <a:solidFill>
                      <a:schemeClr val="accent3"/>
                    </a:solidFill>
                  </a:ln>
                </a:rPr>
              </a:br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Sensors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6654451" y="1336616"/>
              <a:ext cx="0" cy="24466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56" idx="1"/>
            </p:cNvCxnSpPr>
            <p:nvPr/>
          </p:nvCxnSpPr>
          <p:spPr>
            <a:xfrm>
              <a:off x="3141505" y="2514600"/>
              <a:ext cx="1278095" cy="683568"/>
            </a:xfrm>
            <a:prstGeom prst="straightConnector1">
              <a:avLst/>
            </a:prstGeom>
            <a:ln w="19050">
              <a:prstDash val="sysDot"/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3013</TotalTime>
  <Words>1282</Words>
  <Application>Microsoft Office PowerPoint</Application>
  <PresentationFormat>Custom</PresentationFormat>
  <Paragraphs>748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Parallax</vt:lpstr>
      <vt:lpstr>KnightCop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Nitin</dc:creator>
  <cp:lastModifiedBy>atencioelean@knights.ucf.edu</cp:lastModifiedBy>
  <cp:revision>216</cp:revision>
  <dcterms:created xsi:type="dcterms:W3CDTF">2013-09-14T05:11:25Z</dcterms:created>
  <dcterms:modified xsi:type="dcterms:W3CDTF">2013-11-26T15:22:53Z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Author">
    <vt:lpwstr>ACCT03\e295947</vt:lpwstr>
  </property>
  <property fmtid="{D5CDD505-2E9C-101B-9397-08002B2CF9AE}" pid="3" name="Document Sensitivity">
    <vt:lpwstr>1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  <property fmtid="{D5CDD505-2E9C-101B-9397-08002B2CF9AE}" pid="7" name="Allow Header Overwrite">
    <vt:bool>true</vt:bool>
  </property>
  <property fmtid="{D5CDD505-2E9C-101B-9397-08002B2CF9AE}" pid="8" name="Allow Footer Overwrite">
    <vt:bool>true</vt:bool>
  </property>
  <property fmtid="{D5CDD505-2E9C-101B-9397-08002B2CF9AE}" pid="9" name="Multiple Selected">
    <vt:lpwstr>-1</vt:lpwstr>
  </property>
  <property fmtid="{D5CDD505-2E9C-101B-9397-08002B2CF9AE}" pid="10" name="SIPLongWording">
    <vt:lpwstr/>
  </property>
  <property fmtid="{D5CDD505-2E9C-101B-9397-08002B2CF9AE}" pid="11" name="checkedProgramsCount">
    <vt:i4>0</vt:i4>
  </property>
</Properties>
</file>