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9"/>
  </p:notesMasterIdLst>
  <p:sldIdLst>
    <p:sldId id="256" r:id="rId2"/>
    <p:sldId id="257" r:id="rId3"/>
    <p:sldId id="258" r:id="rId4"/>
    <p:sldId id="269" r:id="rId5"/>
    <p:sldId id="259" r:id="rId6"/>
    <p:sldId id="273" r:id="rId7"/>
    <p:sldId id="278" r:id="rId8"/>
    <p:sldId id="261" r:id="rId9"/>
    <p:sldId id="309" r:id="rId10"/>
    <p:sldId id="270" r:id="rId11"/>
    <p:sldId id="288" r:id="rId12"/>
    <p:sldId id="289" r:id="rId13"/>
    <p:sldId id="290" r:id="rId14"/>
    <p:sldId id="310" r:id="rId15"/>
    <p:sldId id="279" r:id="rId16"/>
    <p:sldId id="282" r:id="rId17"/>
    <p:sldId id="313" r:id="rId18"/>
    <p:sldId id="284" r:id="rId19"/>
    <p:sldId id="286" r:id="rId20"/>
    <p:sldId id="316" r:id="rId21"/>
    <p:sldId id="317" r:id="rId22"/>
    <p:sldId id="318" r:id="rId23"/>
    <p:sldId id="287" r:id="rId24"/>
    <p:sldId id="320" r:id="rId25"/>
    <p:sldId id="331" r:id="rId26"/>
    <p:sldId id="332" r:id="rId27"/>
    <p:sldId id="333" r:id="rId28"/>
    <p:sldId id="334" r:id="rId29"/>
    <p:sldId id="335" r:id="rId30"/>
    <p:sldId id="336" r:id="rId31"/>
    <p:sldId id="337" r:id="rId32"/>
    <p:sldId id="338" r:id="rId33"/>
    <p:sldId id="339" r:id="rId34"/>
    <p:sldId id="330" r:id="rId35"/>
    <p:sldId id="314" r:id="rId36"/>
    <p:sldId id="315" r:id="rId37"/>
    <p:sldId id="302" r:id="rId38"/>
    <p:sldId id="303" r:id="rId39"/>
    <p:sldId id="304" r:id="rId40"/>
    <p:sldId id="305" r:id="rId41"/>
    <p:sldId id="306" r:id="rId42"/>
    <p:sldId id="340" r:id="rId43"/>
    <p:sldId id="265" r:id="rId44"/>
    <p:sldId id="266" r:id="rId45"/>
    <p:sldId id="307" r:id="rId46"/>
    <p:sldId id="319" r:id="rId47"/>
    <p:sldId id="26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664E6C5-CDB8-4C0A-A25A-4774BBC44FE2}">
          <p14:sldIdLst/>
        </p14:section>
        <p14:section name="Untitled Section" id="{D3F5623B-133A-4E46-B172-8A822E4B6A9F}">
          <p14:sldIdLst>
            <p14:sldId id="256"/>
            <p14:sldId id="257"/>
            <p14:sldId id="258"/>
            <p14:sldId id="269"/>
            <p14:sldId id="259"/>
            <p14:sldId id="273"/>
            <p14:sldId id="278"/>
            <p14:sldId id="261"/>
            <p14:sldId id="309"/>
            <p14:sldId id="270"/>
            <p14:sldId id="288"/>
            <p14:sldId id="289"/>
            <p14:sldId id="290"/>
            <p14:sldId id="310"/>
            <p14:sldId id="279"/>
            <p14:sldId id="282"/>
            <p14:sldId id="313"/>
            <p14:sldId id="284"/>
            <p14:sldId id="286"/>
            <p14:sldId id="316"/>
            <p14:sldId id="317"/>
            <p14:sldId id="318"/>
            <p14:sldId id="287"/>
            <p14:sldId id="320"/>
            <p14:sldId id="331"/>
            <p14:sldId id="332"/>
            <p14:sldId id="333"/>
            <p14:sldId id="334"/>
            <p14:sldId id="335"/>
            <p14:sldId id="336"/>
            <p14:sldId id="337"/>
            <p14:sldId id="338"/>
            <p14:sldId id="339"/>
            <p14:sldId id="330"/>
            <p14:sldId id="314"/>
            <p14:sldId id="315"/>
            <p14:sldId id="302"/>
            <p14:sldId id="303"/>
            <p14:sldId id="304"/>
            <p14:sldId id="305"/>
            <p14:sldId id="306"/>
            <p14:sldId id="340"/>
            <p14:sldId id="265"/>
            <p14:sldId id="266"/>
            <p14:sldId id="307"/>
            <p14:sldId id="319"/>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136" autoAdjust="0"/>
  </p:normalViewPr>
  <p:slideViewPr>
    <p:cSldViewPr>
      <p:cViewPr varScale="1">
        <p:scale>
          <a:sx n="76" d="100"/>
          <a:sy n="76" d="100"/>
        </p:scale>
        <p:origin x="-2634"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C6DA0-F361-4B20-950B-CAA7804993C3}" type="datetimeFigureOut">
              <a:rPr lang="en-US" smtClean="0"/>
              <a:pPr/>
              <a:t>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AB5ED-2F69-4E2F-AB32-D0C9B3B70E9B}" type="slidenum">
              <a:rPr lang="en-US" smtClean="0"/>
              <a:pPr/>
              <a:t>‹#›</a:t>
            </a:fld>
            <a:endParaRPr lang="en-US"/>
          </a:p>
        </p:txBody>
      </p:sp>
    </p:spTree>
    <p:extLst>
      <p:ext uri="{BB962C8B-B14F-4D97-AF65-F5344CB8AC3E}">
        <p14:creationId xmlns:p14="http://schemas.microsoft.com/office/powerpoint/2010/main" val="280343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a:t>
            </a:fld>
            <a:endParaRPr lang="en-US"/>
          </a:p>
        </p:txBody>
      </p:sp>
    </p:spTree>
    <p:extLst>
      <p:ext uri="{BB962C8B-B14F-4D97-AF65-F5344CB8AC3E}">
        <p14:creationId xmlns:p14="http://schemas.microsoft.com/office/powerpoint/2010/main" val="307493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going to use the ATmega328P microcontroller in the GPS device. It is 23 programmable I/O lines, its operating voltage is between 1.8 and 5.5 volts at a typical current of 5.2mA.  The other microcontroller that was on consideration was the MSP430 which is an excellent MCU with14-/20-pin DIP (N) </a:t>
            </a:r>
            <a:r>
              <a:rPr lang="en-US" sz="1200" kern="1200" dirty="0" err="1" smtClean="0">
                <a:solidFill>
                  <a:schemeClr val="tx1"/>
                </a:solidFill>
                <a:effectLst/>
                <a:latin typeface="+mn-lt"/>
                <a:ea typeface="+mn-ea"/>
                <a:cs typeface="+mn-cs"/>
              </a:rPr>
              <a:t>socket,Built</a:t>
            </a:r>
            <a:r>
              <a:rPr lang="en-US" sz="1200" kern="1200" dirty="0" smtClean="0">
                <a:solidFill>
                  <a:schemeClr val="tx1"/>
                </a:solidFill>
                <a:effectLst/>
                <a:latin typeface="+mn-lt"/>
                <a:ea typeface="+mn-ea"/>
                <a:cs typeface="+mn-cs"/>
              </a:rPr>
              <a:t>-in flash emulation for debugging and programming, 2 programmable LEDs, 1 power LED, 1 programmable button,1 reset button, low in power consumption and some many others characteristics. But I own a MAC and code composer only run in windows. And since I am testing a GPS device I need to carry my laptop around. Also, the Arduino has Simple, clear programming environment</a:t>
            </a:r>
          </a:p>
          <a:p>
            <a:r>
              <a:rPr lang="en-US" sz="1200" kern="1200" dirty="0" smtClean="0">
                <a:solidFill>
                  <a:schemeClr val="tx1"/>
                </a:solidFill>
                <a:effectLst/>
                <a:latin typeface="+mn-lt"/>
                <a:ea typeface="+mn-ea"/>
                <a:cs typeface="+mn-cs"/>
              </a:rPr>
              <a:t>Voltage: 5V</a:t>
            </a:r>
          </a:p>
          <a:p>
            <a:r>
              <a:rPr lang="en-US" sz="1200" kern="1200" dirty="0" smtClean="0">
                <a:solidFill>
                  <a:schemeClr val="tx1"/>
                </a:solidFill>
                <a:effectLst/>
                <a:latin typeface="+mn-lt"/>
                <a:ea typeface="+mn-ea"/>
                <a:cs typeface="+mn-cs"/>
              </a:rPr>
              <a:t>Current: 20mA actual value </a:t>
            </a:r>
          </a:p>
          <a:p>
            <a:r>
              <a:rPr lang="en-US" sz="1200" kern="1200" dirty="0" smtClean="0">
                <a:solidFill>
                  <a:schemeClr val="tx1"/>
                </a:solidFill>
                <a:effectLst/>
                <a:latin typeface="+mn-lt"/>
                <a:ea typeface="+mn-ea"/>
                <a:cs typeface="+mn-cs"/>
              </a:rPr>
              <a:t>Temperature: -40 to 85C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11</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GPS device will also have a LCD Character display that will allow us to display information like Name, Age, and contact number. </a:t>
            </a:r>
          </a:p>
          <a:p>
            <a:r>
              <a:rPr lang="en-US" sz="1200" kern="1200" dirty="0" smtClean="0">
                <a:solidFill>
                  <a:schemeClr val="tx1"/>
                </a:solidFill>
                <a:effectLst/>
                <a:latin typeface="+mn-lt"/>
                <a:ea typeface="+mn-ea"/>
                <a:cs typeface="+mn-cs"/>
              </a:rPr>
              <a:t>It is a high quality 16x2 Character LCD that operates at 5 volts at 1.5mA. The operating temperature is between 0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50 Celsius.</a:t>
            </a:r>
          </a:p>
          <a:p>
            <a:r>
              <a:rPr lang="en-US" sz="1200" kern="1200" dirty="0" smtClean="0">
                <a:solidFill>
                  <a:schemeClr val="tx1"/>
                </a:solidFill>
                <a:effectLst/>
                <a:latin typeface="+mn-lt"/>
                <a:ea typeface="+mn-ea"/>
                <a:cs typeface="+mn-cs"/>
              </a:rPr>
              <a:t>Its size is 36 by 80 mm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12</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battery that we are going to use is a Alkaline Battery that outputs 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Volts at 565mAh. This battery is , and has a built in protection for over voltage, over current and minimum voltage. It holds temperature from -</a:t>
            </a:r>
            <a:r>
              <a:rPr lang="en-US" sz="1200" b="1" kern="1200" dirty="0" smtClean="0">
                <a:solidFill>
                  <a:schemeClr val="tx1"/>
                </a:solidFill>
                <a:effectLst/>
                <a:latin typeface="+mn-lt"/>
                <a:ea typeface="+mn-ea"/>
                <a:cs typeface="+mn-cs"/>
              </a:rPr>
              <a:t>18 to  55Celsius</a:t>
            </a:r>
            <a:r>
              <a:rPr lang="en-US" sz="1200" kern="1200" dirty="0" smtClean="0">
                <a:solidFill>
                  <a:schemeClr val="tx1"/>
                </a:solidFill>
                <a:effectLst/>
                <a:latin typeface="+mn-lt"/>
                <a:ea typeface="+mn-ea"/>
                <a:cs typeface="+mn-cs"/>
              </a:rPr>
              <a:t>. It weights around 46 grams and it’s 48.5 by 26.5 mm.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use an LM7805 to take the voltage down to 5 volts and </a:t>
            </a:r>
            <a:r>
              <a:rPr lang="en-US" sz="1200" kern="1200" baseline="0" dirty="0" err="1" smtClean="0">
                <a:solidFill>
                  <a:schemeClr val="tx1"/>
                </a:solidFill>
                <a:effectLst/>
                <a:latin typeface="+mn-lt"/>
                <a:ea typeface="+mn-ea"/>
                <a:cs typeface="+mn-cs"/>
              </a:rPr>
              <a:t>porwer</a:t>
            </a:r>
            <a:r>
              <a:rPr lang="en-US" sz="1200" kern="1200" baseline="0" dirty="0" smtClean="0">
                <a:solidFill>
                  <a:schemeClr val="tx1"/>
                </a:solidFill>
                <a:effectLst/>
                <a:latin typeface="+mn-lt"/>
                <a:ea typeface="+mn-ea"/>
                <a:cs typeface="+mn-cs"/>
              </a:rPr>
              <a:t> all the </a:t>
            </a:r>
            <a:r>
              <a:rPr lang="en-US" sz="1200" kern="1200" baseline="0" dirty="0" err="1" smtClean="0">
                <a:solidFill>
                  <a:schemeClr val="tx1"/>
                </a:solidFill>
                <a:effectLst/>
                <a:latin typeface="+mn-lt"/>
                <a:ea typeface="+mn-ea"/>
                <a:cs typeface="+mn-cs"/>
              </a:rPr>
              <a:t>componets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Battery Life Hours = Battery Capacity(Ampere Hours) / Current Draw (Amperes)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 to 130F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13</a:t>
            </a:fld>
            <a:endParaRPr lang="en-US"/>
          </a:p>
        </p:txBody>
      </p:sp>
    </p:spTree>
    <p:extLst>
      <p:ext uri="{BB962C8B-B14F-4D97-AF65-F5344CB8AC3E}">
        <p14:creationId xmlns:p14="http://schemas.microsoft.com/office/powerpoint/2010/main" val="3509046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This is the final schematic for the GPS device using Eagle software with all the connections required to make this awesome device to work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CCAB5ED-2F69-4E2F-AB32-D0C9B3B70E9B}" type="slidenum">
              <a:rPr lang="en-US" smtClean="0"/>
              <a:pPr/>
              <a:t>14</a:t>
            </a:fld>
            <a:endParaRPr lang="en-US"/>
          </a:p>
        </p:txBody>
      </p:sp>
    </p:spTree>
    <p:extLst>
      <p:ext uri="{BB962C8B-B14F-4D97-AF65-F5344CB8AC3E}">
        <p14:creationId xmlns:p14="http://schemas.microsoft.com/office/powerpoint/2010/main" val="157445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24</a:t>
            </a:fld>
            <a:endParaRPr lang="en-US"/>
          </a:p>
        </p:txBody>
      </p:sp>
    </p:spTree>
    <p:extLst>
      <p:ext uri="{BB962C8B-B14F-4D97-AF65-F5344CB8AC3E}">
        <p14:creationId xmlns:p14="http://schemas.microsoft.com/office/powerpoint/2010/main" val="609573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a:p>
            <a:r>
              <a:rPr lang="en-CA" baseline="0" dirty="0" smtClean="0"/>
              <a:t>Here is an OVERVIEW of the HARDWARE COMBINED to CREATE the BASE STATION</a:t>
            </a:r>
          </a:p>
          <a:p>
            <a:endParaRPr lang="en-CA" baseline="0" dirty="0" smtClean="0"/>
          </a:p>
          <a:p>
            <a:r>
              <a:rPr lang="en-CA" baseline="0" dirty="0" smtClean="0"/>
              <a:t>-The base station itself only consists of an RF Transmitter and an RJ-45 Jack</a:t>
            </a:r>
          </a:p>
          <a:p>
            <a:r>
              <a:rPr lang="en-CA" baseline="0" dirty="0" smtClean="0"/>
              <a:t>-The RF Transmitter is used to communicate with the GPS Device and RFID Reader</a:t>
            </a:r>
          </a:p>
          <a:p>
            <a:r>
              <a:rPr lang="en-CA" baseline="0" dirty="0" smtClean="0"/>
              <a:t>-AND the RJ-45 jack provides Ethernet connective for Web Application Access</a:t>
            </a:r>
            <a:endParaRPr lang="en-CA" dirty="0" smtClean="0"/>
          </a:p>
          <a:p>
            <a:endParaRPr lang="en-US" dirty="0" smtClean="0"/>
          </a:p>
          <a:p>
            <a:r>
              <a:rPr lang="en-US" dirty="0" smtClean="0"/>
              <a:t>FIX: MAKE THE FONT LARGER, BETTER CONTRAST WITH BACKGROUND COLOR</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25</a:t>
            </a:fld>
            <a:endParaRPr lang="en-US"/>
          </a:p>
        </p:txBody>
      </p:sp>
    </p:spTree>
    <p:extLst>
      <p:ext uri="{BB962C8B-B14F-4D97-AF65-F5344CB8AC3E}">
        <p14:creationId xmlns:p14="http://schemas.microsoft.com/office/powerpoint/2010/main" val="1100565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FLOW CHART</a:t>
            </a:r>
            <a:r>
              <a:rPr lang="en-US" baseline="0" dirty="0" smtClean="0"/>
              <a:t> </a:t>
            </a:r>
            <a:r>
              <a:rPr lang="en-US" dirty="0" smtClean="0"/>
              <a:t>provides</a:t>
            </a:r>
            <a:r>
              <a:rPr lang="en-US" baseline="0" dirty="0" smtClean="0"/>
              <a:t> more of a LOGIC BASED illustration on the base station</a:t>
            </a:r>
          </a:p>
          <a:p>
            <a:endParaRPr lang="en-US" baseline="0" dirty="0" smtClean="0"/>
          </a:p>
          <a:p>
            <a:r>
              <a:rPr lang="en-US" dirty="0" smtClean="0"/>
              <a:t>Once a signal is RECIEVED by the Microcontroller</a:t>
            </a:r>
            <a:r>
              <a:rPr lang="en-US" baseline="0" dirty="0" smtClean="0"/>
              <a:t> :    </a:t>
            </a:r>
          </a:p>
          <a:p>
            <a:r>
              <a:rPr lang="en-US" baseline="0" dirty="0" smtClean="0"/>
              <a:t>-If it is from the RFID: an alert is sent to the Web Server and GPS Device</a:t>
            </a:r>
          </a:p>
          <a:p>
            <a:r>
              <a:rPr lang="en-US" baseline="0" dirty="0" smtClean="0"/>
              <a:t>-If it is from the GPS: GPS data is sent to the Web Server</a:t>
            </a:r>
          </a:p>
          <a:p>
            <a:r>
              <a:rPr lang="en-US" baseline="0" dirty="0" smtClean="0"/>
              <a:t>-If it is from the WEB SERVER to the GPS: INSTRUCTIONS DIRECTING  the GPS on its next action are sent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26</a:t>
            </a:fld>
            <a:endParaRPr lang="en-US"/>
          </a:p>
        </p:txBody>
      </p:sp>
    </p:spTree>
    <p:extLst>
      <p:ext uri="{BB962C8B-B14F-4D97-AF65-F5344CB8AC3E}">
        <p14:creationId xmlns:p14="http://schemas.microsoft.com/office/powerpoint/2010/main" val="2727647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criteria used to select</a:t>
            </a:r>
            <a:r>
              <a:rPr lang="en-CA" baseline="0" dirty="0" smtClean="0"/>
              <a:t> the microcontroller for the base station included:</a:t>
            </a:r>
            <a:r>
              <a:rPr lang="en-US" dirty="0" smtClean="0"/>
              <a:t>	</a:t>
            </a:r>
          </a:p>
          <a:p>
            <a:r>
              <a:rPr lang="en-US" dirty="0" smtClean="0"/>
              <a:t>-UART Connectivity</a:t>
            </a:r>
          </a:p>
          <a:p>
            <a:r>
              <a:rPr lang="en-US" dirty="0" smtClean="0"/>
              <a:t>-Baud Rate Variability</a:t>
            </a:r>
          </a:p>
          <a:p>
            <a:r>
              <a:rPr lang="en-US" dirty="0" smtClean="0"/>
              <a:t>-TCP/IP Stack Integration</a:t>
            </a:r>
          </a:p>
          <a:p>
            <a:r>
              <a:rPr lang="en-US" dirty="0" smtClean="0"/>
              <a:t>-Ethernet MAC</a:t>
            </a:r>
            <a:r>
              <a:rPr lang="en-US" baseline="0" dirty="0" smtClean="0"/>
              <a:t> and Physical Layer</a:t>
            </a:r>
            <a:r>
              <a:rPr lang="en-US" dirty="0" smtClean="0"/>
              <a:t> Support</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27</a:t>
            </a:fld>
            <a:endParaRPr lang="en-US"/>
          </a:p>
        </p:txBody>
      </p:sp>
    </p:spTree>
    <p:extLst>
      <p:ext uri="{BB962C8B-B14F-4D97-AF65-F5344CB8AC3E}">
        <p14:creationId xmlns:p14="http://schemas.microsoft.com/office/powerpoint/2010/main" val="3627250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Three main microcontrollers that were considered for the base station:</a:t>
            </a:r>
          </a:p>
          <a:p>
            <a:r>
              <a:rPr lang="en-CA" baseline="0" dirty="0" smtClean="0"/>
              <a:t>-Include the </a:t>
            </a:r>
            <a:r>
              <a:rPr lang="en-CA" baseline="0" dirty="0" err="1" smtClean="0"/>
              <a:t>Arduino</a:t>
            </a:r>
            <a:r>
              <a:rPr lang="en-CA" baseline="0" dirty="0" smtClean="0"/>
              <a:t> Mega 2560, the </a:t>
            </a:r>
            <a:r>
              <a:rPr lang="en-CA" baseline="0" dirty="0" err="1" smtClean="0"/>
              <a:t>Stelllaris</a:t>
            </a:r>
            <a:r>
              <a:rPr lang="en-CA" baseline="0" dirty="0" smtClean="0"/>
              <a:t> from TI, and Microchip’s PIC32.</a:t>
            </a:r>
          </a:p>
          <a:p>
            <a:r>
              <a:rPr lang="en-CA" baseline="0" dirty="0" smtClean="0"/>
              <a:t>-The main factors considered when selecting the microcontroller for the base station were the</a:t>
            </a:r>
            <a:endParaRPr lang="en-CA" dirty="0" smtClean="0"/>
          </a:p>
          <a:p>
            <a:endParaRPr lang="en-CA" dirty="0" smtClean="0"/>
          </a:p>
          <a:p>
            <a:r>
              <a:rPr lang="en-CA" dirty="0" smtClean="0"/>
              <a:t>Important features : the</a:t>
            </a:r>
            <a:r>
              <a:rPr lang="en-CA" baseline="0" dirty="0" smtClean="0"/>
              <a:t> </a:t>
            </a:r>
            <a:r>
              <a:rPr lang="en-CA" dirty="0" smtClean="0"/>
              <a:t>BAUD</a:t>
            </a:r>
            <a:r>
              <a:rPr lang="en-CA" baseline="0" dirty="0" smtClean="0"/>
              <a:t> RATE, </a:t>
            </a:r>
            <a:r>
              <a:rPr lang="en-CA" dirty="0" smtClean="0"/>
              <a:t>UART PINS, 10/100 Ethernet CONNECTIVITY,</a:t>
            </a:r>
            <a:r>
              <a:rPr lang="en-CA" baseline="0" dirty="0" smtClean="0"/>
              <a:t>  and OPERATING VOLTAGE</a:t>
            </a:r>
            <a:endParaRPr lang="en-CA"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28</a:t>
            </a:fld>
            <a:endParaRPr lang="en-US"/>
          </a:p>
        </p:txBody>
      </p:sp>
    </p:spTree>
    <p:extLst>
      <p:ext uri="{BB962C8B-B14F-4D97-AF65-F5344CB8AC3E}">
        <p14:creationId xmlns:p14="http://schemas.microsoft.com/office/powerpoint/2010/main" val="253604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p>
          <a:p>
            <a:r>
              <a:rPr lang="en-US" dirty="0" smtClean="0"/>
              <a:t>In November 2012, a survey of parents of 1,218</a:t>
            </a:r>
            <a:r>
              <a:rPr lang="en-US" baseline="0" dirty="0" smtClean="0"/>
              <a:t> children who have autism spectrum disorders, revealed that half of the parents reported their child had wandered off or attempted to wander off at least once after the age of 4. </a:t>
            </a:r>
          </a:p>
          <a:p>
            <a:r>
              <a:rPr lang="en-US" baseline="0" dirty="0" smtClean="0"/>
              <a:t>Many of those reported incidents involved some sort of injury that could have resulted in death. Of the missing reports that involved a close call situation, the most common incidents were drowning (24%) and traffic injury (65%). </a:t>
            </a:r>
          </a:p>
          <a:p>
            <a:r>
              <a:rPr lang="en-US" baseline="0" dirty="0" smtClean="0"/>
              <a:t>The places children wandered off from the most are their homes (74%), stores (40%), and schools (29%). Unfortunately, there have been cases were the children were found too late. 22 wandering-related death cases were identified when the study was published…a large number of those children had wandered off from their home. Wandering poses a significant risk for many children and adults with autism, Alzheimer’s, and other disorders.</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a:t>
            </a:fld>
            <a:endParaRPr lang="en-US"/>
          </a:p>
        </p:txBody>
      </p:sp>
    </p:spTree>
    <p:extLst>
      <p:ext uri="{BB962C8B-B14F-4D97-AF65-F5344CB8AC3E}">
        <p14:creationId xmlns:p14="http://schemas.microsoft.com/office/powerpoint/2010/main" val="1387071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Over all the </a:t>
            </a:r>
            <a:r>
              <a:rPr lang="en-CA" baseline="0" dirty="0" err="1" smtClean="0"/>
              <a:t>Stellaris</a:t>
            </a:r>
            <a:r>
              <a:rPr lang="en-CA" baseline="0" dirty="0" smtClean="0"/>
              <a:t> LM3S8962 was chosen because it provides:</a:t>
            </a:r>
          </a:p>
          <a:p>
            <a:endParaRPr lang="en-CA" baseline="0" dirty="0" smtClean="0"/>
          </a:p>
          <a:p>
            <a:r>
              <a:rPr lang="en-CA" baseline="0" dirty="0" smtClean="0"/>
              <a:t>-A large Baud Rate Range of up to about 3 Mbps, to support  various UART transmission rates</a:t>
            </a:r>
          </a:p>
          <a:p>
            <a:r>
              <a:rPr lang="en-CA" baseline="0" dirty="0" smtClean="0"/>
              <a:t>-Has A DEVELOPMENT BOARD for MCU TESTING AND DEBUGGING ,</a:t>
            </a:r>
          </a:p>
          <a:p>
            <a:r>
              <a:rPr lang="en-CA" baseline="0" dirty="0" smtClean="0"/>
              <a:t>-SUPPORTS </a:t>
            </a:r>
            <a:r>
              <a:rPr kumimoji="0" lang="en-CA" sz="1200" b="0" i="0" u="none" strike="noStrike" kern="1200" cap="none" spc="0" normalizeH="0" baseline="0" noProof="0" dirty="0" smtClean="0">
                <a:ln>
                  <a:noFill/>
                </a:ln>
                <a:solidFill>
                  <a:prstClr val="black"/>
                </a:solidFill>
                <a:effectLst/>
                <a:uLnTx/>
                <a:uFillTx/>
                <a:latin typeface="+mn-lt"/>
                <a:ea typeface="+mn-ea"/>
                <a:cs typeface="+mn-cs"/>
              </a:rPr>
              <a:t>10/100 Ethernet CONNECTIVITY, </a:t>
            </a:r>
          </a:p>
          <a:p>
            <a:r>
              <a:rPr kumimoji="0" lang="en-CA" sz="1200" b="0" i="0" u="none" strike="noStrike" kern="1200" cap="none" spc="0" normalizeH="0" baseline="0" noProof="0" dirty="0" smtClean="0">
                <a:ln>
                  <a:noFill/>
                </a:ln>
                <a:solidFill>
                  <a:prstClr val="black"/>
                </a:solidFill>
                <a:effectLst/>
                <a:uLnTx/>
                <a:uFillTx/>
                <a:latin typeface="+mn-lt"/>
                <a:ea typeface="+mn-ea"/>
                <a:cs typeface="+mn-cs"/>
              </a:rPr>
              <a:t>-And has BEEN USED in SIMILAR PROJECTS</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29</a:t>
            </a:fld>
            <a:endParaRPr lang="en-US"/>
          </a:p>
        </p:txBody>
      </p:sp>
    </p:spTree>
    <p:extLst>
      <p:ext uri="{BB962C8B-B14F-4D97-AF65-F5344CB8AC3E}">
        <p14:creationId xmlns:p14="http://schemas.microsoft.com/office/powerpoint/2010/main" val="1803962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The </a:t>
            </a:r>
            <a:r>
              <a:rPr lang="en-US" dirty="0" err="1" smtClean="0">
                <a:solidFill>
                  <a:srgbClr val="FF0000"/>
                </a:solidFill>
              </a:rPr>
              <a:t>Stellaris</a:t>
            </a:r>
            <a:r>
              <a:rPr lang="en-US" dirty="0" smtClean="0">
                <a:solidFill>
                  <a:srgbClr val="FF0000"/>
                </a:solidFill>
              </a:rPr>
              <a:t> Development Board uses Code Composer</a:t>
            </a:r>
            <a:r>
              <a:rPr lang="en-US" baseline="0" dirty="0" smtClean="0">
                <a:solidFill>
                  <a:srgbClr val="FF0000"/>
                </a:solidFill>
              </a:rPr>
              <a:t> to facilitate programming in either C or C++, </a:t>
            </a:r>
          </a:p>
          <a:p>
            <a:r>
              <a:rPr lang="en-US" baseline="0" dirty="0" smtClean="0">
                <a:solidFill>
                  <a:srgbClr val="FF0000"/>
                </a:solidFill>
              </a:rPr>
              <a:t>-Provides example programs, </a:t>
            </a:r>
          </a:p>
          <a:p>
            <a:endParaRPr lang="en-US" baseline="0" dirty="0" smtClean="0">
              <a:solidFill>
                <a:srgbClr val="FF0000"/>
              </a:solidFill>
            </a:endParaRPr>
          </a:p>
          <a:p>
            <a:r>
              <a:rPr lang="en-US" baseline="0" dirty="0" smtClean="0">
                <a:solidFill>
                  <a:srgbClr val="FF0000"/>
                </a:solidFill>
              </a:rPr>
              <a:t>-Acts as an IN-CIRCUIT DEBUGGER INTERFACE for the on board microcontroller,</a:t>
            </a:r>
          </a:p>
          <a:p>
            <a:endParaRPr lang="en-US" baseline="0" dirty="0" smtClean="0">
              <a:solidFill>
                <a:srgbClr val="FF0000"/>
              </a:solidFill>
            </a:endParaRPr>
          </a:p>
          <a:p>
            <a:r>
              <a:rPr lang="en-US" baseline="0" dirty="0" smtClean="0">
                <a:solidFill>
                  <a:srgbClr val="FF0000"/>
                </a:solidFill>
              </a:rPr>
              <a:t>-It also provides a JTAG PORT to DEBUG EXTERNAL TARGET BOARDS ,</a:t>
            </a:r>
          </a:p>
          <a:p>
            <a:r>
              <a:rPr lang="en-US" baseline="0" dirty="0" smtClean="0">
                <a:solidFill>
                  <a:srgbClr val="FF0000"/>
                </a:solidFill>
              </a:rPr>
              <a:t>-Which will be used to program the MCU mounted to our PCB 	</a:t>
            </a:r>
          </a:p>
          <a:p>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t>30</a:t>
            </a:fld>
            <a:endParaRPr lang="en-US"/>
          </a:p>
        </p:txBody>
      </p:sp>
    </p:spTree>
    <p:extLst>
      <p:ext uri="{BB962C8B-B14F-4D97-AF65-F5344CB8AC3E}">
        <p14:creationId xmlns:p14="http://schemas.microsoft.com/office/powerpoint/2010/main" val="335775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solidFill>
                  <a:srgbClr val="000000"/>
                </a:solidFill>
                <a:effectLst/>
                <a:latin typeface="Arial"/>
              </a:rPr>
              <a:t>Although there are many types</a:t>
            </a:r>
            <a:r>
              <a:rPr lang="en-US" b="0" i="0" baseline="0" dirty="0" smtClean="0">
                <a:solidFill>
                  <a:srgbClr val="000000"/>
                </a:solidFill>
                <a:effectLst/>
                <a:latin typeface="Arial"/>
              </a:rPr>
              <a:t> of wireless communication,</a:t>
            </a:r>
          </a:p>
          <a:p>
            <a:r>
              <a:rPr lang="en-US" b="0" i="0" baseline="0" dirty="0" smtClean="0">
                <a:solidFill>
                  <a:srgbClr val="000000"/>
                </a:solidFill>
                <a:effectLst/>
                <a:latin typeface="Arial"/>
              </a:rPr>
              <a:t>- Radio Frequency was selected because it is best suited for LONG RANGE TRANSMISSION and PERFORMS BETTER in URBAN AREA. </a:t>
            </a:r>
          </a:p>
          <a:p>
            <a:endParaRPr lang="en-US" b="0" i="0" baseline="0" dirty="0" smtClean="0">
              <a:solidFill>
                <a:srgbClr val="000000"/>
              </a:solidFill>
              <a:effectLst/>
              <a:latin typeface="Arial"/>
            </a:endParaRPr>
          </a:p>
          <a:p>
            <a:r>
              <a:rPr lang="en-US" b="0" i="0" baseline="0" dirty="0" smtClean="0">
                <a:solidFill>
                  <a:srgbClr val="000000"/>
                </a:solidFill>
                <a:effectLst/>
                <a:latin typeface="Arial"/>
              </a:rPr>
              <a:t>-Of the two </a:t>
            </a:r>
            <a:r>
              <a:rPr lang="en-US" b="0" i="0" baseline="0" dirty="0" err="1" smtClean="0">
                <a:solidFill>
                  <a:srgbClr val="000000"/>
                </a:solidFill>
                <a:effectLst/>
                <a:latin typeface="Arial"/>
              </a:rPr>
              <a:t>Xbee’s</a:t>
            </a:r>
            <a:r>
              <a:rPr lang="en-US" b="0" i="0" baseline="0" dirty="0" smtClean="0">
                <a:solidFill>
                  <a:srgbClr val="000000"/>
                </a:solidFill>
                <a:effectLst/>
                <a:latin typeface="Arial"/>
              </a:rPr>
              <a:t> seen in the chart the </a:t>
            </a:r>
            <a:r>
              <a:rPr lang="en-US" b="0" i="0" baseline="0" dirty="0" err="1" smtClean="0">
                <a:solidFill>
                  <a:srgbClr val="000000"/>
                </a:solidFill>
                <a:effectLst/>
                <a:latin typeface="Arial"/>
              </a:rPr>
              <a:t>Xbee</a:t>
            </a:r>
            <a:r>
              <a:rPr lang="en-US" b="0" i="0" baseline="0" dirty="0" smtClean="0">
                <a:solidFill>
                  <a:srgbClr val="000000"/>
                </a:solidFill>
                <a:effectLst/>
                <a:latin typeface="Arial"/>
              </a:rPr>
              <a:t> Pro 900 was chosen because:</a:t>
            </a:r>
          </a:p>
          <a:p>
            <a:pPr marL="171450" indent="-171450">
              <a:buFontTx/>
              <a:buChar char="-"/>
            </a:pPr>
            <a:r>
              <a:rPr lang="en-US" b="0" i="0" baseline="0" dirty="0" smtClean="0">
                <a:solidFill>
                  <a:srgbClr val="000000"/>
                </a:solidFill>
                <a:effectLst/>
                <a:latin typeface="Arial"/>
              </a:rPr>
              <a:t>Its 210mA current consumption can be supported by the GPS Device </a:t>
            </a:r>
          </a:p>
          <a:p>
            <a:pPr marL="171450" indent="-171450">
              <a:buFontTx/>
              <a:buChar char="-"/>
            </a:pPr>
            <a:r>
              <a:rPr lang="en-US" b="0" i="0" baseline="0" dirty="0" smtClean="0">
                <a:solidFill>
                  <a:srgbClr val="000000"/>
                </a:solidFill>
                <a:effectLst/>
                <a:latin typeface="Arial"/>
              </a:rPr>
              <a:t>And its 6 mile range, with a HIGH GAIN ANTENNA, should COMPENSATE  for the LOSS in TRANSMISSION RANGE noted in REVIEWS. </a:t>
            </a:r>
            <a:endParaRPr lang="en-US" b="0" i="0" dirty="0" smtClean="0">
              <a:solidFill>
                <a:srgbClr val="000000"/>
              </a:solidFill>
              <a:effectLst/>
              <a:latin typeface="Arial"/>
            </a:endParaRPr>
          </a:p>
          <a:p>
            <a:endParaRPr lang="en-US" b="0" i="0" dirty="0" smtClean="0">
              <a:solidFill>
                <a:srgbClr val="000000"/>
              </a:solidFill>
              <a:effectLst/>
              <a:latin typeface="Arial"/>
            </a:endParaRP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t>31</a:t>
            </a:fld>
            <a:endParaRPr lang="en-US"/>
          </a:p>
        </p:txBody>
      </p:sp>
    </p:spTree>
    <p:extLst>
      <p:ext uri="{BB962C8B-B14F-4D97-AF65-F5344CB8AC3E}">
        <p14:creationId xmlns:p14="http://schemas.microsoft.com/office/powerpoint/2010/main" val="4117606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effectLst/>
              </a:rPr>
              <a:t>-The  board is powered by a:</a:t>
            </a:r>
            <a:r>
              <a:rPr lang="en-CA" b="1" baseline="0" dirty="0" smtClean="0">
                <a:effectLst/>
              </a:rPr>
              <a:t> 5V AC to DC adapter; Which delivers 1 amp of current</a:t>
            </a:r>
          </a:p>
          <a:p>
            <a:r>
              <a:rPr lang="en-CA" b="1" baseline="0" dirty="0" smtClean="0">
                <a:effectLst/>
              </a:rPr>
              <a:t>-Based on the </a:t>
            </a:r>
            <a:r>
              <a:rPr lang="en-CA" b="1" baseline="0" dirty="0" err="1" smtClean="0">
                <a:effectLst/>
              </a:rPr>
              <a:t>Stellaris</a:t>
            </a:r>
            <a:r>
              <a:rPr lang="en-CA" b="1" baseline="0" dirty="0" smtClean="0">
                <a:effectLst/>
              </a:rPr>
              <a:t>  development board </a:t>
            </a:r>
          </a:p>
          <a:p>
            <a:r>
              <a:rPr lang="en-CA" b="1" dirty="0" smtClean="0">
                <a:effectLst/>
              </a:rPr>
              <a:t>-The</a:t>
            </a:r>
            <a:r>
              <a:rPr lang="en-CA" b="1" baseline="0" dirty="0" smtClean="0">
                <a:effectLst/>
              </a:rPr>
              <a:t> same LP8345 Voltage Regulator is used provide the</a:t>
            </a:r>
          </a:p>
          <a:p>
            <a:r>
              <a:rPr lang="en-CA" b="1" baseline="0" dirty="0" smtClean="0">
                <a:effectLst/>
              </a:rPr>
              <a:t>- 3.3 Volts and 500 mA needed by the system</a:t>
            </a:r>
          </a:p>
          <a:p>
            <a:endParaRPr lang="en-CA" b="1" baseline="0" dirty="0" smtClean="0">
              <a:effectLst/>
            </a:endParaRPr>
          </a:p>
          <a:p>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r>
              <a:rPr lang="en-CA" b="1" dirty="0" smtClean="0">
                <a:effectLst/>
              </a:rPr>
              <a:t>Ti’s </a:t>
            </a:r>
            <a:r>
              <a:rPr lang="en-CA" b="1" dirty="0" err="1" smtClean="0">
                <a:effectLst/>
              </a:rPr>
              <a:t>Webench</a:t>
            </a:r>
            <a:r>
              <a:rPr lang="en-CA" b="1" dirty="0" smtClean="0">
                <a:effectLst/>
              </a:rPr>
              <a:t> was used to generate the</a:t>
            </a:r>
            <a:r>
              <a:rPr lang="en-CA" b="1" baseline="0" dirty="0" smtClean="0">
                <a:effectLst/>
              </a:rPr>
              <a:t> most efficient power supply for the base station</a:t>
            </a:r>
          </a:p>
          <a:p>
            <a:endParaRPr lang="en-CA" b="1"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1" baseline="0" dirty="0" smtClean="0">
                <a:effectLst/>
              </a:rPr>
              <a:t>-A 9V AC to DC Power Adapter with an Output Current on 1A will be used in conjunction with the STEP DOWN CONVERTS SUGGESTED </a:t>
            </a:r>
            <a:r>
              <a:rPr lang="en-US" sz="1200" b="0" i="0" kern="1200" baseline="0" dirty="0" smtClean="0">
                <a:solidFill>
                  <a:schemeClr val="tx1"/>
                </a:solidFill>
                <a:effectLst/>
                <a:latin typeface="+mn-lt"/>
                <a:ea typeface="+mn-ea"/>
                <a:cs typeface="+mn-cs"/>
              </a:rPr>
              <a:t> BY TI</a:t>
            </a:r>
            <a:r>
              <a:rPr lang="en-US" sz="1200" b="0" i="0" kern="120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b="1" dirty="0" smtClean="0">
              <a:effectLst/>
            </a:endParaRPr>
          </a:p>
          <a:p>
            <a:r>
              <a:rPr lang="en-US" sz="1200" b="0" i="0" kern="1200" baseline="0" dirty="0" smtClean="0">
                <a:solidFill>
                  <a:schemeClr val="tx1"/>
                </a:solidFill>
                <a:effectLst/>
                <a:latin typeface="+mn-lt"/>
                <a:ea typeface="+mn-ea"/>
                <a:cs typeface="+mn-cs"/>
              </a:rPr>
              <a:t> </a:t>
            </a:r>
            <a:r>
              <a:rPr lang="en-CA" b="1" baseline="0" dirty="0" smtClean="0">
                <a:effectLst/>
              </a:rPr>
              <a:t> </a:t>
            </a:r>
            <a:r>
              <a:rPr lang="en-US" sz="1200" b="0" i="0" kern="1200" dirty="0" smtClean="0">
                <a:solidFill>
                  <a:schemeClr val="tx1"/>
                </a:solidFill>
                <a:effectLst/>
                <a:latin typeface="+mn-lt"/>
                <a:ea typeface="+mn-ea"/>
                <a:cs typeface="+mn-cs"/>
              </a:rPr>
              <a:t>TPS6215X  and TPS560200  step down DC-DC converters</a:t>
            </a:r>
            <a:r>
              <a:rPr lang="en-US" sz="1200" b="0" i="0" kern="1200" baseline="0" dirty="0" smtClean="0">
                <a:solidFill>
                  <a:schemeClr val="tx1"/>
                </a:solidFill>
                <a:effectLst/>
                <a:latin typeface="+mn-lt"/>
                <a:ea typeface="+mn-ea"/>
                <a:cs typeface="+mn-cs"/>
              </a:rPr>
              <a:t> suggest by TI</a:t>
            </a:r>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endParaRPr lang="en-CA" b="1" dirty="0" smtClean="0">
              <a:effectLst/>
            </a:endParaRPr>
          </a:p>
          <a:p>
            <a:r>
              <a:rPr lang="en-CA" b="1" dirty="0" smtClean="0">
                <a:effectLst/>
              </a:rPr>
              <a:t>9 VDC 1000mA regulated switching power adapter</a:t>
            </a:r>
          </a:p>
          <a:p>
            <a:endParaRPr lang="en-CA" b="1" dirty="0" smtClean="0">
              <a:effectLst/>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err="1" smtClean="0">
                <a:ln>
                  <a:noFill/>
                </a:ln>
                <a:solidFill>
                  <a:prstClr val="black"/>
                </a:solidFill>
                <a:effectLst/>
                <a:uLnTx/>
                <a:uFillTx/>
                <a:latin typeface="Perpetua"/>
                <a:ea typeface="+mn-ea"/>
                <a:cs typeface="+mn-cs"/>
              </a:rPr>
              <a:t>Xbee</a:t>
            </a:r>
            <a:endParaRPr kumimoji="0" lang="en-US" sz="2600" b="0" i="0" u="none" strike="noStrike" kern="1200" cap="none" spc="0" normalizeH="0" baseline="0" noProof="0" dirty="0" smtClean="0">
              <a:ln>
                <a:noFill/>
              </a:ln>
              <a:solidFill>
                <a:prstClr val="black"/>
              </a:solidFill>
              <a:effectLst/>
              <a:uLnTx/>
              <a:uFillTx/>
              <a:latin typeface="Perpetua"/>
              <a:ea typeface="+mn-ea"/>
              <a:cs typeface="+mn-cs"/>
            </a:endParaRP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MCU</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LCD</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Ethernet</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AC </a:t>
            </a:r>
            <a:r>
              <a:rPr kumimoji="0" lang="en-US" sz="2600" b="0" i="0" u="none" strike="noStrike" kern="1200" cap="none" spc="0" normalizeH="0" baseline="0" noProof="0" dirty="0" err="1" smtClean="0">
                <a:ln>
                  <a:noFill/>
                </a:ln>
                <a:solidFill>
                  <a:prstClr val="black"/>
                </a:solidFill>
                <a:effectLst/>
                <a:uLnTx/>
                <a:uFillTx/>
                <a:latin typeface="Perpetua"/>
                <a:ea typeface="+mn-ea"/>
                <a:cs typeface="+mn-cs"/>
              </a:rPr>
              <a:t>vs</a:t>
            </a: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 DC</a:t>
            </a:r>
          </a:p>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smtClean="0">
                <a:ln>
                  <a:noFill/>
                </a:ln>
                <a:solidFill>
                  <a:prstClr val="black"/>
                </a:solidFill>
                <a:effectLst/>
                <a:uLnTx/>
                <a:uFillTx/>
                <a:latin typeface="Perpetua"/>
                <a:ea typeface="+mn-ea"/>
                <a:cs typeface="+mn-cs"/>
              </a:rPr>
              <a:t>Battery Pack</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32</a:t>
            </a:fld>
            <a:endParaRPr lang="en-US"/>
          </a:p>
        </p:txBody>
      </p:sp>
    </p:spTree>
    <p:extLst>
      <p:ext uri="{BB962C8B-B14F-4D97-AF65-F5344CB8AC3E}">
        <p14:creationId xmlns:p14="http://schemas.microsoft.com/office/powerpoint/2010/main" val="349811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schematic</a:t>
            </a:r>
            <a:r>
              <a:rPr lang="en-US" baseline="0" dirty="0" smtClean="0"/>
              <a:t> provides a thorough illustration of the pin out for the base station</a:t>
            </a:r>
          </a:p>
          <a:p>
            <a:r>
              <a:rPr lang="en-US" baseline="0" dirty="0" smtClean="0"/>
              <a:t>-Created in Eagle, libraries for the </a:t>
            </a:r>
            <a:r>
              <a:rPr lang="en-US" baseline="0" dirty="0" err="1" smtClean="0"/>
              <a:t>Xbee</a:t>
            </a:r>
            <a:r>
              <a:rPr lang="en-US" baseline="0" dirty="0" smtClean="0"/>
              <a:t>, </a:t>
            </a:r>
            <a:r>
              <a:rPr lang="en-US" baseline="0" dirty="0" err="1" smtClean="0"/>
              <a:t>Jtag</a:t>
            </a:r>
            <a:r>
              <a:rPr lang="en-US" baseline="0" dirty="0" smtClean="0"/>
              <a:t> Port, and </a:t>
            </a:r>
            <a:r>
              <a:rPr lang="en-US" baseline="0" dirty="0" err="1" smtClean="0"/>
              <a:t>Mcu</a:t>
            </a:r>
            <a:r>
              <a:rPr lang="en-US" baseline="0" dirty="0" smtClean="0"/>
              <a:t> where found online</a:t>
            </a:r>
          </a:p>
          <a:p>
            <a:r>
              <a:rPr lang="en-US" baseline="0" dirty="0" smtClean="0"/>
              <a:t>-Custom libraries were create for the voltage regulator, switch, and RJ-45 Jack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33</a:t>
            </a:fld>
            <a:endParaRPr lang="en-US"/>
          </a:p>
        </p:txBody>
      </p:sp>
    </p:spTree>
    <p:extLst>
      <p:ext uri="{BB962C8B-B14F-4D97-AF65-F5344CB8AC3E}">
        <p14:creationId xmlns:p14="http://schemas.microsoft.com/office/powerpoint/2010/main" val="2405142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 Automatic scaling is built in with App Engine</a:t>
            </a:r>
          </a:p>
          <a:p>
            <a:r>
              <a:rPr lang="en-US" dirty="0" smtClean="0"/>
              <a:t>Security and Reliability: Built on Google’s infrastructure</a:t>
            </a:r>
          </a:p>
          <a:p>
            <a:r>
              <a:rPr lang="en-US" dirty="0" smtClean="0"/>
              <a:t>Low Maintenance</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37</a:t>
            </a:fld>
            <a:endParaRPr lang="en-US"/>
          </a:p>
        </p:txBody>
      </p:sp>
    </p:spTree>
    <p:extLst>
      <p:ext uri="{BB962C8B-B14F-4D97-AF65-F5344CB8AC3E}">
        <p14:creationId xmlns:p14="http://schemas.microsoft.com/office/powerpoint/2010/main" val="2267284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Scalability: Automatic scaling is built in with App Engine</a:t>
            </a:r>
          </a:p>
          <a:p>
            <a:r>
              <a:rPr lang="en-US" dirty="0" smtClean="0"/>
              <a:t>Security and Reliability: Built on Google’s infrastructure</a:t>
            </a:r>
          </a:p>
          <a:p>
            <a:r>
              <a:rPr lang="en-US" dirty="0" smtClean="0"/>
              <a:t>Low Maintenance</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38</a:t>
            </a:fld>
            <a:endParaRPr lang="en-US"/>
          </a:p>
        </p:txBody>
      </p:sp>
    </p:spTree>
    <p:extLst>
      <p:ext uri="{BB962C8B-B14F-4D97-AF65-F5344CB8AC3E}">
        <p14:creationId xmlns:p14="http://schemas.microsoft.com/office/powerpoint/2010/main" val="226728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reason: I own an iPhone and don’t want to depend on someone else’s Android phone for testing</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39</a:t>
            </a:fld>
            <a:endParaRPr lang="en-US"/>
          </a:p>
        </p:txBody>
      </p:sp>
    </p:spTree>
    <p:extLst>
      <p:ext uri="{BB962C8B-B14F-4D97-AF65-F5344CB8AC3E}">
        <p14:creationId xmlns:p14="http://schemas.microsoft.com/office/powerpoint/2010/main" val="2597966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a:t>
            </a:r>
            <a:r>
              <a:rPr lang="en-US" baseline="0" dirty="0" smtClean="0"/>
              <a:t> cost to fund this project is about $645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high cost of this project can be attributed to components such as the </a:t>
            </a:r>
            <a:r>
              <a:rPr lang="en-US" baseline="0" dirty="0" err="1" smtClean="0"/>
              <a:t>xbees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-Their high gain </a:t>
            </a:r>
            <a:r>
              <a:rPr lang="en-US" baseline="0" dirty="0" err="1" smtClean="0"/>
              <a:t>xbee</a:t>
            </a:r>
            <a:r>
              <a:rPr lang="en-US" baseline="0" dirty="0" smtClean="0"/>
              <a:t> antennas,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 $90 dollar development board for the base station MCU.</a:t>
            </a:r>
            <a:endParaRPr lang="en-US"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43</a:t>
            </a:fld>
            <a:endParaRPr lang="en-US"/>
          </a:p>
        </p:txBody>
      </p:sp>
    </p:spTree>
    <p:extLst>
      <p:ext uri="{BB962C8B-B14F-4D97-AF65-F5344CB8AC3E}">
        <p14:creationId xmlns:p14="http://schemas.microsoft.com/office/powerpoint/2010/main" val="138318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Carlos</a:t>
            </a:r>
          </a:p>
          <a:p>
            <a:endParaRPr lang="en-US" dirty="0" smtClean="0"/>
          </a:p>
          <a:p>
            <a:r>
              <a:rPr lang="en-US" dirty="0" smtClean="0"/>
              <a:t>Like we have said</a:t>
            </a:r>
            <a:r>
              <a:rPr lang="en-US" baseline="0" dirty="0" smtClean="0"/>
              <a:t> before, Gina is in charge of the Base Station. </a:t>
            </a:r>
          </a:p>
          <a:p>
            <a:r>
              <a:rPr lang="en-US" baseline="0" dirty="0" smtClean="0"/>
              <a:t>Melissa is dealing with the web application. </a:t>
            </a:r>
          </a:p>
          <a:p>
            <a:r>
              <a:rPr lang="en-US" baseline="0" dirty="0" err="1" smtClean="0"/>
              <a:t>Sainjulien</a:t>
            </a:r>
            <a:r>
              <a:rPr lang="en-US" baseline="0" dirty="0" smtClean="0"/>
              <a:t> is in charge of the </a:t>
            </a:r>
            <a:r>
              <a:rPr lang="en-US" baseline="0" dirty="0" err="1" smtClean="0"/>
              <a:t>rfid</a:t>
            </a:r>
            <a:r>
              <a:rPr lang="en-US" baseline="0" dirty="0" smtClean="0"/>
              <a:t> monitoring system </a:t>
            </a:r>
          </a:p>
          <a:p>
            <a:r>
              <a:rPr lang="en-US" baseline="0" dirty="0" smtClean="0"/>
              <a:t>And I have been working on the GPS Component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44</a:t>
            </a:fld>
            <a:endParaRPr lang="en-US"/>
          </a:p>
        </p:txBody>
      </p:sp>
    </p:spTree>
    <p:extLst>
      <p:ext uri="{BB962C8B-B14F-4D97-AF65-F5344CB8AC3E}">
        <p14:creationId xmlns:p14="http://schemas.microsoft.com/office/powerpoint/2010/main" val="369407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r>
              <a:rPr lang="en-US" dirty="0" smtClean="0"/>
              <a:t>So the main </a:t>
            </a:r>
            <a:r>
              <a:rPr lang="en-US" baseline="0" dirty="0" smtClean="0"/>
              <a:t>purpose of this system is to </a:t>
            </a:r>
            <a:r>
              <a:rPr lang="en-US" b="1" baseline="0" dirty="0" smtClean="0"/>
              <a:t>ASSIST in KEEPING TRACK </a:t>
            </a:r>
            <a:r>
              <a:rPr lang="en-US" baseline="0" dirty="0" smtClean="0"/>
              <a:t>o</a:t>
            </a:r>
            <a:r>
              <a:rPr lang="en-US" b="1" baseline="0" dirty="0" smtClean="0"/>
              <a:t>f those who CANT CARE for THEMSELVES</a:t>
            </a:r>
          </a:p>
          <a:p>
            <a:endParaRPr lang="en-US" baseline="0" dirty="0" smtClean="0"/>
          </a:p>
          <a:p>
            <a:r>
              <a:rPr lang="en-US" baseline="0" dirty="0" smtClean="0"/>
              <a:t>-</a:t>
            </a:r>
            <a:r>
              <a:rPr lang="en-US" b="1" baseline="0" dirty="0" smtClean="0"/>
              <a:t>The goals for the GPS Device include IT BEING</a:t>
            </a:r>
            <a:r>
              <a:rPr lang="en-US" baseline="0" dirty="0" smtClean="0"/>
              <a:t>: </a:t>
            </a:r>
          </a:p>
          <a:p>
            <a:r>
              <a:rPr lang="en-US" baseline="0" dirty="0" smtClean="0"/>
              <a:t>-</a:t>
            </a:r>
            <a:r>
              <a:rPr lang="en-US" dirty="0" smtClean="0"/>
              <a:t>Lightweight</a:t>
            </a:r>
          </a:p>
          <a:p>
            <a:r>
              <a:rPr lang="en-US" dirty="0" smtClean="0"/>
              <a:t>-Low On Power Consumption</a:t>
            </a:r>
          </a:p>
          <a:p>
            <a:r>
              <a:rPr lang="en-US" dirty="0" smtClean="0"/>
              <a:t>-Easily carried (even by a child)</a:t>
            </a:r>
          </a:p>
          <a:p>
            <a:r>
              <a:rPr lang="en-US" baseline="0" dirty="0" smtClean="0"/>
              <a:t>-And having a </a:t>
            </a:r>
            <a:r>
              <a:rPr lang="en-US" b="1" dirty="0" smtClean="0"/>
              <a:t>LONG</a:t>
            </a:r>
            <a:r>
              <a:rPr lang="en-US" b="1" baseline="0" dirty="0" smtClean="0"/>
              <a:t> </a:t>
            </a:r>
            <a:r>
              <a:rPr lang="en-US" b="1" dirty="0" smtClean="0"/>
              <a:t>battery life</a:t>
            </a:r>
          </a:p>
          <a:p>
            <a:endParaRPr lang="en-US" b="1" dirty="0" smtClean="0"/>
          </a:p>
          <a:p>
            <a:r>
              <a:rPr lang="en-US" dirty="0" smtClean="0"/>
              <a:t>-</a:t>
            </a:r>
            <a:r>
              <a:rPr lang="en-US" b="1" dirty="0" smtClean="0"/>
              <a:t>The RFID DEVICE should</a:t>
            </a:r>
            <a:r>
              <a:rPr lang="en-US" dirty="0" smtClean="0"/>
              <a:t>:</a:t>
            </a:r>
            <a:r>
              <a:rPr lang="en-US" baseline="0" dirty="0" smtClean="0"/>
              <a:t> Act as an ALARM SYSTEM</a:t>
            </a:r>
          </a:p>
          <a:p>
            <a:r>
              <a:rPr lang="en-US" baseline="0" dirty="0" smtClean="0"/>
              <a:t>-AND also Alert the base station when a GPS device has left the area</a:t>
            </a:r>
          </a:p>
          <a:p>
            <a:endParaRPr lang="en-US" baseline="0" dirty="0" smtClean="0"/>
          </a:p>
          <a:p>
            <a:r>
              <a:rPr lang="en-US" baseline="0" dirty="0" smtClean="0"/>
              <a:t>-</a:t>
            </a:r>
            <a:r>
              <a:rPr lang="en-US" b="1" baseline="0" dirty="0" smtClean="0"/>
              <a:t>The Web Application should be</a:t>
            </a:r>
            <a:r>
              <a:rPr lang="en-US" baseline="0" dirty="0" smtClean="0"/>
              <a:t>:   </a:t>
            </a:r>
            <a:r>
              <a:rPr lang="en-US" dirty="0" smtClean="0"/>
              <a:t>Easy to use </a:t>
            </a:r>
          </a:p>
          <a:p>
            <a:r>
              <a:rPr lang="en-US" dirty="0" smtClean="0"/>
              <a:t>-Available from </a:t>
            </a:r>
            <a:r>
              <a:rPr lang="en-US" b="1" dirty="0" smtClean="0"/>
              <a:t>any device </a:t>
            </a:r>
            <a:r>
              <a:rPr lang="en-US" dirty="0" smtClean="0"/>
              <a:t>with</a:t>
            </a:r>
            <a:r>
              <a:rPr lang="en-US" b="1" dirty="0" smtClean="0"/>
              <a:t> internet </a:t>
            </a:r>
          </a:p>
          <a:p>
            <a:r>
              <a:rPr lang="en-US" dirty="0" smtClean="0"/>
              <a:t>-Support </a:t>
            </a:r>
            <a:r>
              <a:rPr lang="en-US" b="1" dirty="0" smtClean="0"/>
              <a:t>multiple users </a:t>
            </a:r>
            <a:r>
              <a:rPr lang="en-US" dirty="0" smtClean="0"/>
              <a:t>simultaneously</a:t>
            </a:r>
          </a:p>
          <a:p>
            <a:r>
              <a:rPr lang="en-US" dirty="0" smtClean="0"/>
              <a:t>-And Be able to </a:t>
            </a:r>
            <a:r>
              <a:rPr lang="en-US" b="1" dirty="0" smtClean="0"/>
              <a:t>display GPS locations </a:t>
            </a:r>
            <a:r>
              <a:rPr lang="en-US" dirty="0" smtClean="0"/>
              <a:t>on a map</a:t>
            </a:r>
          </a:p>
          <a:p>
            <a:endParaRPr lang="en-US" dirty="0" smtClean="0"/>
          </a:p>
          <a:p>
            <a:r>
              <a:rPr lang="en-US" dirty="0" smtClean="0"/>
              <a:t>-</a:t>
            </a:r>
            <a:r>
              <a:rPr lang="en-US" b="1" dirty="0" smtClean="0">
                <a:solidFill>
                  <a:srgbClr val="FF0000"/>
                </a:solidFill>
              </a:rPr>
              <a:t>The Base Station</a:t>
            </a:r>
            <a:r>
              <a:rPr lang="en-US" b="1" baseline="0" dirty="0" smtClean="0">
                <a:solidFill>
                  <a:srgbClr val="FF0000"/>
                </a:solidFill>
              </a:rPr>
              <a:t> should be</a:t>
            </a:r>
            <a:r>
              <a:rPr lang="en-US" baseline="0" dirty="0" smtClean="0"/>
              <a:t>: Able to communicative with </a:t>
            </a:r>
            <a:r>
              <a:rPr lang="en-US" b="1" baseline="0" dirty="0" smtClean="0"/>
              <a:t>more than 1 GPS device</a:t>
            </a:r>
          </a:p>
          <a:p>
            <a:r>
              <a:rPr lang="en-US" baseline="0" dirty="0" smtClean="0"/>
              <a:t>-Interact with devices within a </a:t>
            </a:r>
            <a:r>
              <a:rPr lang="en-US" b="1" baseline="0" dirty="0" smtClean="0"/>
              <a:t>MILE RADIUS </a:t>
            </a:r>
          </a:p>
          <a:p>
            <a:r>
              <a:rPr lang="en-US" baseline="0" dirty="0" smtClean="0"/>
              <a:t>-</a:t>
            </a:r>
            <a:r>
              <a:rPr lang="en-US" b="1" baseline="0" dirty="0" smtClean="0"/>
              <a:t>Receive messages </a:t>
            </a:r>
            <a:r>
              <a:rPr lang="en-US" baseline="0" dirty="0" smtClean="0"/>
              <a:t>from the </a:t>
            </a:r>
            <a:r>
              <a:rPr lang="en-US" b="1" baseline="0" dirty="0" smtClean="0"/>
              <a:t>RFID</a:t>
            </a:r>
            <a:r>
              <a:rPr lang="en-US" baseline="0" dirty="0" smtClean="0"/>
              <a:t> System</a:t>
            </a:r>
          </a:p>
          <a:p>
            <a:r>
              <a:rPr lang="en-US" baseline="0" dirty="0" smtClean="0"/>
              <a:t>-And </a:t>
            </a:r>
            <a:r>
              <a:rPr lang="en-US" b="1" baseline="0" dirty="0" smtClean="0"/>
              <a:t>interface</a:t>
            </a:r>
            <a:r>
              <a:rPr lang="en-US" baseline="0" dirty="0" smtClean="0"/>
              <a:t> with the </a:t>
            </a:r>
            <a:r>
              <a:rPr lang="en-US" b="1" baseline="0" dirty="0" smtClean="0"/>
              <a:t>WEB APP</a:t>
            </a:r>
            <a:endParaRPr lang="en-US" b="1"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4</a:t>
            </a:fld>
            <a:endParaRPr lang="en-US"/>
          </a:p>
        </p:txBody>
      </p:sp>
    </p:spTree>
    <p:extLst>
      <p:ext uri="{BB962C8B-B14F-4D97-AF65-F5344CB8AC3E}">
        <p14:creationId xmlns:p14="http://schemas.microsoft.com/office/powerpoint/2010/main" val="188971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Gina</a:t>
            </a:r>
          </a:p>
          <a:p>
            <a:r>
              <a:rPr lang="en-US" dirty="0" smtClean="0"/>
              <a:t>To be more</a:t>
            </a:r>
            <a:r>
              <a:rPr lang="en-US" baseline="0" dirty="0" smtClean="0"/>
              <a:t> specific with the specifications for our project</a:t>
            </a:r>
          </a:p>
          <a:p>
            <a:endParaRPr lang="en-US" baseline="0" dirty="0" smtClean="0"/>
          </a:p>
          <a:p>
            <a:r>
              <a:rPr lang="en-US" baseline="0" dirty="0" smtClean="0"/>
              <a:t>- The GPS Device should have a : </a:t>
            </a:r>
          </a:p>
          <a:p>
            <a:r>
              <a:rPr lang="en-US" baseline="0" dirty="0" smtClean="0"/>
              <a:t>-5 </a:t>
            </a:r>
            <a:r>
              <a:rPr lang="en-US" baseline="0" dirty="0" err="1" smtClean="0"/>
              <a:t>hr</a:t>
            </a:r>
            <a:r>
              <a:rPr lang="en-US" baseline="0" dirty="0" smtClean="0"/>
              <a:t> battery life when in ACTIVE MODE</a:t>
            </a:r>
          </a:p>
          <a:p>
            <a:r>
              <a:rPr lang="en-US" baseline="0" dirty="0" smtClean="0"/>
              <a:t>-30 </a:t>
            </a:r>
            <a:r>
              <a:rPr lang="en-US" baseline="0" dirty="0" err="1" smtClean="0"/>
              <a:t>hr</a:t>
            </a:r>
            <a:r>
              <a:rPr lang="en-US" baseline="0" dirty="0" smtClean="0"/>
              <a:t> BATTERY life when in STANDBY</a:t>
            </a:r>
          </a:p>
          <a:p>
            <a:r>
              <a:rPr lang="en-US" baseline="0" dirty="0" smtClean="0"/>
              <a:t>-Take 12 ½ min to BOOT UP when FIRST ACTIVATED</a:t>
            </a:r>
          </a:p>
          <a:p>
            <a:r>
              <a:rPr lang="en-US" baseline="0" dirty="0" smtClean="0"/>
              <a:t>- 2 minutes to boot  from SLEEP MODE	</a:t>
            </a:r>
          </a:p>
          <a:p>
            <a:pPr marL="0" indent="0">
              <a:buFontTx/>
              <a:buNone/>
            </a:pPr>
            <a:r>
              <a:rPr lang="en-US" baseline="0" dirty="0" smtClean="0"/>
              <a:t>- BE accurate to within 10 feet </a:t>
            </a:r>
          </a:p>
          <a:p>
            <a:pPr marL="0" indent="0">
              <a:buFontTx/>
              <a:buNone/>
            </a:pPr>
            <a:r>
              <a:rPr lang="en-US" baseline="0" dirty="0" smtClean="0"/>
              <a:t>- And be no bigger than an </a:t>
            </a:r>
            <a:r>
              <a:rPr lang="en-US" baseline="0" dirty="0" err="1" smtClean="0"/>
              <a:t>Iphone</a:t>
            </a:r>
            <a:endParaRPr lang="en-US" baseline="0" dirty="0" smtClean="0"/>
          </a:p>
          <a:p>
            <a:r>
              <a:rPr lang="en-US" baseline="0" dirty="0" smtClean="0"/>
              <a:t>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5</a:t>
            </a:fld>
            <a:endParaRPr lang="en-US"/>
          </a:p>
        </p:txBody>
      </p:sp>
    </p:spTree>
    <p:extLst>
      <p:ext uri="{BB962C8B-B14F-4D97-AF65-F5344CB8AC3E}">
        <p14:creationId xmlns:p14="http://schemas.microsoft.com/office/powerpoint/2010/main" val="300620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Carlos:</a:t>
            </a:r>
          </a:p>
          <a:p>
            <a:r>
              <a:rPr lang="en-US" sz="1200" kern="1200" dirty="0" smtClean="0">
                <a:solidFill>
                  <a:schemeClr val="tx1"/>
                </a:solidFill>
                <a:effectLst/>
                <a:latin typeface="+mn-lt"/>
                <a:ea typeface="+mn-ea"/>
                <a:cs typeface="+mn-cs"/>
              </a:rPr>
              <a:t>What you guys are seeing right now is the overall system of our project, so we have identify 4 different components.  </a:t>
            </a:r>
          </a:p>
          <a:p>
            <a:r>
              <a:rPr lang="en-US" sz="1200" kern="1200" dirty="0" smtClean="0">
                <a:solidFill>
                  <a:schemeClr val="tx1"/>
                </a:solidFill>
                <a:effectLst/>
                <a:latin typeface="+mn-lt"/>
                <a:ea typeface="+mn-ea"/>
                <a:cs typeface="+mn-cs"/>
              </a:rPr>
              <a:t>GPS Device, RFID System, A Base Station and A Web Application. </a:t>
            </a:r>
          </a:p>
          <a:p>
            <a:r>
              <a:rPr lang="en-US" sz="1200" kern="1200" dirty="0" smtClean="0">
                <a:solidFill>
                  <a:schemeClr val="tx1"/>
                </a:solidFill>
                <a:effectLst/>
                <a:latin typeface="+mn-lt"/>
                <a:ea typeface="+mn-ea"/>
                <a:cs typeface="+mn-cs"/>
              </a:rPr>
              <a:t>The GPS Device is an outdoor system that would operate in open areas where GPS devices are accurate. </a:t>
            </a:r>
          </a:p>
          <a:p>
            <a:r>
              <a:rPr lang="en-US" sz="1200" kern="1200" dirty="0" smtClean="0">
                <a:solidFill>
                  <a:schemeClr val="tx1"/>
                </a:solidFill>
                <a:effectLst/>
                <a:latin typeface="+mn-lt"/>
                <a:ea typeface="+mn-ea"/>
                <a:cs typeface="+mn-cs"/>
              </a:rPr>
              <a:t>The RFID System would be installed inside places like hospitals, schools, malls and so on. </a:t>
            </a:r>
          </a:p>
          <a:p>
            <a:r>
              <a:rPr lang="en-US" sz="1200" kern="1200" dirty="0" smtClean="0">
                <a:solidFill>
                  <a:schemeClr val="tx1"/>
                </a:solidFill>
                <a:effectLst/>
                <a:latin typeface="+mn-lt"/>
                <a:ea typeface="+mn-ea"/>
                <a:cs typeface="+mn-cs"/>
              </a:rPr>
              <a:t>Then, we have a base station that would communicate with the other components. </a:t>
            </a:r>
          </a:p>
          <a:p>
            <a:r>
              <a:rPr lang="en-US" sz="1200" kern="1200" dirty="0" smtClean="0">
                <a:solidFill>
                  <a:schemeClr val="tx1"/>
                </a:solidFill>
                <a:effectLst/>
                <a:latin typeface="+mn-lt"/>
                <a:ea typeface="+mn-ea"/>
                <a:cs typeface="+mn-cs"/>
              </a:rPr>
              <a:t>So, the tracking information that is coming from GPS device will be sent to the Base station and also the tracking information that is coming from the indoors tracking system is also sent to the Base station. </a:t>
            </a:r>
          </a:p>
          <a:p>
            <a:r>
              <a:rPr lang="en-US" sz="1200" kern="1200" dirty="0" smtClean="0">
                <a:solidFill>
                  <a:schemeClr val="tx1"/>
                </a:solidFill>
                <a:effectLst/>
                <a:latin typeface="+mn-lt"/>
                <a:ea typeface="+mn-ea"/>
                <a:cs typeface="+mn-cs"/>
              </a:rPr>
              <a:t>Once our base station has that information, it will communicate with the Web Application. </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6</a:t>
            </a:fld>
            <a:endParaRPr lang="en-US"/>
          </a:p>
        </p:txBody>
      </p:sp>
    </p:spTree>
    <p:extLst>
      <p:ext uri="{BB962C8B-B14F-4D97-AF65-F5344CB8AC3E}">
        <p14:creationId xmlns:p14="http://schemas.microsoft.com/office/powerpoint/2010/main" val="17819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jump into some specifications of the outdoor tracking system Device. </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7</a:t>
            </a:fld>
            <a:endParaRPr lang="en-US"/>
          </a:p>
        </p:txBody>
      </p:sp>
    </p:spTree>
    <p:extLst>
      <p:ext uri="{BB962C8B-B14F-4D97-AF65-F5344CB8AC3E}">
        <p14:creationId xmlns:p14="http://schemas.microsoft.com/office/powerpoint/2010/main" val="305758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what you are seeing right now is the flow chart for the GPS Device, and I want to try to explain how it works. The device will start working when getting a signal requesting data from the base station and there are two types of data will be sent. One of them is the battery percentage and that is what you see in the last two blocks- Check the battery percentage and transmit that data to the base station. </a:t>
            </a:r>
          </a:p>
          <a:p>
            <a:r>
              <a:rPr lang="en-US" sz="1200" kern="1200" dirty="0" smtClean="0">
                <a:solidFill>
                  <a:schemeClr val="tx1"/>
                </a:solidFill>
                <a:effectLst/>
                <a:latin typeface="+mn-lt"/>
                <a:ea typeface="+mn-ea"/>
                <a:cs typeface="+mn-cs"/>
              </a:rPr>
              <a:t>The other data that is also requested from the base station is GPS data. And that is what we see right here. We request data from the GPS module, decode that string and we only requesting latitude and longitude, so altitude, velocity, time are disregard. </a:t>
            </a:r>
          </a:p>
          <a:p>
            <a:r>
              <a:rPr lang="en-US" sz="1200" kern="1200" dirty="0" smtClean="0">
                <a:solidFill>
                  <a:schemeClr val="tx1"/>
                </a:solidFill>
                <a:effectLst/>
                <a:latin typeface="+mn-lt"/>
                <a:ea typeface="+mn-ea"/>
                <a:cs typeface="+mn-cs"/>
              </a:rPr>
              <a:t>One last thing, I would like to mention is the alarm state because every time GPS data is requested the RFID system went on. So child carrying the device is outside the safe area or outside the building and fro that reason it is an alarm state.</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8</a:t>
            </a:fld>
            <a:endParaRPr lang="en-US"/>
          </a:p>
        </p:txBody>
      </p:sp>
    </p:spTree>
    <p:extLst>
      <p:ext uri="{BB962C8B-B14F-4D97-AF65-F5344CB8AC3E}">
        <p14:creationId xmlns:p14="http://schemas.microsoft.com/office/powerpoint/2010/main" val="28853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market, there are so many GPS modules where to pick from;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we decided to go with the LS20031 Module because it has already an incorporated antenna that will save us money and space on the PCB board.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get up to 66 satellites at a time, but only 22 will do the tracking.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addition, this GPS Module has a Built-in micro battery to preserve system data for rapid satellite acquisition.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module operates at 3.3 Volts at 42 </a:t>
            </a:r>
            <a:r>
              <a:rPr lang="en-US" sz="1200" kern="1200" dirty="0" err="1" smtClean="0">
                <a:solidFill>
                  <a:schemeClr val="tx1"/>
                </a:solidFill>
                <a:effectLst/>
                <a:latin typeface="+mn-lt"/>
                <a:ea typeface="+mn-ea"/>
                <a:cs typeface="+mn-cs"/>
              </a:rPr>
              <a:t>milli</a:t>
            </a:r>
            <a:r>
              <a:rPr lang="en-US" sz="1200" kern="1200" dirty="0" smtClean="0">
                <a:solidFill>
                  <a:schemeClr val="tx1"/>
                </a:solidFill>
                <a:effectLst/>
                <a:latin typeface="+mn-lt"/>
                <a:ea typeface="+mn-ea"/>
                <a:cs typeface="+mn-cs"/>
              </a:rPr>
              <a:t>-Amps.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can holds temperature from -30 to 85 degree Celsius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it is a lightweight device component. Only 14 Grams. </a:t>
            </a:r>
            <a:endParaRPr lang="en-US" dirty="0" smtClean="0"/>
          </a:p>
          <a:p>
            <a:endParaRPr lang="en-US" dirty="0" smtClean="0"/>
          </a:p>
          <a:p>
            <a:r>
              <a:rPr lang="en-US" dirty="0" smtClean="0"/>
              <a:t>Voltage:</a:t>
            </a:r>
            <a:r>
              <a:rPr lang="en-US" baseline="0" dirty="0" smtClean="0"/>
              <a:t> 3.3V</a:t>
            </a:r>
          </a:p>
          <a:p>
            <a:r>
              <a:rPr lang="en-US" baseline="0" dirty="0" smtClean="0"/>
              <a:t>Current:  41mA</a:t>
            </a:r>
          </a:p>
          <a:p>
            <a:r>
              <a:rPr lang="en-US" baseline="0" dirty="0" smtClean="0"/>
              <a:t>P = 0.1353 Watts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Temperature: -30 to 85 C (-22F to 185F)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Weight: 14 grams </a:t>
            </a:r>
            <a:endParaRPr lang="en-US" dirty="0" smtClean="0"/>
          </a:p>
          <a:p>
            <a:r>
              <a:rPr lang="en-US" dirty="0" smtClean="0"/>
              <a:t>Size: 30</a:t>
            </a:r>
            <a:r>
              <a:rPr lang="en-US" baseline="0" dirty="0" smtClean="0"/>
              <a:t>mm by 30 mm 5.8mm</a:t>
            </a:r>
          </a:p>
          <a:p>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9</a:t>
            </a:fld>
            <a:endParaRPr lang="en-US"/>
          </a:p>
        </p:txBody>
      </p:sp>
    </p:spTree>
    <p:extLst>
      <p:ext uri="{BB962C8B-B14F-4D97-AF65-F5344CB8AC3E}">
        <p14:creationId xmlns:p14="http://schemas.microsoft.com/office/powerpoint/2010/main" val="288536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can see the 5 different pins of this part.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bottom is a sample of the output message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is being display in the serial monitor.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Column shows the number of satellites that are providing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Third and fourth columns are the latitude and longitude and more and more information for that specific location.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GPS is program to update information every second.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Atmega</a:t>
            </a:r>
            <a:r>
              <a:rPr lang="en-US" sz="1200" kern="1200" dirty="0" smtClean="0">
                <a:solidFill>
                  <a:schemeClr val="tx1"/>
                </a:solidFill>
                <a:latin typeface="+mn-lt"/>
                <a:ea typeface="+mn-ea"/>
                <a:cs typeface="+mn-cs"/>
              </a:rPr>
              <a:t> 20mA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Total calculations: MCU</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Xbee</a:t>
            </a:r>
            <a:r>
              <a:rPr lang="en-US" sz="1200" kern="1200" baseline="0" dirty="0" smtClean="0">
                <a:solidFill>
                  <a:schemeClr val="tx1"/>
                </a:solidFill>
                <a:latin typeface="+mn-lt"/>
                <a:ea typeface="+mn-ea"/>
                <a:cs typeface="+mn-cs"/>
              </a:rPr>
              <a:t> + LCD Character +  GPS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Battery Life Hours = Battery Capacity(Ampere Hours) / Current Draw (Amperes)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PMU : Power Management Unit   </a:t>
            </a:r>
            <a:endParaRPr lang="en-US" sz="1200" kern="1200" dirty="0" smtClean="0">
              <a:solidFill>
                <a:schemeClr val="tx1"/>
              </a:solidFill>
              <a:latin typeface="+mn-lt"/>
              <a:ea typeface="+mn-ea"/>
              <a:cs typeface="+mn-cs"/>
            </a:endParaRPr>
          </a:p>
          <a:p>
            <a:r>
              <a:rPr lang="en-US" dirty="0" smtClean="0"/>
              <a:t>Specifications</a:t>
            </a:r>
            <a:r>
              <a:rPr lang="en-US" baseline="0" dirty="0" smtClean="0"/>
              <a:t> for power: MCU- 5V at 40mA</a:t>
            </a:r>
          </a:p>
          <a:p>
            <a:r>
              <a:rPr lang="en-US" baseline="0" dirty="0" smtClean="0"/>
              <a:t>GPS- 3.3V at 41mA</a:t>
            </a:r>
          </a:p>
          <a:p>
            <a:r>
              <a:rPr lang="en-US" baseline="0" dirty="0" err="1" smtClean="0"/>
              <a:t>Xbee</a:t>
            </a:r>
            <a:r>
              <a:rPr lang="en-US" baseline="0" dirty="0" smtClean="0"/>
              <a:t>- 3.3 at 210 mA</a:t>
            </a:r>
          </a:p>
          <a:p>
            <a:r>
              <a:rPr lang="en-US" baseline="0" dirty="0" smtClean="0"/>
              <a:t>LCD – 3.3 at 1.5mA </a:t>
            </a:r>
            <a:endParaRPr lang="en-US" dirty="0"/>
          </a:p>
        </p:txBody>
      </p:sp>
      <p:sp>
        <p:nvSpPr>
          <p:cNvPr id="4" name="Slide Number Placeholder 3"/>
          <p:cNvSpPr>
            <a:spLocks noGrp="1"/>
          </p:cNvSpPr>
          <p:nvPr>
            <p:ph type="sldNum" sz="quarter" idx="10"/>
          </p:nvPr>
        </p:nvSpPr>
        <p:spPr/>
        <p:txBody>
          <a:bodyPr/>
          <a:lstStyle/>
          <a:p>
            <a:fld id="{0CCAB5ED-2F69-4E2F-AB32-D0C9B3B70E9B}" type="slidenum">
              <a:rPr lang="en-US" smtClean="0"/>
              <a:pPr/>
              <a:t>10</a:t>
            </a:fld>
            <a:endParaRPr lang="en-US"/>
          </a:p>
        </p:txBody>
      </p:sp>
    </p:spTree>
    <p:extLst>
      <p:ext uri="{BB962C8B-B14F-4D97-AF65-F5344CB8AC3E}">
        <p14:creationId xmlns:p14="http://schemas.microsoft.com/office/powerpoint/2010/main" val="390683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EA410D7-303B-470A-8C6E-BAAE71AFE1F6}" type="datetimeFigureOut">
              <a:rPr lang="en-US" smtClean="0"/>
              <a:pPr/>
              <a:t>12/6/2013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3870DF1-6C64-466F-A678-A51F98B7727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A410D7-303B-470A-8C6E-BAAE71AFE1F6}"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70DF1-6C64-466F-A678-A51F98B7727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A410D7-303B-470A-8C6E-BAAE71AFE1F6}" type="datetimeFigureOut">
              <a:rPr lang="en-US" smtClean="0"/>
              <a:pPr/>
              <a:t>12/6/2013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3870DF1-6C64-466F-A678-A51F98B772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A410D7-303B-470A-8C6E-BAAE71AFE1F6}"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0DF1-6C64-466F-A678-A51F98B7727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EA410D7-303B-470A-8C6E-BAAE71AFE1F6}"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70DF1-6C64-466F-A678-A51F98B7727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A410D7-303B-470A-8C6E-BAAE71AFE1F6}"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A410D7-303B-470A-8C6E-BAAE71AFE1F6}"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70DF1-6C64-466F-A678-A51F98B772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410D7-303B-470A-8C6E-BAAE71AFE1F6}"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70DF1-6C64-466F-A678-A51F98B7727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A410D7-303B-470A-8C6E-BAAE71AFE1F6}" type="datetimeFigureOut">
              <a:rPr lang="en-US" smtClean="0"/>
              <a:pPr/>
              <a:t>12/6/2013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3870DF1-6C64-466F-A678-A51F98B7727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EA410D7-303B-470A-8C6E-BAAE71AFE1F6}" type="datetimeFigureOut">
              <a:rPr lang="en-US" smtClean="0"/>
              <a:pPr/>
              <a:t>12/6/2013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870DF1-6C64-466F-A678-A51F98B772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source=images&amp;cd=&amp;cad=rja&amp;docid=Rry-ZxnGUwWzGM&amp;tbnid=2IeHcY7vWByIBM:&amp;ved=0CAgQjRwwAA&amp;url=http://en.wikipedia.org/wiki/Nine-volt_battery&amp;ei=V6CTUuOXJI6SkQf544GgAQ&amp;psig=AFQjCNEu-VRYrK7yhrBb_QhxVWHRltlqRA&amp;ust=138549295166407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b="1" dirty="0" smtClean="0"/>
              <a:t>Group 14</a:t>
            </a:r>
          </a:p>
          <a:p>
            <a:r>
              <a:rPr lang="en-US" dirty="0" smtClean="0"/>
              <a:t>Melissa Grenier</a:t>
            </a:r>
          </a:p>
          <a:p>
            <a:r>
              <a:rPr lang="en-US" dirty="0" smtClean="0"/>
              <a:t>Carlos Gonzalez</a:t>
            </a:r>
          </a:p>
          <a:p>
            <a:r>
              <a:rPr lang="en-US" dirty="0" smtClean="0"/>
              <a:t>Gina McGhee</a:t>
            </a:r>
          </a:p>
          <a:p>
            <a:r>
              <a:rPr lang="en-US" dirty="0" smtClean="0"/>
              <a:t>Sainjulien Senatus</a:t>
            </a:r>
            <a:endParaRPr lang="en-US" dirty="0"/>
          </a:p>
        </p:txBody>
      </p:sp>
      <p:sp>
        <p:nvSpPr>
          <p:cNvPr id="2" name="Title 1"/>
          <p:cNvSpPr>
            <a:spLocks noGrp="1"/>
          </p:cNvSpPr>
          <p:nvPr>
            <p:ph type="ctrTitle"/>
          </p:nvPr>
        </p:nvSpPr>
        <p:spPr/>
        <p:txBody>
          <a:bodyPr/>
          <a:lstStyle/>
          <a:p>
            <a:r>
              <a:rPr lang="en-US" dirty="0" smtClean="0"/>
              <a:t>TrackAlert</a:t>
            </a:r>
            <a:br>
              <a:rPr lang="en-US" dirty="0" smtClean="0"/>
            </a:br>
            <a:r>
              <a:rPr lang="en-US" sz="2400" dirty="0" smtClean="0"/>
              <a:t>A Short-Range Emergency Tracking System</a:t>
            </a:r>
            <a:endParaRPr lang="en-US" dirty="0"/>
          </a:p>
        </p:txBody>
      </p:sp>
    </p:spTree>
    <p:extLst>
      <p:ext uri="{BB962C8B-B14F-4D97-AF65-F5344CB8AC3E}">
        <p14:creationId xmlns:p14="http://schemas.microsoft.com/office/powerpoint/2010/main" val="407288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7" name="Content Placeholder 2"/>
          <p:cNvSpPr>
            <a:spLocks noGrp="1"/>
          </p:cNvSpPr>
          <p:nvPr>
            <p:ph sz="half" idx="4294967295"/>
          </p:nvPr>
        </p:nvSpPr>
        <p:spPr>
          <a:xfrm>
            <a:off x="762000" y="1447800"/>
            <a:ext cx="4267200" cy="2438400"/>
          </a:xfrm>
          <a:prstGeom prst="rect">
            <a:avLst/>
          </a:prstGeom>
        </p:spPr>
        <p:txBody>
          <a:bodyPr>
            <a:normAutofit fontScale="92500" lnSpcReduction="20000"/>
          </a:bodyPr>
          <a:lstStyle/>
          <a:p>
            <a:r>
              <a:rPr lang="en-US" b="1" dirty="0" smtClean="0"/>
              <a:t>GPS Module Connection</a:t>
            </a:r>
          </a:p>
          <a:p>
            <a:pPr lvl="1"/>
            <a:r>
              <a:rPr lang="en-US" dirty="0" smtClean="0"/>
              <a:t>1. Power Input </a:t>
            </a:r>
          </a:p>
          <a:p>
            <a:pPr lvl="1"/>
            <a:r>
              <a:rPr lang="en-US" dirty="0" smtClean="0"/>
              <a:t>2. Data Input </a:t>
            </a:r>
          </a:p>
          <a:p>
            <a:pPr lvl="1"/>
            <a:r>
              <a:rPr lang="en-US" dirty="0" smtClean="0"/>
              <a:t>3. Data Output</a:t>
            </a:r>
          </a:p>
          <a:p>
            <a:pPr lvl="1"/>
            <a:r>
              <a:rPr lang="en-US" dirty="0" smtClean="0"/>
              <a:t>4. Ground </a:t>
            </a:r>
          </a:p>
          <a:p>
            <a:pPr lvl="1"/>
            <a:r>
              <a:rPr lang="en-US" dirty="0" smtClean="0"/>
              <a:t>5. Ground </a:t>
            </a:r>
          </a:p>
          <a:p>
            <a:r>
              <a:rPr lang="en-US" b="1" dirty="0" smtClean="0"/>
              <a:t>Output</a:t>
            </a:r>
          </a:p>
        </p:txBody>
      </p:sp>
      <p:pic>
        <p:nvPicPr>
          <p:cNvPr id="3" name="Picture 2"/>
          <p:cNvPicPr>
            <a:picLocks noChangeAspect="1"/>
          </p:cNvPicPr>
          <p:nvPr/>
        </p:nvPicPr>
        <p:blipFill>
          <a:blip r:embed="rId3" cstate="print"/>
          <a:stretch>
            <a:fillRect/>
          </a:stretch>
        </p:blipFill>
        <p:spPr>
          <a:xfrm>
            <a:off x="5943600" y="1219200"/>
            <a:ext cx="2438400" cy="2385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cstate="print"/>
          <a:stretch>
            <a:fillRect/>
          </a:stretch>
        </p:blipFill>
        <p:spPr>
          <a:xfrm>
            <a:off x="1143000" y="3962400"/>
            <a:ext cx="727333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129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828800"/>
            <a:ext cx="3733800" cy="3886200"/>
          </a:xfrm>
          <a:prstGeom prst="rect">
            <a:avLst/>
          </a:prstGeom>
        </p:spPr>
        <p:txBody>
          <a:bodyPr>
            <a:normAutofit lnSpcReduction="10000"/>
          </a:bodyPr>
          <a:lstStyle/>
          <a:p>
            <a:r>
              <a:rPr lang="en-US" b="1" dirty="0" smtClean="0"/>
              <a:t>Atmega328</a:t>
            </a:r>
          </a:p>
          <a:p>
            <a:pPr lvl="1"/>
            <a:r>
              <a:rPr lang="en-US" dirty="0" smtClean="0"/>
              <a:t>Six Sleep Modes </a:t>
            </a:r>
          </a:p>
          <a:p>
            <a:pPr lvl="1"/>
            <a:r>
              <a:rPr lang="en-US" dirty="0" smtClean="0"/>
              <a:t>23 Programmable I/O lines</a:t>
            </a:r>
          </a:p>
          <a:p>
            <a:pPr lvl="1"/>
            <a:r>
              <a:rPr lang="en-US" dirty="0" smtClean="0"/>
              <a:t>Operating Voltage1.8 -5.5V</a:t>
            </a:r>
          </a:p>
          <a:p>
            <a:pPr lvl="1"/>
            <a:r>
              <a:rPr lang="pt-BR" dirty="0"/>
              <a:t>5V, 8 MHz, Active: </a:t>
            </a:r>
            <a:r>
              <a:rPr lang="pt-BR" dirty="0" smtClean="0"/>
              <a:t>5.2mA </a:t>
            </a:r>
            <a:r>
              <a:rPr lang="pt-BR" dirty="0" err="1"/>
              <a:t>typical</a:t>
            </a:r>
            <a:r>
              <a:rPr lang="pt-BR" dirty="0"/>
              <a:t>, </a:t>
            </a:r>
            <a:r>
              <a:rPr lang="pt-BR" dirty="0" smtClean="0"/>
              <a:t> 9mA </a:t>
            </a:r>
            <a:r>
              <a:rPr lang="pt-BR" dirty="0" err="1" smtClean="0"/>
              <a:t>max</a:t>
            </a:r>
            <a:endParaRPr lang="en-US" dirty="0" smtClean="0"/>
          </a:p>
          <a:p>
            <a:pPr lvl="1"/>
            <a:r>
              <a:rPr lang="en-US" dirty="0" smtClean="0"/>
              <a:t>Temperature Range -40C to 85C</a:t>
            </a:r>
          </a:p>
          <a:p>
            <a:pPr marL="320040" lvl="1" indent="0">
              <a:buNone/>
            </a:pPr>
            <a:endParaRPr lang="en-US" dirty="0" smtClean="0"/>
          </a:p>
          <a:p>
            <a:pPr lvl="1"/>
            <a:endParaRPr lang="en-US" dirty="0" smtClean="0"/>
          </a:p>
        </p:txBody>
      </p:sp>
      <p:pic>
        <p:nvPicPr>
          <p:cNvPr id="4"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490" y="1295400"/>
            <a:ext cx="387927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669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600200"/>
            <a:ext cx="3200400" cy="4114800"/>
          </a:xfrm>
          <a:prstGeom prst="rect">
            <a:avLst/>
          </a:prstGeom>
        </p:spPr>
        <p:txBody>
          <a:bodyPr>
            <a:normAutofit lnSpcReduction="10000"/>
          </a:bodyPr>
          <a:lstStyle/>
          <a:p>
            <a:r>
              <a:rPr lang="en-US" b="1" dirty="0" smtClean="0"/>
              <a:t>LCD Character Display </a:t>
            </a:r>
          </a:p>
          <a:p>
            <a:pPr lvl="1"/>
            <a:r>
              <a:rPr lang="en-US" dirty="0" smtClean="0"/>
              <a:t>Personal Information</a:t>
            </a:r>
          </a:p>
          <a:p>
            <a:pPr lvl="1"/>
            <a:r>
              <a:rPr lang="en-US" dirty="0" smtClean="0"/>
              <a:t>High Quality 16x2</a:t>
            </a:r>
          </a:p>
          <a:p>
            <a:pPr lvl="1"/>
            <a:r>
              <a:rPr lang="en-US" dirty="0"/>
              <a:t>5</a:t>
            </a:r>
            <a:r>
              <a:rPr lang="en-US" dirty="0" smtClean="0"/>
              <a:t>V Power Supply</a:t>
            </a:r>
          </a:p>
          <a:p>
            <a:pPr lvl="1"/>
            <a:r>
              <a:rPr lang="en-US" dirty="0" smtClean="0"/>
              <a:t>1.5mA </a:t>
            </a:r>
          </a:p>
          <a:p>
            <a:pPr lvl="1"/>
            <a:r>
              <a:rPr lang="en-US" dirty="0" smtClean="0"/>
              <a:t>Operating Temperature 0C to 50C</a:t>
            </a:r>
          </a:p>
          <a:p>
            <a:pPr lvl="1"/>
            <a:r>
              <a:rPr lang="en-US" dirty="0" smtClean="0"/>
              <a:t>Size: </a:t>
            </a:r>
            <a:r>
              <a:rPr lang="fr-FR" dirty="0"/>
              <a:t>8.6 x 36 x </a:t>
            </a:r>
            <a:r>
              <a:rPr lang="fr-FR" dirty="0" smtClean="0"/>
              <a:t>80mm</a:t>
            </a:r>
          </a:p>
          <a:p>
            <a:pPr lvl="1"/>
            <a:endParaRPr lang="en-US" dirty="0" smtClean="0"/>
          </a:p>
          <a:p>
            <a:pPr lvl="1"/>
            <a:endParaRPr lang="en-US" dirty="0" smtClean="0"/>
          </a:p>
          <a:p>
            <a:pPr lvl="1"/>
            <a:endParaRPr lang="en-US" dirty="0" smtClean="0"/>
          </a:p>
          <a:p>
            <a:pPr lvl="1"/>
            <a:endParaRPr lang="en-US" dirty="0" smtClean="0"/>
          </a:p>
        </p:txBody>
      </p:sp>
      <p:pic>
        <p:nvPicPr>
          <p:cNvPr id="6" name="Picture 5"/>
          <p:cNvPicPr>
            <a:picLocks noChangeAspect="1"/>
          </p:cNvPicPr>
          <p:nvPr/>
        </p:nvPicPr>
        <p:blipFill>
          <a:blip r:embed="rId3" cstate="print"/>
          <a:stretch>
            <a:fillRect/>
          </a:stretch>
        </p:blipFill>
        <p:spPr>
          <a:xfrm>
            <a:off x="4724400" y="3683001"/>
            <a:ext cx="3984221" cy="1879599"/>
          </a:xfrm>
          <a:prstGeom prst="rect">
            <a:avLst/>
          </a:prstGeom>
        </p:spPr>
      </p:pic>
      <p:pic>
        <p:nvPicPr>
          <p:cNvPr id="7" name="Picture 6"/>
          <p:cNvPicPr>
            <a:picLocks noChangeAspect="1"/>
          </p:cNvPicPr>
          <p:nvPr/>
        </p:nvPicPr>
        <p:blipFill>
          <a:blip r:embed="rId4" cstate="print"/>
          <a:stretch>
            <a:fillRect/>
          </a:stretch>
        </p:blipFill>
        <p:spPr>
          <a:xfrm>
            <a:off x="4724400" y="1524000"/>
            <a:ext cx="3979264" cy="1757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4535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3" name="Content Placeholder 2"/>
          <p:cNvSpPr>
            <a:spLocks noGrp="1"/>
          </p:cNvSpPr>
          <p:nvPr>
            <p:ph sz="half" idx="4294967295"/>
          </p:nvPr>
        </p:nvSpPr>
        <p:spPr>
          <a:xfrm>
            <a:off x="838200" y="1828800"/>
            <a:ext cx="3733800" cy="4724400"/>
          </a:xfrm>
          <a:prstGeom prst="rect">
            <a:avLst/>
          </a:prstGeom>
        </p:spPr>
        <p:txBody>
          <a:bodyPr>
            <a:normAutofit/>
          </a:bodyPr>
          <a:lstStyle/>
          <a:p>
            <a:pPr marL="0" indent="0">
              <a:buNone/>
            </a:pPr>
            <a:r>
              <a:rPr lang="en-US" b="1" dirty="0" smtClean="0"/>
              <a:t>    Battery</a:t>
            </a:r>
          </a:p>
          <a:p>
            <a:pPr lvl="1"/>
            <a:r>
              <a:rPr lang="en-US" dirty="0" smtClean="0"/>
              <a:t> Alkaline </a:t>
            </a:r>
            <a:r>
              <a:rPr lang="en-US" dirty="0"/>
              <a:t>or carbon-zinc 9-volt battery </a:t>
            </a:r>
            <a:endParaRPr lang="en-US" dirty="0" smtClean="0"/>
          </a:p>
          <a:p>
            <a:pPr lvl="1"/>
            <a:r>
              <a:rPr lang="en-US" dirty="0"/>
              <a:t>9</a:t>
            </a:r>
            <a:r>
              <a:rPr lang="en-US" dirty="0" smtClean="0"/>
              <a:t>V at 565mAh</a:t>
            </a:r>
          </a:p>
          <a:p>
            <a:pPr lvl="1"/>
            <a:r>
              <a:rPr lang="en-US" dirty="0" smtClean="0"/>
              <a:t>Temperature </a:t>
            </a:r>
          </a:p>
          <a:p>
            <a:pPr lvl="1"/>
            <a:r>
              <a:rPr lang="en-US" dirty="0" smtClean="0"/>
              <a:t>Weight: 45.6g</a:t>
            </a:r>
          </a:p>
          <a:p>
            <a:pPr lvl="1"/>
            <a:r>
              <a:rPr lang="en-US" dirty="0"/>
              <a:t>height 48.5 mm, length 26.5 mm, width 17.5 </a:t>
            </a:r>
            <a:r>
              <a:rPr lang="en-US" dirty="0" smtClean="0"/>
              <a:t>mm</a:t>
            </a:r>
            <a:endParaRPr lang="en-US" dirty="0"/>
          </a:p>
          <a:p>
            <a:pPr marL="320040" lvl="1" indent="0">
              <a:buNone/>
            </a:pPr>
            <a:r>
              <a:rPr lang="en-US" b="1" dirty="0" smtClean="0"/>
              <a:t>Voltage Regulator</a:t>
            </a:r>
          </a:p>
          <a:p>
            <a:pPr lvl="1">
              <a:buClr>
                <a:srgbClr val="9B2D1F"/>
              </a:buClr>
            </a:pPr>
            <a:r>
              <a:rPr lang="en-US" b="1" dirty="0" smtClean="0"/>
              <a:t> </a:t>
            </a:r>
            <a:r>
              <a:rPr lang="en-US" dirty="0" smtClean="0">
                <a:solidFill>
                  <a:prstClr val="black"/>
                </a:solidFill>
              </a:rPr>
              <a:t>LM7805</a:t>
            </a:r>
            <a:endParaRPr lang="en-US" dirty="0">
              <a:solidFill>
                <a:prstClr val="black"/>
              </a:solidFill>
            </a:endParaRPr>
          </a:p>
          <a:p>
            <a:pPr marL="320040" lvl="1" indent="0">
              <a:buNone/>
            </a:pPr>
            <a:endParaRPr lang="en-US" b="1" dirty="0" smtClean="0"/>
          </a:p>
          <a:p>
            <a:pPr marL="320040" lvl="1" indent="0">
              <a:buNone/>
            </a:pPr>
            <a:endParaRPr lang="en-US" b="1" dirty="0" smtClean="0"/>
          </a:p>
          <a:p>
            <a:pPr lvl="1"/>
            <a:endParaRPr lang="en-US" dirty="0" smtClean="0"/>
          </a:p>
          <a:p>
            <a:pPr lvl="1"/>
            <a:endParaRPr lang="en-US" dirty="0" smtClean="0"/>
          </a:p>
          <a:p>
            <a:pPr lvl="1"/>
            <a:endParaRPr lang="en-US" dirty="0" smtClean="0"/>
          </a:p>
          <a:p>
            <a:pPr lvl="1"/>
            <a:endParaRPr lang="en-US" dirty="0" smtClean="0"/>
          </a:p>
        </p:txBody>
      </p:sp>
      <p:pic>
        <p:nvPicPr>
          <p:cNvPr id="1026" name="Picture 2" descr="http://t3.gstatic.com/images?q=tbn:ANd9GcQtKoX_DEKjPZ2F__rdfrUpdRJtwmTVndr_Wo1KdJ2Q29-FkAr-u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184447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029494"/>
            <a:ext cx="1844475" cy="103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27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sp>
        <p:nvSpPr>
          <p:cNvPr id="4" name="Content Placeholder 2"/>
          <p:cNvSpPr>
            <a:spLocks noGrp="1"/>
          </p:cNvSpPr>
          <p:nvPr>
            <p:ph sz="half" idx="4294967295"/>
          </p:nvPr>
        </p:nvSpPr>
        <p:spPr>
          <a:xfrm>
            <a:off x="609600" y="1828800"/>
            <a:ext cx="3962400" cy="685800"/>
          </a:xfrm>
          <a:prstGeom prst="rect">
            <a:avLst/>
          </a:prstGeom>
        </p:spPr>
        <p:txBody>
          <a:bodyPr>
            <a:normAutofit/>
          </a:bodyPr>
          <a:lstStyle/>
          <a:p>
            <a:r>
              <a:rPr lang="en-US" b="1" dirty="0" smtClean="0"/>
              <a:t>Schematic </a:t>
            </a:r>
          </a:p>
          <a:p>
            <a:pPr marL="320040" lvl="1" indent="0">
              <a:buNone/>
            </a:pPr>
            <a:endParaRPr lang="en-US" dirty="0"/>
          </a:p>
        </p:txBody>
      </p:sp>
      <p:pic>
        <p:nvPicPr>
          <p:cNvPr id="3" name="Picture 2"/>
          <p:cNvPicPr>
            <a:picLocks noChangeAspect="1"/>
          </p:cNvPicPr>
          <p:nvPr/>
        </p:nvPicPr>
        <p:blipFill>
          <a:blip r:embed="rId3"/>
          <a:stretch>
            <a:fillRect/>
          </a:stretch>
        </p:blipFill>
        <p:spPr>
          <a:xfrm>
            <a:off x="1905000" y="2438400"/>
            <a:ext cx="5524500" cy="3831210"/>
          </a:xfrm>
          <a:prstGeom prst="rect">
            <a:avLst/>
          </a:prstGeom>
        </p:spPr>
      </p:pic>
    </p:spTree>
    <p:extLst>
      <p:ext uri="{BB962C8B-B14F-4D97-AF65-F5344CB8AC3E}">
        <p14:creationId xmlns:p14="http://schemas.microsoft.com/office/powerpoint/2010/main" val="520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7" name="Group 6"/>
          <p:cNvGrpSpPr/>
          <p:nvPr/>
        </p:nvGrpSpPr>
        <p:grpSpPr>
          <a:xfrm>
            <a:off x="1563129" y="1142999"/>
            <a:ext cx="6017742" cy="5585041"/>
            <a:chOff x="1563129" y="1142999"/>
            <a:chExt cx="6017742" cy="558504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6" name="Rectangle 5"/>
            <p:cNvSpPr/>
            <p:nvPr/>
          </p:nvSpPr>
          <p:spPr>
            <a:xfrm>
              <a:off x="3276600" y="1219200"/>
              <a:ext cx="2590800" cy="15240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744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RFID </a:t>
            </a:r>
            <a:r>
              <a:rPr lang="en-US" dirty="0"/>
              <a:t>control system</a:t>
            </a:r>
          </a:p>
        </p:txBody>
      </p:sp>
      <p:pic>
        <p:nvPicPr>
          <p:cNvPr id="4" name="Picture 2"/>
          <p:cNvPicPr>
            <a:picLocks noGrp="1" noChangeAspect="1" noChangeArrowheads="1"/>
          </p:cNvPicPr>
          <p:nvPr>
            <p:ph sz="quarter" idx="1"/>
          </p:nvPr>
        </p:nvPicPr>
        <p:blipFill>
          <a:blip r:embed="rId2" cstate="print"/>
          <a:stretch>
            <a:fillRect/>
          </a:stretch>
        </p:blipFill>
        <p:spPr bwMode="auto">
          <a:xfrm>
            <a:off x="1447800" y="1600200"/>
            <a:ext cx="5024063" cy="411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Flow Chart</a:t>
            </a:r>
            <a:endParaRPr lang="en-US" dirty="0"/>
          </a:p>
        </p:txBody>
      </p:sp>
      <p:sp>
        <p:nvSpPr>
          <p:cNvPr id="5" name="Content Placeholder 4"/>
          <p:cNvSpPr>
            <a:spLocks noGrp="1"/>
          </p:cNvSpPr>
          <p:nvPr>
            <p:ph sz="quarter" idx="1"/>
          </p:nvPr>
        </p:nvSpPr>
        <p:spPr/>
        <p:txBody>
          <a:bodyPr/>
          <a:lstStyle/>
          <a:p>
            <a:r>
              <a:rPr lang="en-US" dirty="0" smtClean="0"/>
              <a:t>A signal is received?</a:t>
            </a:r>
          </a:p>
          <a:p>
            <a:r>
              <a:rPr lang="en-US" dirty="0" smtClean="0"/>
              <a:t>Yes: Send alert signal to the base station</a:t>
            </a:r>
          </a:p>
          <a:p>
            <a:r>
              <a:rPr lang="en-US" dirty="0" smtClean="0"/>
              <a:t>No: No action taken</a:t>
            </a:r>
          </a:p>
          <a:p>
            <a:endParaRPr lang="en-US" dirty="0" smtClean="0"/>
          </a:p>
        </p:txBody>
      </p:sp>
      <p:pic>
        <p:nvPicPr>
          <p:cNvPr id="7" name="Content Placeholder 4"/>
          <p:cNvPicPr>
            <a:picLocks noGrp="1" noChangeAspect="1"/>
          </p:cNvPicPr>
          <p:nvPr>
            <p:ph sz="quarter" idx="2"/>
          </p:nvPr>
        </p:nvPicPr>
        <p:blipFill rotWithShape="1">
          <a:blip r:embed="rId2" cstate="print">
            <a:extLst>
              <a:ext uri="{28A0092B-C50C-407E-A947-70E740481C1C}">
                <a14:useLocalDpi xmlns:a14="http://schemas.microsoft.com/office/drawing/2010/main" val="0"/>
              </a:ext>
            </a:extLst>
          </a:blip>
          <a:stretch/>
        </p:blipFill>
        <p:spPr>
          <a:xfrm>
            <a:off x="5200967" y="2846070"/>
            <a:ext cx="3215640" cy="177546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036638"/>
          </a:xfrm>
        </p:spPr>
        <p:txBody>
          <a:bodyPr>
            <a:normAutofit fontScale="90000"/>
          </a:bodyPr>
          <a:lstStyle/>
          <a:p>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dirty="0" smtClean="0">
                <a:ln>
                  <a:solidFill>
                    <a:schemeClr val="accent1"/>
                  </a:solidFill>
                </a:ln>
                <a:solidFill>
                  <a:schemeClr val="tx1"/>
                </a:solidFill>
                <a:latin typeface="Algerian" pitchFamily="82" charset="0"/>
              </a:rPr>
              <a:t/>
            </a:r>
            <a:br>
              <a:rPr lang="en-US" dirty="0" smtClean="0">
                <a:ln>
                  <a:solidFill>
                    <a:schemeClr val="accent1"/>
                  </a:solidFill>
                </a:ln>
                <a:solidFill>
                  <a:schemeClr val="tx1"/>
                </a:solidFill>
                <a:latin typeface="Algerian" pitchFamily="82" charset="0"/>
              </a:rPr>
            </a:br>
            <a:r>
              <a:rPr lang="en-US" sz="4400" dirty="0" smtClean="0"/>
              <a:t>Microcontroller: MSP430F2370</a:t>
            </a:r>
            <a:endParaRPr lang="en-US" sz="4400" dirty="0"/>
          </a:p>
        </p:txBody>
      </p:sp>
      <p:sp>
        <p:nvSpPr>
          <p:cNvPr id="3" name="Content Placeholder 2"/>
          <p:cNvSpPr>
            <a:spLocks noGrp="1"/>
          </p:cNvSpPr>
          <p:nvPr>
            <p:ph sz="quarter" idx="1"/>
          </p:nvPr>
        </p:nvSpPr>
        <p:spPr>
          <a:xfrm>
            <a:off x="533400" y="1447800"/>
            <a:ext cx="3749040" cy="4572000"/>
          </a:xfrm>
        </p:spPr>
        <p:txBody>
          <a:bodyPr/>
          <a:lstStyle/>
          <a:p>
            <a:r>
              <a:rPr lang="en-US" dirty="0" smtClean="0"/>
              <a:t># of pins 40</a:t>
            </a:r>
          </a:p>
          <a:p>
            <a:r>
              <a:rPr lang="fr-FR" dirty="0" smtClean="0"/>
              <a:t>Voltage range 1.8-3.6 V</a:t>
            </a:r>
          </a:p>
          <a:p>
            <a:r>
              <a:rPr lang="en-US" dirty="0" smtClean="0"/>
              <a:t>Interfacing parallel/SPI</a:t>
            </a:r>
          </a:p>
          <a:p>
            <a:r>
              <a:rPr lang="en-US" dirty="0" smtClean="0"/>
              <a:t>Frequency 13.56 MHz</a:t>
            </a:r>
          </a:p>
          <a:p>
            <a:r>
              <a:rPr lang="en-US" dirty="0" smtClean="0"/>
              <a:t>USCI mode UART, IrDA</a:t>
            </a:r>
          </a:p>
          <a:p>
            <a:r>
              <a:rPr lang="en-US" dirty="0" smtClean="0"/>
              <a:t>AMC 270 </a:t>
            </a:r>
            <a:r>
              <a:rPr lang="en-US" dirty="0" err="1" smtClean="0"/>
              <a:t>uA</a:t>
            </a:r>
            <a:endParaRPr lang="en-US" dirty="0" smtClean="0"/>
          </a:p>
          <a:p>
            <a:pPr>
              <a:buNone/>
            </a:pPr>
            <a:r>
              <a:rPr lang="en-US" b="1" dirty="0" smtClean="0"/>
              <a:t>AMC</a:t>
            </a:r>
            <a:r>
              <a:rPr lang="en-US" dirty="0" smtClean="0"/>
              <a:t>: Active Mode Current</a:t>
            </a:r>
          </a:p>
          <a:p>
            <a:endParaRPr lang="en-US" dirty="0"/>
          </a:p>
        </p:txBody>
      </p:sp>
      <p:pic>
        <p:nvPicPr>
          <p:cNvPr id="5" name="Picture 5"/>
          <p:cNvPicPr>
            <a:picLocks noGrp="1" noChangeAspect="1" noChangeArrowheads="1"/>
          </p:cNvPicPr>
          <p:nvPr>
            <p:ph sz="quarter" idx="2"/>
          </p:nvPr>
        </p:nvPicPr>
        <p:blipFill>
          <a:blip r:embed="rId3" cstate="print"/>
          <a:srcRect/>
          <a:stretch>
            <a:fillRect/>
          </a:stretch>
        </p:blipFill>
        <p:spPr bwMode="auto">
          <a:xfrm>
            <a:off x="4267200" y="1295400"/>
            <a:ext cx="4572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Reader</a:t>
            </a:r>
            <a:endParaRPr lang="en-US" b="1" dirty="0"/>
          </a:p>
        </p:txBody>
      </p:sp>
      <p:sp>
        <p:nvSpPr>
          <p:cNvPr id="3" name="Content Placeholder 2"/>
          <p:cNvSpPr>
            <a:spLocks noGrp="1"/>
          </p:cNvSpPr>
          <p:nvPr>
            <p:ph sz="quarter" idx="1"/>
          </p:nvPr>
        </p:nvSpPr>
        <p:spPr/>
        <p:txBody>
          <a:bodyPr/>
          <a:lstStyle/>
          <a:p>
            <a:r>
              <a:rPr lang="en-US" dirty="0" smtClean="0"/>
              <a:t># of pins 32</a:t>
            </a:r>
          </a:p>
          <a:p>
            <a:r>
              <a:rPr lang="fr-FR" dirty="0" smtClean="0"/>
              <a:t>Voltage range 2.7 V-5.5 V</a:t>
            </a:r>
          </a:p>
          <a:p>
            <a:r>
              <a:rPr lang="en-US" dirty="0" smtClean="0"/>
              <a:t>Protocol ISO 15693, 14443A, 14443B, and </a:t>
            </a:r>
            <a:r>
              <a:rPr lang="en-US" smtClean="0"/>
              <a:t>tag it</a:t>
            </a:r>
            <a:endParaRPr lang="en-US" dirty="0" smtClean="0"/>
          </a:p>
          <a:p>
            <a:r>
              <a:rPr lang="en-US" dirty="0" smtClean="0"/>
              <a:t>Interfacing parallel/SPI</a:t>
            </a:r>
          </a:p>
          <a:p>
            <a:r>
              <a:rPr lang="en-US" dirty="0" smtClean="0"/>
              <a:t>Frequency 13.56 MHz</a:t>
            </a:r>
          </a:p>
          <a:p>
            <a:r>
              <a:rPr lang="en-US" dirty="0" smtClean="0"/>
              <a:t>Dimension 5mmx5mm</a:t>
            </a:r>
          </a:p>
          <a:p>
            <a:endParaRPr lang="en-US" dirty="0" smtClean="0"/>
          </a:p>
          <a:p>
            <a:endParaRPr lang="en-US" dirty="0"/>
          </a:p>
        </p:txBody>
      </p:sp>
      <p:pic>
        <p:nvPicPr>
          <p:cNvPr id="7" name="Picture 2"/>
          <p:cNvPicPr>
            <a:picLocks noGrp="1" noChangeAspect="1" noChangeArrowheads="1"/>
          </p:cNvPicPr>
          <p:nvPr>
            <p:ph sz="quarter" idx="2"/>
          </p:nvPr>
        </p:nvPicPr>
        <p:blipFill>
          <a:blip r:embed="rId2" cstate="print"/>
          <a:srcRect/>
          <a:stretch>
            <a:fillRect/>
          </a:stretch>
        </p:blipFill>
        <p:spPr bwMode="auto">
          <a:xfrm>
            <a:off x="4933950" y="2435835"/>
            <a:ext cx="3749675" cy="2595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Description</a:t>
            </a:r>
            <a:endParaRPr lang="en-US" dirty="0"/>
          </a:p>
        </p:txBody>
      </p:sp>
      <p:sp>
        <p:nvSpPr>
          <p:cNvPr id="3" name="Content Placeholder 2"/>
          <p:cNvSpPr>
            <a:spLocks noGrp="1"/>
          </p:cNvSpPr>
          <p:nvPr>
            <p:ph sz="quarter" idx="1"/>
          </p:nvPr>
        </p:nvSpPr>
        <p:spPr>
          <a:xfrm>
            <a:off x="457200" y="1447800"/>
            <a:ext cx="4800600" cy="4572000"/>
          </a:xfrm>
        </p:spPr>
        <p:txBody>
          <a:bodyPr>
            <a:normAutofit fontScale="92500" lnSpcReduction="10000"/>
          </a:bodyPr>
          <a:lstStyle/>
          <a:p>
            <a:r>
              <a:rPr lang="en-US" dirty="0" smtClean="0"/>
              <a:t>A tracking system that can track a person within at least a 1 mile radius</a:t>
            </a:r>
          </a:p>
          <a:p>
            <a:r>
              <a:rPr lang="en-US" dirty="0" smtClean="0"/>
              <a:t>The person will be wearing a traceable GPS device that communicates with a stationary base station</a:t>
            </a:r>
          </a:p>
          <a:p>
            <a:r>
              <a:rPr lang="en-US" dirty="0" smtClean="0"/>
              <a:t>The device’s location will be available through a web application accessible through a computer and/or handheld internet-enabled device</a:t>
            </a:r>
          </a:p>
          <a:p>
            <a:r>
              <a:rPr lang="en-US" dirty="0" smtClean="0"/>
              <a:t>RFID will be used as an alarm system to alert the base station when the person has left the perimeter (home)</a:t>
            </a:r>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9141" t="7301"/>
          <a:stretch/>
        </p:blipFill>
        <p:spPr>
          <a:xfrm>
            <a:off x="5334000" y="1713765"/>
            <a:ext cx="3449119" cy="3696435"/>
          </a:xfrm>
          <a:prstGeom prst="rect">
            <a:avLst/>
          </a:prstGeom>
        </p:spPr>
      </p:pic>
    </p:spTree>
    <p:extLst>
      <p:ext uri="{BB962C8B-B14F-4D97-AF65-F5344CB8AC3E}">
        <p14:creationId xmlns:p14="http://schemas.microsoft.com/office/powerpoint/2010/main" val="860605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Development Board</a:t>
            </a:r>
            <a:endParaRPr lang="en-US" dirty="0"/>
          </a:p>
        </p:txBody>
      </p:sp>
      <p:pic>
        <p:nvPicPr>
          <p:cNvPr id="6" name="Picture 3"/>
          <p:cNvPicPr>
            <a:picLocks noGrp="1" noChangeAspect="1" noChangeArrowheads="1"/>
          </p:cNvPicPr>
          <p:nvPr>
            <p:ph sz="quarter" idx="1"/>
          </p:nvPr>
        </p:nvPicPr>
        <p:blipFill>
          <a:blip r:embed="rId2" cstate="print"/>
          <a:srcRect/>
          <a:stretch>
            <a:fillRect/>
          </a:stretch>
        </p:blipFill>
        <p:spPr bwMode="auto">
          <a:xfrm>
            <a:off x="1844629" y="1447800"/>
            <a:ext cx="591194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Debugger</a:t>
            </a:r>
            <a:endParaRPr lang="en-US" dirty="0"/>
          </a:p>
        </p:txBody>
      </p:sp>
      <p:pic>
        <p:nvPicPr>
          <p:cNvPr id="6" name="Picture 2"/>
          <p:cNvPicPr>
            <a:picLocks noGrp="1" noChangeAspect="1" noChangeArrowheads="1"/>
          </p:cNvPicPr>
          <p:nvPr>
            <p:ph sz="quarter" idx="1"/>
          </p:nvPr>
        </p:nvPicPr>
        <p:blipFill>
          <a:blip r:embed="rId2" cstate="print"/>
          <a:srcRect/>
          <a:stretch>
            <a:fillRect/>
          </a:stretch>
        </p:blipFill>
        <p:spPr bwMode="auto">
          <a:xfrm>
            <a:off x="3394710" y="2887980"/>
            <a:ext cx="2811780" cy="1691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Schematic of the RFID System</a:t>
            </a:r>
            <a:endParaRPr lang="en-US" dirty="0"/>
          </a:p>
        </p:txBody>
      </p:sp>
      <p:pic>
        <p:nvPicPr>
          <p:cNvPr id="4" name="Picture 6"/>
          <p:cNvPicPr>
            <a:picLocks noGrp="1" noChangeAspect="1" noChangeArrowheads="1"/>
          </p:cNvPicPr>
          <p:nvPr>
            <p:ph sz="quarter" idx="1"/>
          </p:nvPr>
        </p:nvPicPr>
        <p:blipFill>
          <a:blip r:embed="rId2" cstate="print"/>
          <a:srcRect/>
          <a:stretch>
            <a:fillRect/>
          </a:stretch>
        </p:blipFill>
        <p:spPr bwMode="auto">
          <a:xfrm>
            <a:off x="1577340" y="2095500"/>
            <a:ext cx="644652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POWER: AC/DC Adapter</a:t>
            </a:r>
            <a:endParaRPr lang="en-US" dirty="0">
              <a:ln>
                <a:solidFill>
                  <a:schemeClr val="accent1"/>
                </a:solidFill>
              </a:ln>
              <a:solidFill>
                <a:schemeClr val="tx1"/>
              </a:solidFill>
              <a:latin typeface="Algerian" pitchFamily="82" charset="0"/>
            </a:endParaRPr>
          </a:p>
        </p:txBody>
      </p:sp>
      <p:sp>
        <p:nvSpPr>
          <p:cNvPr id="3" name="Content Placeholder 2"/>
          <p:cNvSpPr>
            <a:spLocks noGrp="1"/>
          </p:cNvSpPr>
          <p:nvPr>
            <p:ph sz="quarter" idx="1"/>
          </p:nvPr>
        </p:nvSpPr>
        <p:spPr/>
        <p:txBody>
          <a:bodyPr/>
          <a:lstStyle/>
          <a:p>
            <a:r>
              <a:rPr lang="en-US" b="1" dirty="0" smtClean="0"/>
              <a:t>Input</a:t>
            </a:r>
            <a:r>
              <a:rPr lang="en-US" dirty="0" smtClean="0"/>
              <a:t>:</a:t>
            </a:r>
          </a:p>
          <a:p>
            <a:pPr>
              <a:buNone/>
            </a:pPr>
            <a:r>
              <a:rPr lang="en-US" dirty="0" smtClean="0"/>
              <a:t>Voltage 120 VAC</a:t>
            </a:r>
          </a:p>
          <a:p>
            <a:pPr>
              <a:buNone/>
            </a:pPr>
            <a:r>
              <a:rPr lang="en-US" dirty="0" smtClean="0"/>
              <a:t>Frequency 60 Hz</a:t>
            </a:r>
          </a:p>
          <a:p>
            <a:r>
              <a:rPr lang="en-US" b="1" dirty="0" smtClean="0"/>
              <a:t>Output</a:t>
            </a:r>
            <a:r>
              <a:rPr lang="en-US" dirty="0" smtClean="0"/>
              <a:t>:</a:t>
            </a:r>
          </a:p>
          <a:p>
            <a:pPr>
              <a:buNone/>
            </a:pPr>
            <a:r>
              <a:rPr lang="en-US" dirty="0" smtClean="0"/>
              <a:t>Voltage 12 VDC</a:t>
            </a:r>
          </a:p>
          <a:p>
            <a:pPr>
              <a:buNone/>
            </a:pPr>
            <a:r>
              <a:rPr lang="en-US" dirty="0" smtClean="0"/>
              <a:t>Current 500mA</a:t>
            </a:r>
            <a:endParaRPr lang="en-US" dirty="0"/>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343400" y="1371600"/>
            <a:ext cx="423627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4" name="Group 3"/>
          <p:cNvGrpSpPr/>
          <p:nvPr/>
        </p:nvGrpSpPr>
        <p:grpSpPr>
          <a:xfrm>
            <a:off x="1219200" y="1142999"/>
            <a:ext cx="6361671" cy="5585041"/>
            <a:chOff x="1219200" y="1142999"/>
            <a:chExt cx="6361671" cy="558504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8" name="Rectangle 7"/>
            <p:cNvSpPr/>
            <p:nvPr/>
          </p:nvSpPr>
          <p:spPr>
            <a:xfrm>
              <a:off x="1219200" y="2667000"/>
              <a:ext cx="2667000" cy="22098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8804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Gina\Desktop\b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077686"/>
            <a:ext cx="8733971" cy="45348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Base Station Overview</a:t>
            </a:r>
            <a:endParaRPr lang="en-US" dirty="0"/>
          </a:p>
        </p:txBody>
      </p:sp>
    </p:spTree>
    <p:extLst>
      <p:ext uri="{BB962C8B-B14F-4D97-AF65-F5344CB8AC3E}">
        <p14:creationId xmlns:p14="http://schemas.microsoft.com/office/powerpoint/2010/main" val="2139878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Flowchart</a:t>
            </a:r>
            <a:endParaRPr lang="en-US" dirty="0"/>
          </a:p>
        </p:txBody>
      </p:sp>
      <p:sp>
        <p:nvSpPr>
          <p:cNvPr id="3" name="Content Placeholder 2"/>
          <p:cNvSpPr>
            <a:spLocks noGrp="1"/>
          </p:cNvSpPr>
          <p:nvPr>
            <p:ph idx="1"/>
          </p:nvPr>
        </p:nvSpPr>
        <p:spPr/>
        <p:txBody>
          <a:bodyPr/>
          <a:lstStyle/>
          <a:p>
            <a:pPr marL="0" indent="0">
              <a:buNone/>
            </a:pPr>
            <a:endParaRPr lang="en-US" dirty="0" smtClean="0"/>
          </a:p>
          <a:p>
            <a:endParaRPr lang="en-US"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0" y="790575"/>
            <a:ext cx="4438650" cy="5915025"/>
          </a:xfrm>
          <a:prstGeom prst="rect">
            <a:avLst/>
          </a:prstGeom>
        </p:spPr>
      </p:pic>
    </p:spTree>
    <p:extLst>
      <p:ext uri="{BB962C8B-B14F-4D97-AF65-F5344CB8AC3E}">
        <p14:creationId xmlns:p14="http://schemas.microsoft.com/office/powerpoint/2010/main" val="2753577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Necessities </a:t>
            </a:r>
            <a:endParaRPr lang="en-US" dirty="0"/>
          </a:p>
        </p:txBody>
      </p:sp>
      <p:sp>
        <p:nvSpPr>
          <p:cNvPr id="3" name="Content Placeholder 2"/>
          <p:cNvSpPr>
            <a:spLocks noGrp="1"/>
          </p:cNvSpPr>
          <p:nvPr>
            <p:ph idx="1"/>
          </p:nvPr>
        </p:nvSpPr>
        <p:spPr/>
        <p:txBody>
          <a:bodyPr/>
          <a:lstStyle/>
          <a:p>
            <a:r>
              <a:rPr lang="en-US" dirty="0" smtClean="0"/>
              <a:t>UART Connectivity</a:t>
            </a:r>
          </a:p>
          <a:p>
            <a:r>
              <a:rPr lang="en-US" dirty="0" smtClean="0"/>
              <a:t>Baud Rate Variability</a:t>
            </a:r>
          </a:p>
          <a:p>
            <a:r>
              <a:rPr lang="en-US" dirty="0" smtClean="0"/>
              <a:t>TCP/IP Stack Integration</a:t>
            </a:r>
          </a:p>
          <a:p>
            <a:r>
              <a:rPr lang="en-US" dirty="0" smtClean="0"/>
              <a:t> </a:t>
            </a:r>
            <a:r>
              <a:rPr lang="en-US" dirty="0"/>
              <a:t>10/100 Ethernet </a:t>
            </a:r>
            <a:r>
              <a:rPr lang="en-US" dirty="0" smtClean="0"/>
              <a:t>MAC/PHY </a:t>
            </a:r>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229439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Comparison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7701987"/>
              </p:ext>
            </p:extLst>
          </p:nvPr>
        </p:nvGraphicFramePr>
        <p:xfrm>
          <a:off x="533400" y="1447800"/>
          <a:ext cx="8077200" cy="4724400"/>
        </p:xfrm>
        <a:graphic>
          <a:graphicData uri="http://schemas.openxmlformats.org/drawingml/2006/table">
            <a:tbl>
              <a:tblPr>
                <a:tableStyleId>{5C22544A-7EE6-4342-B048-85BDC9FD1C3A}</a:tableStyleId>
              </a:tblPr>
              <a:tblGrid>
                <a:gridCol w="1948275"/>
                <a:gridCol w="2179888"/>
                <a:gridCol w="2125391"/>
                <a:gridCol w="1823646"/>
              </a:tblGrid>
              <a:tr h="472440">
                <a:tc>
                  <a:txBody>
                    <a:bodyPr/>
                    <a:lstStyle/>
                    <a:p>
                      <a:pPr algn="ctr" fontAlgn="b"/>
                      <a:r>
                        <a:rPr lang="en-US" sz="1800" u="none" strike="noStrike" dirty="0">
                          <a:effectLst/>
                        </a:rPr>
                        <a:t>Features</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Arduino Mega 2560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TI Stellaris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Microchip PIC32 </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Processor</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ATmega2560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ARM Cortex  32 bit</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MIPS2  M4K 32 bit </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Max Frequency</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16 Mhz</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50 Mhz</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80 Mhz</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Flash Memory</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256K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256K </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512K </a:t>
                      </a:r>
                      <a:endParaRPr lang="en-US" sz="1800" b="0" i="0" u="none" strike="noStrike" dirty="0">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SRAM</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8K</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64K</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64K</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GPIO</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54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42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85</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UART Pins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19</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6</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10/100  Ethernet</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no</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yes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yes</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Operating Voltage</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7V to 12V</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2.25V to 2.75V</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2.3V to 3.6V</a:t>
                      </a:r>
                      <a:endParaRPr lang="en-US" sz="1800" b="0" i="0" u="none" strike="noStrike">
                        <a:solidFill>
                          <a:srgbClr val="000000"/>
                        </a:solidFill>
                        <a:effectLst/>
                        <a:latin typeface="Calibri"/>
                      </a:endParaRPr>
                    </a:p>
                  </a:txBody>
                  <a:tcPr marL="9525" marR="9525" marT="9525" marB="0" anchor="b"/>
                </a:tc>
              </a:tr>
              <a:tr h="472440">
                <a:tc>
                  <a:txBody>
                    <a:bodyPr/>
                    <a:lstStyle/>
                    <a:p>
                      <a:pPr algn="ctr" fontAlgn="b"/>
                      <a:r>
                        <a:rPr lang="en-US" sz="1800" u="none" strike="noStrike">
                          <a:effectLst/>
                        </a:rPr>
                        <a:t>Max Baud Rate</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96000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a:effectLst/>
                        </a:rPr>
                        <a:t>3.125 Mbps</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12.5 Mbps</a:t>
                      </a:r>
                      <a:endParaRPr lang="en-US" sz="1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22812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Stellaris</a:t>
            </a:r>
            <a:r>
              <a:rPr lang="en-US" dirty="0" smtClean="0"/>
              <a:t> LM3S8962</a:t>
            </a:r>
            <a:endParaRPr lang="en-US" dirty="0"/>
          </a:p>
        </p:txBody>
      </p:sp>
      <p:sp>
        <p:nvSpPr>
          <p:cNvPr id="11" name="Content Placeholder 10"/>
          <p:cNvSpPr>
            <a:spLocks noGrp="1"/>
          </p:cNvSpPr>
          <p:nvPr>
            <p:ph sz="half" idx="1"/>
          </p:nvPr>
        </p:nvSpPr>
        <p:spPr>
          <a:xfrm>
            <a:off x="4876800" y="1524000"/>
            <a:ext cx="4038600" cy="4525963"/>
          </a:xfrm>
        </p:spPr>
        <p:txBody>
          <a:bodyPr/>
          <a:lstStyle/>
          <a:p>
            <a:r>
              <a:rPr lang="en-US" dirty="0" smtClean="0"/>
              <a:t>Development Board</a:t>
            </a:r>
          </a:p>
          <a:p>
            <a:r>
              <a:rPr lang="en-US" dirty="0" smtClean="0"/>
              <a:t>Code Composer</a:t>
            </a:r>
          </a:p>
          <a:p>
            <a:r>
              <a:rPr lang="en-US" dirty="0" smtClean="0"/>
              <a:t>Used In </a:t>
            </a:r>
            <a:r>
              <a:rPr lang="en-US" dirty="0"/>
              <a:t>S</a:t>
            </a:r>
            <a:r>
              <a:rPr lang="en-US" dirty="0" smtClean="0"/>
              <a:t>imilar </a:t>
            </a:r>
            <a:r>
              <a:rPr lang="en-US" dirty="0"/>
              <a:t>P</a:t>
            </a:r>
            <a:r>
              <a:rPr lang="en-US" dirty="0" smtClean="0"/>
              <a:t>roject</a:t>
            </a:r>
          </a:p>
          <a:p>
            <a:r>
              <a:rPr lang="en-US" dirty="0"/>
              <a:t>100-pin LQFP </a:t>
            </a:r>
          </a:p>
          <a:p>
            <a:r>
              <a:rPr lang="en-US" dirty="0"/>
              <a:t>I</a:t>
            </a:r>
            <a:r>
              <a:rPr lang="en-US" dirty="0" smtClean="0"/>
              <a:t>ntegrated </a:t>
            </a:r>
            <a:r>
              <a:rPr lang="en-US" dirty="0"/>
              <a:t>Ethernet controller</a:t>
            </a:r>
            <a:endParaRPr lang="en-US" dirty="0" smtClean="0"/>
          </a:p>
        </p:txBody>
      </p:sp>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4343400"/>
            <a:ext cx="3429000" cy="2182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12"/>
          <p:cNvGraphicFramePr>
            <a:graphicFrameLocks noGrp="1"/>
          </p:cNvGraphicFramePr>
          <p:nvPr>
            <p:extLst>
              <p:ext uri="{D42A27DB-BD31-4B8C-83A1-F6EECF244321}">
                <p14:modId xmlns:p14="http://schemas.microsoft.com/office/powerpoint/2010/main" val="1586040477"/>
              </p:ext>
            </p:extLst>
          </p:nvPr>
        </p:nvGraphicFramePr>
        <p:xfrm>
          <a:off x="457200" y="1371603"/>
          <a:ext cx="4343400" cy="5105399"/>
        </p:xfrm>
        <a:graphic>
          <a:graphicData uri="http://schemas.openxmlformats.org/drawingml/2006/table">
            <a:tbl>
              <a:tblPr>
                <a:tableStyleId>{5C22544A-7EE6-4342-B048-85BDC9FD1C3A}</a:tableStyleId>
              </a:tblPr>
              <a:tblGrid>
                <a:gridCol w="2250340"/>
                <a:gridCol w="2093060"/>
              </a:tblGrid>
              <a:tr h="447999">
                <a:tc gridSpan="2">
                  <a:txBody>
                    <a:bodyPr/>
                    <a:lstStyle/>
                    <a:p>
                      <a:pPr algn="ctr" fontAlgn="ctr"/>
                      <a:r>
                        <a:rPr lang="en-US" sz="2000" u="none" strike="noStrike" dirty="0" err="1">
                          <a:effectLst/>
                        </a:rPr>
                        <a:t>Stellaris</a:t>
                      </a:r>
                      <a:r>
                        <a:rPr lang="en-US" sz="2000" u="none" strike="noStrike" dirty="0">
                          <a:effectLst/>
                        </a:rPr>
                        <a:t> LM3S8962</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hMerge="1">
                  <a:txBody>
                    <a:bodyPr/>
                    <a:lstStyle/>
                    <a:p>
                      <a:endParaRPr lang="en-US"/>
                    </a:p>
                  </a:txBody>
                  <a:tcPr/>
                </a:tc>
              </a:tr>
              <a:tr h="465740">
                <a:tc>
                  <a:txBody>
                    <a:bodyPr/>
                    <a:lstStyle/>
                    <a:p>
                      <a:pPr algn="ctr" fontAlgn="ctr"/>
                      <a:r>
                        <a:rPr lang="en-US" sz="2000" u="none" strike="noStrike" dirty="0">
                          <a:effectLst/>
                        </a:rPr>
                        <a:t>Features</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Data</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Processor</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ARM Cortex </a:t>
                      </a:r>
                      <a:r>
                        <a:rPr lang="en-US" sz="2000" u="none" strike="noStrike" dirty="0" smtClean="0">
                          <a:effectLst/>
                        </a:rPr>
                        <a:t> 32 bit</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Max Frequency</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50 </a:t>
                      </a:r>
                      <a:r>
                        <a:rPr lang="en-US" sz="2000" u="none" strike="noStrike" dirty="0" err="1">
                          <a:effectLst/>
                        </a:rPr>
                        <a:t>Mhz</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Flash Memory</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256K </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dirty="0">
                          <a:effectLst/>
                        </a:rPr>
                        <a:t>SRAM</a:t>
                      </a:r>
                      <a:endParaRPr lang="en-US" sz="2000" b="1"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64K</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GPIO</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42</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UART Pins</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10/100  Ethernet</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yes</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Operating Voltage</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2.25V to 2.75V</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r h="465740">
                <a:tc>
                  <a:txBody>
                    <a:bodyPr/>
                    <a:lstStyle/>
                    <a:p>
                      <a:pPr algn="ctr" fontAlgn="ctr"/>
                      <a:r>
                        <a:rPr lang="en-US" sz="2000" u="none" strike="noStrike">
                          <a:effectLst/>
                        </a:rPr>
                        <a:t>Max Baud Rate</a:t>
                      </a:r>
                      <a:endParaRPr lang="en-US" sz="2000" b="1" i="0" u="none" strike="noStrike">
                        <a:solidFill>
                          <a:srgbClr val="000000"/>
                        </a:solidFill>
                        <a:effectLst/>
                        <a:latin typeface="Times New Roman"/>
                      </a:endParaRPr>
                    </a:p>
                  </a:txBody>
                  <a:tcPr marL="9525" marR="9525" marT="9525" marB="0" anchor="ctr">
                    <a:solidFill>
                      <a:schemeClr val="tx2">
                        <a:lumMod val="20000"/>
                        <a:lumOff val="80000"/>
                      </a:schemeClr>
                    </a:solidFill>
                  </a:tcPr>
                </a:tc>
                <a:tc>
                  <a:txBody>
                    <a:bodyPr/>
                    <a:lstStyle/>
                    <a:p>
                      <a:pPr algn="ctr" fontAlgn="ctr"/>
                      <a:r>
                        <a:rPr lang="en-US" sz="2000" u="none" strike="noStrike" dirty="0">
                          <a:effectLst/>
                        </a:rPr>
                        <a:t>3.125 Mbps</a:t>
                      </a:r>
                      <a:endParaRPr lang="en-US" sz="2000" b="0" i="0" u="none" strike="noStrike" dirty="0">
                        <a:solidFill>
                          <a:srgbClr val="000000"/>
                        </a:solidFill>
                        <a:effectLst/>
                        <a:latin typeface="Times New Roman"/>
                      </a:endParaRPr>
                    </a:p>
                  </a:txBody>
                  <a:tcPr marL="9525" marR="9525" marT="9525"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1937764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and Purpose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Implementation of GPS, RFID, and different aspects of electrical and computer engineering</a:t>
            </a:r>
          </a:p>
          <a:p>
            <a:r>
              <a:rPr lang="en-US" dirty="0" smtClean="0"/>
              <a:t>Meaningful project that can be useful and beneficial in a real life setting</a:t>
            </a:r>
          </a:p>
          <a:p>
            <a:r>
              <a:rPr lang="en-US" dirty="0" smtClean="0"/>
              <a:t>Idea: To keep people that require around the clock supervision from wandering off from their homes:</a:t>
            </a:r>
          </a:p>
          <a:p>
            <a:pPr lvl="1"/>
            <a:r>
              <a:rPr lang="en-US" dirty="0" smtClean="0"/>
              <a:t>Small children and mentally handicapped people</a:t>
            </a:r>
          </a:p>
          <a:p>
            <a:pPr lvl="1"/>
            <a:r>
              <a:rPr lang="en-US" dirty="0" smtClean="0"/>
              <a:t>One example, autistic children</a:t>
            </a:r>
          </a:p>
          <a:p>
            <a:pPr lvl="2"/>
            <a:r>
              <a:rPr lang="en-US" dirty="0" smtClean="0"/>
              <a:t>2012 survey: Out of 1,218 children, half of them had wandered off or attempted to wander off at least once after the age of 4</a:t>
            </a:r>
          </a:p>
          <a:p>
            <a:r>
              <a:rPr lang="en-US" dirty="0" smtClean="0"/>
              <a:t>There are existing products that require a monthly fee (due to the use of cell towers)</a:t>
            </a:r>
          </a:p>
          <a:p>
            <a:endParaRPr lang="en-US" dirty="0"/>
          </a:p>
        </p:txBody>
      </p:sp>
    </p:spTree>
    <p:extLst>
      <p:ext uri="{BB962C8B-B14F-4D97-AF65-F5344CB8AC3E}">
        <p14:creationId xmlns:p14="http://schemas.microsoft.com/office/powerpoint/2010/main" val="3303243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325" y="5340303"/>
            <a:ext cx="460207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Programming</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r>
              <a:rPr lang="en-US" dirty="0" smtClean="0"/>
              <a:t>Uses Code </a:t>
            </a:r>
            <a:r>
              <a:rPr lang="en-US" dirty="0"/>
              <a:t>C</a:t>
            </a:r>
            <a:r>
              <a:rPr lang="en-US" dirty="0" smtClean="0"/>
              <a:t>omposer</a:t>
            </a:r>
          </a:p>
          <a:p>
            <a:r>
              <a:rPr lang="en-US" dirty="0" smtClean="0"/>
              <a:t>Preinstalled Examples</a:t>
            </a:r>
          </a:p>
          <a:p>
            <a:r>
              <a:rPr lang="en-US" dirty="0" smtClean="0"/>
              <a:t>C/C++</a:t>
            </a:r>
          </a:p>
          <a:p>
            <a:r>
              <a:rPr lang="en-US" dirty="0"/>
              <a:t>In-Circuit Debugger Interface </a:t>
            </a:r>
            <a:endParaRPr lang="en-US" dirty="0" smtClean="0"/>
          </a:p>
          <a:p>
            <a:r>
              <a:rPr lang="en-US" dirty="0" smtClean="0"/>
              <a:t>JTAG Port</a:t>
            </a:r>
          </a:p>
          <a:p>
            <a:pPr marL="0" indent="0">
              <a:buNone/>
            </a:pPr>
            <a:r>
              <a:rPr lang="en-US" dirty="0" smtClean="0"/>
              <a:t> </a:t>
            </a:r>
          </a:p>
          <a:p>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4343400" cy="526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362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sz="half" idx="1"/>
          </p:nvPr>
        </p:nvSpPr>
        <p:spPr>
          <a:xfrm>
            <a:off x="457200" y="1295400"/>
            <a:ext cx="4038600" cy="4830763"/>
          </a:xfrm>
        </p:spPr>
        <p:txBody>
          <a:bodyPr/>
          <a:lstStyle/>
          <a:p>
            <a:r>
              <a:rPr lang="en-US" dirty="0" smtClean="0"/>
              <a:t>Bluetooth</a:t>
            </a:r>
          </a:p>
          <a:p>
            <a:r>
              <a:rPr lang="en-US" dirty="0" err="1" smtClean="0"/>
              <a:t>Wifi</a:t>
            </a:r>
            <a:endParaRPr lang="en-US" dirty="0"/>
          </a:p>
          <a:p>
            <a:r>
              <a:rPr lang="en-US" dirty="0" smtClean="0"/>
              <a:t>Radio frequency </a:t>
            </a:r>
          </a:p>
          <a:p>
            <a:r>
              <a:rPr lang="en-US" dirty="0" smtClean="0"/>
              <a:t> </a:t>
            </a:r>
            <a:r>
              <a:rPr lang="en-US" sz="2400" dirty="0">
                <a:solidFill>
                  <a:srgbClr val="000000"/>
                </a:solidFill>
              </a:rPr>
              <a:t>A09-HASM-675-ND</a:t>
            </a:r>
            <a:r>
              <a:rPr lang="en-US" sz="1800" dirty="0">
                <a:solidFill>
                  <a:srgbClr val="000000"/>
                </a:solidFill>
              </a:rPr>
              <a:t> </a:t>
            </a:r>
            <a:endParaRPr lang="en-US" sz="1800" dirty="0" smtClean="0"/>
          </a:p>
          <a:p>
            <a:pPr marL="0" indent="0">
              <a:buNone/>
            </a:pPr>
            <a:endParaRPr lang="en-US" dirty="0" smtClean="0"/>
          </a:p>
          <a:p>
            <a:endParaRPr lang="en-US" dirty="0" smtClean="0"/>
          </a:p>
          <a:p>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72694327"/>
              </p:ext>
            </p:extLst>
          </p:nvPr>
        </p:nvGraphicFramePr>
        <p:xfrm>
          <a:off x="3733800" y="1371600"/>
          <a:ext cx="5257800" cy="5029199"/>
        </p:xfrm>
        <a:graphic>
          <a:graphicData uri="http://schemas.openxmlformats.org/drawingml/2006/table">
            <a:tbl>
              <a:tblPr>
                <a:tableStyleId>{5C22544A-7EE6-4342-B048-85BDC9FD1C3A}</a:tableStyleId>
              </a:tblPr>
              <a:tblGrid>
                <a:gridCol w="1108149"/>
                <a:gridCol w="1886493"/>
                <a:gridCol w="2263158"/>
              </a:tblGrid>
              <a:tr h="718457">
                <a:tc>
                  <a:txBody>
                    <a:bodyPr/>
                    <a:lstStyle/>
                    <a:p>
                      <a:pPr algn="ctr" fontAlgn="b"/>
                      <a:r>
                        <a:rPr lang="en-US" sz="2000" u="none" strike="noStrike" dirty="0">
                          <a:effectLst/>
                        </a:rPr>
                        <a:t>Specs</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Xbee Pro 900 RPSMA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Xbee Pro XSC RPSMA</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Range</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6 miles</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15 miles</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dirty="0">
                          <a:effectLst/>
                        </a:rPr>
                        <a:t>Voltage</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u="none" strike="noStrike">
                          <a:effectLst/>
                        </a:rPr>
                        <a:t>3.3 V</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3.3 V</a:t>
                      </a:r>
                      <a:endParaRPr lang="en-US" sz="2000" b="0" i="0" u="none" strike="noStrike" dirty="0">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Current</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210mA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256mA</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Frequency</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900Mhz</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900Mhz</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Antenna</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RPSMA High Gain</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RPSMA High Gain</a:t>
                      </a:r>
                      <a:endParaRPr lang="en-US" sz="2000" b="0" i="0" u="none" strike="noStrike">
                        <a:solidFill>
                          <a:srgbClr val="000000"/>
                        </a:solidFill>
                        <a:effectLst/>
                        <a:latin typeface="Calibri"/>
                      </a:endParaRPr>
                    </a:p>
                  </a:txBody>
                  <a:tcPr marL="9525" marR="9525" marT="9525" marB="0" anchor="b"/>
                </a:tc>
              </a:tr>
              <a:tr h="718457">
                <a:tc>
                  <a:txBody>
                    <a:bodyPr/>
                    <a:lstStyle/>
                    <a:p>
                      <a:pPr algn="ctr" fontAlgn="b"/>
                      <a:r>
                        <a:rPr lang="en-US" sz="2000" u="none" strike="noStrike">
                          <a:effectLst/>
                        </a:rPr>
                        <a:t>Data Rate</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a:effectLst/>
                        </a:rPr>
                        <a:t>156kbps</a:t>
                      </a:r>
                      <a:endParaRPr lang="en-US" sz="2000" b="0" i="0" u="none" strike="noStrike">
                        <a:solidFill>
                          <a:srgbClr val="000000"/>
                        </a:solidFill>
                        <a:effectLst/>
                        <a:latin typeface="Calibri"/>
                      </a:endParaRPr>
                    </a:p>
                  </a:txBody>
                  <a:tcPr marL="9525" marR="9525" marT="9525" marB="0" anchor="b"/>
                </a:tc>
                <a:tc>
                  <a:txBody>
                    <a:bodyPr/>
                    <a:lstStyle/>
                    <a:p>
                      <a:pPr algn="ctr" fontAlgn="b"/>
                      <a:r>
                        <a:rPr lang="en-US" sz="2000" u="none" strike="noStrike" dirty="0">
                          <a:effectLst/>
                        </a:rPr>
                        <a:t>9.6kbps</a:t>
                      </a:r>
                      <a:endParaRPr lang="en-US" sz="2000" b="0" i="0" u="none" strike="noStrike" dirty="0">
                        <a:solidFill>
                          <a:srgbClr val="000000"/>
                        </a:solidFill>
                        <a:effectLst/>
                        <a:latin typeface="Calibri"/>
                      </a:endParaRPr>
                    </a:p>
                  </a:txBody>
                  <a:tcPr marL="9525" marR="9525" marT="9525" marB="0" anchor="b"/>
                </a:tc>
              </a:tr>
            </a:tbl>
          </a:graphicData>
        </a:graphic>
      </p:graphicFrame>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32067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080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ina\Desktop\pow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13287"/>
            <a:ext cx="8362950" cy="30208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Power Supply</a:t>
            </a:r>
            <a:endParaRPr lang="en-US" dirty="0"/>
          </a:p>
        </p:txBody>
      </p:sp>
      <p:sp>
        <p:nvSpPr>
          <p:cNvPr id="3" name="Content Placeholder 2"/>
          <p:cNvSpPr>
            <a:spLocks noGrp="1"/>
          </p:cNvSpPr>
          <p:nvPr>
            <p:ph sz="quarter" idx="2"/>
          </p:nvPr>
        </p:nvSpPr>
        <p:spPr>
          <a:xfrm>
            <a:off x="457200" y="1524000"/>
            <a:ext cx="3749040" cy="3962400"/>
          </a:xfrm>
        </p:spPr>
        <p:txBody>
          <a:bodyPr/>
          <a:lstStyle/>
          <a:p>
            <a:r>
              <a:rPr lang="en-US" dirty="0"/>
              <a:t>5</a:t>
            </a:r>
            <a:r>
              <a:rPr lang="en-US" dirty="0" smtClean="0"/>
              <a:t>V AC/DC Adapter</a:t>
            </a:r>
          </a:p>
          <a:p>
            <a:r>
              <a:rPr lang="en-US" dirty="0" smtClean="0"/>
              <a:t>1A Output Current</a:t>
            </a:r>
          </a:p>
          <a:p>
            <a:r>
              <a:rPr lang="en-US" sz="2800" dirty="0" smtClean="0"/>
              <a:t>LP8345ILD</a:t>
            </a:r>
          </a:p>
          <a:p>
            <a:r>
              <a:rPr lang="en-US" sz="2800" dirty="0" smtClean="0"/>
              <a:t>4.7 </a:t>
            </a:r>
            <a:r>
              <a:rPr lang="en-US" sz="2800" dirty="0" err="1" smtClean="0"/>
              <a:t>uF</a:t>
            </a:r>
            <a:r>
              <a:rPr lang="en-US" sz="2800" dirty="0" smtClean="0"/>
              <a:t> Capacitors</a:t>
            </a:r>
            <a:endParaRPr lang="en-US" dirty="0" smtClean="0"/>
          </a:p>
          <a:p>
            <a:endParaRPr lang="en-US" dirty="0"/>
          </a:p>
        </p:txBody>
      </p:sp>
    </p:spTree>
    <p:extLst>
      <p:ext uri="{BB962C8B-B14F-4D97-AF65-F5344CB8AC3E}">
        <p14:creationId xmlns:p14="http://schemas.microsoft.com/office/powerpoint/2010/main" val="3578634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 Station Schematic</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Gina\Desktop\bo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79715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591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5" name="Group 4"/>
          <p:cNvGrpSpPr/>
          <p:nvPr/>
        </p:nvGrpSpPr>
        <p:grpSpPr>
          <a:xfrm>
            <a:off x="1563129" y="1142999"/>
            <a:ext cx="6017742" cy="5585041"/>
            <a:chOff x="1563129" y="1142999"/>
            <a:chExt cx="6017742" cy="5585041"/>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6" name="Rectangle 5"/>
            <p:cNvSpPr/>
            <p:nvPr/>
          </p:nvSpPr>
          <p:spPr>
            <a:xfrm>
              <a:off x="1600200" y="5181600"/>
              <a:ext cx="3810000" cy="15240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5529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 schematic</a:t>
            </a:r>
            <a:endParaRPr lang="en-US" dirty="0"/>
          </a:p>
        </p:txBody>
      </p:sp>
      <p:sp>
        <p:nvSpPr>
          <p:cNvPr id="3" name="Content Placeholder 2"/>
          <p:cNvSpPr>
            <a:spLocks noGrp="1"/>
          </p:cNvSpPr>
          <p:nvPr>
            <p:ph sz="quarter" idx="1"/>
          </p:nvPr>
        </p:nvSpPr>
        <p:spPr/>
        <p:txBody>
          <a:bodyPr/>
          <a:lstStyle/>
          <a:p>
            <a:r>
              <a:rPr lang="en-US" dirty="0" smtClean="0"/>
              <a:t>12 volts (source)</a:t>
            </a:r>
          </a:p>
          <a:p>
            <a:r>
              <a:rPr lang="en-US" dirty="0" smtClean="0"/>
              <a:t>3 voltage regulators (LM2574). These voltage regulators will be placed in parallel in order to have the same 12 volts as input</a:t>
            </a:r>
          </a:p>
          <a:p>
            <a:r>
              <a:rPr lang="en-US" dirty="0" smtClean="0"/>
              <a:t>3.3 VDC (MCU)</a:t>
            </a:r>
          </a:p>
          <a:p>
            <a:r>
              <a:rPr lang="en-US" dirty="0" smtClean="0"/>
              <a:t>5 VDC (Reader)</a:t>
            </a:r>
          </a:p>
          <a:p>
            <a:r>
              <a:rPr lang="en-US" dirty="0" smtClean="0"/>
              <a:t>3.3 VDC (</a:t>
            </a:r>
            <a:r>
              <a:rPr lang="en-US" dirty="0" err="1" smtClean="0"/>
              <a:t>Xbee</a:t>
            </a:r>
            <a:r>
              <a:rPr lang="en-US" dirty="0" smtClean="0"/>
              <a:t>)</a:t>
            </a:r>
          </a:p>
        </p:txBody>
      </p:sp>
      <p:pic>
        <p:nvPicPr>
          <p:cNvPr id="5" name="Picture 2"/>
          <p:cNvPicPr>
            <a:picLocks noGrp="1" noChangeAspect="1" noChangeArrowheads="1"/>
          </p:cNvPicPr>
          <p:nvPr>
            <p:ph sz="quarter" idx="2"/>
          </p:nvPr>
        </p:nvPicPr>
        <p:blipFill>
          <a:blip r:embed="rId2" cstate="print">
            <a:extLst>
              <a:ext uri="{BEBA8EAE-BF5A-486C-A8C5-ECC9F3942E4B}">
                <a14:imgProps xmlns:a14="http://schemas.microsoft.com/office/drawing/2010/main">
                  <a14:imgLayer r:embed="rId3">
                    <a14:imgEffect>
                      <a14:backgroundRemoval t="0" b="100000" l="0" r="100000">
                        <a14:foregroundMark x1="1140" y1="37480" x2="10363" y2="8293"/>
                        <a14:foregroundMark x1="10363" y1="8293" x2="39896" y2="0"/>
                        <a14:backgroundMark x1="1140" y1="2233" x2="5596" y2="1754"/>
                        <a14:backgroundMark x1="1140" y1="3987" x2="23834" y2="0"/>
                        <a14:backgroundMark x1="5596" y1="1435" x2="13368" y2="1754"/>
                        <a14:backgroundMark x1="3523" y1="11164" x2="3523" y2="3030"/>
                        <a14:backgroundMark x1="5596" y1="10048" x2="13368" y2="2552"/>
                        <a14:backgroundMark x1="27979" y1="957" x2="518" y2="638"/>
                        <a14:backgroundMark x1="1451" y1="13557" x2="1451" y2="0"/>
                      </a14:backgroundRemoval>
                    </a14:imgEffect>
                  </a14:imgLayer>
                </a14:imgProps>
              </a:ext>
            </a:extLst>
          </a:blip>
          <a:stretch>
            <a:fillRect/>
          </a:stretch>
        </p:blipFill>
        <p:spPr bwMode="auto">
          <a:xfrm>
            <a:off x="4933950" y="2514600"/>
            <a:ext cx="3749675" cy="24363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Issues</a:t>
            </a:r>
            <a:endParaRPr lang="en-US" dirty="0"/>
          </a:p>
        </p:txBody>
      </p:sp>
      <p:sp>
        <p:nvSpPr>
          <p:cNvPr id="6" name="Content Placeholder 5"/>
          <p:cNvSpPr>
            <a:spLocks noGrp="1"/>
          </p:cNvSpPr>
          <p:nvPr>
            <p:ph sz="quarter" idx="1"/>
          </p:nvPr>
        </p:nvSpPr>
        <p:spPr/>
        <p:txBody>
          <a:bodyPr/>
          <a:lstStyle/>
          <a:p>
            <a:r>
              <a:rPr lang="en-US" dirty="0" smtClean="0"/>
              <a:t>Software</a:t>
            </a:r>
          </a:p>
          <a:p>
            <a:r>
              <a:rPr lang="en-US" dirty="0" smtClean="0"/>
              <a:t>BOM</a:t>
            </a:r>
          </a:p>
          <a:p>
            <a:r>
              <a:rPr lang="en-US" dirty="0" smtClean="0"/>
              <a:t>PCB</a:t>
            </a:r>
          </a:p>
          <a:p>
            <a:r>
              <a:rPr lang="en-US" dirty="0" smtClean="0"/>
              <a:t>Antenna</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2049150"/>
              </p:ext>
            </p:extLst>
          </p:nvPr>
        </p:nvGraphicFramePr>
        <p:xfrm>
          <a:off x="1112520" y="3276600"/>
          <a:ext cx="7464362" cy="3014980"/>
        </p:xfrm>
        <a:graphic>
          <a:graphicData uri="http://schemas.openxmlformats.org/drawingml/2006/table">
            <a:tbl>
              <a:tblPr firstRow="1" bandRow="1">
                <a:tableStyleId>{5C22544A-7EE6-4342-B048-85BDC9FD1C3A}</a:tableStyleId>
              </a:tblPr>
              <a:tblGrid>
                <a:gridCol w="2270760"/>
                <a:gridCol w="2270760"/>
                <a:gridCol w="2922842"/>
              </a:tblGrid>
              <a:tr h="474980">
                <a:tc>
                  <a:txBody>
                    <a:bodyPr/>
                    <a:lstStyle/>
                    <a:p>
                      <a:pPr algn="ctr"/>
                      <a:endParaRPr lang="en-US" dirty="0"/>
                    </a:p>
                  </a:txBody>
                  <a:tcPr/>
                </a:tc>
                <a:tc>
                  <a:txBody>
                    <a:bodyPr/>
                    <a:lstStyle/>
                    <a:p>
                      <a:pPr algn="ctr"/>
                      <a:r>
                        <a:rPr lang="en-US" b="1" dirty="0" err="1" smtClean="0"/>
                        <a:t>Stellaris</a:t>
                      </a:r>
                      <a:endParaRPr lang="en-US" b="1" dirty="0"/>
                    </a:p>
                  </a:txBody>
                  <a:tcPr/>
                </a:tc>
                <a:tc>
                  <a:txBody>
                    <a:bodyPr/>
                    <a:lstStyle/>
                    <a:p>
                      <a:pPr algn="ctr"/>
                      <a:r>
                        <a:rPr lang="en-US" b="1" dirty="0" smtClean="0"/>
                        <a:t>Google App Engine</a:t>
                      </a:r>
                      <a:endParaRPr lang="en-US" b="1" dirty="0"/>
                    </a:p>
                  </a:txBody>
                  <a:tcPr/>
                </a:tc>
              </a:tr>
              <a:tr h="474980">
                <a:tc>
                  <a:txBody>
                    <a:bodyPr/>
                    <a:lstStyle/>
                    <a:p>
                      <a:r>
                        <a:rPr lang="en-US" b="1" dirty="0" smtClean="0"/>
                        <a:t>Storage</a:t>
                      </a:r>
                      <a:endParaRPr lang="en-US" b="1" dirty="0"/>
                    </a:p>
                  </a:txBody>
                  <a:tcPr/>
                </a:tc>
                <a:tc>
                  <a:txBody>
                    <a:bodyPr/>
                    <a:lstStyle/>
                    <a:p>
                      <a:pPr algn="ctr"/>
                      <a:r>
                        <a:rPr lang="en-US" dirty="0" smtClean="0"/>
                        <a:t>256 KB Flash + </a:t>
                      </a:r>
                      <a:r>
                        <a:rPr lang="en-US" dirty="0" err="1" smtClean="0"/>
                        <a:t>microSD</a:t>
                      </a:r>
                      <a:endParaRPr lang="en-US" dirty="0"/>
                    </a:p>
                  </a:txBody>
                  <a:tcPr/>
                </a:tc>
                <a:tc>
                  <a:txBody>
                    <a:bodyPr/>
                    <a:lstStyle/>
                    <a:p>
                      <a:pPr algn="ctr"/>
                      <a:r>
                        <a:rPr lang="en-US" dirty="0" smtClean="0"/>
                        <a:t>No Upper Limit</a:t>
                      </a:r>
                      <a:endParaRPr lang="en-US" dirty="0"/>
                    </a:p>
                  </a:txBody>
                  <a:tcPr/>
                </a:tc>
              </a:tr>
              <a:tr h="474980">
                <a:tc>
                  <a:txBody>
                    <a:bodyPr/>
                    <a:lstStyle/>
                    <a:p>
                      <a:r>
                        <a:rPr lang="en-US" b="1" dirty="0" smtClean="0"/>
                        <a:t>Programming Language</a:t>
                      </a:r>
                      <a:endParaRPr lang="en-US" b="1" dirty="0"/>
                    </a:p>
                  </a:txBody>
                  <a:tcPr/>
                </a:tc>
                <a:tc>
                  <a:txBody>
                    <a:bodyPr/>
                    <a:lstStyle/>
                    <a:p>
                      <a:pPr algn="ctr"/>
                      <a:r>
                        <a:rPr lang="en-US" dirty="0" smtClean="0"/>
                        <a:t>C</a:t>
                      </a:r>
                      <a:endParaRPr lang="en-US" dirty="0"/>
                    </a:p>
                  </a:txBody>
                  <a:tcPr/>
                </a:tc>
                <a:tc>
                  <a:txBody>
                    <a:bodyPr/>
                    <a:lstStyle/>
                    <a:p>
                      <a:pPr algn="ctr"/>
                      <a:r>
                        <a:rPr lang="en-US" dirty="0" smtClean="0"/>
                        <a:t>Java/Python/Go/PHP(preview)</a:t>
                      </a:r>
                      <a:endParaRPr lang="en-US" dirty="0"/>
                    </a:p>
                  </a:txBody>
                  <a:tcPr/>
                </a:tc>
              </a:tr>
              <a:tr h="474980">
                <a:tc>
                  <a:txBody>
                    <a:bodyPr/>
                    <a:lstStyle/>
                    <a:p>
                      <a:r>
                        <a:rPr lang="en-US" b="1" dirty="0" smtClean="0"/>
                        <a:t>Data Storage</a:t>
                      </a:r>
                      <a:endParaRPr lang="en-US" b="1" dirty="0"/>
                    </a:p>
                  </a:txBody>
                  <a:tcPr/>
                </a:tc>
                <a:tc>
                  <a:txBody>
                    <a:bodyPr/>
                    <a:lstStyle/>
                    <a:p>
                      <a:pPr algn="ctr"/>
                      <a:r>
                        <a:rPr lang="en-US" dirty="0" smtClean="0"/>
                        <a:t>CSV</a:t>
                      </a:r>
                      <a:endParaRPr lang="en-US" dirty="0"/>
                    </a:p>
                  </a:txBody>
                  <a:tcPr/>
                </a:tc>
                <a:tc>
                  <a:txBody>
                    <a:bodyPr/>
                    <a:lstStyle/>
                    <a:p>
                      <a:pPr algn="ctr"/>
                      <a:r>
                        <a:rPr lang="en-US" dirty="0" smtClean="0"/>
                        <a:t>Datastore</a:t>
                      </a:r>
                      <a:endParaRPr lang="en-US" dirty="0"/>
                    </a:p>
                  </a:txBody>
                  <a:tcPr/>
                </a:tc>
              </a:tr>
              <a:tr h="474980">
                <a:tc>
                  <a:txBody>
                    <a:bodyPr/>
                    <a:lstStyle/>
                    <a:p>
                      <a:r>
                        <a:rPr lang="en-US" b="1" dirty="0" smtClean="0"/>
                        <a:t>Associated Costs</a:t>
                      </a:r>
                      <a:endParaRPr lang="en-US" b="1" dirty="0"/>
                    </a:p>
                  </a:txBody>
                  <a:tcPr/>
                </a:tc>
                <a:tc>
                  <a:txBody>
                    <a:bodyPr/>
                    <a:lstStyle/>
                    <a:p>
                      <a:pPr algn="ctr"/>
                      <a:r>
                        <a:rPr lang="en-US" dirty="0" smtClean="0"/>
                        <a:t>Yes (Cost of Device)</a:t>
                      </a:r>
                      <a:endParaRPr lang="en-US" dirty="0"/>
                    </a:p>
                  </a:txBody>
                  <a:tcPr/>
                </a:tc>
                <a:tc>
                  <a:txBody>
                    <a:bodyPr/>
                    <a:lstStyle/>
                    <a:p>
                      <a:pPr algn="ctr"/>
                      <a:r>
                        <a:rPr lang="en-US" dirty="0" smtClean="0"/>
                        <a:t>Free (up to 5GB</a:t>
                      </a:r>
                      <a:r>
                        <a:rPr lang="en-US" baseline="0" dirty="0" smtClean="0"/>
                        <a:t>)</a:t>
                      </a:r>
                      <a:endParaRPr lang="en-US" dirty="0"/>
                    </a:p>
                  </a:txBody>
                  <a:tcPr/>
                </a:tc>
              </a:tr>
              <a:tr h="474980">
                <a:tc>
                  <a:txBody>
                    <a:bodyPr/>
                    <a:lstStyle/>
                    <a:p>
                      <a:r>
                        <a:rPr lang="en-US" b="1" dirty="0" smtClean="0"/>
                        <a:t>Ethernet</a:t>
                      </a:r>
                      <a:endParaRPr lang="en-US" b="1" dirty="0"/>
                    </a:p>
                  </a:txBody>
                  <a:tcPr/>
                </a:tc>
                <a:tc>
                  <a:txBody>
                    <a:bodyPr/>
                    <a:lstStyle/>
                    <a:p>
                      <a:pPr algn="ctr"/>
                      <a:r>
                        <a:rPr lang="en-US" dirty="0" smtClean="0"/>
                        <a:t>Yes</a:t>
                      </a:r>
                      <a:endParaRPr lang="en-US" dirty="0"/>
                    </a:p>
                  </a:txBody>
                  <a:tcPr/>
                </a:tc>
                <a:tc>
                  <a:txBody>
                    <a:bodyPr/>
                    <a:lstStyle/>
                    <a:p>
                      <a:pPr algn="ctr"/>
                      <a:r>
                        <a:rPr lang="en-US" dirty="0" smtClean="0"/>
                        <a:t>N/A</a:t>
                      </a:r>
                      <a:endParaRPr lang="en-US" dirty="0"/>
                    </a:p>
                  </a:txBody>
                  <a:tcPr/>
                </a:tc>
              </a:tr>
            </a:tbl>
          </a:graphicData>
        </a:graphic>
      </p:graphicFrame>
      <p:sp>
        <p:nvSpPr>
          <p:cNvPr id="3" name="TextBox 2"/>
          <p:cNvSpPr txBox="1"/>
          <p:nvPr/>
        </p:nvSpPr>
        <p:spPr>
          <a:xfrm>
            <a:off x="1143000" y="1447800"/>
            <a:ext cx="3124200" cy="1754326"/>
          </a:xfrm>
          <a:prstGeom prst="rect">
            <a:avLst/>
          </a:prstGeom>
          <a:noFill/>
        </p:spPr>
        <p:txBody>
          <a:bodyPr wrap="square" rtlCol="0">
            <a:spAutoFit/>
          </a:bodyPr>
          <a:lstStyle/>
          <a:p>
            <a:r>
              <a:rPr lang="en-US" dirty="0" smtClean="0"/>
              <a:t>Looking for:</a:t>
            </a:r>
          </a:p>
          <a:p>
            <a:pPr marL="285750" indent="-285750">
              <a:buFont typeface="Arial" panose="020B0604020202020204" pitchFamily="34" charset="0"/>
              <a:buChar char="•"/>
            </a:pPr>
            <a:r>
              <a:rPr lang="en-US" dirty="0" smtClean="0"/>
              <a:t>Scalability</a:t>
            </a:r>
          </a:p>
          <a:p>
            <a:pPr marL="285750" indent="-285750">
              <a:buFont typeface="Arial" panose="020B0604020202020204" pitchFamily="34" charset="0"/>
              <a:buChar char="•"/>
            </a:pPr>
            <a:r>
              <a:rPr lang="en-US" dirty="0" smtClean="0"/>
              <a:t>Security</a:t>
            </a:r>
          </a:p>
          <a:p>
            <a:pPr marL="285750" indent="-285750">
              <a:buFont typeface="Arial" panose="020B0604020202020204" pitchFamily="34" charset="0"/>
              <a:buChar char="•"/>
            </a:pPr>
            <a:r>
              <a:rPr lang="en-US" dirty="0" smtClean="0"/>
              <a:t>Low Maintenance</a:t>
            </a:r>
          </a:p>
          <a:p>
            <a:pPr marL="285750" indent="-285750">
              <a:buFont typeface="Arial" panose="020B0604020202020204" pitchFamily="34" charset="0"/>
              <a:buChar char="•"/>
            </a:pPr>
            <a:r>
              <a:rPr lang="en-US" dirty="0" smtClean="0"/>
              <a:t>Reliability</a:t>
            </a:r>
          </a:p>
          <a:p>
            <a:pPr marL="285750" indent="-285750">
              <a:buFont typeface="Arial" panose="020B0604020202020204" pitchFamily="34" charset="0"/>
              <a:buChar char="•"/>
            </a:pPr>
            <a:r>
              <a:rPr lang="en-US" dirty="0" smtClean="0"/>
              <a:t>Low Complexity Level</a:t>
            </a:r>
            <a:endParaRPr lang="en-US" dirty="0"/>
          </a:p>
        </p:txBody>
      </p:sp>
    </p:spTree>
    <p:extLst>
      <p:ext uri="{BB962C8B-B14F-4D97-AF65-F5344CB8AC3E}">
        <p14:creationId xmlns:p14="http://schemas.microsoft.com/office/powerpoint/2010/main" val="12564428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6" name="Content Placeholder 5"/>
          <p:cNvSpPr>
            <a:spLocks noGrp="1"/>
          </p:cNvSpPr>
          <p:nvPr>
            <p:ph sz="quarter" idx="1"/>
          </p:nvPr>
        </p:nvSpPr>
        <p:spPr/>
        <p:txBody>
          <a:bodyPr/>
          <a:lstStyle/>
          <a:p>
            <a:r>
              <a:rPr lang="en-US" dirty="0" smtClean="0"/>
              <a:t>Google App Engine</a:t>
            </a:r>
          </a:p>
          <a:p>
            <a:pPr lvl="1"/>
            <a:r>
              <a:rPr lang="en-US" dirty="0" smtClean="0"/>
              <a:t>Cloud</a:t>
            </a:r>
          </a:p>
          <a:p>
            <a:pPr lvl="1"/>
            <a:r>
              <a:rPr lang="en-US" dirty="0" smtClean="0"/>
              <a:t>No need to manage server</a:t>
            </a:r>
          </a:p>
          <a:p>
            <a:pPr lvl="1"/>
            <a:r>
              <a:rPr lang="en-US" dirty="0" smtClean="0"/>
              <a:t>Python/Java</a:t>
            </a:r>
          </a:p>
          <a:p>
            <a:r>
              <a:rPr lang="en-US" dirty="0" smtClean="0"/>
              <a:t>Web2Py Framework</a:t>
            </a:r>
          </a:p>
          <a:p>
            <a:pPr lvl="1"/>
            <a:r>
              <a:rPr lang="en-US" dirty="0" smtClean="0"/>
              <a:t>Python</a:t>
            </a:r>
          </a:p>
          <a:p>
            <a:pPr lvl="1"/>
            <a:r>
              <a:rPr lang="en-US" dirty="0" smtClean="0"/>
              <a:t>Data Abstraction Layer</a:t>
            </a:r>
          </a:p>
          <a:p>
            <a:pPr lvl="1"/>
            <a:r>
              <a:rPr lang="en-US" dirty="0" smtClean="0"/>
              <a:t>MVC Framework</a:t>
            </a:r>
          </a:p>
          <a:p>
            <a:pPr lvl="1"/>
            <a:r>
              <a:rPr lang="en-US" dirty="0" smtClean="0"/>
              <a:t>Built to work with Google App Engine</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3636" t="68458" r="54762"/>
          <a:stretch/>
        </p:blipFill>
        <p:spPr>
          <a:xfrm>
            <a:off x="5486400" y="1676400"/>
            <a:ext cx="2590800" cy="2812615"/>
          </a:xfrm>
          <a:prstGeom prst="rect">
            <a:avLst/>
          </a:prstGeom>
        </p:spPr>
      </p:pic>
    </p:spTree>
    <p:extLst>
      <p:ext uri="{BB962C8B-B14F-4D97-AF65-F5344CB8AC3E}">
        <p14:creationId xmlns:p14="http://schemas.microsoft.com/office/powerpoint/2010/main" val="1793675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70885747"/>
              </p:ext>
            </p:extLst>
          </p:nvPr>
        </p:nvGraphicFramePr>
        <p:xfrm>
          <a:off x="914400" y="3393440"/>
          <a:ext cx="7772400" cy="1483360"/>
        </p:xfrm>
        <a:graphic>
          <a:graphicData uri="http://schemas.openxmlformats.org/drawingml/2006/table">
            <a:tbl>
              <a:tblPr firstRow="1" bandRow="1">
                <a:tableStyleId>{5C22544A-7EE6-4342-B048-85BDC9FD1C3A}</a:tableStyleId>
              </a:tblPr>
              <a:tblGrid>
                <a:gridCol w="1943100"/>
                <a:gridCol w="1943100"/>
                <a:gridCol w="1943100"/>
                <a:gridCol w="1943100"/>
              </a:tblGrid>
              <a:tr h="370840">
                <a:tc>
                  <a:txBody>
                    <a:bodyPr/>
                    <a:lstStyle/>
                    <a:p>
                      <a:endParaRPr lang="en-US" dirty="0"/>
                    </a:p>
                  </a:txBody>
                  <a:tcPr/>
                </a:tc>
                <a:tc>
                  <a:txBody>
                    <a:bodyPr/>
                    <a:lstStyle/>
                    <a:p>
                      <a:r>
                        <a:rPr lang="en-US" dirty="0" smtClean="0"/>
                        <a:t>Android</a:t>
                      </a:r>
                      <a:endParaRPr lang="en-US" dirty="0"/>
                    </a:p>
                  </a:txBody>
                  <a:tcPr/>
                </a:tc>
                <a:tc>
                  <a:txBody>
                    <a:bodyPr/>
                    <a:lstStyle/>
                    <a:p>
                      <a:r>
                        <a:rPr lang="en-US" dirty="0" err="1" smtClean="0"/>
                        <a:t>iOS</a:t>
                      </a:r>
                      <a:endParaRPr lang="en-US" dirty="0"/>
                    </a:p>
                  </a:txBody>
                  <a:tcPr/>
                </a:tc>
                <a:tc>
                  <a:txBody>
                    <a:bodyPr/>
                    <a:lstStyle/>
                    <a:p>
                      <a:r>
                        <a:rPr lang="en-US" dirty="0" smtClean="0"/>
                        <a:t>HTML5</a:t>
                      </a:r>
                      <a:endParaRPr lang="en-US" dirty="0"/>
                    </a:p>
                  </a:txBody>
                  <a:tcPr/>
                </a:tc>
              </a:tr>
              <a:tr h="370840">
                <a:tc>
                  <a:txBody>
                    <a:bodyPr/>
                    <a:lstStyle/>
                    <a:p>
                      <a:r>
                        <a:rPr lang="en-US" b="1" dirty="0" smtClean="0"/>
                        <a:t>Cross-Platform?</a:t>
                      </a:r>
                      <a:endParaRPr lang="en-US" b="1"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r>
              <a:tr h="370840">
                <a:tc>
                  <a:txBody>
                    <a:bodyPr/>
                    <a:lstStyle/>
                    <a:p>
                      <a:r>
                        <a:rPr lang="en-US" b="1" dirty="0" smtClean="0"/>
                        <a:t>Associated Fees</a:t>
                      </a:r>
                      <a:endParaRPr lang="en-US" b="1" dirty="0"/>
                    </a:p>
                  </a:txBody>
                  <a:tcPr/>
                </a:tc>
                <a:tc>
                  <a:txBody>
                    <a:bodyPr/>
                    <a:lstStyle/>
                    <a:p>
                      <a:r>
                        <a:rPr lang="en-US" dirty="0" smtClean="0"/>
                        <a:t>Free</a:t>
                      </a:r>
                      <a:endParaRPr lang="en-US" dirty="0"/>
                    </a:p>
                  </a:txBody>
                  <a:tcPr/>
                </a:tc>
                <a:tc>
                  <a:txBody>
                    <a:bodyPr/>
                    <a:lstStyle/>
                    <a:p>
                      <a:r>
                        <a:rPr lang="en-US" dirty="0" smtClean="0"/>
                        <a:t>Annual Fee</a:t>
                      </a:r>
                      <a:endParaRPr lang="en-US" dirty="0"/>
                    </a:p>
                  </a:txBody>
                  <a:tcPr/>
                </a:tc>
                <a:tc>
                  <a:txBody>
                    <a:bodyPr/>
                    <a:lstStyle/>
                    <a:p>
                      <a:r>
                        <a:rPr lang="en-US" dirty="0" smtClean="0"/>
                        <a:t>Free</a:t>
                      </a:r>
                      <a:endParaRPr lang="en-US" dirty="0"/>
                    </a:p>
                  </a:txBody>
                  <a:tcPr/>
                </a:tc>
              </a:tr>
              <a:tr h="370840">
                <a:tc>
                  <a:txBody>
                    <a:bodyPr/>
                    <a:lstStyle/>
                    <a:p>
                      <a:r>
                        <a:rPr lang="en-US" b="1" dirty="0" smtClean="0"/>
                        <a:t>IDE</a:t>
                      </a:r>
                      <a:endParaRPr lang="en-US" b="1" dirty="0"/>
                    </a:p>
                  </a:txBody>
                  <a:tcPr/>
                </a:tc>
                <a:tc>
                  <a:txBody>
                    <a:bodyPr/>
                    <a:lstStyle/>
                    <a:p>
                      <a:r>
                        <a:rPr lang="en-US" dirty="0" smtClean="0"/>
                        <a:t>Several</a:t>
                      </a:r>
                      <a:endParaRPr lang="en-US" dirty="0"/>
                    </a:p>
                  </a:txBody>
                  <a:tcPr/>
                </a:tc>
                <a:tc>
                  <a:txBody>
                    <a:bodyPr/>
                    <a:lstStyle/>
                    <a:p>
                      <a:r>
                        <a:rPr lang="en-US" dirty="0" smtClean="0"/>
                        <a:t>X-Code Only</a:t>
                      </a:r>
                      <a:endParaRPr lang="en-US" dirty="0"/>
                    </a:p>
                  </a:txBody>
                  <a:tcPr/>
                </a:tc>
                <a:tc>
                  <a:txBody>
                    <a:bodyPr/>
                    <a:lstStyle/>
                    <a:p>
                      <a:r>
                        <a:rPr lang="en-US" dirty="0" smtClean="0"/>
                        <a:t>Several</a:t>
                      </a:r>
                      <a:endParaRPr lang="en-US" dirty="0"/>
                    </a:p>
                  </a:txBody>
                  <a:tcPr/>
                </a:tc>
              </a:tr>
            </a:tbl>
          </a:graphicData>
        </a:graphic>
      </p:graphicFrame>
      <p:sp>
        <p:nvSpPr>
          <p:cNvPr id="5" name="TextBox 4"/>
          <p:cNvSpPr txBox="1"/>
          <p:nvPr/>
        </p:nvSpPr>
        <p:spPr>
          <a:xfrm>
            <a:off x="914400" y="1676400"/>
            <a:ext cx="7772400" cy="1200329"/>
          </a:xfrm>
          <a:prstGeom prst="rect">
            <a:avLst/>
          </a:prstGeom>
          <a:noFill/>
        </p:spPr>
        <p:txBody>
          <a:bodyPr wrap="square" rtlCol="0">
            <a:spAutoFit/>
          </a:bodyPr>
          <a:lstStyle/>
          <a:p>
            <a:r>
              <a:rPr lang="en-US" dirty="0" smtClean="0"/>
              <a:t>Desired Features:</a:t>
            </a:r>
          </a:p>
          <a:p>
            <a:pPr marL="285750" indent="-285750">
              <a:buFont typeface="Arial" panose="020B0604020202020204" pitchFamily="34" charset="0"/>
              <a:buChar char="•"/>
            </a:pPr>
            <a:r>
              <a:rPr lang="en-US" dirty="0" smtClean="0"/>
              <a:t>Cross-Platform</a:t>
            </a:r>
          </a:p>
          <a:p>
            <a:pPr marL="285750" indent="-285750">
              <a:buFont typeface="Arial" panose="020B0604020202020204" pitchFamily="34" charset="0"/>
              <a:buChar char="•"/>
            </a:pPr>
            <a:r>
              <a:rPr lang="en-US" dirty="0" smtClean="0"/>
              <a:t>Free of Charge</a:t>
            </a:r>
          </a:p>
          <a:p>
            <a:pPr marL="285750" indent="-285750">
              <a:buFont typeface="Arial" panose="020B0604020202020204" pitchFamily="34" charset="0"/>
              <a:buChar char="•"/>
            </a:pPr>
            <a:r>
              <a:rPr lang="en-US" dirty="0" smtClean="0"/>
              <a:t>Software Availability</a:t>
            </a:r>
          </a:p>
        </p:txBody>
      </p:sp>
      <p:sp>
        <p:nvSpPr>
          <p:cNvPr id="6" name="TextBox 5"/>
          <p:cNvSpPr txBox="1"/>
          <p:nvPr/>
        </p:nvSpPr>
        <p:spPr>
          <a:xfrm>
            <a:off x="1066800" y="5867400"/>
            <a:ext cx="5791200" cy="369332"/>
          </a:xfrm>
          <a:prstGeom prst="rect">
            <a:avLst/>
          </a:prstGeom>
          <a:noFill/>
        </p:spPr>
        <p:txBody>
          <a:bodyPr wrap="square" rtlCol="0">
            <a:spAutoFit/>
          </a:bodyPr>
          <a:lstStyle/>
          <a:p>
            <a:r>
              <a:rPr lang="en-US" dirty="0" smtClean="0"/>
              <a:t>HTML5 Web App WINS!</a:t>
            </a:r>
            <a:endParaRPr lang="en-US" dirty="0"/>
          </a:p>
        </p:txBody>
      </p:sp>
      <p:pic>
        <p:nvPicPr>
          <p:cNvPr id="2050" name="Picture 2" descr="http://www.bestvpn.com/wp-content/uploads/2013/06/android-logo-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0379" y="243840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1-news.softpedia-static.com/images/news2/iPhone-5-Delay-May-be-Software-Bound-Analyst-Reveals-after-Talking-to-Appl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438400"/>
            <a:ext cx="758952" cy="7589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w3.org/html/logo/downloads/HTML5_Logo_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2800" y="2438400"/>
            <a:ext cx="758952" cy="75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36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Objectives</a:t>
            </a:r>
            <a:endParaRPr lang="en-US" dirty="0"/>
          </a:p>
        </p:txBody>
      </p:sp>
      <p:sp>
        <p:nvSpPr>
          <p:cNvPr id="5" name="Text Placeholder 4"/>
          <p:cNvSpPr>
            <a:spLocks noGrp="1"/>
          </p:cNvSpPr>
          <p:nvPr>
            <p:ph type="body" idx="1"/>
          </p:nvPr>
        </p:nvSpPr>
        <p:spPr>
          <a:xfrm>
            <a:off x="457201" y="1219200"/>
            <a:ext cx="8229600" cy="8032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3175">
            <a:solidFill>
              <a:schemeClr val="tx1"/>
            </a:solidFill>
            <a:prstDash val="dashDot"/>
          </a:ln>
          <a:effectLst>
            <a:softEdge rad="127000"/>
          </a:effectLst>
          <a:scene3d>
            <a:camera prst="orthographicFront"/>
            <a:lightRig rig="threePt" dir="t"/>
          </a:scene3d>
          <a:sp3d prstMaterial="matte"/>
        </p:spPr>
        <p:txBody>
          <a:bodyPr numCol="2">
            <a:normAutofit fontScale="92500" lnSpcReduction="10000"/>
          </a:bodyPr>
          <a:lstStyle/>
          <a:p>
            <a:pPr marL="342900" indent="-342900">
              <a:lnSpc>
                <a:spcPct val="120000"/>
              </a:lnSpc>
              <a:buFont typeface="Arial" panose="020B0604020202020204" pitchFamily="34" charset="0"/>
              <a:buChar char="•"/>
            </a:pPr>
            <a:r>
              <a:rPr lang="en-US" sz="2200" b="0" dirty="0" smtClean="0">
                <a:solidFill>
                  <a:schemeClr val="tx1"/>
                </a:solidFill>
                <a:latin typeface="+mn-lt"/>
              </a:rPr>
              <a:t>Families with small children or mentally handicapped relatives</a:t>
            </a:r>
          </a:p>
          <a:p>
            <a:pPr marL="342900" indent="-342900">
              <a:buFont typeface="Arial" panose="020B0604020202020204" pitchFamily="34" charset="0"/>
              <a:buChar char="•"/>
            </a:pPr>
            <a:r>
              <a:rPr lang="en-US" sz="2200" b="0" dirty="0" smtClean="0">
                <a:solidFill>
                  <a:schemeClr val="tx1"/>
                </a:solidFill>
                <a:latin typeface="+mn-lt"/>
              </a:rPr>
              <a:t>Daycares</a:t>
            </a:r>
          </a:p>
          <a:p>
            <a:pPr marL="342900" indent="-342900">
              <a:buFont typeface="Arial" panose="020B0604020202020204" pitchFamily="34" charset="0"/>
              <a:buChar char="•"/>
            </a:pPr>
            <a:r>
              <a:rPr lang="en-US" sz="2200" b="0" dirty="0" smtClean="0">
                <a:solidFill>
                  <a:schemeClr val="tx1"/>
                </a:solidFill>
                <a:latin typeface="+mn-lt"/>
              </a:rPr>
              <a:t>Mental Institutions</a:t>
            </a:r>
            <a:endParaRPr lang="en-US" sz="2200" dirty="0">
              <a:solidFill>
                <a:schemeClr val="tx1"/>
              </a:solidFill>
              <a:latin typeface="+mn-lt"/>
            </a:endParaRPr>
          </a:p>
        </p:txBody>
      </p:sp>
      <p:sp>
        <p:nvSpPr>
          <p:cNvPr id="3" name="Content Placeholder 2"/>
          <p:cNvSpPr>
            <a:spLocks noGrp="1"/>
          </p:cNvSpPr>
          <p:nvPr>
            <p:ph sz="half" idx="2"/>
          </p:nvPr>
        </p:nvSpPr>
        <p:spPr/>
        <p:txBody>
          <a:bodyPr>
            <a:normAutofit fontScale="85000" lnSpcReduction="10000"/>
          </a:bodyPr>
          <a:lstStyle/>
          <a:p>
            <a:r>
              <a:rPr lang="en-US" b="1" dirty="0" smtClean="0"/>
              <a:t>GPS Device</a:t>
            </a:r>
          </a:p>
          <a:p>
            <a:pPr lvl="1"/>
            <a:r>
              <a:rPr lang="en-US" dirty="0" smtClean="0"/>
              <a:t>Lightweight</a:t>
            </a:r>
          </a:p>
          <a:p>
            <a:pPr lvl="1"/>
            <a:r>
              <a:rPr lang="en-US" dirty="0" smtClean="0"/>
              <a:t>Low On Power Consumption</a:t>
            </a:r>
          </a:p>
          <a:p>
            <a:pPr lvl="1"/>
            <a:r>
              <a:rPr lang="en-US" dirty="0" smtClean="0"/>
              <a:t>Easily carried </a:t>
            </a:r>
            <a:r>
              <a:rPr lang="en-US" dirty="0"/>
              <a:t>(</a:t>
            </a:r>
            <a:r>
              <a:rPr lang="en-US" dirty="0" smtClean="0"/>
              <a:t>even by a child)</a:t>
            </a:r>
          </a:p>
          <a:p>
            <a:pPr lvl="1"/>
            <a:r>
              <a:rPr lang="en-US" dirty="0" smtClean="0"/>
              <a:t>Long battery life</a:t>
            </a:r>
          </a:p>
          <a:p>
            <a:pPr lvl="1"/>
            <a:endParaRPr lang="en-US" dirty="0"/>
          </a:p>
          <a:p>
            <a:r>
              <a:rPr lang="en-US" b="1" dirty="0" smtClean="0"/>
              <a:t>RFID System</a:t>
            </a:r>
          </a:p>
          <a:p>
            <a:pPr lvl="1"/>
            <a:r>
              <a:rPr lang="en-US" dirty="0"/>
              <a:t>A</a:t>
            </a:r>
            <a:r>
              <a:rPr lang="en-US" dirty="0" smtClean="0"/>
              <a:t>ct as an alarm monitoring system</a:t>
            </a:r>
          </a:p>
          <a:p>
            <a:pPr lvl="1"/>
            <a:r>
              <a:rPr lang="en-US" dirty="0" smtClean="0"/>
              <a:t>Alert base station when and which GPS device leaves the house</a:t>
            </a:r>
            <a:endParaRPr lang="en-US" dirty="0"/>
          </a:p>
        </p:txBody>
      </p:sp>
      <p:sp>
        <p:nvSpPr>
          <p:cNvPr id="6" name="Content Placeholder 5"/>
          <p:cNvSpPr>
            <a:spLocks noGrp="1"/>
          </p:cNvSpPr>
          <p:nvPr>
            <p:ph sz="half" idx="4"/>
          </p:nvPr>
        </p:nvSpPr>
        <p:spPr>
          <a:xfrm>
            <a:off x="4495800" y="2174874"/>
            <a:ext cx="4346575" cy="4378326"/>
          </a:xfrm>
        </p:spPr>
        <p:txBody>
          <a:bodyPr>
            <a:normAutofit fontScale="85000" lnSpcReduction="20000"/>
          </a:bodyPr>
          <a:lstStyle/>
          <a:p>
            <a:r>
              <a:rPr lang="en-US" b="1" dirty="0" smtClean="0"/>
              <a:t>Web Application</a:t>
            </a:r>
          </a:p>
          <a:p>
            <a:pPr lvl="1"/>
            <a:r>
              <a:rPr lang="en-US" dirty="0" smtClean="0"/>
              <a:t>Easy to use user interface</a:t>
            </a:r>
          </a:p>
          <a:p>
            <a:pPr lvl="1"/>
            <a:r>
              <a:rPr lang="en-US" dirty="0" smtClean="0"/>
              <a:t>Available from any device that has internet connectivity</a:t>
            </a:r>
          </a:p>
          <a:p>
            <a:pPr lvl="1"/>
            <a:r>
              <a:rPr lang="en-US" dirty="0" smtClean="0"/>
              <a:t>Host multiple users simultaneously</a:t>
            </a:r>
          </a:p>
          <a:p>
            <a:pPr lvl="1"/>
            <a:r>
              <a:rPr lang="en-US" dirty="0" smtClean="0"/>
              <a:t>Be able to display GPS location on a map</a:t>
            </a:r>
          </a:p>
          <a:p>
            <a:r>
              <a:rPr lang="en-US" b="1" dirty="0" smtClean="0"/>
              <a:t>Base Station</a:t>
            </a:r>
          </a:p>
          <a:p>
            <a:pPr lvl="1"/>
            <a:r>
              <a:rPr lang="en-US" dirty="0" smtClean="0"/>
              <a:t>Communicate with more than one GPS device</a:t>
            </a:r>
          </a:p>
          <a:p>
            <a:pPr lvl="1"/>
            <a:r>
              <a:rPr lang="en-US" dirty="0" smtClean="0"/>
              <a:t>Communicate with device up to a 1 mile distance</a:t>
            </a:r>
          </a:p>
          <a:p>
            <a:pPr lvl="1"/>
            <a:r>
              <a:rPr lang="en-US" dirty="0" smtClean="0"/>
              <a:t>Receive messages from RFID system</a:t>
            </a:r>
          </a:p>
          <a:p>
            <a:pPr lvl="1"/>
            <a:r>
              <a:rPr lang="en-US" dirty="0" smtClean="0"/>
              <a:t>Communicate with web app</a:t>
            </a:r>
          </a:p>
        </p:txBody>
      </p:sp>
    </p:spTree>
    <p:extLst>
      <p:ext uri="{BB962C8B-B14F-4D97-AF65-F5344CB8AC3E}">
        <p14:creationId xmlns:p14="http://schemas.microsoft.com/office/powerpoint/2010/main" val="1109161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p:txBody>
          <a:bodyPr/>
          <a:lstStyle/>
          <a:p>
            <a:r>
              <a:rPr lang="en-US" dirty="0" smtClean="0"/>
              <a:t>Backend Platform</a:t>
            </a:r>
          </a:p>
          <a:p>
            <a:pPr lvl="1"/>
            <a:r>
              <a:rPr lang="en-US" dirty="0" smtClean="0"/>
              <a:t>Google App Engine</a:t>
            </a:r>
          </a:p>
          <a:p>
            <a:r>
              <a:rPr lang="en-US" dirty="0" smtClean="0"/>
              <a:t>Frontend Framework</a:t>
            </a:r>
          </a:p>
          <a:p>
            <a:pPr lvl="1"/>
            <a:r>
              <a:rPr lang="en-US" dirty="0" smtClean="0"/>
              <a:t>JQuery </a:t>
            </a:r>
            <a:r>
              <a:rPr lang="en-US" dirty="0" smtClean="0"/>
              <a:t>Mobile</a:t>
            </a:r>
            <a:endParaRPr lang="en-US" dirty="0" smtClean="0"/>
          </a:p>
          <a:p>
            <a:r>
              <a:rPr lang="en-US" dirty="0"/>
              <a:t>APIs</a:t>
            </a:r>
          </a:p>
          <a:p>
            <a:pPr lvl="1"/>
            <a:r>
              <a:rPr lang="en-US" dirty="0"/>
              <a:t>Google </a:t>
            </a:r>
            <a:r>
              <a:rPr lang="en-US" dirty="0" smtClean="0"/>
              <a:t>Authentication</a:t>
            </a:r>
            <a:endParaRPr lang="en-US" dirty="0"/>
          </a:p>
          <a:p>
            <a:pPr lvl="1"/>
            <a:r>
              <a:rPr lang="en-US" dirty="0" smtClean="0"/>
              <a:t>Gmaps.js</a:t>
            </a:r>
            <a:endParaRPr lang="en-US" dirty="0"/>
          </a:p>
        </p:txBody>
      </p:sp>
      <p:pic>
        <p:nvPicPr>
          <p:cNvPr id="1026" name="Picture 2" descr="http://javahostingreview.com/wp-content/uploads/2012/12/google-app-engin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1143000"/>
            <a:ext cx="1533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5/53/Jquery-mobile-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8903" y="3521904"/>
            <a:ext cx="2157318" cy="5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560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a:xfrm>
            <a:off x="457200" y="1447800"/>
            <a:ext cx="7772400" cy="4572000"/>
          </a:xfrm>
        </p:spPr>
        <p:txBody>
          <a:bodyPr/>
          <a:lstStyle/>
          <a:p>
            <a:pPr lvl="1"/>
            <a:r>
              <a:rPr lang="en-US" dirty="0" smtClean="0"/>
              <a:t>Allows user to:</a:t>
            </a:r>
          </a:p>
          <a:p>
            <a:pPr lvl="2"/>
            <a:r>
              <a:rPr lang="en-US" dirty="0" smtClean="0"/>
              <a:t>Add a new device</a:t>
            </a:r>
          </a:p>
          <a:p>
            <a:pPr lvl="2"/>
            <a:r>
              <a:rPr lang="en-US" dirty="0" smtClean="0"/>
              <a:t>Check current status:</a:t>
            </a:r>
          </a:p>
          <a:p>
            <a:pPr lvl="3"/>
            <a:r>
              <a:rPr lang="en-US" dirty="0" smtClean="0"/>
              <a:t>Battery life</a:t>
            </a:r>
          </a:p>
          <a:p>
            <a:pPr lvl="3"/>
            <a:r>
              <a:rPr lang="en-US" dirty="0" smtClean="0"/>
              <a:t>Last known location</a:t>
            </a:r>
          </a:p>
          <a:p>
            <a:pPr lvl="3"/>
            <a:r>
              <a:rPr lang="en-US" dirty="0" smtClean="0"/>
              <a:t>Last update time</a:t>
            </a:r>
          </a:p>
          <a:p>
            <a:pPr lvl="2"/>
            <a:r>
              <a:rPr lang="en-US" dirty="0" smtClean="0"/>
              <a:t>Delete device</a:t>
            </a:r>
          </a:p>
          <a:p>
            <a:pPr lvl="2"/>
            <a:r>
              <a:rPr lang="en-US" dirty="0" smtClean="0"/>
              <a:t>Request update</a:t>
            </a:r>
            <a:endParaRPr lang="en-US"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5"/>
          <a:stretch/>
        </p:blipFill>
        <p:spPr bwMode="auto">
          <a:xfrm>
            <a:off x="4267200" y="1524000"/>
            <a:ext cx="2191411" cy="327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6781799" y="1524000"/>
            <a:ext cx="2194559" cy="3273552"/>
            <a:chOff x="6781799" y="1524000"/>
            <a:chExt cx="2194559" cy="3273552"/>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799" y="1524000"/>
              <a:ext cx="2194559" cy="327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5858" y="2133600"/>
              <a:ext cx="212644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420809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MCU Communication</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Background script with HTTP request to MCU</a:t>
            </a:r>
          </a:p>
          <a:p>
            <a:r>
              <a:rPr lang="en-US" dirty="0" smtClean="0"/>
              <a:t>Common Gateway Interface (CGI) functionality on the </a:t>
            </a:r>
            <a:r>
              <a:rPr lang="en-US" dirty="0" err="1" smtClean="0"/>
              <a:t>Stellaris</a:t>
            </a:r>
            <a:endParaRPr lang="en-US" dirty="0" smtClean="0"/>
          </a:p>
          <a:p>
            <a:r>
              <a:rPr lang="en-US" dirty="0" smtClean="0"/>
              <a:t>Server Side Include (SSI) to include the updated values to the response page.</a:t>
            </a:r>
          </a:p>
          <a:p>
            <a:r>
              <a:rPr lang="en-US" dirty="0" smtClean="0"/>
              <a:t>WSGI on the web application</a:t>
            </a:r>
          </a:p>
          <a:p>
            <a:endParaRPr lang="en-US" dirty="0"/>
          </a:p>
        </p:txBody>
      </p:sp>
    </p:spTree>
    <p:extLst>
      <p:ext uri="{BB962C8B-B14F-4D97-AF65-F5344CB8AC3E}">
        <p14:creationId xmlns:p14="http://schemas.microsoft.com/office/powerpoint/2010/main" val="2112932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Expenses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757244664"/>
              </p:ext>
            </p:extLst>
          </p:nvPr>
        </p:nvGraphicFramePr>
        <p:xfrm>
          <a:off x="155066" y="1051560"/>
          <a:ext cx="4188334" cy="2651760"/>
        </p:xfrm>
        <a:graphic>
          <a:graphicData uri="http://schemas.openxmlformats.org/drawingml/2006/table">
            <a:tbl>
              <a:tblPr firstRow="1" bandRow="1">
                <a:tableStyleId>{5C22544A-7EE6-4342-B048-85BDC9FD1C3A}</a:tableStyleId>
              </a:tblPr>
              <a:tblGrid>
                <a:gridCol w="1536065"/>
                <a:gridCol w="446405"/>
                <a:gridCol w="822516"/>
                <a:gridCol w="738505"/>
                <a:gridCol w="644843"/>
              </a:tblGrid>
              <a:tr h="44945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 </a:t>
                      </a:r>
                    </a:p>
                    <a:p>
                      <a:pPr algn="ctr"/>
                      <a:r>
                        <a:rPr lang="en-US" sz="1200" dirty="0" smtClean="0"/>
                        <a:t>(Y/N)</a:t>
                      </a:r>
                      <a:endParaRPr lang="en-US" sz="1200" dirty="0"/>
                    </a:p>
                  </a:txBody>
                  <a:tcPr anchor="ctr"/>
                </a:tc>
                <a:tc>
                  <a:txBody>
                    <a:bodyPr/>
                    <a:lstStyle/>
                    <a:p>
                      <a:pPr algn="ctr"/>
                      <a:r>
                        <a:rPr lang="en-US" sz="1200" dirty="0" smtClean="0"/>
                        <a:t>Price </a:t>
                      </a:r>
                    </a:p>
                    <a:p>
                      <a:pPr algn="ctr"/>
                      <a:r>
                        <a:rPr lang="en-US" sz="1200" dirty="0" smtClean="0"/>
                        <a:t>per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GPS Module</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$59.95</a:t>
                      </a:r>
                      <a:endParaRPr lang="en-US" sz="1200" dirty="0"/>
                    </a:p>
                  </a:txBody>
                  <a:tcPr/>
                </a:tc>
                <a:tc>
                  <a:txBody>
                    <a:bodyPr/>
                    <a:lstStyle/>
                    <a:p>
                      <a:r>
                        <a:rPr lang="en-US" sz="1200" dirty="0" smtClean="0"/>
                        <a:t>$59.95</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$21.00</a:t>
                      </a:r>
                      <a:endParaRPr lang="en-US" sz="1200" dirty="0"/>
                    </a:p>
                  </a:txBody>
                  <a:tcPr/>
                </a:tc>
                <a:tc>
                  <a:txBody>
                    <a:bodyPr/>
                    <a:lstStyle/>
                    <a:p>
                      <a:r>
                        <a:rPr lang="en-US" sz="1200" dirty="0" smtClean="0"/>
                        <a:t>$21.00</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$4.78</a:t>
                      </a:r>
                      <a:endParaRPr lang="en-US" sz="1200" dirty="0"/>
                    </a:p>
                  </a:txBody>
                  <a:tcPr/>
                </a:tc>
                <a:tc>
                  <a:txBody>
                    <a:bodyPr/>
                    <a:lstStyle/>
                    <a:p>
                      <a:r>
                        <a:rPr lang="en-US" sz="1200" dirty="0" smtClean="0"/>
                        <a:t>$4.78</a:t>
                      </a:r>
                      <a:endParaRPr lang="en-US" sz="1200" dirty="0"/>
                    </a:p>
                  </a:txBody>
                  <a:tcPr/>
                </a:tc>
              </a:tr>
              <a:tr h="269671">
                <a:tc>
                  <a:txBody>
                    <a:bodyPr/>
                    <a:lstStyle/>
                    <a:p>
                      <a:r>
                        <a:rPr lang="en-US" sz="1200" dirty="0" smtClean="0"/>
                        <a:t>Recharge Circuit</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$15.00</a:t>
                      </a:r>
                      <a:endParaRPr lang="en-US" sz="1200" dirty="0"/>
                    </a:p>
                  </a:txBody>
                  <a:tcPr/>
                </a:tc>
                <a:tc>
                  <a:txBody>
                    <a:bodyPr/>
                    <a:lstStyle/>
                    <a:p>
                      <a:r>
                        <a:rPr lang="en-US" sz="1200" dirty="0" smtClean="0"/>
                        <a:t>$15.00</a:t>
                      </a:r>
                      <a:endParaRPr lang="en-US" sz="1200" dirty="0"/>
                    </a:p>
                  </a:txBody>
                  <a:tcPr/>
                </a:tc>
              </a:tr>
              <a:tr h="269671">
                <a:tc>
                  <a:txBody>
                    <a:bodyPr/>
                    <a:lstStyle/>
                    <a:p>
                      <a:r>
                        <a:rPr lang="en-US" sz="1200" dirty="0" smtClean="0"/>
                        <a:t>Buck Regulator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$2.06</a:t>
                      </a:r>
                      <a:endParaRPr lang="en-US" sz="1200" dirty="0"/>
                    </a:p>
                  </a:txBody>
                  <a:tcPr/>
                </a:tc>
                <a:tc>
                  <a:txBody>
                    <a:bodyPr/>
                    <a:lstStyle/>
                    <a:p>
                      <a:r>
                        <a:rPr lang="en-US" sz="1200" dirty="0" smtClean="0"/>
                        <a:t>$2.06</a:t>
                      </a:r>
                      <a:endParaRPr lang="en-US" sz="1200" dirty="0"/>
                    </a:p>
                  </a:txBody>
                  <a:tcPr/>
                </a:tc>
              </a:tr>
              <a:tr h="269671">
                <a:tc>
                  <a:txBody>
                    <a:bodyPr/>
                    <a:lstStyle/>
                    <a:p>
                      <a:r>
                        <a:rPr lang="en-US" sz="1200" dirty="0" smtClean="0"/>
                        <a:t>Rechargeable Battery</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$10.85</a:t>
                      </a:r>
                      <a:endParaRPr lang="en-US" sz="1200" dirty="0"/>
                    </a:p>
                  </a:txBody>
                  <a:tcPr/>
                </a:tc>
                <a:tc>
                  <a:txBody>
                    <a:bodyPr/>
                    <a:lstStyle/>
                    <a:p>
                      <a:r>
                        <a:rPr lang="en-US" sz="1200" dirty="0" smtClean="0"/>
                        <a:t>$10.85</a:t>
                      </a:r>
                      <a:endParaRPr lang="en-US" sz="1200" dirty="0"/>
                    </a:p>
                  </a:txBody>
                  <a:tcPr/>
                </a:tc>
              </a:tr>
              <a:tr h="269671">
                <a:tc>
                  <a:txBody>
                    <a:bodyPr/>
                    <a:lstStyle/>
                    <a:p>
                      <a:r>
                        <a:rPr lang="en-US" sz="1200" dirty="0" smtClean="0"/>
                        <a:t>LCD</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$24.95</a:t>
                      </a:r>
                      <a:endParaRPr lang="en-US" sz="1200" dirty="0"/>
                    </a:p>
                  </a:txBody>
                  <a:tcPr/>
                </a:tc>
                <a:tc>
                  <a:txBody>
                    <a:bodyPr/>
                    <a:lstStyle/>
                    <a:p>
                      <a:r>
                        <a:rPr lang="en-US" sz="1200" dirty="0" smtClean="0"/>
                        <a:t>$24.95</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$16.00</a:t>
                      </a:r>
                      <a:endParaRPr lang="en-US" sz="1200" dirty="0"/>
                    </a:p>
                  </a:txBody>
                  <a:tcPr/>
                </a:tc>
                <a:tc>
                  <a:txBody>
                    <a:bodyPr/>
                    <a:lstStyle/>
                    <a:p>
                      <a:r>
                        <a:rPr lang="en-US" sz="1200" dirty="0" smtClean="0"/>
                        <a:t>$16.00</a:t>
                      </a:r>
                      <a:endParaRPr lang="en-US" sz="1200"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808487657"/>
              </p:ext>
            </p:extLst>
          </p:nvPr>
        </p:nvGraphicFramePr>
        <p:xfrm>
          <a:off x="189512" y="4328160"/>
          <a:ext cx="4189131" cy="2377440"/>
        </p:xfrm>
        <a:graphic>
          <a:graphicData uri="http://schemas.openxmlformats.org/drawingml/2006/table">
            <a:tbl>
              <a:tblPr firstRow="1" bandRow="1">
                <a:tableStyleId>{5C22544A-7EE6-4342-B048-85BDC9FD1C3A}</a:tableStyleId>
              </a:tblPr>
              <a:tblGrid>
                <a:gridCol w="1486888"/>
                <a:gridCol w="457200"/>
                <a:gridCol w="838200"/>
                <a:gridCol w="762000"/>
                <a:gridCol w="644843"/>
              </a:tblGrid>
              <a:tr h="26967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a:t>
                      </a:r>
                    </a:p>
                    <a:p>
                      <a:pPr algn="ctr"/>
                      <a:r>
                        <a:rPr lang="en-US" sz="1200" dirty="0" smtClean="0"/>
                        <a:t>(Y/N)</a:t>
                      </a:r>
                      <a:endParaRPr lang="en-US" sz="1200" dirty="0"/>
                    </a:p>
                  </a:txBody>
                  <a:tcPr anchor="ctr"/>
                </a:tc>
                <a:tc>
                  <a:txBody>
                    <a:bodyPr/>
                    <a:lstStyle/>
                    <a:p>
                      <a:pPr algn="ctr"/>
                      <a:r>
                        <a:rPr lang="en-US" sz="1200" dirty="0" smtClean="0"/>
                        <a:t>Price per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Reader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$6.52</a:t>
                      </a:r>
                      <a:endParaRPr lang="en-US" sz="1200" dirty="0"/>
                    </a:p>
                  </a:txBody>
                  <a:tcPr/>
                </a:tc>
                <a:tc>
                  <a:txBody>
                    <a:bodyPr/>
                    <a:lstStyle/>
                    <a:p>
                      <a:r>
                        <a:rPr lang="en-US" sz="1200" dirty="0" smtClean="0"/>
                        <a:t>$6.52</a:t>
                      </a:r>
                      <a:endParaRPr lang="en-US" sz="1200" dirty="0"/>
                    </a:p>
                  </a:txBody>
                  <a:tcP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$4.50</a:t>
                      </a:r>
                      <a:endParaRPr lang="en-US" sz="1200" dirty="0"/>
                    </a:p>
                  </a:txBody>
                  <a:tcPr/>
                </a:tc>
                <a:tc>
                  <a:txBody>
                    <a:bodyPr/>
                    <a:lstStyle/>
                    <a:p>
                      <a:r>
                        <a:rPr lang="en-US" sz="1200" dirty="0" smtClean="0"/>
                        <a:t>$4.50</a:t>
                      </a:r>
                      <a:endParaRPr lang="en-US" sz="1200" dirty="0"/>
                    </a:p>
                  </a:txBody>
                  <a:tcPr/>
                </a:tc>
              </a:tr>
              <a:tr h="269671">
                <a:tc>
                  <a:txBody>
                    <a:bodyPr/>
                    <a:lstStyle/>
                    <a:p>
                      <a:r>
                        <a:rPr lang="en-US" sz="1200" dirty="0" smtClean="0"/>
                        <a:t>Tags</a:t>
                      </a:r>
                      <a:endParaRPr lang="en-US" sz="1200" dirty="0"/>
                    </a:p>
                  </a:txBody>
                  <a:tcPr/>
                </a:tc>
                <a:tc>
                  <a:txBody>
                    <a:bodyPr/>
                    <a:lstStyle/>
                    <a:p>
                      <a:pPr algn="ctr"/>
                      <a:r>
                        <a:rPr lang="en-US" sz="1200" dirty="0" smtClean="0"/>
                        <a:t>5</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$0.78</a:t>
                      </a:r>
                      <a:endParaRPr lang="en-US" sz="1200" dirty="0"/>
                    </a:p>
                  </a:txBody>
                  <a:tcPr/>
                </a:tc>
                <a:tc>
                  <a:txBody>
                    <a:bodyPr/>
                    <a:lstStyle/>
                    <a:p>
                      <a:r>
                        <a:rPr lang="en-US" sz="1200" dirty="0" smtClean="0"/>
                        <a:t>$3.90</a:t>
                      </a:r>
                      <a:endParaRPr lang="en-US" sz="1200" dirty="0"/>
                    </a:p>
                  </a:txBody>
                  <a:tcPr/>
                </a:tc>
              </a:tr>
              <a:tr h="269671">
                <a:tc>
                  <a:txBody>
                    <a:bodyPr/>
                    <a:lstStyle/>
                    <a:p>
                      <a:r>
                        <a:rPr lang="en-US" sz="1200" dirty="0" smtClean="0"/>
                        <a:t>Antenna 1</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$20.00</a:t>
                      </a:r>
                      <a:endParaRPr lang="en-US" sz="1200" dirty="0"/>
                    </a:p>
                  </a:txBody>
                  <a:tcPr/>
                </a:tc>
                <a:tc>
                  <a:txBody>
                    <a:bodyPr/>
                    <a:lstStyle/>
                    <a:p>
                      <a:r>
                        <a:rPr lang="en-US" sz="1200" dirty="0" smtClean="0"/>
                        <a:t>$20.00</a:t>
                      </a:r>
                      <a:endParaRPr lang="en-US" sz="1200" dirty="0"/>
                    </a:p>
                  </a:txBody>
                  <a:tcPr/>
                </a:tc>
              </a:tr>
              <a:tr h="269671">
                <a:tc>
                  <a:txBody>
                    <a:bodyPr/>
                    <a:lstStyle/>
                    <a:p>
                      <a:r>
                        <a:rPr lang="en-US" sz="1200" dirty="0" smtClean="0"/>
                        <a:t>Antenna 2</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$42.55</a:t>
                      </a:r>
                      <a:endParaRPr lang="en-US" sz="1200" dirty="0"/>
                    </a:p>
                  </a:txBody>
                  <a:tcPr/>
                </a:tc>
                <a:tc>
                  <a:txBody>
                    <a:bodyPr/>
                    <a:lstStyle/>
                    <a:p>
                      <a:r>
                        <a:rPr lang="en-US" sz="1200" dirty="0" smtClean="0"/>
                        <a:t>$42.55</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$33.00</a:t>
                      </a:r>
                      <a:endParaRPr lang="en-US" sz="1200" dirty="0"/>
                    </a:p>
                  </a:txBody>
                  <a:tcPr/>
                </a:tc>
                <a:tc>
                  <a:txBody>
                    <a:bodyPr/>
                    <a:lstStyle/>
                    <a:p>
                      <a:r>
                        <a:rPr lang="en-US" sz="1200" dirty="0" smtClean="0"/>
                        <a:t>$33.00</a:t>
                      </a:r>
                      <a:endParaRPr lang="en-US" sz="1200" dirty="0"/>
                    </a:p>
                  </a:txBody>
                  <a:tcPr/>
                </a:tc>
              </a:tr>
              <a:tr h="269671">
                <a:tc>
                  <a:txBody>
                    <a:bodyPr/>
                    <a:lstStyle/>
                    <a:p>
                      <a:r>
                        <a:rPr lang="en-US" sz="1200" dirty="0" smtClean="0"/>
                        <a:t>AC/DC Adapter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$6.00</a:t>
                      </a:r>
                      <a:endParaRPr lang="en-US" sz="1200" dirty="0"/>
                    </a:p>
                  </a:txBody>
                  <a:tcPr/>
                </a:tc>
                <a:tc>
                  <a:txBody>
                    <a:bodyPr/>
                    <a:lstStyle/>
                    <a:p>
                      <a:r>
                        <a:rPr lang="en-US" sz="1200" dirty="0" smtClean="0"/>
                        <a:t>$6.00</a:t>
                      </a:r>
                      <a:endParaRPr lang="en-US" sz="12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672900"/>
              </p:ext>
            </p:extLst>
          </p:nvPr>
        </p:nvGraphicFramePr>
        <p:xfrm>
          <a:off x="4556915" y="1036320"/>
          <a:ext cx="4403344" cy="3931920"/>
        </p:xfrm>
        <a:graphic>
          <a:graphicData uri="http://schemas.openxmlformats.org/drawingml/2006/table">
            <a:tbl>
              <a:tblPr firstRow="1" bandRow="1">
                <a:tableStyleId>{5C22544A-7EE6-4342-B048-85BDC9FD1C3A}</a:tableStyleId>
              </a:tblPr>
              <a:tblGrid>
                <a:gridCol w="1712278"/>
                <a:gridCol w="446405"/>
                <a:gridCol w="787590"/>
                <a:gridCol w="734441"/>
                <a:gridCol w="722630"/>
              </a:tblGrid>
              <a:tr h="269671">
                <a:tc>
                  <a:txBody>
                    <a:bodyPr/>
                    <a:lstStyle/>
                    <a:p>
                      <a:pPr algn="ctr"/>
                      <a:r>
                        <a:rPr lang="en-US" sz="1200" dirty="0" smtClean="0"/>
                        <a:t>Part</a:t>
                      </a:r>
                      <a:endParaRPr lang="en-US" sz="1200" dirty="0"/>
                    </a:p>
                  </a:txBody>
                  <a:tcPr anchor="ctr"/>
                </a:tc>
                <a:tc>
                  <a:txBody>
                    <a:bodyPr/>
                    <a:lstStyle/>
                    <a:p>
                      <a:pPr algn="ctr"/>
                      <a:r>
                        <a:rPr lang="en-US" sz="1200" dirty="0" smtClean="0"/>
                        <a:t>Qty</a:t>
                      </a:r>
                      <a:endParaRPr lang="en-US" sz="1200" dirty="0"/>
                    </a:p>
                  </a:txBody>
                  <a:tcPr anchor="ctr"/>
                </a:tc>
                <a:tc>
                  <a:txBody>
                    <a:bodyPr/>
                    <a:lstStyle/>
                    <a:p>
                      <a:pPr algn="ctr"/>
                      <a:r>
                        <a:rPr lang="en-US" sz="1200" dirty="0" smtClean="0"/>
                        <a:t>Acquired</a:t>
                      </a:r>
                    </a:p>
                    <a:p>
                      <a:pPr algn="ctr"/>
                      <a:r>
                        <a:rPr lang="en-US" sz="1200" dirty="0" smtClean="0"/>
                        <a:t>(Y/N)</a:t>
                      </a:r>
                      <a:endParaRPr lang="en-US" sz="1200" dirty="0"/>
                    </a:p>
                  </a:txBody>
                  <a:tcPr anchor="ctr"/>
                </a:tc>
                <a:tc>
                  <a:txBody>
                    <a:bodyPr/>
                    <a:lstStyle/>
                    <a:p>
                      <a:pPr algn="ctr"/>
                      <a:r>
                        <a:rPr lang="en-US" sz="1200" dirty="0" smtClean="0"/>
                        <a:t>Price</a:t>
                      </a:r>
                    </a:p>
                    <a:p>
                      <a:pPr algn="ctr"/>
                      <a:r>
                        <a:rPr lang="en-US" sz="1200" dirty="0" smtClean="0"/>
                        <a:t>Per</a:t>
                      </a:r>
                      <a:r>
                        <a:rPr lang="en-US" sz="1200" baseline="0" dirty="0" smtClean="0"/>
                        <a:t> Unit</a:t>
                      </a:r>
                      <a:endParaRPr lang="en-US" sz="1200" dirty="0"/>
                    </a:p>
                  </a:txBody>
                  <a:tcPr anchor="ctr"/>
                </a:tc>
                <a:tc>
                  <a:txBody>
                    <a:bodyPr/>
                    <a:lstStyle/>
                    <a:p>
                      <a:pPr algn="ctr"/>
                      <a:r>
                        <a:rPr lang="en-US" sz="1200" dirty="0" smtClean="0"/>
                        <a:t>Total</a:t>
                      </a:r>
                      <a:endParaRPr lang="en-US" sz="1200" dirty="0"/>
                    </a:p>
                  </a:txBody>
                  <a:tcPr anchor="ctr"/>
                </a:tc>
              </a:tr>
              <a:tr h="269671">
                <a:tc>
                  <a:txBody>
                    <a:bodyPr/>
                    <a:lstStyle/>
                    <a:p>
                      <a:r>
                        <a:rPr lang="en-US" sz="1200" dirty="0" smtClean="0"/>
                        <a:t>Microcontroller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$14.12</a:t>
                      </a:r>
                      <a:endParaRPr lang="en-US" sz="1200" dirty="0"/>
                    </a:p>
                  </a:txBody>
                  <a:tcPr/>
                </a:tc>
                <a:tc>
                  <a:txBody>
                    <a:bodyPr/>
                    <a:lstStyle/>
                    <a:p>
                      <a:r>
                        <a:rPr lang="en-US" sz="1200" dirty="0" smtClean="0"/>
                        <a:t>$14.12</a:t>
                      </a:r>
                      <a:endParaRPr lang="en-US" sz="1200" dirty="0"/>
                    </a:p>
                  </a:txBody>
                  <a:tcPr/>
                </a:tc>
              </a:tr>
              <a:tr h="269671">
                <a:tc>
                  <a:txBody>
                    <a:bodyPr/>
                    <a:lstStyle/>
                    <a:p>
                      <a:r>
                        <a:rPr lang="en-US" sz="1200" dirty="0" smtClean="0"/>
                        <a:t>RF Module</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$42.95</a:t>
                      </a:r>
                      <a:endParaRPr lang="en-US" sz="1200" dirty="0"/>
                    </a:p>
                  </a:txBody>
                  <a:tcPr/>
                </a:tc>
                <a:tc>
                  <a:txBody>
                    <a:bodyPr/>
                    <a:lstStyle/>
                    <a:p>
                      <a:r>
                        <a:rPr lang="en-US" sz="1200" dirty="0" smtClean="0"/>
                        <a:t>$128.85</a:t>
                      </a:r>
                      <a:endParaRPr lang="en-US" sz="1200" dirty="0"/>
                    </a:p>
                  </a:txBody>
                  <a:tcPr/>
                </a:tc>
              </a:tr>
              <a:tr h="269671">
                <a:tc>
                  <a:txBody>
                    <a:bodyPr/>
                    <a:lstStyle/>
                    <a:p>
                      <a:r>
                        <a:rPr lang="en-US" sz="1200" dirty="0" smtClean="0"/>
                        <a:t>RJ-45</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$7.69</a:t>
                      </a:r>
                      <a:endParaRPr lang="en-US" sz="1200" dirty="0"/>
                    </a:p>
                  </a:txBody>
                  <a:tcPr/>
                </a:tc>
                <a:tc>
                  <a:txBody>
                    <a:bodyPr/>
                    <a:lstStyle/>
                    <a:p>
                      <a:r>
                        <a:rPr lang="en-US" sz="1200" dirty="0" smtClean="0"/>
                        <a:t>$7.69</a:t>
                      </a:r>
                      <a:endParaRPr lang="en-US" sz="1200" dirty="0"/>
                    </a:p>
                  </a:txBody>
                  <a:tcPr/>
                </a:tc>
              </a:tr>
              <a:tr h="269671">
                <a:tc>
                  <a:txBody>
                    <a:bodyPr/>
                    <a:lstStyle/>
                    <a:p>
                      <a:r>
                        <a:rPr lang="en-US" sz="1200" dirty="0" smtClean="0"/>
                        <a:t>PCB</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$33</a:t>
                      </a:r>
                      <a:endParaRPr lang="en-US" sz="1200" dirty="0"/>
                    </a:p>
                  </a:txBody>
                  <a:tcPr/>
                </a:tc>
                <a:tc>
                  <a:txBody>
                    <a:bodyPr/>
                    <a:lstStyle/>
                    <a:p>
                      <a:r>
                        <a:rPr lang="en-US" sz="1200" dirty="0" smtClean="0"/>
                        <a:t>$4</a:t>
                      </a:r>
                      <a:endParaRPr lang="en-US" sz="1200" dirty="0"/>
                    </a:p>
                  </a:txBody>
                  <a:tcPr/>
                </a:tc>
              </a:tr>
              <a:tr h="269671">
                <a:tc>
                  <a:txBody>
                    <a:bodyPr/>
                    <a:lstStyle/>
                    <a:p>
                      <a:r>
                        <a:rPr lang="en-US" sz="1200" dirty="0" smtClean="0"/>
                        <a:t>AC Adapter</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N</a:t>
                      </a:r>
                      <a:endParaRPr lang="en-US" sz="1200" dirty="0"/>
                    </a:p>
                  </a:txBody>
                  <a:tcPr/>
                </a:tc>
                <a:tc>
                  <a:txBody>
                    <a:bodyPr/>
                    <a:lstStyle/>
                    <a:p>
                      <a:r>
                        <a:rPr lang="en-US" sz="1200" dirty="0" smtClean="0"/>
                        <a:t>$6.00</a:t>
                      </a:r>
                      <a:endParaRPr lang="en-US" sz="1200" dirty="0"/>
                    </a:p>
                  </a:txBody>
                  <a:tcPr/>
                </a:tc>
                <a:tc>
                  <a:txBody>
                    <a:bodyPr/>
                    <a:lstStyle/>
                    <a:p>
                      <a:r>
                        <a:rPr lang="en-US" sz="1200" dirty="0" smtClean="0"/>
                        <a:t>$6.00</a:t>
                      </a:r>
                      <a:endParaRPr lang="en-US" sz="1200" dirty="0"/>
                    </a:p>
                  </a:txBody>
                  <a:tcPr/>
                </a:tc>
              </a:tr>
              <a:tr h="269671">
                <a:tc>
                  <a:txBody>
                    <a:bodyPr/>
                    <a:lstStyle/>
                    <a:p>
                      <a:r>
                        <a:rPr lang="en-US" sz="1200" dirty="0" smtClean="0"/>
                        <a:t>DC Barrel</a:t>
                      </a:r>
                      <a:r>
                        <a:rPr lang="en-US" sz="1200" baseline="0" dirty="0" smtClean="0"/>
                        <a:t> Power Jack</a:t>
                      </a:r>
                      <a:endParaRPr lang="en-US" sz="1200" dirty="0"/>
                    </a:p>
                  </a:txBody>
                  <a:tcPr/>
                </a:tc>
                <a:tc>
                  <a:txBody>
                    <a:bodyPr/>
                    <a:lstStyle/>
                    <a:p>
                      <a:pPr algn="ctr"/>
                      <a:r>
                        <a:rPr lang="en-US" sz="1200" dirty="0" smtClean="0"/>
                        <a:t>2</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$0.20</a:t>
                      </a:r>
                      <a:endParaRPr lang="en-US" sz="1200" dirty="0"/>
                    </a:p>
                  </a:txBody>
                  <a:tcPr/>
                </a:tc>
                <a:tc>
                  <a:txBody>
                    <a:bodyPr/>
                    <a:lstStyle/>
                    <a:p>
                      <a:r>
                        <a:rPr lang="en-US" sz="1200" dirty="0" smtClean="0"/>
                        <a:t>$0.20</a:t>
                      </a:r>
                      <a:endParaRPr lang="en-US" sz="1200" dirty="0"/>
                    </a:p>
                  </a:txBody>
                  <a:tcPr/>
                </a:tc>
              </a:tr>
              <a:tr h="269671">
                <a:tc>
                  <a:txBody>
                    <a:bodyPr/>
                    <a:lstStyle/>
                    <a:p>
                      <a:r>
                        <a:rPr lang="en-US" sz="1200" dirty="0" smtClean="0"/>
                        <a:t>Antenna</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$29.91</a:t>
                      </a:r>
                      <a:endParaRPr lang="en-US" sz="1200" dirty="0"/>
                    </a:p>
                  </a:txBody>
                  <a:tcPr/>
                </a:tc>
                <a:tc>
                  <a:txBody>
                    <a:bodyPr/>
                    <a:lstStyle/>
                    <a:p>
                      <a:r>
                        <a:rPr lang="en-US" sz="1200" dirty="0" smtClean="0"/>
                        <a:t>$89.73</a:t>
                      </a:r>
                      <a:endParaRPr lang="en-US" sz="1200" dirty="0"/>
                    </a:p>
                  </a:txBody>
                  <a:tcPr/>
                </a:tc>
              </a:tr>
              <a:tr h="269671">
                <a:tc>
                  <a:txBody>
                    <a:bodyPr/>
                    <a:lstStyle/>
                    <a:p>
                      <a:r>
                        <a:rPr lang="en-US" sz="1200" dirty="0" smtClean="0"/>
                        <a:t>LCD Screen</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$13.95</a:t>
                      </a:r>
                      <a:endParaRPr lang="en-US" sz="1200" dirty="0"/>
                    </a:p>
                  </a:txBody>
                  <a:tcPr/>
                </a:tc>
                <a:tc>
                  <a:txBody>
                    <a:bodyPr/>
                    <a:lstStyle/>
                    <a:p>
                      <a:r>
                        <a:rPr lang="en-US" sz="1200" dirty="0" smtClean="0"/>
                        <a:t>$13.95</a:t>
                      </a:r>
                      <a:endParaRPr lang="en-US" sz="1200" dirty="0"/>
                    </a:p>
                  </a:txBody>
                  <a:tcPr/>
                </a:tc>
              </a:tr>
              <a:tr h="269671">
                <a:tc>
                  <a:txBody>
                    <a:bodyPr/>
                    <a:lstStyle/>
                    <a:p>
                      <a:r>
                        <a:rPr lang="en-US" sz="1200" dirty="0" smtClean="0"/>
                        <a:t>Break Away Headers</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$1.50</a:t>
                      </a:r>
                      <a:endParaRPr lang="en-US" sz="1200" dirty="0"/>
                    </a:p>
                  </a:txBody>
                  <a:tcPr/>
                </a:tc>
                <a:tc>
                  <a:txBody>
                    <a:bodyPr/>
                    <a:lstStyle/>
                    <a:p>
                      <a:r>
                        <a:rPr lang="en-US" sz="1200" dirty="0" smtClean="0"/>
                        <a:t>$4.50</a:t>
                      </a:r>
                      <a:endParaRPr lang="en-US" sz="1200" dirty="0"/>
                    </a:p>
                  </a:txBody>
                  <a:tcPr/>
                </a:tc>
              </a:tr>
              <a:tr h="269671">
                <a:tc>
                  <a:txBody>
                    <a:bodyPr/>
                    <a:lstStyle/>
                    <a:p>
                      <a:r>
                        <a:rPr lang="en-US" sz="1200" dirty="0" smtClean="0"/>
                        <a:t>Breakout Board</a:t>
                      </a:r>
                      <a:endParaRPr lang="en-US" sz="1200" dirty="0"/>
                    </a:p>
                  </a:txBody>
                  <a:tcPr/>
                </a:tc>
                <a:tc>
                  <a:txBody>
                    <a:bodyPr/>
                    <a:lstStyle/>
                    <a:p>
                      <a:pPr algn="ctr"/>
                      <a:r>
                        <a:rPr lang="en-US" sz="1200" dirty="0" smtClean="0"/>
                        <a:t>3</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$2.95</a:t>
                      </a:r>
                      <a:endParaRPr lang="en-US" sz="1200" dirty="0"/>
                    </a:p>
                  </a:txBody>
                  <a:tcPr/>
                </a:tc>
                <a:tc>
                  <a:txBody>
                    <a:bodyPr/>
                    <a:lstStyle/>
                    <a:p>
                      <a:r>
                        <a:rPr lang="en-US" sz="1200" dirty="0" smtClean="0"/>
                        <a:t>$8.85</a:t>
                      </a:r>
                      <a:endParaRPr lang="en-US" sz="1200" dirty="0"/>
                    </a:p>
                  </a:txBody>
                  <a:tcPr/>
                </a:tc>
              </a:tr>
              <a:tr h="269671">
                <a:tc>
                  <a:txBody>
                    <a:bodyPr/>
                    <a:lstStyle/>
                    <a:p>
                      <a:r>
                        <a:rPr lang="en-US" sz="1200" dirty="0" smtClean="0"/>
                        <a:t>2mm 10pin Xbee Socket</a:t>
                      </a:r>
                      <a:endParaRPr lang="en-US" sz="1200" dirty="0"/>
                    </a:p>
                  </a:txBody>
                  <a:tcPr/>
                </a:tc>
                <a:tc>
                  <a:txBody>
                    <a:bodyPr/>
                    <a:lstStyle/>
                    <a:p>
                      <a:pPr algn="ctr"/>
                      <a:r>
                        <a:rPr lang="en-US" sz="1200" dirty="0" smtClean="0"/>
                        <a:t>6</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$1.00</a:t>
                      </a:r>
                      <a:endParaRPr lang="en-US" sz="1200" dirty="0"/>
                    </a:p>
                  </a:txBody>
                  <a:tcPr/>
                </a:tc>
                <a:tc>
                  <a:txBody>
                    <a:bodyPr/>
                    <a:lstStyle/>
                    <a:p>
                      <a:r>
                        <a:rPr lang="en-US" sz="1200" dirty="0" smtClean="0"/>
                        <a:t>$6.00</a:t>
                      </a:r>
                      <a:endParaRPr lang="en-US" sz="1200" dirty="0"/>
                    </a:p>
                  </a:txBody>
                  <a:tcPr/>
                </a:tc>
              </a:tr>
              <a:tr h="269671">
                <a:tc>
                  <a:txBody>
                    <a:bodyPr/>
                    <a:lstStyle/>
                    <a:p>
                      <a:r>
                        <a:rPr lang="en-US" sz="1200" dirty="0" smtClean="0"/>
                        <a:t>Stellaris Dev Board</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Y</a:t>
                      </a:r>
                      <a:endParaRPr lang="en-US" sz="1200" dirty="0"/>
                    </a:p>
                  </a:txBody>
                  <a:tcPr/>
                </a:tc>
                <a:tc>
                  <a:txBody>
                    <a:bodyPr/>
                    <a:lstStyle/>
                    <a:p>
                      <a:r>
                        <a:rPr lang="en-US" sz="1200" dirty="0" smtClean="0"/>
                        <a:t>$89.90</a:t>
                      </a:r>
                      <a:endParaRPr lang="en-US" sz="1200" dirty="0"/>
                    </a:p>
                  </a:txBody>
                  <a:tcPr/>
                </a:tc>
                <a:tc>
                  <a:txBody>
                    <a:bodyPr/>
                    <a:lstStyle/>
                    <a:p>
                      <a:r>
                        <a:rPr lang="en-US" sz="1200" dirty="0" smtClean="0"/>
                        <a:t>$89.90</a:t>
                      </a:r>
                      <a:endParaRPr lang="en-US" sz="1200" dirty="0"/>
                    </a:p>
                  </a:txBody>
                  <a:tcPr/>
                </a:tc>
              </a:tr>
            </a:tbl>
          </a:graphicData>
        </a:graphic>
      </p:graphicFrame>
      <p:sp>
        <p:nvSpPr>
          <p:cNvPr id="6" name="TextBox 5"/>
          <p:cNvSpPr txBox="1"/>
          <p:nvPr/>
        </p:nvSpPr>
        <p:spPr>
          <a:xfrm>
            <a:off x="152400" y="701040"/>
            <a:ext cx="3314700" cy="369332"/>
          </a:xfrm>
          <a:prstGeom prst="rect">
            <a:avLst/>
          </a:prstGeom>
          <a:noFill/>
        </p:spPr>
        <p:txBody>
          <a:bodyPr wrap="square" rtlCol="0">
            <a:spAutoFit/>
          </a:bodyPr>
          <a:lstStyle/>
          <a:p>
            <a:r>
              <a:rPr lang="en-US" dirty="0" smtClean="0"/>
              <a:t>GPS Device Component</a:t>
            </a:r>
            <a:endParaRPr lang="en-US" dirty="0"/>
          </a:p>
        </p:txBody>
      </p:sp>
      <p:sp>
        <p:nvSpPr>
          <p:cNvPr id="7" name="TextBox 6"/>
          <p:cNvSpPr txBox="1"/>
          <p:nvPr/>
        </p:nvSpPr>
        <p:spPr>
          <a:xfrm>
            <a:off x="4572000" y="712708"/>
            <a:ext cx="3124200" cy="369332"/>
          </a:xfrm>
          <a:prstGeom prst="rect">
            <a:avLst/>
          </a:prstGeom>
          <a:noFill/>
        </p:spPr>
        <p:txBody>
          <a:bodyPr wrap="square" rtlCol="0">
            <a:spAutoFit/>
          </a:bodyPr>
          <a:lstStyle/>
          <a:p>
            <a:r>
              <a:rPr lang="en-US" dirty="0" smtClean="0"/>
              <a:t>Base Station Component</a:t>
            </a:r>
            <a:endParaRPr lang="en-US" dirty="0"/>
          </a:p>
        </p:txBody>
      </p:sp>
      <p:sp>
        <p:nvSpPr>
          <p:cNvPr id="8" name="TextBox 7"/>
          <p:cNvSpPr txBox="1"/>
          <p:nvPr/>
        </p:nvSpPr>
        <p:spPr>
          <a:xfrm>
            <a:off x="189512" y="3989308"/>
            <a:ext cx="3505200" cy="369332"/>
          </a:xfrm>
          <a:prstGeom prst="rect">
            <a:avLst/>
          </a:prstGeom>
          <a:noFill/>
        </p:spPr>
        <p:txBody>
          <a:bodyPr wrap="square" rtlCol="0">
            <a:spAutoFit/>
          </a:bodyPr>
          <a:lstStyle/>
          <a:p>
            <a:r>
              <a:rPr lang="en-US" dirty="0" smtClean="0"/>
              <a:t>RFID Alarm Component</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04676514"/>
              </p:ext>
            </p:extLst>
          </p:nvPr>
        </p:nvGraphicFramePr>
        <p:xfrm>
          <a:off x="5530214" y="5638800"/>
          <a:ext cx="2318386" cy="370840"/>
        </p:xfrm>
        <a:graphic>
          <a:graphicData uri="http://schemas.openxmlformats.org/drawingml/2006/table">
            <a:tbl>
              <a:tblPr firstRow="1" bandRow="1">
                <a:tableStyleId>{5C22544A-7EE6-4342-B048-85BDC9FD1C3A}</a:tableStyleId>
              </a:tblPr>
              <a:tblGrid>
                <a:gridCol w="1327468"/>
                <a:gridCol w="990918"/>
              </a:tblGrid>
              <a:tr h="370840">
                <a:tc>
                  <a:txBody>
                    <a:bodyPr/>
                    <a:lstStyle/>
                    <a:p>
                      <a:r>
                        <a:rPr lang="en-US" dirty="0" smtClean="0"/>
                        <a:t>Grand Total</a:t>
                      </a:r>
                      <a:endParaRPr lang="en-US" dirty="0"/>
                    </a:p>
                  </a:txBody>
                  <a:tcPr/>
                </a:tc>
                <a:tc>
                  <a:txBody>
                    <a:bodyPr/>
                    <a:lstStyle/>
                    <a:p>
                      <a:r>
                        <a:rPr lang="en-US" b="0" dirty="0" smtClean="0">
                          <a:solidFill>
                            <a:schemeClr val="tx1"/>
                          </a:solidFill>
                        </a:rPr>
                        <a:t>$644.85</a:t>
                      </a:r>
                      <a:endParaRPr lang="en-US" b="0" dirty="0">
                        <a:solidFill>
                          <a:schemeClr val="tx1"/>
                        </a:solidFill>
                      </a:endParaRPr>
                    </a:p>
                  </a:txBody>
                  <a:tcPr>
                    <a:solidFill>
                      <a:srgbClr val="D0D8E8"/>
                    </a:solidFill>
                  </a:tcPr>
                </a:tc>
              </a:tr>
            </a:tbl>
          </a:graphicData>
        </a:graphic>
      </p:graphicFrame>
    </p:spTree>
    <p:extLst>
      <p:ext uri="{BB962C8B-B14F-4D97-AF65-F5344CB8AC3E}">
        <p14:creationId xmlns:p14="http://schemas.microsoft.com/office/powerpoint/2010/main" val="38375876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Distribution</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40528326"/>
              </p:ext>
            </p:extLst>
          </p:nvPr>
        </p:nvGraphicFramePr>
        <p:xfrm>
          <a:off x="914400" y="1447800"/>
          <a:ext cx="7772400" cy="212344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370840">
                <a:tc>
                  <a:txBody>
                    <a:bodyPr/>
                    <a:lstStyle/>
                    <a:p>
                      <a:endParaRPr lang="en-US" dirty="0"/>
                    </a:p>
                  </a:txBody>
                  <a:tcPr marL="86361" marR="86361"/>
                </a:tc>
                <a:tc>
                  <a:txBody>
                    <a:bodyPr/>
                    <a:lstStyle/>
                    <a:p>
                      <a:pPr algn="ctr"/>
                      <a:r>
                        <a:rPr lang="en-US" dirty="0" smtClean="0"/>
                        <a:t>GPS</a:t>
                      </a:r>
                      <a:r>
                        <a:rPr lang="en-US" baseline="0" dirty="0" smtClean="0"/>
                        <a:t> Component</a:t>
                      </a:r>
                      <a:endParaRPr lang="en-US" dirty="0"/>
                    </a:p>
                  </a:txBody>
                  <a:tcPr marL="86361" marR="86361" anchor="ctr"/>
                </a:tc>
                <a:tc>
                  <a:txBody>
                    <a:bodyPr/>
                    <a:lstStyle/>
                    <a:p>
                      <a:pPr algn="ctr"/>
                      <a:r>
                        <a:rPr lang="en-US" dirty="0" smtClean="0"/>
                        <a:t>Base </a:t>
                      </a:r>
                    </a:p>
                    <a:p>
                      <a:pPr algn="ctr"/>
                      <a:r>
                        <a:rPr lang="en-US" dirty="0" smtClean="0"/>
                        <a:t>Station</a:t>
                      </a:r>
                      <a:endParaRPr lang="en-US" dirty="0"/>
                    </a:p>
                  </a:txBody>
                  <a:tcPr marL="86361" marR="86361" anchor="ctr"/>
                </a:tc>
                <a:tc>
                  <a:txBody>
                    <a:bodyPr/>
                    <a:lstStyle/>
                    <a:p>
                      <a:pPr algn="ctr"/>
                      <a:r>
                        <a:rPr lang="en-US" dirty="0" smtClean="0"/>
                        <a:t>Web Application</a:t>
                      </a:r>
                      <a:endParaRPr lang="en-US" dirty="0"/>
                    </a:p>
                  </a:txBody>
                  <a:tcPr marL="86361" marR="86361" anchor="ctr"/>
                </a:tc>
                <a:tc>
                  <a:txBody>
                    <a:bodyPr/>
                    <a:lstStyle/>
                    <a:p>
                      <a:pPr algn="ctr"/>
                      <a:r>
                        <a:rPr lang="en-US" dirty="0" smtClean="0"/>
                        <a:t>RFID Component</a:t>
                      </a:r>
                      <a:endParaRPr lang="en-US" dirty="0"/>
                    </a:p>
                  </a:txBody>
                  <a:tcPr marL="86361" marR="86361" anchor="ctr"/>
                </a:tc>
              </a:tr>
              <a:tr h="370840">
                <a:tc>
                  <a:txBody>
                    <a:bodyPr/>
                    <a:lstStyle/>
                    <a:p>
                      <a:r>
                        <a:rPr lang="en-US" dirty="0" smtClean="0"/>
                        <a:t>Carlos</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Gina</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Melissa</a:t>
                      </a:r>
                      <a:endParaRPr lang="en-US" dirty="0"/>
                    </a:p>
                  </a:txBody>
                  <a:tcPr marL="86361" marR="86361"/>
                </a:tc>
                <a:tc>
                  <a:txBody>
                    <a:bodyPr/>
                    <a:lstStyle/>
                    <a:p>
                      <a:pPr algn="ctr"/>
                      <a:endParaRPr lang="en-US" dirty="0"/>
                    </a:p>
                  </a:txBody>
                  <a:tcPr marL="86361" marR="86361"/>
                </a:tc>
                <a:tc>
                  <a:txBody>
                    <a:bodyPr/>
                    <a:lstStyle/>
                    <a:p>
                      <a:pPr algn="ctr"/>
                      <a:endParaRPr lang="en-US"/>
                    </a:p>
                  </a:txBody>
                  <a:tcPr marL="86361" marR="86361"/>
                </a:tc>
                <a:tc>
                  <a:txBody>
                    <a:bodyPr/>
                    <a:lstStyle/>
                    <a:p>
                      <a:pPr algn="ctr"/>
                      <a:endParaRPr lang="en-US" dirty="0"/>
                    </a:p>
                  </a:txBody>
                  <a:tcPr marL="86361" marR="86361"/>
                </a:tc>
                <a:tc>
                  <a:txBody>
                    <a:bodyPr/>
                    <a:lstStyle/>
                    <a:p>
                      <a:pPr algn="ctr"/>
                      <a:endParaRPr lang="en-US" dirty="0"/>
                    </a:p>
                  </a:txBody>
                  <a:tcPr marL="86361" marR="86361"/>
                </a:tc>
              </a:tr>
              <a:tr h="370840">
                <a:tc>
                  <a:txBody>
                    <a:bodyPr/>
                    <a:lstStyle/>
                    <a:p>
                      <a:r>
                        <a:rPr lang="en-US" dirty="0" smtClean="0"/>
                        <a:t>Sainjulien</a:t>
                      </a:r>
                      <a:endParaRPr lang="en-US" dirty="0"/>
                    </a:p>
                  </a:txBody>
                  <a:tcPr marL="86361" marR="86361"/>
                </a:tc>
                <a:tc>
                  <a:txBody>
                    <a:bodyPr/>
                    <a:lstStyle/>
                    <a:p>
                      <a:pPr algn="ctr"/>
                      <a:endParaRPr lang="en-US" dirty="0"/>
                    </a:p>
                  </a:txBody>
                  <a:tcPr marL="86361" marR="86361"/>
                </a:tc>
                <a:tc>
                  <a:txBody>
                    <a:bodyPr/>
                    <a:lstStyle/>
                    <a:p>
                      <a:pPr algn="ctr"/>
                      <a:endParaRPr lang="en-US" dirty="0"/>
                    </a:p>
                  </a:txBody>
                  <a:tcPr marL="86361" marR="86361"/>
                </a:tc>
                <a:tc>
                  <a:txBody>
                    <a:bodyPr/>
                    <a:lstStyle/>
                    <a:p>
                      <a:pPr algn="ctr"/>
                      <a:endParaRPr lang="en-US"/>
                    </a:p>
                  </a:txBody>
                  <a:tcPr marL="86361" marR="86361"/>
                </a:tc>
                <a:tc>
                  <a:txBody>
                    <a:bodyPr/>
                    <a:lstStyle/>
                    <a:p>
                      <a:pPr algn="ctr"/>
                      <a:endParaRPr lang="en-US" dirty="0"/>
                    </a:p>
                  </a:txBody>
                  <a:tcPr marL="86361" marR="86361"/>
                </a:tc>
              </a:tr>
            </a:tbl>
          </a:graphicData>
        </a:graphic>
      </p:graphicFrame>
      <p:pic>
        <p:nvPicPr>
          <p:cNvPr id="1026" name="Picture 2"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975" y="2590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75" y="2209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97180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 (x86)\Microsoft Office\MEDIA\OFFICE14\Bullets\BD21301_.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305175"/>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1105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and Concerns</a:t>
            </a:r>
            <a:endParaRPr lang="en-US" dirty="0"/>
          </a:p>
        </p:txBody>
      </p:sp>
      <p:sp>
        <p:nvSpPr>
          <p:cNvPr id="3" name="Content Placeholder 2"/>
          <p:cNvSpPr>
            <a:spLocks noGrp="1"/>
          </p:cNvSpPr>
          <p:nvPr>
            <p:ph idx="1"/>
          </p:nvPr>
        </p:nvSpPr>
        <p:spPr/>
        <p:txBody>
          <a:bodyPr/>
          <a:lstStyle/>
          <a:p>
            <a:r>
              <a:rPr lang="en-US" dirty="0" smtClean="0"/>
              <a:t>Soldering</a:t>
            </a:r>
          </a:p>
          <a:p>
            <a:r>
              <a:rPr lang="en-US" dirty="0" smtClean="0"/>
              <a:t>Programming</a:t>
            </a:r>
          </a:p>
          <a:p>
            <a:r>
              <a:rPr lang="en-US" dirty="0" smtClean="0"/>
              <a:t>Range (possibly, based on research)</a:t>
            </a:r>
          </a:p>
          <a:p>
            <a:r>
              <a:rPr lang="en-US" dirty="0" smtClean="0"/>
              <a:t>GPS boot up time takes a while</a:t>
            </a:r>
          </a:p>
          <a:p>
            <a:r>
              <a:rPr lang="en-US" dirty="0" smtClean="0"/>
              <a:t>PCB Layout</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4252619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a:t>
            </a:r>
            <a:endParaRPr lang="en-US" dirty="0"/>
          </a:p>
        </p:txBody>
      </p:sp>
      <p:sp>
        <p:nvSpPr>
          <p:cNvPr id="3" name="Content Placeholder 2"/>
          <p:cNvSpPr>
            <a:spLocks noGrp="1"/>
          </p:cNvSpPr>
          <p:nvPr>
            <p:ph idx="1"/>
          </p:nvPr>
        </p:nvSpPr>
        <p:spPr/>
        <p:txBody>
          <a:bodyPr/>
          <a:lstStyle/>
          <a:p>
            <a:r>
              <a:rPr lang="en-US" dirty="0" smtClean="0"/>
              <a:t>GPS size</a:t>
            </a:r>
          </a:p>
          <a:p>
            <a:r>
              <a:rPr lang="en-US" dirty="0" smtClean="0"/>
              <a:t>Wireless</a:t>
            </a:r>
          </a:p>
          <a:p>
            <a:r>
              <a:rPr lang="en-US" dirty="0" smtClean="0"/>
              <a:t>Battery Power Supply </a:t>
            </a:r>
          </a:p>
          <a:p>
            <a:r>
              <a:rPr lang="en-US" dirty="0" smtClean="0"/>
              <a:t> </a:t>
            </a:r>
          </a:p>
          <a:p>
            <a:endParaRPr lang="en-US" dirty="0" smtClean="0"/>
          </a:p>
          <a:p>
            <a:pPr marL="0" indent="0">
              <a:buNone/>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668328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p:spPr>
        <p:txBody>
          <a:bodyPr/>
          <a:lstStyle/>
          <a:p>
            <a:r>
              <a:rPr lang="en-US" dirty="0" smtClean="0"/>
              <a:t>Questions?</a:t>
            </a:r>
            <a:endParaRPr lang="en-US" dirty="0"/>
          </a:p>
        </p:txBody>
      </p:sp>
    </p:spTree>
    <p:extLst>
      <p:ext uri="{BB962C8B-B14F-4D97-AF65-F5344CB8AC3E}">
        <p14:creationId xmlns:p14="http://schemas.microsoft.com/office/powerpoint/2010/main" val="4259821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21782100"/>
              </p:ext>
            </p:extLst>
          </p:nvPr>
        </p:nvGraphicFramePr>
        <p:xfrm>
          <a:off x="304800" y="1457960"/>
          <a:ext cx="8458200" cy="4246880"/>
        </p:xfrm>
        <a:graphic>
          <a:graphicData uri="http://schemas.openxmlformats.org/drawingml/2006/table">
            <a:tbl>
              <a:tblPr firstRow="1" bandRow="1">
                <a:tableStyleId>{5C22544A-7EE6-4342-B048-85BDC9FD1C3A}</a:tableStyleId>
              </a:tblPr>
              <a:tblGrid>
                <a:gridCol w="4229100"/>
                <a:gridCol w="4229100"/>
              </a:tblGrid>
              <a:tr h="370840">
                <a:tc>
                  <a:txBody>
                    <a:bodyPr/>
                    <a:lstStyle/>
                    <a:p>
                      <a:r>
                        <a:rPr lang="en-US" dirty="0" smtClean="0"/>
                        <a:t>Component</a:t>
                      </a:r>
                      <a:endParaRPr lang="en-US" dirty="0"/>
                    </a:p>
                  </a:txBody>
                  <a:tcPr/>
                </a:tc>
                <a:tc>
                  <a:txBody>
                    <a:bodyPr/>
                    <a:lstStyle/>
                    <a:p>
                      <a:r>
                        <a:rPr lang="en-US" dirty="0" smtClean="0"/>
                        <a:t>Specification</a:t>
                      </a:r>
                      <a:endParaRPr lang="en-US" dirty="0"/>
                    </a:p>
                  </a:txBody>
                  <a:tcPr/>
                </a:tc>
              </a:tr>
              <a:tr h="370840">
                <a:tc>
                  <a:txBody>
                    <a:bodyPr/>
                    <a:lstStyle/>
                    <a:p>
                      <a:r>
                        <a:rPr lang="en-US" dirty="0" smtClean="0"/>
                        <a:t>Base Station/GPS</a:t>
                      </a:r>
                      <a:r>
                        <a:rPr lang="en-US" baseline="0" dirty="0" smtClean="0"/>
                        <a:t> Device Communication</a:t>
                      </a:r>
                      <a:endParaRPr lang="en-US" dirty="0"/>
                    </a:p>
                  </a:txBody>
                  <a:tcPr/>
                </a:tc>
                <a:tc>
                  <a:txBody>
                    <a:bodyPr/>
                    <a:lstStyle/>
                    <a:p>
                      <a:r>
                        <a:rPr lang="en-US" dirty="0" smtClean="0"/>
                        <a:t>Wireless - Up to 1 mile radius</a:t>
                      </a:r>
                      <a:endParaRPr lang="en-US" dirty="0"/>
                    </a:p>
                  </a:txBody>
                  <a:tcPr/>
                </a:tc>
              </a:tr>
              <a:tr h="370840">
                <a:tc>
                  <a:txBody>
                    <a:bodyPr/>
                    <a:lstStyle/>
                    <a:p>
                      <a:r>
                        <a:rPr lang="en-US" dirty="0" smtClean="0"/>
                        <a:t>Base</a:t>
                      </a:r>
                      <a:r>
                        <a:rPr lang="en-US" baseline="0" dirty="0" smtClean="0"/>
                        <a:t> Station/Web App Communication</a:t>
                      </a:r>
                      <a:endParaRPr lang="en-US" dirty="0"/>
                    </a:p>
                  </a:txBody>
                  <a:tcPr/>
                </a:tc>
                <a:tc>
                  <a:txBody>
                    <a:bodyPr/>
                    <a:lstStyle/>
                    <a:p>
                      <a:r>
                        <a:rPr lang="en-US" dirty="0" smtClean="0"/>
                        <a:t>Internet</a:t>
                      </a:r>
                      <a:endParaRPr lang="en-US" dirty="0"/>
                    </a:p>
                  </a:txBody>
                  <a:tcPr/>
                </a:tc>
              </a:tr>
              <a:tr h="370840">
                <a:tc>
                  <a:txBody>
                    <a:bodyPr/>
                    <a:lstStyle/>
                    <a:p>
                      <a:r>
                        <a:rPr lang="en-US" dirty="0" smtClean="0"/>
                        <a:t>Base Station/RFID Communication</a:t>
                      </a:r>
                      <a:endParaRPr lang="en-US" dirty="0"/>
                    </a:p>
                  </a:txBody>
                  <a:tcPr/>
                </a:tc>
                <a:tc>
                  <a:txBody>
                    <a:bodyPr/>
                    <a:lstStyle/>
                    <a:p>
                      <a:r>
                        <a:rPr lang="en-US" dirty="0" smtClean="0"/>
                        <a:t>Wireless</a:t>
                      </a:r>
                      <a:endParaRPr lang="en-US" dirty="0"/>
                    </a:p>
                  </a:txBody>
                  <a:tcPr/>
                </a:tc>
              </a:tr>
              <a:tr h="370840">
                <a:tc>
                  <a:txBody>
                    <a:bodyPr/>
                    <a:lstStyle/>
                    <a:p>
                      <a:r>
                        <a:rPr lang="en-US" dirty="0" smtClean="0"/>
                        <a:t>GPS Device</a:t>
                      </a:r>
                      <a:r>
                        <a:rPr lang="en-US" baseline="0" dirty="0" smtClean="0"/>
                        <a:t> Battery Life</a:t>
                      </a:r>
                      <a:endParaRPr lang="en-US" dirty="0"/>
                    </a:p>
                  </a:txBody>
                  <a:tcPr/>
                </a:tc>
                <a:tc>
                  <a:txBody>
                    <a:bodyPr/>
                    <a:lstStyle/>
                    <a:p>
                      <a:r>
                        <a:rPr lang="en-US" dirty="0" smtClean="0"/>
                        <a:t>5 hours active mode</a:t>
                      </a:r>
                    </a:p>
                    <a:p>
                      <a:r>
                        <a:rPr lang="en-US" dirty="0" smtClean="0"/>
                        <a:t>30 hours standby mode</a:t>
                      </a:r>
                      <a:endParaRPr lang="en-US" dirty="0"/>
                    </a:p>
                  </a:txBody>
                  <a:tcPr/>
                </a:tc>
              </a:tr>
              <a:tr h="370840">
                <a:tc>
                  <a:txBody>
                    <a:bodyPr/>
                    <a:lstStyle/>
                    <a:p>
                      <a:r>
                        <a:rPr lang="en-US" dirty="0" smtClean="0"/>
                        <a:t>GPS Battery</a:t>
                      </a:r>
                      <a:endParaRPr lang="en-US" dirty="0"/>
                    </a:p>
                  </a:txBody>
                  <a:tcPr/>
                </a:tc>
                <a:tc>
                  <a:txBody>
                    <a:bodyPr/>
                    <a:lstStyle/>
                    <a:p>
                      <a:r>
                        <a:rPr lang="en-US" dirty="0" smtClean="0"/>
                        <a:t>Rechargeable from</a:t>
                      </a:r>
                      <a:r>
                        <a:rPr lang="en-US" baseline="0" dirty="0" smtClean="0"/>
                        <a:t> </a:t>
                      </a:r>
                      <a:r>
                        <a:rPr lang="en-US" dirty="0" smtClean="0"/>
                        <a:t>external source</a:t>
                      </a:r>
                      <a:endParaRPr lang="en-US" dirty="0"/>
                    </a:p>
                  </a:txBody>
                  <a:tcPr/>
                </a:tc>
              </a:tr>
              <a:tr h="370840">
                <a:tc>
                  <a:txBody>
                    <a:bodyPr/>
                    <a:lstStyle/>
                    <a:p>
                      <a:r>
                        <a:rPr lang="en-US" dirty="0" smtClean="0"/>
                        <a:t>GPS Boot-up Time</a:t>
                      </a:r>
                      <a:endParaRPr lang="en-US" dirty="0"/>
                    </a:p>
                  </a:txBody>
                  <a:tcPr/>
                </a:tc>
                <a:tc>
                  <a:txBody>
                    <a:bodyPr/>
                    <a:lstStyle/>
                    <a:p>
                      <a:r>
                        <a:rPr lang="en-US" dirty="0" smtClean="0"/>
                        <a:t>12.5 minutes (first time)</a:t>
                      </a:r>
                    </a:p>
                    <a:p>
                      <a:r>
                        <a:rPr lang="en-US" dirty="0" smtClean="0"/>
                        <a:t>Up to 2</a:t>
                      </a:r>
                      <a:r>
                        <a:rPr lang="en-US" baseline="0" dirty="0" smtClean="0"/>
                        <a:t> minutes (from sleep mode)</a:t>
                      </a:r>
                      <a:endParaRPr lang="en-US" dirty="0"/>
                    </a:p>
                  </a:txBody>
                  <a:tcPr/>
                </a:tc>
              </a:tr>
              <a:tr h="370840">
                <a:tc>
                  <a:txBody>
                    <a:bodyPr/>
                    <a:lstStyle/>
                    <a:p>
                      <a:r>
                        <a:rPr lang="en-US" dirty="0" smtClean="0"/>
                        <a:t>GPS Location</a:t>
                      </a:r>
                      <a:endParaRPr lang="en-US" dirty="0"/>
                    </a:p>
                  </a:txBody>
                  <a:tcPr/>
                </a:tc>
                <a:tc>
                  <a:txBody>
                    <a:bodyPr/>
                    <a:lstStyle/>
                    <a:p>
                      <a:r>
                        <a:rPr lang="en-US" dirty="0" smtClean="0"/>
                        <a:t>Within 10 feet of person being located</a:t>
                      </a:r>
                      <a:endParaRPr lang="en-US" dirty="0"/>
                    </a:p>
                  </a:txBody>
                  <a:tcPr/>
                </a:tc>
              </a:tr>
              <a:tr h="370840">
                <a:tc>
                  <a:txBody>
                    <a:bodyPr/>
                    <a:lstStyle/>
                    <a:p>
                      <a:r>
                        <a:rPr lang="en-US" dirty="0" smtClean="0"/>
                        <a:t>GPS Size</a:t>
                      </a:r>
                      <a:endParaRPr lang="en-US" dirty="0"/>
                    </a:p>
                  </a:txBody>
                  <a:tcPr/>
                </a:tc>
                <a:tc>
                  <a:txBody>
                    <a:bodyPr/>
                    <a:lstStyle/>
                    <a:p>
                      <a:r>
                        <a:rPr lang="en-US" dirty="0" smtClean="0"/>
                        <a:t>Not to exceed size of an iPhone (115.2x58.6)</a:t>
                      </a:r>
                      <a:endParaRPr lang="en-US" dirty="0"/>
                    </a:p>
                  </a:txBody>
                  <a:tcPr/>
                </a:tc>
              </a:tr>
              <a:tr h="370840">
                <a:tc>
                  <a:txBody>
                    <a:bodyPr/>
                    <a:lstStyle/>
                    <a:p>
                      <a:r>
                        <a:rPr lang="en-US" dirty="0" smtClean="0"/>
                        <a:t>Time to send GPS data</a:t>
                      </a:r>
                      <a:r>
                        <a:rPr lang="en-US" baseline="0" dirty="0" smtClean="0"/>
                        <a:t> to Web App</a:t>
                      </a:r>
                      <a:endParaRPr lang="en-US" dirty="0"/>
                    </a:p>
                  </a:txBody>
                  <a:tcPr/>
                </a:tc>
                <a:tc>
                  <a:txBody>
                    <a:bodyPr/>
                    <a:lstStyle/>
                    <a:p>
                      <a:r>
                        <a:rPr lang="en-US" dirty="0" smtClean="0"/>
                        <a:t>&lt;to be tested&gt;</a:t>
                      </a:r>
                      <a:endParaRPr lang="en-US" dirty="0"/>
                    </a:p>
                  </a:txBody>
                  <a:tcPr/>
                </a:tc>
              </a:tr>
            </a:tbl>
          </a:graphicData>
        </a:graphic>
      </p:graphicFrame>
    </p:spTree>
    <p:extLst>
      <p:ext uri="{BB962C8B-B14F-4D97-AF65-F5344CB8AC3E}">
        <p14:creationId xmlns:p14="http://schemas.microsoft.com/office/powerpoint/2010/main" val="242915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Tree>
    <p:extLst>
      <p:ext uri="{BB962C8B-B14F-4D97-AF65-F5344CB8AC3E}">
        <p14:creationId xmlns:p14="http://schemas.microsoft.com/office/powerpoint/2010/main" val="347622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System</a:t>
            </a:r>
            <a:endParaRPr lang="en-US" dirty="0"/>
          </a:p>
        </p:txBody>
      </p:sp>
      <p:grpSp>
        <p:nvGrpSpPr>
          <p:cNvPr id="6" name="Group 5"/>
          <p:cNvGrpSpPr/>
          <p:nvPr/>
        </p:nvGrpSpPr>
        <p:grpSpPr>
          <a:xfrm>
            <a:off x="1563129" y="1142999"/>
            <a:ext cx="6285471" cy="5585041"/>
            <a:chOff x="1563129" y="1142999"/>
            <a:chExt cx="6285471" cy="558504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3753" t="21833" r="1862"/>
            <a:stretch/>
          </p:blipFill>
          <p:spPr>
            <a:xfrm>
              <a:off x="1563129" y="1142999"/>
              <a:ext cx="6017742" cy="5585041"/>
            </a:xfrm>
            <a:prstGeom prst="rect">
              <a:avLst/>
            </a:prstGeom>
            <a:ln>
              <a:noFill/>
            </a:ln>
            <a:effectLst>
              <a:softEdge rad="112500"/>
            </a:effectLst>
          </p:spPr>
        </p:pic>
        <p:sp>
          <p:nvSpPr>
            <p:cNvPr id="4" name="Rectangle 3"/>
            <p:cNvSpPr/>
            <p:nvPr/>
          </p:nvSpPr>
          <p:spPr>
            <a:xfrm>
              <a:off x="5181600" y="2667000"/>
              <a:ext cx="2667000" cy="2209800"/>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4084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28600" y="288414"/>
            <a:ext cx="8610600" cy="6357616"/>
          </a:xfrm>
        </p:spPr>
      </p:pic>
      <p:sp>
        <p:nvSpPr>
          <p:cNvPr id="5" name="Title 1"/>
          <p:cNvSpPr>
            <a:spLocks noGrp="1"/>
          </p:cNvSpPr>
          <p:nvPr>
            <p:ph type="title"/>
          </p:nvPr>
        </p:nvSpPr>
        <p:spPr>
          <a:xfrm>
            <a:off x="304800" y="152400"/>
            <a:ext cx="7772400" cy="1143000"/>
          </a:xfrm>
        </p:spPr>
        <p:txBody>
          <a:bodyPr/>
          <a:lstStyle/>
          <a:p>
            <a:r>
              <a:rPr lang="en-US" dirty="0" smtClean="0"/>
              <a:t>GPS Device</a:t>
            </a:r>
            <a:endParaRPr lang="en-US" dirty="0"/>
          </a:p>
        </p:txBody>
      </p:sp>
    </p:spTree>
    <p:extLst>
      <p:ext uri="{BB962C8B-B14F-4D97-AF65-F5344CB8AC3E}">
        <p14:creationId xmlns:p14="http://schemas.microsoft.com/office/powerpoint/2010/main" val="2820424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 Device</a:t>
            </a:r>
            <a:endParaRPr lang="en-US" dirty="0"/>
          </a:p>
        </p:txBody>
      </p:sp>
      <p:pic>
        <p:nvPicPr>
          <p:cNvPr id="7" name="Content Placeholder 6"/>
          <p:cNvPicPr>
            <a:picLocks noGrp="1" noChangeAspect="1"/>
          </p:cNvPicPr>
          <p:nvPr>
            <p:ph sz="quarter" idx="1"/>
          </p:nvPr>
        </p:nvPicPr>
        <p:blipFill rotWithShape="1">
          <a:blip r:embed="rId3" cstate="print"/>
          <a:srcRect l="-390" r="1095"/>
          <a:stretch/>
        </p:blipFill>
        <p:spPr>
          <a:xfrm>
            <a:off x="6019800" y="609600"/>
            <a:ext cx="2220858" cy="1752600"/>
          </a:xfrm>
        </p:spPr>
      </p:pic>
      <p:sp>
        <p:nvSpPr>
          <p:cNvPr id="5" name="Content Placeholder 2"/>
          <p:cNvSpPr txBox="1">
            <a:spLocks/>
          </p:cNvSpPr>
          <p:nvPr/>
        </p:nvSpPr>
        <p:spPr>
          <a:xfrm>
            <a:off x="914400" y="1905000"/>
            <a:ext cx="4191000" cy="4038600"/>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b="1" dirty="0" smtClean="0"/>
              <a:t>LS20031 Module </a:t>
            </a:r>
          </a:p>
          <a:p>
            <a:pPr lvl="1"/>
            <a:r>
              <a:rPr lang="en-US" dirty="0" smtClean="0"/>
              <a:t>Embedded Antenna</a:t>
            </a:r>
          </a:p>
          <a:p>
            <a:pPr lvl="1"/>
            <a:r>
              <a:rPr lang="en-US" dirty="0" smtClean="0"/>
              <a:t>Up to 66 satellites at time</a:t>
            </a:r>
          </a:p>
          <a:p>
            <a:pPr lvl="1"/>
            <a:r>
              <a:rPr lang="en-US" dirty="0" smtClean="0"/>
              <a:t>Build-in battery </a:t>
            </a:r>
          </a:p>
          <a:p>
            <a:pPr lvl="1"/>
            <a:r>
              <a:rPr lang="en-US" dirty="0"/>
              <a:t>5</a:t>
            </a:r>
            <a:r>
              <a:rPr lang="en-US" dirty="0" smtClean="0"/>
              <a:t>V</a:t>
            </a:r>
          </a:p>
          <a:p>
            <a:pPr lvl="1"/>
            <a:r>
              <a:rPr lang="en-US" dirty="0" smtClean="0"/>
              <a:t>42mA</a:t>
            </a:r>
          </a:p>
          <a:p>
            <a:pPr lvl="1"/>
            <a:r>
              <a:rPr lang="en-US" dirty="0" smtClean="0"/>
              <a:t>Operating Temperature</a:t>
            </a:r>
          </a:p>
          <a:p>
            <a:pPr lvl="1"/>
            <a:r>
              <a:rPr lang="en-US" dirty="0" smtClean="0"/>
              <a:t>14g</a:t>
            </a:r>
          </a:p>
          <a:p>
            <a:pPr lvl="1"/>
            <a:r>
              <a:rPr lang="en-US" dirty="0" smtClean="0"/>
              <a:t>Dimensions (mm)</a:t>
            </a:r>
          </a:p>
        </p:txBody>
      </p:sp>
      <p:pic>
        <p:nvPicPr>
          <p:cNvPr id="15" name="Picture 14"/>
          <p:cNvPicPr>
            <a:picLocks noChangeAspect="1"/>
          </p:cNvPicPr>
          <p:nvPr/>
        </p:nvPicPr>
        <p:blipFill>
          <a:blip r:embed="rId4" cstate="print"/>
          <a:stretch>
            <a:fillRect/>
          </a:stretch>
        </p:blipFill>
        <p:spPr>
          <a:xfrm>
            <a:off x="6248400" y="2667000"/>
            <a:ext cx="1752600" cy="2090700"/>
          </a:xfrm>
          <a:prstGeom prst="rect">
            <a:avLst/>
          </a:prstGeom>
        </p:spPr>
      </p:pic>
      <p:pic>
        <p:nvPicPr>
          <p:cNvPr id="16" name="Picture 15"/>
          <p:cNvPicPr>
            <a:picLocks noChangeAspect="1"/>
          </p:cNvPicPr>
          <p:nvPr/>
        </p:nvPicPr>
        <p:blipFill>
          <a:blip r:embed="rId5" cstate="print"/>
          <a:stretch>
            <a:fillRect/>
          </a:stretch>
        </p:blipFill>
        <p:spPr>
          <a:xfrm>
            <a:off x="6096000" y="5105400"/>
            <a:ext cx="2209800" cy="1173567"/>
          </a:xfrm>
          <a:prstGeom prst="rect">
            <a:avLst/>
          </a:prstGeom>
        </p:spPr>
      </p:pic>
    </p:spTree>
    <p:extLst>
      <p:ext uri="{BB962C8B-B14F-4D97-AF65-F5344CB8AC3E}">
        <p14:creationId xmlns:p14="http://schemas.microsoft.com/office/powerpoint/2010/main" val="3877276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3559</TotalTime>
  <Words>3452</Words>
  <Application>Microsoft Office PowerPoint</Application>
  <PresentationFormat>On-screen Show (4:3)</PresentationFormat>
  <Paragraphs>763</Paragraphs>
  <Slides>47</Slides>
  <Notes>29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Equity</vt:lpstr>
      <vt:lpstr>TrackAlert A Short-Range Emergency Tracking System</vt:lpstr>
      <vt:lpstr>Project Description</vt:lpstr>
      <vt:lpstr>Motivation and Purpose</vt:lpstr>
      <vt:lpstr>Goals and Objectives</vt:lpstr>
      <vt:lpstr>Specifications</vt:lpstr>
      <vt:lpstr>Overall System</vt:lpstr>
      <vt:lpstr>Overall System</vt:lpstr>
      <vt:lpstr>GPS Device</vt:lpstr>
      <vt:lpstr>GPS Device</vt:lpstr>
      <vt:lpstr>GPS Device</vt:lpstr>
      <vt:lpstr>GPS Device</vt:lpstr>
      <vt:lpstr>GPS Device</vt:lpstr>
      <vt:lpstr>GPS Device</vt:lpstr>
      <vt:lpstr>GPS Device</vt:lpstr>
      <vt:lpstr>Overall System</vt:lpstr>
      <vt:lpstr>RFID control system</vt:lpstr>
      <vt:lpstr>Flow Chart</vt:lpstr>
      <vt:lpstr>       Microcontroller: MSP430F2370</vt:lpstr>
      <vt:lpstr>Reader</vt:lpstr>
      <vt:lpstr>Development Board</vt:lpstr>
      <vt:lpstr>Debugger</vt:lpstr>
      <vt:lpstr>Schematic of the RFID System</vt:lpstr>
      <vt:lpstr>POWER: AC/DC Adapter</vt:lpstr>
      <vt:lpstr>Overall System</vt:lpstr>
      <vt:lpstr>Base Station Overview</vt:lpstr>
      <vt:lpstr>Flowchart</vt:lpstr>
      <vt:lpstr>MCU Necessities </vt:lpstr>
      <vt:lpstr>MCU Comparison </vt:lpstr>
      <vt:lpstr>Stellaris LM3S8962</vt:lpstr>
      <vt:lpstr>Programming</vt:lpstr>
      <vt:lpstr>Wireless Communication</vt:lpstr>
      <vt:lpstr>Power Supply</vt:lpstr>
      <vt:lpstr>Base Station Schematic</vt:lpstr>
      <vt:lpstr>Overall System</vt:lpstr>
      <vt:lpstr>Electrical schematic</vt:lpstr>
      <vt:lpstr>Issues</vt:lpstr>
      <vt:lpstr>Database</vt:lpstr>
      <vt:lpstr>Database</vt:lpstr>
      <vt:lpstr>User Interface</vt:lpstr>
      <vt:lpstr>User Interface</vt:lpstr>
      <vt:lpstr>User Interface</vt:lpstr>
      <vt:lpstr>MCU Communication</vt:lpstr>
      <vt:lpstr>Expenses</vt:lpstr>
      <vt:lpstr>Project Distribution</vt:lpstr>
      <vt:lpstr>Issues and Concerns</vt:lpstr>
      <vt:lpstr>Improvements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TrackAlert</dc:title>
  <dc:creator>Melissa</dc:creator>
  <cp:lastModifiedBy>Melissa</cp:lastModifiedBy>
  <cp:revision>192</cp:revision>
  <dcterms:created xsi:type="dcterms:W3CDTF">2013-09-27T18:10:15Z</dcterms:created>
  <dcterms:modified xsi:type="dcterms:W3CDTF">2013-12-06T11:59:50Z</dcterms:modified>
</cp:coreProperties>
</file>