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2" r:id="rId1"/>
    <p:sldMasterId id="2147485460" r:id="rId2"/>
    <p:sldMasterId id="2147485478" r:id="rId3"/>
  </p:sldMasterIdLst>
  <p:notesMasterIdLst>
    <p:notesMasterId r:id="rId52"/>
  </p:notesMasterIdLst>
  <p:sldIdLst>
    <p:sldId id="256" r:id="rId4"/>
    <p:sldId id="316" r:id="rId5"/>
    <p:sldId id="277" r:id="rId6"/>
    <p:sldId id="257" r:id="rId7"/>
    <p:sldId id="278" r:id="rId8"/>
    <p:sldId id="266" r:id="rId9"/>
    <p:sldId id="275" r:id="rId10"/>
    <p:sldId id="284" r:id="rId11"/>
    <p:sldId id="293" r:id="rId12"/>
    <p:sldId id="295" r:id="rId13"/>
    <p:sldId id="296" r:id="rId14"/>
    <p:sldId id="309" r:id="rId15"/>
    <p:sldId id="297" r:id="rId16"/>
    <p:sldId id="306" r:id="rId17"/>
    <p:sldId id="307" r:id="rId18"/>
    <p:sldId id="308" r:id="rId19"/>
    <p:sldId id="294" r:id="rId20"/>
    <p:sldId id="320" r:id="rId21"/>
    <p:sldId id="315" r:id="rId22"/>
    <p:sldId id="326" r:id="rId23"/>
    <p:sldId id="283" r:id="rId24"/>
    <p:sldId id="321" r:id="rId25"/>
    <p:sldId id="322" r:id="rId26"/>
    <p:sldId id="273" r:id="rId27"/>
    <p:sldId id="268" r:id="rId28"/>
    <p:sldId id="267" r:id="rId29"/>
    <p:sldId id="270" r:id="rId30"/>
    <p:sldId id="269" r:id="rId31"/>
    <p:sldId id="319" r:id="rId32"/>
    <p:sldId id="282" r:id="rId33"/>
    <p:sldId id="304" r:id="rId34"/>
    <p:sldId id="305" r:id="rId35"/>
    <p:sldId id="312" r:id="rId36"/>
    <p:sldId id="313" r:id="rId37"/>
    <p:sldId id="317" r:id="rId38"/>
    <p:sldId id="280" r:id="rId39"/>
    <p:sldId id="298" r:id="rId40"/>
    <p:sldId id="299" r:id="rId41"/>
    <p:sldId id="311" r:id="rId42"/>
    <p:sldId id="300" r:id="rId43"/>
    <p:sldId id="271" r:id="rId44"/>
    <p:sldId id="302" r:id="rId45"/>
    <p:sldId id="303" r:id="rId46"/>
    <p:sldId id="324" r:id="rId47"/>
    <p:sldId id="258" r:id="rId48"/>
    <p:sldId id="259" r:id="rId49"/>
    <p:sldId id="261" r:id="rId50"/>
    <p:sldId id="26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99566" autoAdjust="0"/>
  </p:normalViewPr>
  <p:slideViewPr>
    <p:cSldViewPr snapToGrid="0">
      <p:cViewPr>
        <p:scale>
          <a:sx n="60" d="100"/>
          <a:sy n="60" d="100"/>
        </p:scale>
        <p:origin x="-1122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C52FE-2F01-4C2C-97B6-F3EA660554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B5451BC-7369-44E9-BAE2-273E8F44B94A}">
      <dgm:prSet phldrT="[Text]" custT="1"/>
      <dgm:spPr/>
      <dgm:t>
        <a:bodyPr/>
        <a:lstStyle/>
        <a:p>
          <a:r>
            <a:rPr lang="en-US" sz="1800" b="1" dirty="0" smtClean="0"/>
            <a:t>Emitter</a:t>
          </a:r>
          <a:endParaRPr lang="en-US" sz="1800" b="1" dirty="0"/>
        </a:p>
      </dgm:t>
    </dgm:pt>
    <dgm:pt modelId="{4CBE83B7-5CA9-42B0-891D-8BDB5F333C3A}" type="parTrans" cxnId="{ED3AC5FD-3A55-43AC-BCDA-09F6879F22FD}">
      <dgm:prSet/>
      <dgm:spPr/>
      <dgm:t>
        <a:bodyPr/>
        <a:lstStyle/>
        <a:p>
          <a:endParaRPr lang="en-US"/>
        </a:p>
      </dgm:t>
    </dgm:pt>
    <dgm:pt modelId="{129616A6-7CB9-45D7-8759-BF59A323C3BF}" type="sibTrans" cxnId="{ED3AC5FD-3A55-43AC-BCDA-09F6879F22FD}">
      <dgm:prSet/>
      <dgm:spPr/>
      <dgm:t>
        <a:bodyPr/>
        <a:lstStyle/>
        <a:p>
          <a:endParaRPr lang="en-US"/>
        </a:p>
      </dgm:t>
    </dgm:pt>
    <dgm:pt modelId="{75049A89-175A-483F-B853-B5C7EC1F68D1}">
      <dgm:prSet phldrT="[Text]" custT="1"/>
      <dgm:spPr/>
      <dgm:t>
        <a:bodyPr/>
        <a:lstStyle/>
        <a:p>
          <a:r>
            <a:rPr lang="en-US" sz="1800" b="1" dirty="0" smtClean="0"/>
            <a:t>Medium w/ ICG</a:t>
          </a:r>
          <a:endParaRPr lang="en-US" sz="1800" b="1" dirty="0"/>
        </a:p>
      </dgm:t>
    </dgm:pt>
    <dgm:pt modelId="{70AC047F-BD04-43DD-9C2F-5C565C692615}" type="parTrans" cxnId="{120A7321-C9EC-4DC5-A99A-7D32D04ABF40}">
      <dgm:prSet/>
      <dgm:spPr/>
      <dgm:t>
        <a:bodyPr/>
        <a:lstStyle/>
        <a:p>
          <a:endParaRPr lang="en-US"/>
        </a:p>
      </dgm:t>
    </dgm:pt>
    <dgm:pt modelId="{F00EDEEC-7CFF-4A12-B4E9-32B2E886CD7D}" type="sibTrans" cxnId="{120A7321-C9EC-4DC5-A99A-7D32D04ABF40}">
      <dgm:prSet/>
      <dgm:spPr/>
      <dgm:t>
        <a:bodyPr/>
        <a:lstStyle/>
        <a:p>
          <a:endParaRPr lang="en-US"/>
        </a:p>
      </dgm:t>
    </dgm:pt>
    <dgm:pt modelId="{B384C3A6-DB2A-4A43-A41A-E322DB2DDF79}">
      <dgm:prSet phldrT="[Text]" custT="1"/>
      <dgm:spPr/>
      <dgm:t>
        <a:bodyPr/>
        <a:lstStyle/>
        <a:p>
          <a:r>
            <a:rPr lang="en-US" sz="1600" b="1" dirty="0" smtClean="0"/>
            <a:t>Photodiode</a:t>
          </a:r>
          <a:endParaRPr lang="en-US" sz="1700" b="1" dirty="0"/>
        </a:p>
      </dgm:t>
    </dgm:pt>
    <dgm:pt modelId="{D6403B35-DFE0-4E0E-92D8-066E6C48AA8F}" type="parTrans" cxnId="{C77D39FA-B0DB-42CB-AC37-4D3A26739372}">
      <dgm:prSet/>
      <dgm:spPr/>
      <dgm:t>
        <a:bodyPr/>
        <a:lstStyle/>
        <a:p>
          <a:endParaRPr lang="en-US"/>
        </a:p>
      </dgm:t>
    </dgm:pt>
    <dgm:pt modelId="{D131EE7E-6A7F-468D-B47D-C5F47DABF6F6}" type="sibTrans" cxnId="{C77D39FA-B0DB-42CB-AC37-4D3A26739372}">
      <dgm:prSet/>
      <dgm:spPr/>
      <dgm:t>
        <a:bodyPr/>
        <a:lstStyle/>
        <a:p>
          <a:endParaRPr lang="en-US"/>
        </a:p>
      </dgm:t>
    </dgm:pt>
    <dgm:pt modelId="{5D788C5A-017D-4BBC-B58F-EE3FAA819387}">
      <dgm:prSet custT="1"/>
      <dgm:spPr/>
      <dgm:t>
        <a:bodyPr/>
        <a:lstStyle/>
        <a:p>
          <a:r>
            <a:rPr lang="en-US" sz="1800" b="1" dirty="0" smtClean="0"/>
            <a:t>Micro-Controller</a:t>
          </a:r>
          <a:endParaRPr lang="en-US" sz="1800" b="1" dirty="0"/>
        </a:p>
      </dgm:t>
    </dgm:pt>
    <dgm:pt modelId="{210C863E-A912-437F-9393-D222486F217F}" type="parTrans" cxnId="{60B1D8F7-C62F-4B7A-9F06-879D3429F475}">
      <dgm:prSet/>
      <dgm:spPr/>
      <dgm:t>
        <a:bodyPr/>
        <a:lstStyle/>
        <a:p>
          <a:endParaRPr lang="en-US"/>
        </a:p>
      </dgm:t>
    </dgm:pt>
    <dgm:pt modelId="{8716C21E-82B0-413E-9109-BF7BB463EBA4}" type="sibTrans" cxnId="{60B1D8F7-C62F-4B7A-9F06-879D3429F475}">
      <dgm:prSet/>
      <dgm:spPr/>
      <dgm:t>
        <a:bodyPr/>
        <a:lstStyle/>
        <a:p>
          <a:endParaRPr lang="en-US"/>
        </a:p>
      </dgm:t>
    </dgm:pt>
    <dgm:pt modelId="{7002791D-E3AF-43FB-9061-B5A69C2394D0}">
      <dgm:prSet custT="1"/>
      <dgm:spPr/>
      <dgm:t>
        <a:bodyPr/>
        <a:lstStyle/>
        <a:p>
          <a:r>
            <a:rPr lang="en-US" sz="1800" b="1" dirty="0" smtClean="0"/>
            <a:t>Display</a:t>
          </a:r>
          <a:endParaRPr lang="en-US" sz="1700" b="1" dirty="0"/>
        </a:p>
      </dgm:t>
    </dgm:pt>
    <dgm:pt modelId="{678F956E-970B-4634-8C73-703553DBF69F}" type="parTrans" cxnId="{CD8F2961-3657-4945-945D-A87B25725714}">
      <dgm:prSet/>
      <dgm:spPr/>
      <dgm:t>
        <a:bodyPr/>
        <a:lstStyle/>
        <a:p>
          <a:endParaRPr lang="en-US"/>
        </a:p>
      </dgm:t>
    </dgm:pt>
    <dgm:pt modelId="{F06C0E5C-983C-49BE-B620-7C27412CC1A4}" type="sibTrans" cxnId="{CD8F2961-3657-4945-945D-A87B25725714}">
      <dgm:prSet/>
      <dgm:spPr/>
      <dgm:t>
        <a:bodyPr/>
        <a:lstStyle/>
        <a:p>
          <a:endParaRPr lang="en-US"/>
        </a:p>
      </dgm:t>
    </dgm:pt>
    <dgm:pt modelId="{765BF94F-B3F9-4494-848F-01EBB601CA28}">
      <dgm:prSet custT="1"/>
      <dgm:spPr/>
      <dgm:t>
        <a:bodyPr/>
        <a:lstStyle/>
        <a:p>
          <a:r>
            <a:rPr lang="en-US" sz="1800" b="1" dirty="0" smtClean="0"/>
            <a:t>Data Processing</a:t>
          </a:r>
          <a:endParaRPr lang="en-US" sz="1800" b="1" dirty="0"/>
        </a:p>
      </dgm:t>
    </dgm:pt>
    <dgm:pt modelId="{A2F46869-73AF-4FEB-965C-223429A886A7}" type="parTrans" cxnId="{EE8FAB22-A077-4809-9FD1-0840D877934F}">
      <dgm:prSet/>
      <dgm:spPr/>
      <dgm:t>
        <a:bodyPr/>
        <a:lstStyle/>
        <a:p>
          <a:endParaRPr lang="en-US"/>
        </a:p>
      </dgm:t>
    </dgm:pt>
    <dgm:pt modelId="{430D537F-CC5F-4A8B-8865-26C2B88E17EB}" type="sibTrans" cxnId="{EE8FAB22-A077-4809-9FD1-0840D877934F}">
      <dgm:prSet/>
      <dgm:spPr/>
      <dgm:t>
        <a:bodyPr/>
        <a:lstStyle/>
        <a:p>
          <a:endParaRPr lang="en-US"/>
        </a:p>
      </dgm:t>
    </dgm:pt>
    <dgm:pt modelId="{2C025B9E-34A7-4E12-BC7F-115B0BAFBB5A}" type="pres">
      <dgm:prSet presAssocID="{BB8C52FE-2F01-4C2C-97B6-F3EA66055487}" presName="Name0" presStyleCnt="0">
        <dgm:presLayoutVars>
          <dgm:dir/>
          <dgm:animLvl val="lvl"/>
          <dgm:resizeHandles val="exact"/>
        </dgm:presLayoutVars>
      </dgm:prSet>
      <dgm:spPr/>
    </dgm:pt>
    <dgm:pt modelId="{7B6D13CD-EA4C-4EFC-9DB1-17BB5418FD1B}" type="pres">
      <dgm:prSet presAssocID="{4B5451BC-7369-44E9-BAE2-273E8F44B94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98F4-4A39-4E62-BD2A-F5F3D413B1A3}" type="pres">
      <dgm:prSet presAssocID="{129616A6-7CB9-45D7-8759-BF59A323C3BF}" presName="parTxOnlySpace" presStyleCnt="0"/>
      <dgm:spPr/>
    </dgm:pt>
    <dgm:pt modelId="{5C3D3F00-27CF-44FD-91F0-10C14B7D6778}" type="pres">
      <dgm:prSet presAssocID="{75049A89-175A-483F-B853-B5C7EC1F68D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64F2B-2658-4937-A55F-6C351E8CFDF6}" type="pres">
      <dgm:prSet presAssocID="{F00EDEEC-7CFF-4A12-B4E9-32B2E886CD7D}" presName="parTxOnlySpace" presStyleCnt="0"/>
      <dgm:spPr/>
    </dgm:pt>
    <dgm:pt modelId="{DB2EA1FE-5E76-46CD-831D-058B0E8763FC}" type="pres">
      <dgm:prSet presAssocID="{B384C3A6-DB2A-4A43-A41A-E322DB2DDF7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71A99-0745-4D9E-A194-7789E693F9E8}" type="pres">
      <dgm:prSet presAssocID="{D131EE7E-6A7F-468D-B47D-C5F47DABF6F6}" presName="parTxOnlySpace" presStyleCnt="0"/>
      <dgm:spPr/>
    </dgm:pt>
    <dgm:pt modelId="{998123A6-776A-402B-A911-0A7CFE181F88}" type="pres">
      <dgm:prSet presAssocID="{5D788C5A-017D-4BBC-B58F-EE3FAA81938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46D20-9CCB-4DA7-81D5-4D183C0749AA}" type="pres">
      <dgm:prSet presAssocID="{8716C21E-82B0-413E-9109-BF7BB463EBA4}" presName="parTxOnlySpace" presStyleCnt="0"/>
      <dgm:spPr/>
    </dgm:pt>
    <dgm:pt modelId="{50C0EEDC-1535-455B-BE36-8E7A7A6DCABE}" type="pres">
      <dgm:prSet presAssocID="{765BF94F-B3F9-4494-848F-01EBB601CA2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62A46-9D5D-4DA4-8F4A-A0FC99A11894}" type="pres">
      <dgm:prSet presAssocID="{430D537F-CC5F-4A8B-8865-26C2B88E17EB}" presName="parTxOnlySpace" presStyleCnt="0"/>
      <dgm:spPr/>
    </dgm:pt>
    <dgm:pt modelId="{D75794F7-0DD2-479F-92F6-78B9042FE37D}" type="pres">
      <dgm:prSet presAssocID="{7002791D-E3AF-43FB-9061-B5A69C2394D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A7321-C9EC-4DC5-A99A-7D32D04ABF40}" srcId="{BB8C52FE-2F01-4C2C-97B6-F3EA66055487}" destId="{75049A89-175A-483F-B853-B5C7EC1F68D1}" srcOrd="1" destOrd="0" parTransId="{70AC047F-BD04-43DD-9C2F-5C565C692615}" sibTransId="{F00EDEEC-7CFF-4A12-B4E9-32B2E886CD7D}"/>
    <dgm:cxn modelId="{ED3AC5FD-3A55-43AC-BCDA-09F6879F22FD}" srcId="{BB8C52FE-2F01-4C2C-97B6-F3EA66055487}" destId="{4B5451BC-7369-44E9-BAE2-273E8F44B94A}" srcOrd="0" destOrd="0" parTransId="{4CBE83B7-5CA9-42B0-891D-8BDB5F333C3A}" sibTransId="{129616A6-7CB9-45D7-8759-BF59A323C3BF}"/>
    <dgm:cxn modelId="{60B1D8F7-C62F-4B7A-9F06-879D3429F475}" srcId="{BB8C52FE-2F01-4C2C-97B6-F3EA66055487}" destId="{5D788C5A-017D-4BBC-B58F-EE3FAA819387}" srcOrd="3" destOrd="0" parTransId="{210C863E-A912-437F-9393-D222486F217F}" sibTransId="{8716C21E-82B0-413E-9109-BF7BB463EBA4}"/>
    <dgm:cxn modelId="{C6B26E1F-31F2-40E7-B067-A7F73EE17712}" type="presOf" srcId="{4B5451BC-7369-44E9-BAE2-273E8F44B94A}" destId="{7B6D13CD-EA4C-4EFC-9DB1-17BB5418FD1B}" srcOrd="0" destOrd="0" presId="urn:microsoft.com/office/officeart/2005/8/layout/chevron1"/>
    <dgm:cxn modelId="{7362ABF1-9F0D-438C-B5CA-B42E32245795}" type="presOf" srcId="{BB8C52FE-2F01-4C2C-97B6-F3EA66055487}" destId="{2C025B9E-34A7-4E12-BC7F-115B0BAFBB5A}" srcOrd="0" destOrd="0" presId="urn:microsoft.com/office/officeart/2005/8/layout/chevron1"/>
    <dgm:cxn modelId="{CD8F2961-3657-4945-945D-A87B25725714}" srcId="{BB8C52FE-2F01-4C2C-97B6-F3EA66055487}" destId="{7002791D-E3AF-43FB-9061-B5A69C2394D0}" srcOrd="5" destOrd="0" parTransId="{678F956E-970B-4634-8C73-703553DBF69F}" sibTransId="{F06C0E5C-983C-49BE-B620-7C27412CC1A4}"/>
    <dgm:cxn modelId="{94600FA7-BDA7-4893-94A0-8A3BCB612BD5}" type="presOf" srcId="{75049A89-175A-483F-B853-B5C7EC1F68D1}" destId="{5C3D3F00-27CF-44FD-91F0-10C14B7D6778}" srcOrd="0" destOrd="0" presId="urn:microsoft.com/office/officeart/2005/8/layout/chevron1"/>
    <dgm:cxn modelId="{3609EED4-34A7-418F-A740-5D54C1DECEF3}" type="presOf" srcId="{5D788C5A-017D-4BBC-B58F-EE3FAA819387}" destId="{998123A6-776A-402B-A911-0A7CFE181F88}" srcOrd="0" destOrd="0" presId="urn:microsoft.com/office/officeart/2005/8/layout/chevron1"/>
    <dgm:cxn modelId="{211DC9EF-DE7A-4D13-9127-52CC89A93CE1}" type="presOf" srcId="{7002791D-E3AF-43FB-9061-B5A69C2394D0}" destId="{D75794F7-0DD2-479F-92F6-78B9042FE37D}" srcOrd="0" destOrd="0" presId="urn:microsoft.com/office/officeart/2005/8/layout/chevron1"/>
    <dgm:cxn modelId="{C77D39FA-B0DB-42CB-AC37-4D3A26739372}" srcId="{BB8C52FE-2F01-4C2C-97B6-F3EA66055487}" destId="{B384C3A6-DB2A-4A43-A41A-E322DB2DDF79}" srcOrd="2" destOrd="0" parTransId="{D6403B35-DFE0-4E0E-92D8-066E6C48AA8F}" sibTransId="{D131EE7E-6A7F-468D-B47D-C5F47DABF6F6}"/>
    <dgm:cxn modelId="{EE8FAB22-A077-4809-9FD1-0840D877934F}" srcId="{BB8C52FE-2F01-4C2C-97B6-F3EA66055487}" destId="{765BF94F-B3F9-4494-848F-01EBB601CA28}" srcOrd="4" destOrd="0" parTransId="{A2F46869-73AF-4FEB-965C-223429A886A7}" sibTransId="{430D537F-CC5F-4A8B-8865-26C2B88E17EB}"/>
    <dgm:cxn modelId="{0D1305A2-D373-4C6E-84A9-DC51F20C9264}" type="presOf" srcId="{765BF94F-B3F9-4494-848F-01EBB601CA28}" destId="{50C0EEDC-1535-455B-BE36-8E7A7A6DCABE}" srcOrd="0" destOrd="0" presId="urn:microsoft.com/office/officeart/2005/8/layout/chevron1"/>
    <dgm:cxn modelId="{9F1AF81A-28BB-417D-9CE0-C3818B13A543}" type="presOf" srcId="{B384C3A6-DB2A-4A43-A41A-E322DB2DDF79}" destId="{DB2EA1FE-5E76-46CD-831D-058B0E8763FC}" srcOrd="0" destOrd="0" presId="urn:microsoft.com/office/officeart/2005/8/layout/chevron1"/>
    <dgm:cxn modelId="{7D558F86-0526-445A-9002-3C65C5ADC088}" type="presParOf" srcId="{2C025B9E-34A7-4E12-BC7F-115B0BAFBB5A}" destId="{7B6D13CD-EA4C-4EFC-9DB1-17BB5418FD1B}" srcOrd="0" destOrd="0" presId="urn:microsoft.com/office/officeart/2005/8/layout/chevron1"/>
    <dgm:cxn modelId="{673661CC-D362-4812-A6D2-79025EA5ABB6}" type="presParOf" srcId="{2C025B9E-34A7-4E12-BC7F-115B0BAFBB5A}" destId="{A84098F4-4A39-4E62-BD2A-F5F3D413B1A3}" srcOrd="1" destOrd="0" presId="urn:microsoft.com/office/officeart/2005/8/layout/chevron1"/>
    <dgm:cxn modelId="{980A5F96-5BB0-4E92-8F6E-1F65BEF8123D}" type="presParOf" srcId="{2C025B9E-34A7-4E12-BC7F-115B0BAFBB5A}" destId="{5C3D3F00-27CF-44FD-91F0-10C14B7D6778}" srcOrd="2" destOrd="0" presId="urn:microsoft.com/office/officeart/2005/8/layout/chevron1"/>
    <dgm:cxn modelId="{ED864847-504F-446F-AF6F-49F9097FC927}" type="presParOf" srcId="{2C025B9E-34A7-4E12-BC7F-115B0BAFBB5A}" destId="{ED364F2B-2658-4937-A55F-6C351E8CFDF6}" srcOrd="3" destOrd="0" presId="urn:microsoft.com/office/officeart/2005/8/layout/chevron1"/>
    <dgm:cxn modelId="{C338324D-7E99-4EA0-92FF-7945A9FD60BE}" type="presParOf" srcId="{2C025B9E-34A7-4E12-BC7F-115B0BAFBB5A}" destId="{DB2EA1FE-5E76-46CD-831D-058B0E8763FC}" srcOrd="4" destOrd="0" presId="urn:microsoft.com/office/officeart/2005/8/layout/chevron1"/>
    <dgm:cxn modelId="{0E20C009-F83D-45BF-8C17-7BE2DBE854E7}" type="presParOf" srcId="{2C025B9E-34A7-4E12-BC7F-115B0BAFBB5A}" destId="{0ED71A99-0745-4D9E-A194-7789E693F9E8}" srcOrd="5" destOrd="0" presId="urn:microsoft.com/office/officeart/2005/8/layout/chevron1"/>
    <dgm:cxn modelId="{B3FFDB5F-CCE8-47BE-808B-D5BBFC09FA73}" type="presParOf" srcId="{2C025B9E-34A7-4E12-BC7F-115B0BAFBB5A}" destId="{998123A6-776A-402B-A911-0A7CFE181F88}" srcOrd="6" destOrd="0" presId="urn:microsoft.com/office/officeart/2005/8/layout/chevron1"/>
    <dgm:cxn modelId="{719A209E-4211-43A4-80AA-25642E577FB6}" type="presParOf" srcId="{2C025B9E-34A7-4E12-BC7F-115B0BAFBB5A}" destId="{ABB46D20-9CCB-4DA7-81D5-4D183C0749AA}" srcOrd="7" destOrd="0" presId="urn:microsoft.com/office/officeart/2005/8/layout/chevron1"/>
    <dgm:cxn modelId="{ECBEE599-0079-4E49-8C98-1DABF167CEC4}" type="presParOf" srcId="{2C025B9E-34A7-4E12-BC7F-115B0BAFBB5A}" destId="{50C0EEDC-1535-455B-BE36-8E7A7A6DCABE}" srcOrd="8" destOrd="0" presId="urn:microsoft.com/office/officeart/2005/8/layout/chevron1"/>
    <dgm:cxn modelId="{F49EA263-7165-4D3C-9303-CDA75F6D611B}" type="presParOf" srcId="{2C025B9E-34A7-4E12-BC7F-115B0BAFBB5A}" destId="{29262A46-9D5D-4DA4-8F4A-A0FC99A11894}" srcOrd="9" destOrd="0" presId="urn:microsoft.com/office/officeart/2005/8/layout/chevron1"/>
    <dgm:cxn modelId="{6E18A424-EE57-47E3-93CE-CEC51FDC3B4C}" type="presParOf" srcId="{2C025B9E-34A7-4E12-BC7F-115B0BAFBB5A}" destId="{D75794F7-0DD2-479F-92F6-78B9042FE3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A2E60-2D18-49D6-8282-1AD8A543E22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F9238-593E-4025-8F6E-95137F0CACDD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E31E5839-3B58-426E-B655-19C4AC4B7E26}" type="parTrans" cxnId="{8BBD37BC-76A1-4CCE-8EEF-1E696B2A9694}">
      <dgm:prSet/>
      <dgm:spPr/>
      <dgm:t>
        <a:bodyPr/>
        <a:lstStyle/>
        <a:p>
          <a:endParaRPr lang="en-US"/>
        </a:p>
      </dgm:t>
    </dgm:pt>
    <dgm:pt modelId="{83238DF8-6D21-4FB7-90BF-87BA3653F638}" type="sibTrans" cxnId="{8BBD37BC-76A1-4CCE-8EEF-1E696B2A9694}">
      <dgm:prSet/>
      <dgm:spPr/>
      <dgm:t>
        <a:bodyPr/>
        <a:lstStyle/>
        <a:p>
          <a:endParaRPr lang="en-US"/>
        </a:p>
      </dgm:t>
    </dgm:pt>
    <dgm:pt modelId="{5705A44A-6750-494B-92D5-1BF7DBCC9005}">
      <dgm:prSet phldrT="[Text]"/>
      <dgm:spPr/>
      <dgm:t>
        <a:bodyPr/>
        <a:lstStyle/>
        <a:p>
          <a:r>
            <a:rPr lang="en-US" dirty="0" smtClean="0"/>
            <a:t>Storing</a:t>
          </a:r>
          <a:endParaRPr lang="en-US" dirty="0"/>
        </a:p>
      </dgm:t>
    </dgm:pt>
    <dgm:pt modelId="{7E9B4058-D5C3-4B5E-A75A-8699E5AEFA2C}" type="parTrans" cxnId="{E257DF07-3AD8-4AE4-AE86-A6688E87387F}">
      <dgm:prSet/>
      <dgm:spPr/>
      <dgm:t>
        <a:bodyPr/>
        <a:lstStyle/>
        <a:p>
          <a:endParaRPr lang="en-US"/>
        </a:p>
      </dgm:t>
    </dgm:pt>
    <dgm:pt modelId="{FACB2CAC-E952-452D-B08A-BE6FBF5C2E49}" type="sibTrans" cxnId="{E257DF07-3AD8-4AE4-AE86-A6688E87387F}">
      <dgm:prSet/>
      <dgm:spPr/>
      <dgm:t>
        <a:bodyPr/>
        <a:lstStyle/>
        <a:p>
          <a:endParaRPr lang="en-US"/>
        </a:p>
      </dgm:t>
    </dgm:pt>
    <dgm:pt modelId="{5495DD0A-EE5F-48E3-B45C-F2482C7099E9}">
      <dgm:prSet phldrT="[Text]"/>
      <dgm:spPr/>
      <dgm:t>
        <a:bodyPr/>
        <a:lstStyle/>
        <a:p>
          <a:r>
            <a:rPr lang="en-US" dirty="0" smtClean="0"/>
            <a:t>Drawing</a:t>
          </a:r>
          <a:endParaRPr lang="en-US" dirty="0"/>
        </a:p>
      </dgm:t>
    </dgm:pt>
    <dgm:pt modelId="{F0E3FBCE-5DBD-41A8-9D65-BABFD2FD54F4}" type="parTrans" cxnId="{0F2C4730-DB7C-43EA-A001-2519FF9B5268}">
      <dgm:prSet/>
      <dgm:spPr/>
      <dgm:t>
        <a:bodyPr/>
        <a:lstStyle/>
        <a:p>
          <a:endParaRPr lang="en-US"/>
        </a:p>
      </dgm:t>
    </dgm:pt>
    <dgm:pt modelId="{DA86F8B0-3CBF-4150-AD2B-D4808E2C3604}" type="sibTrans" cxnId="{0F2C4730-DB7C-43EA-A001-2519FF9B5268}">
      <dgm:prSet/>
      <dgm:spPr/>
      <dgm:t>
        <a:bodyPr/>
        <a:lstStyle/>
        <a:p>
          <a:endParaRPr lang="en-US"/>
        </a:p>
      </dgm:t>
    </dgm:pt>
    <dgm:pt modelId="{BF9850B0-D884-4EFB-AF96-852F2AFD45F7}">
      <dgm:prSet phldrT="[Text]"/>
      <dgm:spPr/>
      <dgm:t>
        <a:bodyPr/>
        <a:lstStyle/>
        <a:p>
          <a:r>
            <a:rPr lang="en-US" dirty="0" smtClean="0"/>
            <a:t>Touch Listener</a:t>
          </a:r>
          <a:endParaRPr lang="en-US" dirty="0"/>
        </a:p>
      </dgm:t>
    </dgm:pt>
    <dgm:pt modelId="{81DD6705-88DD-45DF-A2B8-AB9F92D4186E}" type="parTrans" cxnId="{CA497DE1-263D-4D05-9D86-05D011521359}">
      <dgm:prSet/>
      <dgm:spPr/>
      <dgm:t>
        <a:bodyPr/>
        <a:lstStyle/>
        <a:p>
          <a:endParaRPr lang="en-US"/>
        </a:p>
      </dgm:t>
    </dgm:pt>
    <dgm:pt modelId="{5A6F381E-5345-4531-8E19-62B3E7A11FAE}" type="sibTrans" cxnId="{CA497DE1-263D-4D05-9D86-05D011521359}">
      <dgm:prSet/>
      <dgm:spPr/>
      <dgm:t>
        <a:bodyPr/>
        <a:lstStyle/>
        <a:p>
          <a:endParaRPr lang="en-US"/>
        </a:p>
      </dgm:t>
    </dgm:pt>
    <dgm:pt modelId="{EA9ED116-6E33-42B7-804C-EA434082BE32}" type="pres">
      <dgm:prSet presAssocID="{352A2E60-2D18-49D6-8282-1AD8A543E2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B8FDD-AEBD-4A0B-9C19-C79CE0C3FF76}" type="pres">
      <dgm:prSet presAssocID="{96CF9238-593E-4025-8F6E-95137F0CACDD}" presName="dummy" presStyleCnt="0"/>
      <dgm:spPr/>
    </dgm:pt>
    <dgm:pt modelId="{90219DE6-75F0-400E-9696-2525EB1724BE}" type="pres">
      <dgm:prSet presAssocID="{96CF9238-593E-4025-8F6E-95137F0CACD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BB321-EE71-47FF-A38C-6FC99C421A04}" type="pres">
      <dgm:prSet presAssocID="{83238DF8-6D21-4FB7-90BF-87BA3653F638}" presName="sibTrans" presStyleLbl="node1" presStyleIdx="0" presStyleCnt="4"/>
      <dgm:spPr/>
      <dgm:t>
        <a:bodyPr/>
        <a:lstStyle/>
        <a:p>
          <a:endParaRPr lang="en-US"/>
        </a:p>
      </dgm:t>
    </dgm:pt>
    <dgm:pt modelId="{6909047E-63A5-4FE6-8995-8CF34CA5A066}" type="pres">
      <dgm:prSet presAssocID="{5705A44A-6750-494B-92D5-1BF7DBCC9005}" presName="dummy" presStyleCnt="0"/>
      <dgm:spPr/>
    </dgm:pt>
    <dgm:pt modelId="{CA6EE638-871C-44FC-B79A-87C84D64BBCF}" type="pres">
      <dgm:prSet presAssocID="{5705A44A-6750-494B-92D5-1BF7DBCC900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C2B4A-A88A-4B52-A82F-9B449DC4959E}" type="pres">
      <dgm:prSet presAssocID="{FACB2CAC-E952-452D-B08A-BE6FBF5C2E49}" presName="sibTrans" presStyleLbl="node1" presStyleIdx="1" presStyleCnt="4"/>
      <dgm:spPr/>
      <dgm:t>
        <a:bodyPr/>
        <a:lstStyle/>
        <a:p>
          <a:endParaRPr lang="en-US"/>
        </a:p>
      </dgm:t>
    </dgm:pt>
    <dgm:pt modelId="{943423FB-28CF-4303-8F19-56CBE9463CFC}" type="pres">
      <dgm:prSet presAssocID="{5495DD0A-EE5F-48E3-B45C-F2482C7099E9}" presName="dummy" presStyleCnt="0"/>
      <dgm:spPr/>
    </dgm:pt>
    <dgm:pt modelId="{1C12F96B-0F1C-4890-A661-F6361E92FFEA}" type="pres">
      <dgm:prSet presAssocID="{5495DD0A-EE5F-48E3-B45C-F2482C7099E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62A91-A1DA-424E-9B74-8F77B0A5068F}" type="pres">
      <dgm:prSet presAssocID="{DA86F8B0-3CBF-4150-AD2B-D4808E2C3604}" presName="sibTrans" presStyleLbl="node1" presStyleIdx="2" presStyleCnt="4"/>
      <dgm:spPr/>
      <dgm:t>
        <a:bodyPr/>
        <a:lstStyle/>
        <a:p>
          <a:endParaRPr lang="en-US"/>
        </a:p>
      </dgm:t>
    </dgm:pt>
    <dgm:pt modelId="{F6D08B66-28B9-4CD9-AD22-346C4F93F928}" type="pres">
      <dgm:prSet presAssocID="{BF9850B0-D884-4EFB-AF96-852F2AFD45F7}" presName="dummy" presStyleCnt="0"/>
      <dgm:spPr/>
    </dgm:pt>
    <dgm:pt modelId="{AD870D38-85F1-429D-BE71-FCAA11463142}" type="pres">
      <dgm:prSet presAssocID="{BF9850B0-D884-4EFB-AF96-852F2AFD45F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B4DC6-5A61-442A-AF09-4A0F45658F31}" type="pres">
      <dgm:prSet presAssocID="{5A6F381E-5345-4531-8E19-62B3E7A11FAE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F2C4730-DB7C-43EA-A001-2519FF9B5268}" srcId="{352A2E60-2D18-49D6-8282-1AD8A543E220}" destId="{5495DD0A-EE5F-48E3-B45C-F2482C7099E9}" srcOrd="2" destOrd="0" parTransId="{F0E3FBCE-5DBD-41A8-9D65-BABFD2FD54F4}" sibTransId="{DA86F8B0-3CBF-4150-AD2B-D4808E2C3604}"/>
    <dgm:cxn modelId="{C9F2318E-7325-43CF-B55E-596AD74634BC}" type="presOf" srcId="{BF9850B0-D884-4EFB-AF96-852F2AFD45F7}" destId="{AD870D38-85F1-429D-BE71-FCAA11463142}" srcOrd="0" destOrd="0" presId="urn:microsoft.com/office/officeart/2005/8/layout/cycle1"/>
    <dgm:cxn modelId="{645A6C95-D9BB-4701-8D85-A1D98655BD97}" type="presOf" srcId="{DA86F8B0-3CBF-4150-AD2B-D4808E2C3604}" destId="{E8262A91-A1DA-424E-9B74-8F77B0A5068F}" srcOrd="0" destOrd="0" presId="urn:microsoft.com/office/officeart/2005/8/layout/cycle1"/>
    <dgm:cxn modelId="{36DE862E-C1FE-42F8-86C6-6F526A733486}" type="presOf" srcId="{352A2E60-2D18-49D6-8282-1AD8A543E220}" destId="{EA9ED116-6E33-42B7-804C-EA434082BE32}" srcOrd="0" destOrd="0" presId="urn:microsoft.com/office/officeart/2005/8/layout/cycle1"/>
    <dgm:cxn modelId="{3A081845-ABA8-445E-B94C-E2DD66835932}" type="presOf" srcId="{83238DF8-6D21-4FB7-90BF-87BA3653F638}" destId="{2C2BB321-EE71-47FF-A38C-6FC99C421A04}" srcOrd="0" destOrd="0" presId="urn:microsoft.com/office/officeart/2005/8/layout/cycle1"/>
    <dgm:cxn modelId="{AF13D838-ED14-4787-8F81-20256B661983}" type="presOf" srcId="{FACB2CAC-E952-452D-B08A-BE6FBF5C2E49}" destId="{CC3C2B4A-A88A-4B52-A82F-9B449DC4959E}" srcOrd="0" destOrd="0" presId="urn:microsoft.com/office/officeart/2005/8/layout/cycle1"/>
    <dgm:cxn modelId="{71E60842-1A75-45E0-ABB1-772C7E4A5ACC}" type="presOf" srcId="{5A6F381E-5345-4531-8E19-62B3E7A11FAE}" destId="{3D0B4DC6-5A61-442A-AF09-4A0F45658F31}" srcOrd="0" destOrd="0" presId="urn:microsoft.com/office/officeart/2005/8/layout/cycle1"/>
    <dgm:cxn modelId="{8BBD37BC-76A1-4CCE-8EEF-1E696B2A9694}" srcId="{352A2E60-2D18-49D6-8282-1AD8A543E220}" destId="{96CF9238-593E-4025-8F6E-95137F0CACDD}" srcOrd="0" destOrd="0" parTransId="{E31E5839-3B58-426E-B655-19C4AC4B7E26}" sibTransId="{83238DF8-6D21-4FB7-90BF-87BA3653F638}"/>
    <dgm:cxn modelId="{4925ACF5-0287-431B-B879-E63584C8FB5C}" type="presOf" srcId="{5495DD0A-EE5F-48E3-B45C-F2482C7099E9}" destId="{1C12F96B-0F1C-4890-A661-F6361E92FFEA}" srcOrd="0" destOrd="0" presId="urn:microsoft.com/office/officeart/2005/8/layout/cycle1"/>
    <dgm:cxn modelId="{CA497DE1-263D-4D05-9D86-05D011521359}" srcId="{352A2E60-2D18-49D6-8282-1AD8A543E220}" destId="{BF9850B0-D884-4EFB-AF96-852F2AFD45F7}" srcOrd="3" destOrd="0" parTransId="{81DD6705-88DD-45DF-A2B8-AB9F92D4186E}" sibTransId="{5A6F381E-5345-4531-8E19-62B3E7A11FAE}"/>
    <dgm:cxn modelId="{E257DF07-3AD8-4AE4-AE86-A6688E87387F}" srcId="{352A2E60-2D18-49D6-8282-1AD8A543E220}" destId="{5705A44A-6750-494B-92D5-1BF7DBCC9005}" srcOrd="1" destOrd="0" parTransId="{7E9B4058-D5C3-4B5E-A75A-8699E5AEFA2C}" sibTransId="{FACB2CAC-E952-452D-B08A-BE6FBF5C2E49}"/>
    <dgm:cxn modelId="{2E2F4E21-7337-4B6B-928E-8769CC67EB67}" type="presOf" srcId="{96CF9238-593E-4025-8F6E-95137F0CACDD}" destId="{90219DE6-75F0-400E-9696-2525EB1724BE}" srcOrd="0" destOrd="0" presId="urn:microsoft.com/office/officeart/2005/8/layout/cycle1"/>
    <dgm:cxn modelId="{3E6B7D3B-3614-4004-8C64-F9A677242BD3}" type="presOf" srcId="{5705A44A-6750-494B-92D5-1BF7DBCC9005}" destId="{CA6EE638-871C-44FC-B79A-87C84D64BBCF}" srcOrd="0" destOrd="0" presId="urn:microsoft.com/office/officeart/2005/8/layout/cycle1"/>
    <dgm:cxn modelId="{DA88E32E-3F2C-4FF0-AA73-8D8B30C4FDF9}" type="presParOf" srcId="{EA9ED116-6E33-42B7-804C-EA434082BE32}" destId="{418B8FDD-AEBD-4A0B-9C19-C79CE0C3FF76}" srcOrd="0" destOrd="0" presId="urn:microsoft.com/office/officeart/2005/8/layout/cycle1"/>
    <dgm:cxn modelId="{A98952AF-8C00-4D35-A79B-7D604FB8CE9B}" type="presParOf" srcId="{EA9ED116-6E33-42B7-804C-EA434082BE32}" destId="{90219DE6-75F0-400E-9696-2525EB1724BE}" srcOrd="1" destOrd="0" presId="urn:microsoft.com/office/officeart/2005/8/layout/cycle1"/>
    <dgm:cxn modelId="{88BD556A-B897-4DDA-B643-72E96A0FD863}" type="presParOf" srcId="{EA9ED116-6E33-42B7-804C-EA434082BE32}" destId="{2C2BB321-EE71-47FF-A38C-6FC99C421A04}" srcOrd="2" destOrd="0" presId="urn:microsoft.com/office/officeart/2005/8/layout/cycle1"/>
    <dgm:cxn modelId="{39279F51-E5C4-48E3-A42C-837713EA8C01}" type="presParOf" srcId="{EA9ED116-6E33-42B7-804C-EA434082BE32}" destId="{6909047E-63A5-4FE6-8995-8CF34CA5A066}" srcOrd="3" destOrd="0" presId="urn:microsoft.com/office/officeart/2005/8/layout/cycle1"/>
    <dgm:cxn modelId="{1339E03E-28B4-482D-996D-D0B1755EAF60}" type="presParOf" srcId="{EA9ED116-6E33-42B7-804C-EA434082BE32}" destId="{CA6EE638-871C-44FC-B79A-87C84D64BBCF}" srcOrd="4" destOrd="0" presId="urn:microsoft.com/office/officeart/2005/8/layout/cycle1"/>
    <dgm:cxn modelId="{3395231C-A565-468A-A7C8-88E91744D236}" type="presParOf" srcId="{EA9ED116-6E33-42B7-804C-EA434082BE32}" destId="{CC3C2B4A-A88A-4B52-A82F-9B449DC4959E}" srcOrd="5" destOrd="0" presId="urn:microsoft.com/office/officeart/2005/8/layout/cycle1"/>
    <dgm:cxn modelId="{585F2783-167A-49D2-8B17-75FBD71CDFE2}" type="presParOf" srcId="{EA9ED116-6E33-42B7-804C-EA434082BE32}" destId="{943423FB-28CF-4303-8F19-56CBE9463CFC}" srcOrd="6" destOrd="0" presId="urn:microsoft.com/office/officeart/2005/8/layout/cycle1"/>
    <dgm:cxn modelId="{F681B35E-DE96-415F-A5DF-80DBACB5C802}" type="presParOf" srcId="{EA9ED116-6E33-42B7-804C-EA434082BE32}" destId="{1C12F96B-0F1C-4890-A661-F6361E92FFEA}" srcOrd="7" destOrd="0" presId="urn:microsoft.com/office/officeart/2005/8/layout/cycle1"/>
    <dgm:cxn modelId="{E3C15D2A-2458-46BB-AFF2-AE6B90414F2B}" type="presParOf" srcId="{EA9ED116-6E33-42B7-804C-EA434082BE32}" destId="{E8262A91-A1DA-424E-9B74-8F77B0A5068F}" srcOrd="8" destOrd="0" presId="urn:microsoft.com/office/officeart/2005/8/layout/cycle1"/>
    <dgm:cxn modelId="{E2DB2C01-A758-4FF6-BD94-4D5C82398C5C}" type="presParOf" srcId="{EA9ED116-6E33-42B7-804C-EA434082BE32}" destId="{F6D08B66-28B9-4CD9-AD22-346C4F93F928}" srcOrd="9" destOrd="0" presId="urn:microsoft.com/office/officeart/2005/8/layout/cycle1"/>
    <dgm:cxn modelId="{3C357061-6F68-4861-BC58-7F40F9C8312D}" type="presParOf" srcId="{EA9ED116-6E33-42B7-804C-EA434082BE32}" destId="{AD870D38-85F1-429D-BE71-FCAA11463142}" srcOrd="10" destOrd="0" presId="urn:microsoft.com/office/officeart/2005/8/layout/cycle1"/>
    <dgm:cxn modelId="{D90803EF-8F89-4006-8E91-110F3957B54F}" type="presParOf" srcId="{EA9ED116-6E33-42B7-804C-EA434082BE32}" destId="{3D0B4DC6-5A61-442A-AF09-4A0F45658F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D13CD-EA4C-4EFC-9DB1-17BB5418FD1B}">
      <dsp:nvSpPr>
        <dsp:cNvPr id="0" name=""/>
        <dsp:cNvSpPr/>
      </dsp:nvSpPr>
      <dsp:spPr>
        <a:xfrm>
          <a:off x="5379" y="1712325"/>
          <a:ext cx="2001272" cy="8005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Emitter</a:t>
          </a:r>
          <a:endParaRPr lang="en-US" sz="1800" b="1" kern="1200" dirty="0"/>
        </a:p>
      </dsp:txBody>
      <dsp:txXfrm>
        <a:off x="405633" y="1712325"/>
        <a:ext cx="1200764" cy="800508"/>
      </dsp:txXfrm>
    </dsp:sp>
    <dsp:sp modelId="{5C3D3F00-27CF-44FD-91F0-10C14B7D6778}">
      <dsp:nvSpPr>
        <dsp:cNvPr id="0" name=""/>
        <dsp:cNvSpPr/>
      </dsp:nvSpPr>
      <dsp:spPr>
        <a:xfrm>
          <a:off x="1806524" y="1712325"/>
          <a:ext cx="2001272" cy="8005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Medium w/ ICG</a:t>
          </a:r>
          <a:endParaRPr lang="en-US" sz="1800" b="1" kern="1200" dirty="0"/>
        </a:p>
      </dsp:txBody>
      <dsp:txXfrm>
        <a:off x="2206778" y="1712325"/>
        <a:ext cx="1200764" cy="800508"/>
      </dsp:txXfrm>
    </dsp:sp>
    <dsp:sp modelId="{DB2EA1FE-5E76-46CD-831D-058B0E8763FC}">
      <dsp:nvSpPr>
        <dsp:cNvPr id="0" name=""/>
        <dsp:cNvSpPr/>
      </dsp:nvSpPr>
      <dsp:spPr>
        <a:xfrm>
          <a:off x="3607669" y="1712325"/>
          <a:ext cx="2001272" cy="8005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Photodiode</a:t>
          </a:r>
          <a:endParaRPr lang="en-US" sz="1700" b="1" kern="1200" dirty="0"/>
        </a:p>
      </dsp:txBody>
      <dsp:txXfrm>
        <a:off x="4007923" y="1712325"/>
        <a:ext cx="1200764" cy="800508"/>
      </dsp:txXfrm>
    </dsp:sp>
    <dsp:sp modelId="{998123A6-776A-402B-A911-0A7CFE181F88}">
      <dsp:nvSpPr>
        <dsp:cNvPr id="0" name=""/>
        <dsp:cNvSpPr/>
      </dsp:nvSpPr>
      <dsp:spPr>
        <a:xfrm>
          <a:off x="5408814" y="1712325"/>
          <a:ext cx="2001272" cy="8005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Micro-Controller</a:t>
          </a:r>
          <a:endParaRPr lang="en-US" sz="1800" b="1" kern="1200" dirty="0"/>
        </a:p>
      </dsp:txBody>
      <dsp:txXfrm>
        <a:off x="5809068" y="1712325"/>
        <a:ext cx="1200764" cy="800508"/>
      </dsp:txXfrm>
    </dsp:sp>
    <dsp:sp modelId="{50C0EEDC-1535-455B-BE36-8E7A7A6DCABE}">
      <dsp:nvSpPr>
        <dsp:cNvPr id="0" name=""/>
        <dsp:cNvSpPr/>
      </dsp:nvSpPr>
      <dsp:spPr>
        <a:xfrm>
          <a:off x="7209959" y="1712325"/>
          <a:ext cx="2001272" cy="8005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Data Processing</a:t>
          </a:r>
          <a:endParaRPr lang="en-US" sz="1800" b="1" kern="1200" dirty="0"/>
        </a:p>
      </dsp:txBody>
      <dsp:txXfrm>
        <a:off x="7610213" y="1712325"/>
        <a:ext cx="1200764" cy="800508"/>
      </dsp:txXfrm>
    </dsp:sp>
    <dsp:sp modelId="{D75794F7-0DD2-479F-92F6-78B9042FE37D}">
      <dsp:nvSpPr>
        <dsp:cNvPr id="0" name=""/>
        <dsp:cNvSpPr/>
      </dsp:nvSpPr>
      <dsp:spPr>
        <a:xfrm>
          <a:off x="9011104" y="1712325"/>
          <a:ext cx="2001272" cy="8005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Display</a:t>
          </a:r>
          <a:endParaRPr lang="en-US" sz="1700" b="1" kern="1200" dirty="0"/>
        </a:p>
      </dsp:txBody>
      <dsp:txXfrm>
        <a:off x="9411358" y="1712325"/>
        <a:ext cx="1200764" cy="800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19DE6-75F0-400E-9696-2525EB1724BE}">
      <dsp:nvSpPr>
        <dsp:cNvPr id="0" name=""/>
        <dsp:cNvSpPr/>
      </dsp:nvSpPr>
      <dsp:spPr>
        <a:xfrm>
          <a:off x="5396460" y="69415"/>
          <a:ext cx="1105580" cy="110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Collection</a:t>
          </a:r>
          <a:endParaRPr lang="en-US" sz="1900" kern="1200" dirty="0"/>
        </a:p>
      </dsp:txBody>
      <dsp:txXfrm>
        <a:off x="5396460" y="69415"/>
        <a:ext cx="1105580" cy="1105580"/>
      </dsp:txXfrm>
    </dsp:sp>
    <dsp:sp modelId="{2C2BB321-EE71-47FF-A38C-6FC99C421A04}">
      <dsp:nvSpPr>
        <dsp:cNvPr id="0" name=""/>
        <dsp:cNvSpPr/>
      </dsp:nvSpPr>
      <dsp:spPr>
        <a:xfrm>
          <a:off x="3446590" y="-665"/>
          <a:ext cx="3125530" cy="3125530"/>
        </a:xfrm>
        <a:prstGeom prst="circularArrow">
          <a:avLst>
            <a:gd name="adj1" fmla="val 6898"/>
            <a:gd name="adj2" fmla="val 465002"/>
            <a:gd name="adj3" fmla="val 550889"/>
            <a:gd name="adj4" fmla="val 20584109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EE638-871C-44FC-B79A-87C84D64BBCF}">
      <dsp:nvSpPr>
        <dsp:cNvPr id="0" name=""/>
        <dsp:cNvSpPr/>
      </dsp:nvSpPr>
      <dsp:spPr>
        <a:xfrm>
          <a:off x="5396460" y="1949204"/>
          <a:ext cx="1105580" cy="110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Storing</a:t>
          </a:r>
          <a:endParaRPr lang="en-US" sz="1900" kern="1200" dirty="0"/>
        </a:p>
      </dsp:txBody>
      <dsp:txXfrm>
        <a:off x="5396460" y="1949204"/>
        <a:ext cx="1105580" cy="1105580"/>
      </dsp:txXfrm>
    </dsp:sp>
    <dsp:sp modelId="{CC3C2B4A-A88A-4B52-A82F-9B449DC4959E}">
      <dsp:nvSpPr>
        <dsp:cNvPr id="0" name=""/>
        <dsp:cNvSpPr/>
      </dsp:nvSpPr>
      <dsp:spPr>
        <a:xfrm>
          <a:off x="3446590" y="-665"/>
          <a:ext cx="3125530" cy="3125530"/>
        </a:xfrm>
        <a:prstGeom prst="circularArrow">
          <a:avLst>
            <a:gd name="adj1" fmla="val 6898"/>
            <a:gd name="adj2" fmla="val 465002"/>
            <a:gd name="adj3" fmla="val 5950889"/>
            <a:gd name="adj4" fmla="val 4384109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2F96B-0F1C-4890-A661-F6361E92FFEA}">
      <dsp:nvSpPr>
        <dsp:cNvPr id="0" name=""/>
        <dsp:cNvSpPr/>
      </dsp:nvSpPr>
      <dsp:spPr>
        <a:xfrm>
          <a:off x="3516671" y="1949204"/>
          <a:ext cx="1105580" cy="110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Drawing</a:t>
          </a:r>
          <a:endParaRPr lang="en-US" sz="1900" kern="1200" dirty="0"/>
        </a:p>
      </dsp:txBody>
      <dsp:txXfrm>
        <a:off x="3516671" y="1949204"/>
        <a:ext cx="1105580" cy="1105580"/>
      </dsp:txXfrm>
    </dsp:sp>
    <dsp:sp modelId="{E8262A91-A1DA-424E-9B74-8F77B0A5068F}">
      <dsp:nvSpPr>
        <dsp:cNvPr id="0" name=""/>
        <dsp:cNvSpPr/>
      </dsp:nvSpPr>
      <dsp:spPr>
        <a:xfrm>
          <a:off x="3446590" y="-665"/>
          <a:ext cx="3125530" cy="3125530"/>
        </a:xfrm>
        <a:prstGeom prst="circularArrow">
          <a:avLst>
            <a:gd name="adj1" fmla="val 6898"/>
            <a:gd name="adj2" fmla="val 465002"/>
            <a:gd name="adj3" fmla="val 11350889"/>
            <a:gd name="adj4" fmla="val 9784109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70D38-85F1-429D-BE71-FCAA11463142}">
      <dsp:nvSpPr>
        <dsp:cNvPr id="0" name=""/>
        <dsp:cNvSpPr/>
      </dsp:nvSpPr>
      <dsp:spPr>
        <a:xfrm>
          <a:off x="3516671" y="69415"/>
          <a:ext cx="1105580" cy="110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Touch Listener</a:t>
          </a:r>
          <a:endParaRPr lang="en-US" sz="1900" kern="1200" dirty="0"/>
        </a:p>
      </dsp:txBody>
      <dsp:txXfrm>
        <a:off x="3516671" y="69415"/>
        <a:ext cx="1105580" cy="1105580"/>
      </dsp:txXfrm>
    </dsp:sp>
    <dsp:sp modelId="{3D0B4DC6-5A61-442A-AF09-4A0F45658F31}">
      <dsp:nvSpPr>
        <dsp:cNvPr id="0" name=""/>
        <dsp:cNvSpPr/>
      </dsp:nvSpPr>
      <dsp:spPr>
        <a:xfrm>
          <a:off x="3446590" y="-665"/>
          <a:ext cx="3125530" cy="3125530"/>
        </a:xfrm>
        <a:prstGeom prst="circularArrow">
          <a:avLst>
            <a:gd name="adj1" fmla="val 6898"/>
            <a:gd name="adj2" fmla="val 465002"/>
            <a:gd name="adj3" fmla="val 16750889"/>
            <a:gd name="adj4" fmla="val 15184109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5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2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1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5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9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7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0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71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73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7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28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2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4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1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43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4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07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24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11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6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36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69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99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7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49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69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28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5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85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31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4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845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845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384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124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526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4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0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6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0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6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2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3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0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7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8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47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4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83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0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7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62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2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0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32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2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3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03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70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0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8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47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4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83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76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62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24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32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7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4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21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4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  <p:sldLayoutId id="2147485455" r:id="rId13"/>
    <p:sldLayoutId id="2147485456" r:id="rId14"/>
    <p:sldLayoutId id="2147485457" r:id="rId15"/>
    <p:sldLayoutId id="2147485458" r:id="rId16"/>
    <p:sldLayoutId id="21474854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  <p:sldLayoutId id="2147485472" r:id="rId12"/>
    <p:sldLayoutId id="2147485473" r:id="rId13"/>
    <p:sldLayoutId id="2147485474" r:id="rId14"/>
    <p:sldLayoutId id="2147485475" r:id="rId15"/>
    <p:sldLayoutId id="2147485476" r:id="rId16"/>
    <p:sldLayoutId id="21474854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94" r:id="rId16"/>
    <p:sldLayoutId id="21474854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ICG Sensor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17</a:t>
            </a:r>
          </a:p>
          <a:p>
            <a:r>
              <a:rPr lang="en-US" dirty="0" smtClean="0"/>
              <a:t>Daniel Arfstrom, Tuyen Do, Chris McCord, Stephen Wilkes</a:t>
            </a:r>
          </a:p>
          <a:p>
            <a:r>
              <a:rPr lang="en-US" dirty="0" smtClean="0"/>
              <a:t>Sponsor: Dr. Thomas Looke (Anesthesiologist/EE)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Photodiode Substrate Choices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84312" y="2209785"/>
            <a:ext cx="4895055" cy="3124201"/>
          </a:xfrm>
        </p:spPr>
        <p:txBody>
          <a:bodyPr/>
          <a:lstStyle/>
          <a:p>
            <a:r>
              <a:rPr lang="en-US" sz="2700" dirty="0" smtClean="0"/>
              <a:t>Silicon photodiodes have an optimal wavelength range around 830 nm and are more cost effective.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1057339"/>
              </p:ext>
            </p:extLst>
          </p:nvPr>
        </p:nvGraphicFramePr>
        <p:xfrm>
          <a:off x="6607175" y="3000659"/>
          <a:ext cx="48958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xmlns="" val="206539916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62967813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7494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Pricing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3966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350-1100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$13-$100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58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800-1800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$130-$430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17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InGaAs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800-1800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$130-$260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31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6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Si Photodiode Choices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92" y="1979851"/>
            <a:ext cx="4572000" cy="3596640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146966"/>
              </p:ext>
            </p:extLst>
          </p:nvPr>
        </p:nvGraphicFramePr>
        <p:xfrm>
          <a:off x="6335029" y="1988172"/>
          <a:ext cx="5632490" cy="357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8">
                  <a:extLst>
                    <a:ext uri="{9D8B030D-6E8A-4147-A177-3AD203B41FA5}">
                      <a16:colId xmlns:a16="http://schemas.microsoft.com/office/drawing/2014/main" xmlns="" val="945883022"/>
                    </a:ext>
                  </a:extLst>
                </a:gridCol>
                <a:gridCol w="1041748">
                  <a:extLst>
                    <a:ext uri="{9D8B030D-6E8A-4147-A177-3AD203B41FA5}">
                      <a16:colId xmlns:a16="http://schemas.microsoft.com/office/drawing/2014/main" xmlns="" val="4241603811"/>
                    </a:ext>
                  </a:extLst>
                </a:gridCol>
                <a:gridCol w="1131777">
                  <a:extLst>
                    <a:ext uri="{9D8B030D-6E8A-4147-A177-3AD203B41FA5}">
                      <a16:colId xmlns:a16="http://schemas.microsoft.com/office/drawing/2014/main" xmlns="" val="4191018926"/>
                    </a:ext>
                  </a:extLst>
                </a:gridCol>
                <a:gridCol w="1366624">
                  <a:extLst>
                    <a:ext uri="{9D8B030D-6E8A-4147-A177-3AD203B41FA5}">
                      <a16:colId xmlns:a16="http://schemas.microsoft.com/office/drawing/2014/main" xmlns="" val="313068392"/>
                    </a:ext>
                  </a:extLst>
                </a:gridCol>
                <a:gridCol w="936633">
                  <a:extLst>
                    <a:ext uri="{9D8B030D-6E8A-4147-A177-3AD203B41FA5}">
                      <a16:colId xmlns:a16="http://schemas.microsoft.com/office/drawing/2014/main" xmlns="" val="1455271510"/>
                    </a:ext>
                  </a:extLst>
                </a:gridCol>
              </a:tblGrid>
              <a:tr h="628736">
                <a:tc>
                  <a:txBody>
                    <a:bodyPr/>
                    <a:lstStyle/>
                    <a:p>
                      <a:r>
                        <a:rPr lang="en-US" dirty="0" smtClean="0"/>
                        <a:t>Item #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 (nm)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Area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 Current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 marL="69854" marR="69854"/>
                </a:tc>
                <a:extLst>
                  <a:ext uri="{0D108BD9-81ED-4DB2-BD59-A6C34878D82A}">
                    <a16:rowId xmlns:a16="http://schemas.microsoft.com/office/drawing/2014/main" xmlns="" val="729675980"/>
                  </a:ext>
                </a:extLst>
              </a:tr>
              <a:tr h="586961">
                <a:tc>
                  <a:txBody>
                    <a:bodyPr/>
                    <a:lstStyle/>
                    <a:p>
                      <a:r>
                        <a:rPr lang="en-US" dirty="0" smtClean="0"/>
                        <a:t>FDS010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200-1100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.82 mm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 nA@10V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$42.10</a:t>
                      </a:r>
                      <a:endParaRPr lang="en-US" dirty="0"/>
                    </a:p>
                  </a:txBody>
                  <a:tcPr marL="69854" marR="69854"/>
                </a:tc>
                <a:extLst>
                  <a:ext uri="{0D108BD9-81ED-4DB2-BD59-A6C34878D82A}">
                    <a16:rowId xmlns:a16="http://schemas.microsoft.com/office/drawing/2014/main" xmlns="" val="956617067"/>
                  </a:ext>
                </a:extLst>
              </a:tr>
              <a:tr h="586961">
                <a:tc>
                  <a:txBody>
                    <a:bodyPr/>
                    <a:lstStyle/>
                    <a:p>
                      <a:r>
                        <a:rPr lang="en-US" dirty="0" smtClean="0"/>
                        <a:t>FDS10X10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340-1100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 mm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pA@5V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 marL="69854" marR="69854"/>
                </a:tc>
                <a:extLst>
                  <a:ext uri="{0D108BD9-81ED-4DB2-BD59-A6C34878D82A}">
                    <a16:rowId xmlns:a16="http://schemas.microsoft.com/office/drawing/2014/main" xmlns="" val="1919373233"/>
                  </a:ext>
                </a:extLst>
              </a:tr>
              <a:tr h="586961">
                <a:tc>
                  <a:txBody>
                    <a:bodyPr/>
                    <a:lstStyle/>
                    <a:p>
                      <a:r>
                        <a:rPr lang="en-US" dirty="0" smtClean="0"/>
                        <a:t>FDS100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350-1100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 mm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pA@5V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$73.50</a:t>
                      </a:r>
                      <a:endParaRPr lang="en-US" dirty="0"/>
                    </a:p>
                  </a:txBody>
                  <a:tcPr marL="69854" marR="69854"/>
                </a:tc>
                <a:extLst>
                  <a:ext uri="{0D108BD9-81ED-4DB2-BD59-A6C34878D82A}">
                    <a16:rowId xmlns:a16="http://schemas.microsoft.com/office/drawing/2014/main" xmlns="" val="2577069292"/>
                  </a:ext>
                </a:extLst>
              </a:tr>
              <a:tr h="586961">
                <a:tc>
                  <a:txBody>
                    <a:bodyPr/>
                    <a:lstStyle/>
                    <a:p>
                      <a:r>
                        <a:rPr lang="en-US" dirty="0" smtClean="0"/>
                        <a:t>FDs02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400-1100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.049 mm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pA@5V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$73.50</a:t>
                      </a:r>
                      <a:endParaRPr lang="en-US" dirty="0"/>
                    </a:p>
                  </a:txBody>
                  <a:tcPr marL="69854" marR="69854"/>
                </a:tc>
                <a:extLst>
                  <a:ext uri="{0D108BD9-81ED-4DB2-BD59-A6C34878D82A}">
                    <a16:rowId xmlns:a16="http://schemas.microsoft.com/office/drawing/2014/main" xmlns="" val="2448213272"/>
                  </a:ext>
                </a:extLst>
              </a:tr>
              <a:tr h="586961">
                <a:tc>
                  <a:txBody>
                    <a:bodyPr/>
                    <a:lstStyle/>
                    <a:p>
                      <a:r>
                        <a:rPr lang="en-US" dirty="0" smtClean="0"/>
                        <a:t>FDS1010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400-1100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 nA@5V</a:t>
                      </a:r>
                      <a:endParaRPr lang="en-US" dirty="0"/>
                    </a:p>
                  </a:txBody>
                  <a:tcPr marL="69854" marR="698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$48.80</a:t>
                      </a:r>
                      <a:endParaRPr lang="en-US" dirty="0"/>
                    </a:p>
                  </a:txBody>
                  <a:tcPr marL="69854" marR="69854"/>
                </a:tc>
                <a:extLst>
                  <a:ext uri="{0D108BD9-81ED-4DB2-BD59-A6C34878D82A}">
                    <a16:rowId xmlns:a16="http://schemas.microsoft.com/office/drawing/2014/main" xmlns="" val="284053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Photodiode Selection</a:t>
            </a:r>
          </a:p>
        </p:txBody>
      </p:sp>
      <p:pic>
        <p:nvPicPr>
          <p:cNvPr id="5" name="Content Placeholder 4" descr="photodiod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47525" y="2173591"/>
            <a:ext cx="4372811" cy="4031437"/>
          </a:xfrm>
        </p:spPr>
      </p:pic>
      <p:pic>
        <p:nvPicPr>
          <p:cNvPr id="8" name="Content Placeholder 7" descr="the photodiod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397518" y="3219309"/>
            <a:ext cx="3315163" cy="2019582"/>
          </a:xfrm>
        </p:spPr>
      </p:pic>
    </p:spTree>
    <p:extLst>
      <p:ext uri="{BB962C8B-B14F-4D97-AF65-F5344CB8AC3E}">
        <p14:creationId xmlns:p14="http://schemas.microsoft.com/office/powerpoint/2010/main" val="23224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Choices</a:t>
            </a:r>
          </a:p>
        </p:txBody>
      </p:sp>
      <p:pic>
        <p:nvPicPr>
          <p:cNvPr id="5" name="Content Placeholder 4" descr="bandpass filte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42177" y="2474536"/>
            <a:ext cx="4862772" cy="31500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0316" y="2167650"/>
            <a:ext cx="4894263" cy="2000662"/>
          </a:xfrm>
        </p:spPr>
        <p:txBody>
          <a:bodyPr>
            <a:normAutofit fontScale="85000" lnSpcReduction="20000"/>
          </a:bodyPr>
          <a:lstStyle/>
          <a:p>
            <a:r>
              <a:rPr lang="en-US" sz="2700" dirty="0"/>
              <a:t>The same manufacturer </a:t>
            </a:r>
            <a:r>
              <a:rPr lang="en-US" sz="2700" dirty="0" smtClean="0"/>
              <a:t>had </a:t>
            </a:r>
            <a:r>
              <a:rPr lang="en-US" sz="2700" dirty="0"/>
              <a:t>a line of 10 nm FWHM bandpass filters with 1 inch diameter</a:t>
            </a:r>
          </a:p>
          <a:p>
            <a:r>
              <a:rPr lang="en-US" sz="2700" dirty="0"/>
              <a:t>Shown left is the transmission graph of the selected 830nm-centered bandpass filter.</a:t>
            </a:r>
          </a:p>
        </p:txBody>
      </p:sp>
      <p:pic>
        <p:nvPicPr>
          <p:cNvPr id="7" name="Picture 6" descr="bandpa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9488" y="4331122"/>
            <a:ext cx="1566099" cy="16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742" y="-35351"/>
            <a:ext cx="10018713" cy="1752599"/>
          </a:xfrm>
        </p:spPr>
        <p:txBody>
          <a:bodyPr/>
          <a:lstStyle/>
          <a:p>
            <a:r>
              <a:rPr lang="en-US" dirty="0"/>
              <a:t>Sensing Range</a:t>
            </a:r>
          </a:p>
        </p:txBody>
      </p:sp>
      <p:pic>
        <p:nvPicPr>
          <p:cNvPr id="5" name="Content Placeholder 4" descr="ICG emission and absorption graph with collection rang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57851" y="1557390"/>
            <a:ext cx="5638979" cy="4793444"/>
          </a:xfrm>
        </p:spPr>
      </p:pic>
    </p:spTree>
    <p:extLst>
      <p:ext uri="{BB962C8B-B14F-4D97-AF65-F5344CB8AC3E}">
        <p14:creationId xmlns:p14="http://schemas.microsoft.com/office/powerpoint/2010/main" val="29900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5579" y="2652859"/>
            <a:ext cx="4895055" cy="3124201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Simply needed excitation source within absorption range.</a:t>
            </a:r>
          </a:p>
          <a:p>
            <a:r>
              <a:rPr lang="en-US" sz="2700" dirty="0"/>
              <a:t>Excitation light should be a broader range than collection, so that </a:t>
            </a:r>
            <a:r>
              <a:rPr lang="en-US" sz="2700" dirty="0" smtClean="0"/>
              <a:t>it is made sure that </a:t>
            </a:r>
            <a:r>
              <a:rPr lang="en-US" sz="2700" dirty="0"/>
              <a:t>ICG fluoresces within the pass band.</a:t>
            </a:r>
          </a:p>
        </p:txBody>
      </p:sp>
      <p:pic>
        <p:nvPicPr>
          <p:cNvPr id="5" name="Content Placeholder 4" descr="emitter issu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12786" y="2474536"/>
            <a:ext cx="5414544" cy="3395449"/>
          </a:xfrm>
        </p:spPr>
      </p:pic>
    </p:spTree>
    <p:extLst>
      <p:ext uri="{BB962C8B-B14F-4D97-AF65-F5344CB8AC3E}">
        <p14:creationId xmlns:p14="http://schemas.microsoft.com/office/powerpoint/2010/main" val="20017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700" dirty="0"/>
              <a:t>Thorlabs' LED780E</a:t>
            </a:r>
          </a:p>
          <a:p>
            <a:r>
              <a:rPr lang="en-US" sz="2700" dirty="0"/>
              <a:t>780 nm centered with FWHM 30 nm</a:t>
            </a:r>
          </a:p>
          <a:p>
            <a:r>
              <a:rPr lang="en-US" sz="2700" dirty="0"/>
              <a:t>190 mW max power dissipation</a:t>
            </a:r>
          </a:p>
          <a:p>
            <a:r>
              <a:rPr lang="en-US" sz="2700" dirty="0"/>
              <a:t>100 mA max DC forward current</a:t>
            </a:r>
          </a:p>
          <a:p>
            <a:r>
              <a:rPr lang="en-US" sz="2700" dirty="0"/>
              <a:t>1.75 V typical forward voltage</a:t>
            </a:r>
          </a:p>
        </p:txBody>
      </p:sp>
      <p:pic>
        <p:nvPicPr>
          <p:cNvPr id="5" name="Content Placeholder 4" descr="LED780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1390" y="2760042"/>
            <a:ext cx="5690797" cy="2685801"/>
          </a:xfrm>
        </p:spPr>
      </p:pic>
    </p:spTree>
    <p:extLst>
      <p:ext uri="{BB962C8B-B14F-4D97-AF65-F5344CB8AC3E}">
        <p14:creationId xmlns:p14="http://schemas.microsoft.com/office/powerpoint/2010/main" val="35763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Emission/Collection Ranges</a:t>
            </a:r>
          </a:p>
        </p:txBody>
      </p:sp>
      <p:pic>
        <p:nvPicPr>
          <p:cNvPr id="5" name="Content Placeholder 4" descr="ICG emission and absorption graph with our rang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08853" y="1503769"/>
            <a:ext cx="5605993" cy="4827955"/>
          </a:xfrm>
        </p:spPr>
      </p:pic>
    </p:spTree>
    <p:extLst>
      <p:ext uri="{BB962C8B-B14F-4D97-AF65-F5344CB8AC3E}">
        <p14:creationId xmlns:p14="http://schemas.microsoft.com/office/powerpoint/2010/main" val="39403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Filter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9520019" cy="3124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real blood is not a testing option, the focus must shift to the properties of ICG for an aqueous solution.</a:t>
            </a:r>
          </a:p>
          <a:p>
            <a:r>
              <a:rPr lang="en-US" sz="2400" dirty="0" smtClean="0"/>
              <a:t>The peak fluorescence for such a situation is 800 to 810 nm, instead of 830 for blood plasma.</a:t>
            </a:r>
          </a:p>
          <a:p>
            <a:r>
              <a:rPr lang="en-US" sz="2400" dirty="0" smtClean="0"/>
              <a:t>This project implements a </a:t>
            </a:r>
            <a:r>
              <a:rPr lang="en-US" sz="2400" dirty="0" err="1" smtClean="0"/>
              <a:t>Thorlabs</a:t>
            </a:r>
            <a:r>
              <a:rPr lang="en-US" sz="2400" dirty="0" smtClean="0"/>
              <a:t> 810 nm version of the previously mentioned filter.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32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Sensor Circuitry</a:t>
            </a:r>
          </a:p>
        </p:txBody>
      </p:sp>
      <p:pic>
        <p:nvPicPr>
          <p:cNvPr id="5" name="Content Placeholder 4" descr="my circuits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04724" y="2727904"/>
            <a:ext cx="8344351" cy="2837337"/>
          </a:xfrm>
        </p:spPr>
      </p:pic>
    </p:spTree>
    <p:extLst>
      <p:ext uri="{BB962C8B-B14F-4D97-AF65-F5344CB8AC3E}">
        <p14:creationId xmlns:p14="http://schemas.microsoft.com/office/powerpoint/2010/main" val="42096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Indocyanine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700" dirty="0">
              <a:solidFill>
                <a:srgbClr val="000000"/>
              </a:solidFill>
              <a:latin typeface="Corbel"/>
            </a:endParaRPr>
          </a:p>
          <a:p>
            <a:r>
              <a:rPr lang="en-US" sz="2700" dirty="0">
                <a:solidFill>
                  <a:srgbClr val="000000"/>
                </a:solidFill>
                <a:latin typeface="Corbel"/>
              </a:rPr>
              <a:t>Medical Dye used for its fluorescent properties.</a:t>
            </a:r>
          </a:p>
          <a:p>
            <a:r>
              <a:rPr lang="en-US" sz="2700" dirty="0">
                <a:solidFill>
                  <a:srgbClr val="000000"/>
                </a:solidFill>
                <a:latin typeface="Corbel"/>
              </a:rPr>
              <a:t>Comes in powdered form, mixed with water to create an injectable dye.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8" name="Content Placeholder 7" descr="ICG-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9588" y="2792413"/>
            <a:ext cx="3918183" cy="2929173"/>
          </a:xfrm>
        </p:spPr>
      </p:pic>
    </p:spTree>
    <p:extLst>
      <p:ext uri="{BB962C8B-B14F-4D97-AF65-F5344CB8AC3E}">
        <p14:creationId xmlns:p14="http://schemas.microsoft.com/office/powerpoint/2010/main" val="1745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583342"/>
            <a:ext cx="10018713" cy="1752599"/>
          </a:xfrm>
        </p:spPr>
        <p:txBody>
          <a:bodyPr/>
          <a:lstStyle/>
          <a:p>
            <a:r>
              <a:rPr lang="en-US" dirty="0" smtClean="0"/>
              <a:t>PCB Schematic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0" y="646385"/>
            <a:ext cx="8308428" cy="6101782"/>
          </a:xfrm>
        </p:spPr>
      </p:pic>
    </p:spTree>
    <p:extLst>
      <p:ext uri="{BB962C8B-B14F-4D97-AF65-F5344CB8AC3E}">
        <p14:creationId xmlns:p14="http://schemas.microsoft.com/office/powerpoint/2010/main" val="4034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583342"/>
            <a:ext cx="10018713" cy="1752599"/>
          </a:xfrm>
        </p:spPr>
        <p:txBody>
          <a:bodyPr/>
          <a:lstStyle/>
          <a:p>
            <a:r>
              <a:rPr lang="en-US" dirty="0" smtClean="0"/>
              <a:t>PCB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7" y="697165"/>
            <a:ext cx="4501164" cy="5898077"/>
          </a:xfrm>
        </p:spPr>
      </p:pic>
    </p:spTree>
    <p:extLst>
      <p:ext uri="{BB962C8B-B14F-4D97-AF65-F5344CB8AC3E}">
        <p14:creationId xmlns:p14="http://schemas.microsoft.com/office/powerpoint/2010/main" val="40038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781" y="2272860"/>
            <a:ext cx="4895055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Primary display:</a:t>
            </a:r>
          </a:p>
          <a:p>
            <a:r>
              <a:rPr lang="en-US" dirty="0" smtClean="0"/>
              <a:t>Main body:  Graphical display of collected data.</a:t>
            </a:r>
          </a:p>
          <a:p>
            <a:pPr marL="0" indent="0">
              <a:buNone/>
            </a:pPr>
            <a:r>
              <a:rPr lang="en-US" sz="2800" dirty="0" smtClean="0"/>
              <a:t>ICG Level indicator:</a:t>
            </a:r>
            <a:endParaRPr lang="en-US" dirty="0" smtClean="0"/>
          </a:p>
          <a:p>
            <a:r>
              <a:rPr lang="en-US" dirty="0" smtClean="0"/>
              <a:t>Indicator for user to note critically low level of ICG</a:t>
            </a:r>
          </a:p>
          <a:p>
            <a:pPr marL="0" indent="0">
              <a:buNone/>
            </a:pP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7609" y="1671144"/>
            <a:ext cx="4895056" cy="21808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Snapshot display:</a:t>
            </a:r>
          </a:p>
          <a:p>
            <a:r>
              <a:rPr lang="en-US" dirty="0"/>
              <a:t>Main body:  </a:t>
            </a:r>
            <a:r>
              <a:rPr lang="en-US" dirty="0" smtClean="0"/>
              <a:t>Various Statistics and most recent 12 data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52" y="441435"/>
            <a:ext cx="9372062" cy="56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Displays</a:t>
            </a:r>
            <a:endParaRPr lang="en-US" dirty="0"/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389183"/>
              </p:ext>
            </p:extLst>
          </p:nvPr>
        </p:nvGraphicFramePr>
        <p:xfrm>
          <a:off x="1484313" y="2525106"/>
          <a:ext cx="101441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593">
                  <a:extLst>
                    <a:ext uri="{9D8B030D-6E8A-4147-A177-3AD203B41FA5}">
                      <a16:colId xmlns:a16="http://schemas.microsoft.com/office/drawing/2014/main" xmlns="" val="656041136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xmlns="" val="1493806894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xmlns="" val="2485064202"/>
                    </a:ext>
                  </a:extLst>
                </a:gridCol>
                <a:gridCol w="1289685">
                  <a:extLst>
                    <a:ext uri="{9D8B030D-6E8A-4147-A177-3AD203B41FA5}">
                      <a16:colId xmlns:a16="http://schemas.microsoft.com/office/drawing/2014/main" xmlns="" val="81329866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xmlns="" val="449446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xmlns="" val="1794606999"/>
                    </a:ext>
                  </a:extLst>
                </a:gridCol>
                <a:gridCol w="1163955">
                  <a:extLst>
                    <a:ext uri="{9D8B030D-6E8A-4147-A177-3AD203B41FA5}">
                      <a16:colId xmlns:a16="http://schemas.microsoft.com/office/drawing/2014/main" xmlns="" val="4272588023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xmlns="" val="276308089"/>
                    </a:ext>
                  </a:extLst>
                </a:gridCol>
                <a:gridCol w="1463739">
                  <a:extLst>
                    <a:ext uri="{9D8B030D-6E8A-4147-A177-3AD203B41FA5}">
                      <a16:colId xmlns:a16="http://schemas.microsoft.com/office/drawing/2014/main" xmlns="" val="2262131274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xmlns="" val="1441000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Display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</a:t>
                      </a:r>
                      <a:r>
                        <a:rPr lang="en-US" sz="1800" baseline="-25000" dirty="0" smtClean="0"/>
                        <a:t>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PPI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Backlight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I/O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Touchscreen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18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ILI9325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3-</a:t>
                      </a:r>
                      <a:r>
                        <a:rPr lang="en-US" sz="1600" b="0" baseline="0" dirty="0" smtClean="0"/>
                        <a:t>5V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2.8”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320x240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142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18 bit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Yes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12 lines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Resistive</a:t>
                      </a:r>
                      <a:endParaRPr lang="en-US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$40.00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75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GDM12864HLCM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4.5-5.5V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2.4”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128x64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59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 bit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Yes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10 lines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None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$19.95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624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0" dirty="0" smtClean="0"/>
                        <a:t>μ</a:t>
                      </a:r>
                      <a:r>
                        <a:rPr lang="en-US" sz="1600" b="0" dirty="0" smtClean="0"/>
                        <a:t>LCD-32PTU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4-5.5V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3.2”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320x240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125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16 bit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Yes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13 lines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Resistive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$84.95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8403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6125" y="4382816"/>
            <a:ext cx="509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Preferably be powered by 5V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</a:t>
            </a:r>
            <a:r>
              <a:rPr lang="en-US" sz="2400" dirty="0" smtClean="0"/>
              <a:t>3” (diagonal) in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igh PPI for time-magnitude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8421" y="4428982"/>
            <a:ext cx="509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Backlight for low light environments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Adafruit 2.8” TFT LCD (ILI9325)</a:t>
            </a:r>
          </a:p>
          <a:p>
            <a:pPr lvl="1"/>
            <a:r>
              <a:rPr lang="en-US" sz="2000" dirty="0" smtClean="0"/>
              <a:t>3-5V</a:t>
            </a:r>
          </a:p>
          <a:p>
            <a:pPr lvl="1"/>
            <a:r>
              <a:rPr lang="en-US" sz="2000" dirty="0"/>
              <a:t>8</a:t>
            </a:r>
            <a:r>
              <a:rPr lang="en-US" sz="2000" dirty="0" smtClean="0"/>
              <a:t> Digital, </a:t>
            </a:r>
            <a:r>
              <a:rPr lang="en-US" sz="2000" dirty="0"/>
              <a:t>4</a:t>
            </a:r>
            <a:r>
              <a:rPr lang="en-US" sz="2000" dirty="0" smtClean="0"/>
              <a:t> Analog Control Lines</a:t>
            </a:r>
          </a:p>
          <a:p>
            <a:pPr lvl="1"/>
            <a:r>
              <a:rPr lang="en-US" sz="2000" dirty="0" smtClean="0"/>
              <a:t>2.8" TFT LCD</a:t>
            </a:r>
          </a:p>
          <a:p>
            <a:pPr lvl="1"/>
            <a:r>
              <a:rPr lang="en-US" sz="2000" dirty="0" smtClean="0"/>
              <a:t>320x240 Resolution</a:t>
            </a:r>
          </a:p>
          <a:p>
            <a:pPr lvl="1"/>
            <a:r>
              <a:rPr lang="en-US" sz="2000" dirty="0" smtClean="0"/>
              <a:t>18 Bit Color (262,000 Colors)</a:t>
            </a:r>
          </a:p>
          <a:p>
            <a:pPr lvl="1"/>
            <a:r>
              <a:rPr lang="en-US" sz="2000" dirty="0" smtClean="0"/>
              <a:t>LED Backlight</a:t>
            </a:r>
          </a:p>
          <a:p>
            <a:pPr lvl="1"/>
            <a:r>
              <a:rPr lang="en-US" sz="2000" dirty="0" smtClean="0"/>
              <a:t>Resistive Touchscreen</a:t>
            </a:r>
          </a:p>
          <a:p>
            <a:pPr lvl="1"/>
            <a:r>
              <a:rPr lang="en-US" sz="2000" dirty="0" smtClean="0"/>
              <a:t>RGB, SPI Interfaces</a:t>
            </a:r>
            <a:endParaRPr lang="en-US" sz="2000" dirty="0"/>
          </a:p>
        </p:txBody>
      </p:sp>
      <p:pic>
        <p:nvPicPr>
          <p:cNvPr id="5" name="Content Placeholder 4" descr="lc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07802" y="2667000"/>
            <a:ext cx="4094595" cy="3124200"/>
          </a:xfrm>
        </p:spPr>
      </p:pic>
    </p:spTree>
    <p:extLst>
      <p:ext uri="{BB962C8B-B14F-4D97-AF65-F5344CB8AC3E}">
        <p14:creationId xmlns:p14="http://schemas.microsoft.com/office/powerpoint/2010/main" val="13566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ATmega328P-PU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700" dirty="0" smtClean="0"/>
              <a:t>1.8-5.5V</a:t>
            </a:r>
          </a:p>
          <a:p>
            <a:r>
              <a:rPr lang="en-US" sz="2700" dirty="0" smtClean="0"/>
              <a:t>20 MHz</a:t>
            </a:r>
          </a:p>
          <a:p>
            <a:r>
              <a:rPr lang="en-US" sz="2700" dirty="0" smtClean="0"/>
              <a:t>32kB Flash</a:t>
            </a:r>
          </a:p>
          <a:p>
            <a:r>
              <a:rPr lang="en-US" sz="2700" dirty="0" smtClean="0"/>
              <a:t>2kB RAM</a:t>
            </a:r>
          </a:p>
          <a:p>
            <a:r>
              <a:rPr lang="en-US" sz="2700" dirty="0" smtClean="0"/>
              <a:t>23 GPIO pins</a:t>
            </a:r>
          </a:p>
          <a:p>
            <a:r>
              <a:rPr lang="en-US" sz="2700" dirty="0" smtClean="0"/>
              <a:t>8ch 10-bit ADC</a:t>
            </a:r>
          </a:p>
          <a:p>
            <a:r>
              <a:rPr lang="en-US" sz="2700" dirty="0" smtClean="0"/>
              <a:t>I2C, SPI, UART Interfaces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MSP430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700" dirty="0" smtClean="0"/>
              <a:t>1.8-3.6V</a:t>
            </a:r>
          </a:p>
          <a:p>
            <a:r>
              <a:rPr lang="en-US" sz="2700" dirty="0" smtClean="0"/>
              <a:t>16 MHz</a:t>
            </a:r>
          </a:p>
          <a:p>
            <a:r>
              <a:rPr lang="en-US" sz="2700" dirty="0" smtClean="0"/>
              <a:t>16kB Flash</a:t>
            </a:r>
          </a:p>
          <a:p>
            <a:r>
              <a:rPr lang="en-US" sz="2700" dirty="0" smtClean="0"/>
              <a:t>512B RAM</a:t>
            </a:r>
          </a:p>
          <a:p>
            <a:r>
              <a:rPr lang="en-US" sz="2700" dirty="0" smtClean="0"/>
              <a:t>16 GPIO pins</a:t>
            </a:r>
          </a:p>
          <a:p>
            <a:r>
              <a:rPr lang="en-US" sz="2700" dirty="0" smtClean="0"/>
              <a:t>8ch 10-bit ADC</a:t>
            </a:r>
          </a:p>
          <a:p>
            <a:r>
              <a:rPr lang="en-US" sz="2700" dirty="0" smtClean="0"/>
              <a:t>I2C, SPI, UART Interfaces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Originally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700" dirty="0" smtClean="0"/>
              <a:t>We chose the MSP430G2553 due to</a:t>
            </a:r>
          </a:p>
          <a:p>
            <a:pPr lvl="1"/>
            <a:r>
              <a:rPr lang="en-US" sz="2700" dirty="0" smtClean="0"/>
              <a:t>Our familiarity with the microcontroller</a:t>
            </a:r>
          </a:p>
          <a:p>
            <a:pPr lvl="1"/>
            <a:r>
              <a:rPr lang="en-US" sz="2700" dirty="0" smtClean="0"/>
              <a:t>Sufficient GPIO pins</a:t>
            </a:r>
          </a:p>
          <a:p>
            <a:pPr lvl="1"/>
            <a:r>
              <a:rPr lang="en-US" sz="2700" dirty="0" smtClean="0"/>
              <a:t>Launchpads readily available</a:t>
            </a:r>
            <a:endParaRPr lang="en-US" sz="27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83" y="2668385"/>
            <a:ext cx="3254433" cy="3121429"/>
          </a:xfrm>
        </p:spPr>
      </p:pic>
    </p:spTree>
    <p:extLst>
      <p:ext uri="{BB962C8B-B14F-4D97-AF65-F5344CB8AC3E}">
        <p14:creationId xmlns:p14="http://schemas.microsoft.com/office/powerpoint/2010/main" val="10402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ATmega328P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dirty="0" smtClean="0"/>
              <a:t>Advantages over the MSP430</a:t>
            </a:r>
          </a:p>
          <a:p>
            <a:pPr lvl="1"/>
            <a:r>
              <a:rPr lang="en-US" sz="2700" dirty="0" smtClean="0"/>
              <a:t>Simplified power requirements; no longer needed a 3V regulator.</a:t>
            </a:r>
          </a:p>
          <a:p>
            <a:pPr lvl="1"/>
            <a:r>
              <a:rPr lang="en-US" sz="2700" dirty="0" smtClean="0"/>
              <a:t>2x the flash memory; </a:t>
            </a:r>
            <a:r>
              <a:rPr lang="en-US" sz="2700" dirty="0" smtClean="0"/>
              <a:t>software currently exceeds 20 </a:t>
            </a:r>
            <a:r>
              <a:rPr lang="en-US" sz="2700" dirty="0" err="1" smtClean="0"/>
              <a:t>kB</a:t>
            </a:r>
            <a:r>
              <a:rPr lang="en-US" sz="2700" dirty="0" smtClean="0"/>
              <a:t>.</a:t>
            </a:r>
            <a:endParaRPr lang="en-US" sz="2700" dirty="0" smtClean="0"/>
          </a:p>
          <a:p>
            <a:pPr lvl="1"/>
            <a:r>
              <a:rPr lang="en-US" sz="2700" dirty="0" smtClean="0"/>
              <a:t>4x the RAM will allow the software to do more things at once.</a:t>
            </a:r>
          </a:p>
          <a:p>
            <a:pPr lvl="1"/>
            <a:r>
              <a:rPr lang="en-US" sz="2700" dirty="0" smtClean="0"/>
              <a:t>Extra pins for expandability.</a:t>
            </a:r>
          </a:p>
          <a:p>
            <a:pPr lvl="1"/>
            <a:r>
              <a:rPr lang="en-US" sz="2700" dirty="0" smtClean="0"/>
              <a:t>More abundant software libraries.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3237536"/>
            <a:ext cx="4895850" cy="1983128"/>
          </a:xfrm>
        </p:spPr>
      </p:pic>
    </p:spTree>
    <p:extLst>
      <p:ext uri="{BB962C8B-B14F-4D97-AF65-F5344CB8AC3E}">
        <p14:creationId xmlns:p14="http://schemas.microsoft.com/office/powerpoint/2010/main" val="24139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958642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0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SPY Elite System</a:t>
            </a:r>
            <a:br>
              <a:rPr lang="en-US" dirty="0" smtClean="0"/>
            </a:br>
            <a:r>
              <a:rPr lang="en-US" dirty="0" smtClean="0"/>
              <a:t>( SPYE)</a:t>
            </a:r>
            <a:endParaRPr lang="en-US" dirty="0"/>
          </a:p>
        </p:txBody>
      </p:sp>
      <p:pic>
        <p:nvPicPr>
          <p:cNvPr id="5" name="Picture Placeholder 4" descr="Captur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56969" y="1410302"/>
            <a:ext cx="3330427" cy="457263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700" dirty="0"/>
              <a:t>Used during surgeries, typically to pinpoint areas with little to no blood flow</a:t>
            </a:r>
          </a:p>
          <a:p>
            <a:r>
              <a:rPr lang="en-US" sz="2700" dirty="0"/>
              <a:t>Room must be darkened to filter out external light</a:t>
            </a:r>
          </a:p>
          <a:p>
            <a:r>
              <a:rPr lang="en-US" sz="2700" dirty="0"/>
              <a:t>Extremely costly</a:t>
            </a:r>
          </a:p>
          <a:p>
            <a:r>
              <a:rPr lang="en-US" sz="2700" dirty="0"/>
              <a:t>Specific to only certain surgeries</a:t>
            </a:r>
          </a:p>
          <a:p>
            <a:r>
              <a:rPr lang="en-US" sz="2700" dirty="0"/>
              <a:t>Only usable in operating room</a:t>
            </a:r>
          </a:p>
        </p:txBody>
      </p:sp>
      <p:pic>
        <p:nvPicPr>
          <p:cNvPr id="4" name="Picture 3" descr="SPYE-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3853" y="1076847"/>
            <a:ext cx="1879032" cy="14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26205" y="2493514"/>
            <a:ext cx="5467254" cy="2997021"/>
          </a:xfrm>
        </p:spPr>
        <p:txBody>
          <a:bodyPr>
            <a:normAutofit/>
          </a:bodyPr>
          <a:lstStyle/>
          <a:p>
            <a:r>
              <a:rPr lang="en-US" sz="2700" dirty="0"/>
              <a:t>Circular Linked List</a:t>
            </a:r>
          </a:p>
          <a:p>
            <a:pPr lvl="1"/>
            <a:r>
              <a:rPr lang="en-US" sz="2700" dirty="0"/>
              <a:t>Limited space means old data will be purged for new incoming data (FIFO).</a:t>
            </a:r>
          </a:p>
          <a:p>
            <a:pPr lvl="1"/>
            <a:r>
              <a:rPr lang="en-US" sz="2700" dirty="0"/>
              <a:t>Two pointers will be </a:t>
            </a:r>
            <a:r>
              <a:rPr lang="en-US" sz="2700" dirty="0" smtClean="0"/>
              <a:t>needed: </a:t>
            </a:r>
            <a:r>
              <a:rPr lang="en-US" sz="2700" dirty="0"/>
              <a:t>head and tail</a:t>
            </a:r>
            <a:r>
              <a:rPr lang="en-US" sz="2700" dirty="0" smtClean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750423" y="2539516"/>
            <a:ext cx="5452925" cy="2853773"/>
          </a:xfrm>
        </p:spPr>
        <p:txBody>
          <a:bodyPr>
            <a:normAutofit/>
          </a:bodyPr>
          <a:lstStyle/>
          <a:p>
            <a:r>
              <a:rPr lang="en-US" sz="2700" dirty="0"/>
              <a:t>Running Times</a:t>
            </a:r>
          </a:p>
          <a:p>
            <a:pPr lvl="1"/>
            <a:r>
              <a:rPr lang="en-US" sz="2700" dirty="0"/>
              <a:t>Insertion O(1) – we will only be inserting at the end of the list</a:t>
            </a:r>
            <a:r>
              <a:rPr lang="en-US" sz="2700" dirty="0" smtClean="0"/>
              <a:t>.</a:t>
            </a:r>
          </a:p>
          <a:p>
            <a:pPr lvl="1"/>
            <a:r>
              <a:rPr lang="en-US" sz="2700" dirty="0" smtClean="0"/>
              <a:t>Search O(n)</a:t>
            </a:r>
            <a:endParaRPr lang="en-US" sz="2700" dirty="0"/>
          </a:p>
          <a:p>
            <a:pPr lvl="1"/>
            <a:r>
              <a:rPr lang="en-US" sz="2700" dirty="0"/>
              <a:t>Deletion O(n</a:t>
            </a:r>
            <a:r>
              <a:rPr lang="en-US" sz="2700" dirty="0" smtClean="0"/>
              <a:t>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173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317" y="1641"/>
            <a:ext cx="10018713" cy="11955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orbel"/>
              </a:rPr>
              <a:t>Power System</a:t>
            </a:r>
            <a:br>
              <a:rPr lang="en-US" dirty="0">
                <a:latin typeface="Corbel"/>
              </a:rPr>
            </a:br>
            <a:endParaRPr lang="en-US" sz="1800" dirty="0">
              <a:latin typeface="Corbe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30655"/>
              </p:ext>
            </p:extLst>
          </p:nvPr>
        </p:nvGraphicFramePr>
        <p:xfrm>
          <a:off x="6756037" y="2769273"/>
          <a:ext cx="40636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85">
                  <a:extLst>
                    <a:ext uri="{9D8B030D-6E8A-4147-A177-3AD203B41FA5}">
                      <a16:colId xmlns:a16="http://schemas.microsoft.com/office/drawing/2014/main" xmlns="" val="3438800052"/>
                    </a:ext>
                  </a:extLst>
                </a:gridCol>
                <a:gridCol w="1173798">
                  <a:extLst>
                    <a:ext uri="{9D8B030D-6E8A-4147-A177-3AD203B41FA5}">
                      <a16:colId xmlns:a16="http://schemas.microsoft.com/office/drawing/2014/main" xmlns="" val="2670992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Rechargeable</a:t>
                      </a:r>
                      <a:r>
                        <a:rPr lang="en-US" baseline="0" dirty="0" smtClean="0"/>
                        <a:t> Battery 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67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80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12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85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2200mAh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085994"/>
                  </a:ext>
                </a:extLst>
              </a:tr>
            </a:tbl>
          </a:graphicData>
        </a:graphic>
      </p:graphicFrame>
      <p:pic>
        <p:nvPicPr>
          <p:cNvPr id="15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77" y="2313184"/>
            <a:ext cx="4144963" cy="3789362"/>
          </a:xfrm>
        </p:spPr>
      </p:pic>
      <p:sp>
        <p:nvSpPr>
          <p:cNvPr id="3" name="TextBox 2"/>
          <p:cNvSpPr txBox="1"/>
          <p:nvPr/>
        </p:nvSpPr>
        <p:spPr>
          <a:xfrm>
            <a:off x="2564059" y="1943852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Max 846A Linear IC</a:t>
            </a:r>
          </a:p>
        </p:txBody>
      </p:sp>
    </p:spTree>
    <p:extLst>
      <p:ext uri="{BB962C8B-B14F-4D97-AF65-F5344CB8AC3E}">
        <p14:creationId xmlns:p14="http://schemas.microsoft.com/office/powerpoint/2010/main" val="32154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36" y="228600"/>
            <a:ext cx="3549121" cy="1371600"/>
          </a:xfrm>
        </p:spPr>
        <p:txBody>
          <a:bodyPr/>
          <a:lstStyle/>
          <a:p>
            <a:r>
              <a:rPr lang="en-US" sz="3456" dirty="0" smtClean="0"/>
              <a:t>Why LIPO?</a:t>
            </a:r>
            <a:endParaRPr lang="en-US" sz="3456" dirty="0"/>
          </a:p>
        </p:txBody>
      </p:sp>
      <p:pic>
        <p:nvPicPr>
          <p:cNvPr id="5" name="Content Placeholder 4" descr="Capture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94733" y="1055180"/>
            <a:ext cx="4176122" cy="43666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450" y="1812925"/>
            <a:ext cx="4308930" cy="4117975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1.Li-ion has slower discharge but it is not a problem due to consistent </a:t>
            </a:r>
            <a:r>
              <a:rPr lang="en-US" sz="2600" dirty="0" smtClean="0"/>
              <a:t>use.</a:t>
            </a:r>
            <a:endParaRPr lang="en-US" sz="2600" dirty="0"/>
          </a:p>
          <a:p>
            <a:pPr algn="l"/>
            <a:r>
              <a:rPr lang="en-US" sz="2600" dirty="0"/>
              <a:t>2.High per cell voltage.</a:t>
            </a:r>
          </a:p>
          <a:p>
            <a:pPr algn="l"/>
            <a:r>
              <a:rPr lang="en-US" sz="2600" dirty="0">
                <a:solidFill>
                  <a:srgbClr val="000000"/>
                </a:solidFill>
              </a:rPr>
              <a:t>3.High capacity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600" dirty="0"/>
          </a:p>
          <a:p>
            <a:pPr algn="l"/>
            <a:r>
              <a:rPr lang="en-US" sz="2600" dirty="0"/>
              <a:t>4.Switching is easy!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(Picture courtesy of Battery University's Isidor Buchmann)</a:t>
            </a:r>
          </a:p>
        </p:txBody>
      </p:sp>
    </p:spTree>
    <p:extLst>
      <p:ext uri="{BB962C8B-B14F-4D97-AF65-F5344CB8AC3E}">
        <p14:creationId xmlns:p14="http://schemas.microsoft.com/office/powerpoint/2010/main" val="23935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dirty="0"/>
              <a:t>Voltage regulator: LM7805</a:t>
            </a:r>
          </a:p>
          <a:p>
            <a:r>
              <a:rPr lang="en-US" sz="2700" dirty="0"/>
              <a:t>All components run off 5V except for small red 3V LED; LED 780E, photodiode, LCD, microcontroller, and reference voltage.</a:t>
            </a:r>
            <a:br>
              <a:rPr lang="en-US" sz="2700" dirty="0"/>
            </a:br>
            <a:r>
              <a:rPr lang="en-US" sz="2700" dirty="0"/>
              <a:t>100 ohm resistor in series with the LED will take care of voltage difference</a:t>
            </a:r>
            <a:r>
              <a:rPr lang="en-US" sz="2700" dirty="0" smtClean="0"/>
              <a:t>.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743269"/>
              </p:ext>
            </p:extLst>
          </p:nvPr>
        </p:nvGraphicFramePr>
        <p:xfrm>
          <a:off x="6607175" y="2667000"/>
          <a:ext cx="48958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xmlns="" val="3210015905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xmlns="" val="2534342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(V)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9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7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10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427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77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87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49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63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Circuit Block Diagram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8869" y="2760101"/>
            <a:ext cx="1483772" cy="617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6517" y="2747960"/>
            <a:ext cx="1483772" cy="617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Resettable </a:t>
            </a:r>
            <a:r>
              <a:rPr lang="en-US" dirty="0" smtClean="0"/>
              <a:t>Fuse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8194" y="2747809"/>
            <a:ext cx="1483772" cy="617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Rectifier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12501" y="4833833"/>
            <a:ext cx="1483772" cy="617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LIPO 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4126" y="4833682"/>
            <a:ext cx="1483772" cy="617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Resettable Fuse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950789" y="3826413"/>
            <a:ext cx="1483772" cy="6173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Socket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3140" y="4833380"/>
            <a:ext cx="1483772" cy="61730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17443" y="5997957"/>
            <a:ext cx="6153816" cy="2717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759582" y="4078394"/>
            <a:ext cx="15188" cy="193351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746872" y="4071840"/>
            <a:ext cx="2082975" cy="879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805716" y="2353990"/>
            <a:ext cx="15188" cy="171769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20901" y="2335209"/>
            <a:ext cx="8192033" cy="151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17031" y="2330162"/>
            <a:ext cx="15188" cy="368397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7450" y="3123522"/>
            <a:ext cx="1525865" cy="101591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6915" y="3048538"/>
            <a:ext cx="986337" cy="1518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00195" y="3047849"/>
            <a:ext cx="986337" cy="1518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41573" y="3359425"/>
            <a:ext cx="3665593" cy="14299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0159" y="5121733"/>
            <a:ext cx="986337" cy="1518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63774" y="5124779"/>
            <a:ext cx="1513875" cy="879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387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291692"/>
            <a:ext cx="10018713" cy="1752599"/>
          </a:xfrm>
        </p:spPr>
        <p:txBody>
          <a:bodyPr/>
          <a:lstStyle/>
          <a:p>
            <a:pPr algn="ctr"/>
            <a:r>
              <a:rPr lang="en-US" dirty="0" smtClean="0"/>
              <a:t>Charging 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22747" y="6155908"/>
            <a:ext cx="2795468" cy="920040"/>
          </a:xfrm>
        </p:spPr>
        <p:txBody>
          <a:bodyPr/>
          <a:lstStyle/>
          <a:p>
            <a:r>
              <a:rPr lang="en-US" dirty="0" smtClean="0"/>
              <a:t>MAX846EVKIT+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85" y="1019113"/>
            <a:ext cx="6826469" cy="539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02" y="23742"/>
            <a:ext cx="10018713" cy="1752599"/>
          </a:xfrm>
        </p:spPr>
        <p:txBody>
          <a:bodyPr/>
          <a:lstStyle/>
          <a:p>
            <a:r>
              <a:rPr lang="en-US" dirty="0"/>
              <a:t>Charger Casing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Connection from the wall socket, to charger circuit, to the main housing unit.</a:t>
            </a:r>
          </a:p>
          <a:p>
            <a:r>
              <a:rPr lang="en-US" sz="3600" dirty="0"/>
              <a:t>Made of </a:t>
            </a:r>
            <a:r>
              <a:rPr lang="en-US" sz="3600" dirty="0" smtClean="0"/>
              <a:t>Aluminum.</a:t>
            </a:r>
            <a:endParaRPr lang="en-US" sz="3600" dirty="0"/>
          </a:p>
          <a:p>
            <a:r>
              <a:rPr lang="en-US" sz="3600" dirty="0"/>
              <a:t>Simple rectangular/box casing.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65" y="2145854"/>
            <a:ext cx="4673036" cy="42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4"/>
          <p:cNvCxnSpPr/>
          <p:nvPr/>
        </p:nvCxnSpPr>
        <p:spPr>
          <a:xfrm>
            <a:off x="8481848" y="3730126"/>
            <a:ext cx="1939159" cy="668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/>
          <p:cNvCxnSpPr/>
          <p:nvPr/>
        </p:nvCxnSpPr>
        <p:spPr>
          <a:xfrm flipH="1">
            <a:off x="10673255" y="2774732"/>
            <a:ext cx="882869" cy="1481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/>
          <p:nvPr/>
        </p:nvSpPr>
        <p:spPr>
          <a:xfrm>
            <a:off x="8877368" y="4087786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 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9"/>
          <p:cNvSpPr txBox="1"/>
          <p:nvPr/>
        </p:nvSpPr>
        <p:spPr>
          <a:xfrm>
            <a:off x="11094545" y="3530071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5.5in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7054"/>
            <a:ext cx="10018713" cy="1752599"/>
          </a:xfrm>
        </p:spPr>
        <p:txBody>
          <a:bodyPr/>
          <a:lstStyle/>
          <a:p>
            <a:r>
              <a:rPr lang="en-US" dirty="0"/>
              <a:t>Main Housing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749969"/>
            <a:ext cx="4895055" cy="4351282"/>
          </a:xfrm>
        </p:spPr>
        <p:txBody>
          <a:bodyPr>
            <a:noAutofit/>
          </a:bodyPr>
          <a:lstStyle/>
          <a:p>
            <a:r>
              <a:rPr lang="en-US" dirty="0"/>
              <a:t>Contains the rechargeable battery, MCU, LCD, and PCB</a:t>
            </a:r>
          </a:p>
          <a:p>
            <a:r>
              <a:rPr lang="en-US" dirty="0"/>
              <a:t>Flips open where one side houses the battery and the other houses the PCB, MCU, and LCD</a:t>
            </a:r>
          </a:p>
          <a:p>
            <a:r>
              <a:rPr lang="en-US" dirty="0"/>
              <a:t>Easy access to battery makes </a:t>
            </a:r>
            <a:r>
              <a:rPr lang="en-US"/>
              <a:t>replacement </a:t>
            </a:r>
            <a:r>
              <a:rPr lang="en-US" smtClean="0"/>
              <a:t>simple</a:t>
            </a:r>
            <a:endParaRPr lang="en-US" dirty="0"/>
          </a:p>
          <a:p>
            <a:r>
              <a:rPr lang="en-US" dirty="0"/>
              <a:t>3mm hole for red LED "on light"</a:t>
            </a:r>
          </a:p>
          <a:p>
            <a:r>
              <a:rPr lang="en-US" dirty="0"/>
              <a:t>Mechanical on/off switch</a:t>
            </a:r>
          </a:p>
          <a:p>
            <a:r>
              <a:rPr lang="en-US" dirty="0"/>
              <a:t>Reset switch</a:t>
            </a:r>
          </a:p>
          <a:p>
            <a:r>
              <a:rPr lang="en-US" dirty="0" smtClean="0"/>
              <a:t>Wires </a:t>
            </a:r>
            <a:r>
              <a:rPr lang="en-US" dirty="0"/>
              <a:t>running from the main housing to the sensor are twisted in a helical formation to limit noise and are kept together using heat shrink tubing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42" y="2515093"/>
            <a:ext cx="2681484" cy="383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5"/>
          <p:cNvCxnSpPr/>
          <p:nvPr/>
        </p:nvCxnSpPr>
        <p:spPr>
          <a:xfrm flipV="1">
            <a:off x="7094484" y="2616315"/>
            <a:ext cx="1529255" cy="111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/>
          <p:cNvCxnSpPr/>
          <p:nvPr/>
        </p:nvCxnSpPr>
        <p:spPr>
          <a:xfrm flipH="1" flipV="1">
            <a:off x="8860221" y="2916621"/>
            <a:ext cx="346844" cy="2822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/>
          <p:nvPr/>
        </p:nvSpPr>
        <p:spPr>
          <a:xfrm>
            <a:off x="7444448" y="2153141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3.5 in.</a:t>
            </a:r>
            <a:endParaRPr lang="en-US" sz="2000" b="1" dirty="0"/>
          </a:p>
        </p:txBody>
      </p:sp>
      <p:sp>
        <p:nvSpPr>
          <p:cNvPr id="16" name="TextBox 9"/>
          <p:cNvSpPr txBox="1"/>
          <p:nvPr/>
        </p:nvSpPr>
        <p:spPr>
          <a:xfrm>
            <a:off x="9096495" y="3887355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 in.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33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702" y="251352"/>
            <a:ext cx="10018713" cy="1752599"/>
          </a:xfrm>
        </p:spPr>
        <p:txBody>
          <a:bodyPr/>
          <a:lstStyle/>
          <a:p>
            <a:r>
              <a:rPr lang="en-US" dirty="0"/>
              <a:t>Sensor Casing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924" y="2601310"/>
            <a:ext cx="4423651" cy="318989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Contains the collector, emitter, and filter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Oval in </a:t>
            </a:r>
            <a:r>
              <a:rPr lang="en-US" sz="3600" dirty="0" smtClean="0"/>
              <a:t>shape</a:t>
            </a:r>
          </a:p>
          <a:p>
            <a:r>
              <a:rPr lang="en-US" sz="3600" dirty="0"/>
              <a:t>E</a:t>
            </a:r>
            <a:r>
              <a:rPr lang="en-US" sz="3600" dirty="0" smtClean="0"/>
              <a:t>asy </a:t>
            </a:r>
            <a:r>
              <a:rPr lang="en-US" sz="3600" dirty="0"/>
              <a:t>to </a:t>
            </a:r>
            <a:r>
              <a:rPr lang="en-US" sz="3600" dirty="0" smtClean="0"/>
              <a:t>hold with flat side corners</a:t>
            </a:r>
            <a:endParaRPr lang="en-US" sz="3600" dirty="0"/>
          </a:p>
          <a:p>
            <a:r>
              <a:rPr lang="en-US" sz="3600" dirty="0" smtClean="0"/>
              <a:t>Must be constantly held over test area by user.</a:t>
            </a:r>
            <a:endParaRPr lang="en-US" sz="3600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70" y="2427891"/>
            <a:ext cx="4342659" cy="3339712"/>
          </a:xfrm>
        </p:spPr>
      </p:pic>
      <p:cxnSp>
        <p:nvCxnSpPr>
          <p:cNvPr id="10" name="Straight Connector 9"/>
          <p:cNvCxnSpPr/>
          <p:nvPr/>
        </p:nvCxnSpPr>
        <p:spPr>
          <a:xfrm flipV="1">
            <a:off x="7898524" y="2254469"/>
            <a:ext cx="2979683" cy="15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08828" y="2853559"/>
            <a:ext cx="31531" cy="2317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89867" y="1885137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 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40359" y="4162097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 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View of Sensor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607966" y="2666999"/>
            <a:ext cx="5153109" cy="3513084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 smtClean="0"/>
              <a:t>Collector </a:t>
            </a:r>
            <a:r>
              <a:rPr lang="en-US" sz="2700" dirty="0"/>
              <a:t>has </a:t>
            </a:r>
            <a:r>
              <a:rPr lang="en-US" sz="2700" dirty="0" smtClean="0"/>
              <a:t>a &lt; </a:t>
            </a:r>
            <a:r>
              <a:rPr lang="en-US" sz="2700" dirty="0"/>
              <a:t>1 in. in diameter hole for filter to </a:t>
            </a:r>
            <a:r>
              <a:rPr lang="en-US" sz="2700" dirty="0" smtClean="0"/>
              <a:t>reside</a:t>
            </a:r>
            <a:endParaRPr lang="en-US" sz="2700" dirty="0"/>
          </a:p>
          <a:p>
            <a:r>
              <a:rPr lang="en-US" sz="2700" dirty="0"/>
              <a:t>Physical separation between collector and </a:t>
            </a:r>
            <a:r>
              <a:rPr lang="en-US" sz="2700" dirty="0" smtClean="0"/>
              <a:t>emitter by bent aluminum plate</a:t>
            </a:r>
            <a:endParaRPr lang="en-US" sz="2700" dirty="0"/>
          </a:p>
          <a:p>
            <a:r>
              <a:rPr lang="en-US" sz="2700" dirty="0"/>
              <a:t>Wire </a:t>
            </a:r>
            <a:r>
              <a:rPr lang="en-US" sz="2700" dirty="0" smtClean="0"/>
              <a:t>runs </a:t>
            </a:r>
            <a:r>
              <a:rPr lang="en-US" sz="2700" dirty="0"/>
              <a:t>through </a:t>
            </a:r>
            <a:r>
              <a:rPr lang="en-US" sz="2700" dirty="0" smtClean="0"/>
              <a:t>the hole </a:t>
            </a:r>
            <a:r>
              <a:rPr lang="en-US" sz="2700" dirty="0"/>
              <a:t>in separation to </a:t>
            </a:r>
            <a:r>
              <a:rPr lang="en-US" sz="2700" dirty="0" smtClean="0"/>
              <a:t>collector</a:t>
            </a:r>
          </a:p>
          <a:p>
            <a:r>
              <a:rPr lang="en-US" sz="2800" dirty="0"/>
              <a:t>Metalized Mylar in the walls of the entire closure.</a:t>
            </a:r>
          </a:p>
          <a:p>
            <a:r>
              <a:rPr lang="en-US" sz="2800" dirty="0"/>
              <a:t>Terminal block </a:t>
            </a:r>
            <a:r>
              <a:rPr lang="en-US" sz="2800" dirty="0" smtClean="0"/>
              <a:t>for convenience and aesthetics to </a:t>
            </a:r>
            <a:r>
              <a:rPr lang="en-US" sz="2800" dirty="0"/>
              <a:t>hold wires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18" y="2766833"/>
            <a:ext cx="3550227" cy="31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57" y="682221"/>
            <a:ext cx="10018713" cy="1752599"/>
          </a:xfrm>
        </p:spPr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465" y="2381372"/>
            <a:ext cx="5930169" cy="3124201"/>
          </a:xfrm>
        </p:spPr>
        <p:txBody>
          <a:bodyPr>
            <a:noAutofit/>
          </a:bodyPr>
          <a:lstStyle/>
          <a:p>
            <a:r>
              <a:rPr lang="en-US" sz="4000" dirty="0" smtClean="0"/>
              <a:t>Safe</a:t>
            </a:r>
          </a:p>
          <a:p>
            <a:r>
              <a:rPr lang="en-US" sz="4000" dirty="0" smtClean="0"/>
              <a:t>Compact</a:t>
            </a:r>
          </a:p>
          <a:p>
            <a:r>
              <a:rPr lang="en-US" sz="4000" dirty="0" smtClean="0"/>
              <a:t>Easy to use</a:t>
            </a:r>
          </a:p>
          <a:p>
            <a:r>
              <a:rPr lang="en-US" sz="4000" dirty="0" smtClean="0"/>
              <a:t>Easily read output</a:t>
            </a:r>
          </a:p>
        </p:txBody>
      </p:sp>
      <p:pic>
        <p:nvPicPr>
          <p:cNvPr id="4" name="Picture 3" descr="Sen des ICG De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57" y="2233613"/>
            <a:ext cx="4874043" cy="36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Aluminum Foil</a:t>
            </a:r>
            <a:br>
              <a:rPr lang="en-US" dirty="0" smtClean="0"/>
            </a:br>
            <a:r>
              <a:rPr lang="en-US" dirty="0" smtClean="0"/>
              <a:t>Reflectivity</a:t>
            </a:r>
            <a:endParaRPr lang="en-US" dirty="0"/>
          </a:p>
        </p:txBody>
      </p:sp>
      <p:pic>
        <p:nvPicPr>
          <p:cNvPr id="5" name="Picture Placeholder 4" descr="Capture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62912" y="1826187"/>
            <a:ext cx="5661510" cy="42271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765925" y="6126163"/>
            <a:ext cx="5426075" cy="588962"/>
          </a:xfrm>
        </p:spPr>
        <p:txBody>
          <a:bodyPr/>
          <a:lstStyle/>
          <a:p>
            <a:r>
              <a:rPr lang="en-US" dirty="0" smtClean="0"/>
              <a:t>Slight drop at 800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Medium, Synthetic </a:t>
            </a: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700" dirty="0" smtClean="0"/>
              <a:t>The ideal testing environment would be using a human patient.</a:t>
            </a:r>
          </a:p>
          <a:p>
            <a:r>
              <a:rPr lang="en-US" sz="2700" dirty="0" smtClean="0"/>
              <a:t>Problems with legality.</a:t>
            </a:r>
          </a:p>
          <a:p>
            <a:r>
              <a:rPr lang="en-US" sz="2700" dirty="0" smtClean="0"/>
              <a:t>Next option, Synthetic blood.</a:t>
            </a:r>
          </a:p>
          <a:p>
            <a:r>
              <a:rPr lang="en-US" sz="2700" dirty="0" smtClean="0"/>
              <a:t>Needed enough for thorough testing.</a:t>
            </a:r>
          </a:p>
          <a:p>
            <a:r>
              <a:rPr lang="en-US" sz="2700" dirty="0" smtClean="0"/>
              <a:t>Issue with customs; importing 5 liters of "blood".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85" y="2667000"/>
            <a:ext cx="2277230" cy="3124200"/>
          </a:xfrm>
        </p:spPr>
      </p:pic>
    </p:spTree>
    <p:extLst>
      <p:ext uri="{BB962C8B-B14F-4D97-AF65-F5344CB8AC3E}">
        <p14:creationId xmlns:p14="http://schemas.microsoft.com/office/powerpoint/2010/main" val="22379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3" y="2667000"/>
            <a:ext cx="9733691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Testing materials will be covered from external light to avoid false ICG fluorescence and false sensor readings.</a:t>
            </a:r>
          </a:p>
          <a:p>
            <a:r>
              <a:rPr lang="en-US" sz="2700" dirty="0"/>
              <a:t>Clear plastic containers and bags will be used to contain the synthetic blood and ICG.</a:t>
            </a:r>
          </a:p>
          <a:p>
            <a:r>
              <a:rPr lang="en-US" sz="2700" dirty="0">
                <a:solidFill>
                  <a:srgbClr val="000000"/>
                </a:solidFill>
                <a:latin typeface="Corbel"/>
              </a:rPr>
              <a:t>Were going to use Synthetic skin and muscle, but determined it would not be necessary for a proof of concept.</a:t>
            </a:r>
          </a:p>
          <a:p>
            <a:r>
              <a:rPr lang="en-US" sz="2700" dirty="0">
                <a:solidFill>
                  <a:srgbClr val="000000"/>
                </a:solidFill>
                <a:latin typeface="Corbel"/>
              </a:rPr>
              <a:t>Magnitude of fluorescence of ICG is understood to be directly related to ICG concentration in the testing medium (Synthetic blood).</a:t>
            </a:r>
          </a:p>
        </p:txBody>
      </p:sp>
    </p:spTree>
    <p:extLst>
      <p:ext uri="{BB962C8B-B14F-4D97-AF65-F5344CB8AC3E}">
        <p14:creationId xmlns:p14="http://schemas.microsoft.com/office/powerpoint/2010/main" val="41619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6202" y="2083675"/>
            <a:ext cx="4895055" cy="3124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700" dirty="0" smtClean="0"/>
              <a:t>Three Tests:</a:t>
            </a:r>
            <a:endParaRPr lang="en-US" sz="2700" dirty="0"/>
          </a:p>
          <a:p>
            <a:r>
              <a:rPr lang="en-US" sz="2700" dirty="0" smtClean="0">
                <a:latin typeface="Corbel"/>
              </a:rPr>
              <a:t>Responsiveness Test</a:t>
            </a:r>
            <a:endParaRPr lang="en-US" sz="2700" dirty="0">
              <a:latin typeface="Corbel"/>
            </a:endParaRPr>
          </a:p>
          <a:p>
            <a:r>
              <a:rPr lang="en-US" sz="2700" dirty="0" smtClean="0">
                <a:latin typeface="Corbel"/>
              </a:rPr>
              <a:t>Infusion Test</a:t>
            </a:r>
          </a:p>
          <a:p>
            <a:r>
              <a:rPr lang="en-US" sz="2700" dirty="0" smtClean="0">
                <a:latin typeface="Corbel"/>
              </a:rPr>
              <a:t>Decay Test</a:t>
            </a:r>
            <a:endParaRPr lang="en-US" sz="2700" dirty="0">
              <a:latin typeface="Corbe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8624" y="2564223"/>
            <a:ext cx="4895056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700" dirty="0" smtClean="0"/>
              <a:t>Responsiveness Test</a:t>
            </a:r>
            <a:r>
              <a:rPr lang="en-US" sz="2700" dirty="0"/>
              <a:t>:</a:t>
            </a:r>
          </a:p>
          <a:p>
            <a:r>
              <a:rPr lang="en-US" sz="2700" dirty="0" smtClean="0"/>
              <a:t>Testing to ensure collector responds to an LED that emits a readable signal.</a:t>
            </a:r>
            <a:endParaRPr lang="en-US" sz="2700" dirty="0"/>
          </a:p>
          <a:p>
            <a:r>
              <a:rPr lang="en-US" sz="2700" dirty="0"/>
              <a:t>Turn on sensor and start recording.</a:t>
            </a:r>
          </a:p>
          <a:p>
            <a:r>
              <a:rPr lang="en-US" sz="2700" dirty="0" smtClean="0"/>
              <a:t>Introduce the powered LED to the collector. </a:t>
            </a:r>
          </a:p>
          <a:p>
            <a:r>
              <a:rPr lang="en-US" sz="2700" dirty="0" smtClean="0"/>
              <a:t>Verify </a:t>
            </a:r>
            <a:r>
              <a:rPr lang="en-US" sz="2700" dirty="0"/>
              <a:t>the device indicates </a:t>
            </a:r>
            <a:r>
              <a:rPr lang="en-US" sz="2700" dirty="0" smtClean="0"/>
              <a:t>an </a:t>
            </a:r>
            <a:r>
              <a:rPr lang="en-US" sz="2700" dirty="0"/>
              <a:t>increased signal </a:t>
            </a:r>
            <a:r>
              <a:rPr lang="en-US" sz="2700" dirty="0" smtClean="0"/>
              <a:t>magnitude</a:t>
            </a:r>
            <a:r>
              <a:rPr lang="en-US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1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Tests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700" dirty="0"/>
              <a:t>Infusion Test:</a:t>
            </a:r>
          </a:p>
          <a:p>
            <a:r>
              <a:rPr lang="en-US" sz="2700" dirty="0">
                <a:latin typeface="Corbel"/>
              </a:rPr>
              <a:t>Start with a clean volume of testing medium.</a:t>
            </a:r>
          </a:p>
          <a:p>
            <a:r>
              <a:rPr lang="en-US" sz="2700" dirty="0">
                <a:latin typeface="Corbel"/>
              </a:rPr>
              <a:t>Turn on sensor and start recording.</a:t>
            </a:r>
          </a:p>
          <a:p>
            <a:r>
              <a:rPr lang="en-US" sz="2700" dirty="0"/>
              <a:t>Slowly introduce a sample of ICG and verify that the device indicates a trend of increasing magnitude of fluorescence.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8624" y="2564223"/>
            <a:ext cx="4895056" cy="3124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700" dirty="0"/>
              <a:t>Decay Test:</a:t>
            </a:r>
          </a:p>
          <a:p>
            <a:r>
              <a:rPr lang="en-US" sz="2700" dirty="0"/>
              <a:t>Start with a volume of testing medium with a predetermined quantity of ICG .</a:t>
            </a:r>
          </a:p>
          <a:p>
            <a:r>
              <a:rPr lang="en-US" sz="2700" dirty="0"/>
              <a:t>Turn on sensor and start recording.</a:t>
            </a:r>
          </a:p>
          <a:p>
            <a:r>
              <a:rPr lang="en-US" sz="2700" dirty="0"/>
              <a:t>Slowly introduce a quantity of clean testing medium. Verify the device indicates a decreasing magnitude of fluorescence.</a:t>
            </a:r>
          </a:p>
        </p:txBody>
      </p:sp>
    </p:spTree>
    <p:extLst>
      <p:ext uri="{BB962C8B-B14F-4D97-AF65-F5344CB8AC3E}">
        <p14:creationId xmlns:p14="http://schemas.microsoft.com/office/powerpoint/2010/main" val="14886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44" y="-528157"/>
            <a:ext cx="3450296" cy="1752599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311416"/>
              </p:ext>
            </p:extLst>
          </p:nvPr>
        </p:nvGraphicFramePr>
        <p:xfrm>
          <a:off x="2285990" y="961697"/>
          <a:ext cx="9448801" cy="529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177">
                  <a:extLst>
                    <a:ext uri="{9D8B030D-6E8A-4147-A177-3AD203B41FA5}">
                      <a16:colId xmlns:a16="http://schemas.microsoft.com/office/drawing/2014/main" xmlns="" val="1140126113"/>
                    </a:ext>
                  </a:extLst>
                </a:gridCol>
                <a:gridCol w="1339739">
                  <a:extLst>
                    <a:ext uri="{9D8B030D-6E8A-4147-A177-3AD203B41FA5}">
                      <a16:colId xmlns:a16="http://schemas.microsoft.com/office/drawing/2014/main" xmlns="" val="2027279624"/>
                    </a:ext>
                  </a:extLst>
                </a:gridCol>
                <a:gridCol w="1157099">
                  <a:extLst>
                    <a:ext uri="{9D8B030D-6E8A-4147-A177-3AD203B41FA5}">
                      <a16:colId xmlns:a16="http://schemas.microsoft.com/office/drawing/2014/main" xmlns="" val="2799416519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xmlns="" val="1144472515"/>
                    </a:ext>
                  </a:extLst>
                </a:gridCol>
                <a:gridCol w="1093634">
                  <a:extLst>
                    <a:ext uri="{9D8B030D-6E8A-4147-A177-3AD203B41FA5}">
                      <a16:colId xmlns:a16="http://schemas.microsoft.com/office/drawing/2014/main" xmlns="" val="4069997422"/>
                    </a:ext>
                  </a:extLst>
                </a:gridCol>
                <a:gridCol w="1230673">
                  <a:extLst>
                    <a:ext uri="{9D8B030D-6E8A-4147-A177-3AD203B41FA5}">
                      <a16:colId xmlns:a16="http://schemas.microsoft.com/office/drawing/2014/main" xmlns="" val="3892887923"/>
                    </a:ext>
                  </a:extLst>
                </a:gridCol>
              </a:tblGrid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Quantity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277607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</a:rPr>
                        <a:t>Atmel ATMEGA328P-PU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42815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Adafruit 2.8” TFT LCD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$43.99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425390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Synthetic</a:t>
                      </a:r>
                      <a:r>
                        <a:rPr lang="en-US" sz="1400" baseline="0" dirty="0" smtClean="0"/>
                        <a:t> Blood (5 liters)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$287.67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$57.53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$345.20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673142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LIPO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Rechargeable Battery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$33.34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$33.34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9159507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$23.75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053625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Charging 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$255.15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$255.15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187248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Wire/Cable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$3.94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$3.94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806893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FDS1010 Photodiode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$48.80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$8.58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$57.38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9509422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830nm Bandpass Filter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$84.67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$84.67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100062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LED780E x5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$26.00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$26.00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948682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$19.50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$19.50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279674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$1059.17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3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Work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45005"/>
              </p:ext>
            </p:extLst>
          </p:nvPr>
        </p:nvGraphicFramePr>
        <p:xfrm>
          <a:off x="1990236" y="2876532"/>
          <a:ext cx="90168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71">
                  <a:extLst>
                    <a:ext uri="{9D8B030D-6E8A-4147-A177-3AD203B41FA5}">
                      <a16:colId xmlns:a16="http://schemas.microsoft.com/office/drawing/2014/main" xmlns="" val="4199504532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2242487862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590227260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2579997137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3346207750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1895364140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3813401472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780186057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xmlns="" val="334823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64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Daniel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27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10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26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7789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3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Touchscreen not </a:t>
            </a:r>
            <a:r>
              <a:rPr lang="en-US" sz="3300" dirty="0" smtClean="0"/>
              <a:t>functioning properly.</a:t>
            </a:r>
            <a:endParaRPr lang="en-US" sz="3300" dirty="0" smtClean="0"/>
          </a:p>
          <a:p>
            <a:r>
              <a:rPr lang="en-US" sz="3300" dirty="0" smtClean="0"/>
              <a:t>ICG:</a:t>
            </a:r>
          </a:p>
          <a:p>
            <a:pPr lvl="1"/>
            <a:r>
              <a:rPr lang="en-US" sz="2900" dirty="0"/>
              <a:t>P</a:t>
            </a:r>
            <a:r>
              <a:rPr lang="en-US" sz="2900" dirty="0" smtClean="0"/>
              <a:t>rovided </a:t>
            </a:r>
            <a:r>
              <a:rPr lang="en-US" sz="2900" dirty="0" smtClean="0"/>
              <a:t>in limited </a:t>
            </a:r>
            <a:r>
              <a:rPr lang="en-US" sz="2900" dirty="0" smtClean="0"/>
              <a:t>quantities.</a:t>
            </a:r>
          </a:p>
          <a:p>
            <a:pPr lvl="1"/>
            <a:r>
              <a:rPr lang="en-US" sz="2900" dirty="0" smtClean="0"/>
              <a:t>Scale is not very precise.</a:t>
            </a:r>
          </a:p>
          <a:p>
            <a:pPr lvl="1"/>
            <a:r>
              <a:rPr lang="en-US" sz="2900" dirty="0" smtClean="0"/>
              <a:t>Not </a:t>
            </a:r>
            <a:r>
              <a:rPr lang="en-US" sz="2900" dirty="0" smtClean="0"/>
              <a:t>performing as </a:t>
            </a:r>
            <a:r>
              <a:rPr lang="en-US" sz="2900" dirty="0" smtClean="0"/>
              <a:t>expected.</a:t>
            </a:r>
          </a:p>
          <a:p>
            <a:pPr lvl="1"/>
            <a:r>
              <a:rPr lang="en-US" sz="2900" dirty="0"/>
              <a:t>T</a:t>
            </a:r>
            <a:r>
              <a:rPr lang="en-US" sz="2900" dirty="0" smtClean="0"/>
              <a:t>he </a:t>
            </a:r>
            <a:r>
              <a:rPr lang="en-US" sz="2900" dirty="0" smtClean="0"/>
              <a:t>possibility exists that emitter light is not sufficient.</a:t>
            </a:r>
          </a:p>
          <a:p>
            <a:r>
              <a:rPr lang="en-US" sz="3300" dirty="0" smtClean="0"/>
              <a:t>Testing </a:t>
            </a:r>
          </a:p>
          <a:p>
            <a:pPr lvl="1"/>
            <a:r>
              <a:rPr lang="en-US" sz="2900" dirty="0" smtClean="0"/>
              <a:t>Noise</a:t>
            </a:r>
            <a:endParaRPr lang="en-US" sz="2900" dirty="0"/>
          </a:p>
          <a:p>
            <a:pPr lvl="1"/>
            <a:r>
              <a:rPr lang="en-US" sz="2900" dirty="0" smtClean="0"/>
              <a:t>Precision</a:t>
            </a:r>
          </a:p>
          <a:p>
            <a:pPr lvl="1"/>
            <a:r>
              <a:rPr lang="en-US" sz="2900" dirty="0" smtClean="0"/>
              <a:t>Compatibility </a:t>
            </a:r>
            <a:r>
              <a:rPr lang="en-US" sz="2900" dirty="0"/>
              <a:t>between synthetic blood and real blood with </a:t>
            </a:r>
            <a:r>
              <a:rPr lang="en-US" sz="2900" dirty="0" smtClean="0"/>
              <a:t>ICG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attention, feel free to ask any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2458"/>
            <a:ext cx="10018713" cy="1752599"/>
          </a:xfrm>
        </p:spPr>
        <p:txBody>
          <a:bodyPr/>
          <a:lstStyle/>
          <a:p>
            <a:r>
              <a:rPr lang="en-US" dirty="0"/>
              <a:t>What is the P</a:t>
            </a:r>
            <a:r>
              <a:rPr lang="en-US" dirty="0" smtClean="0"/>
              <a:t>urpose of the </a:t>
            </a:r>
            <a:r>
              <a:rPr lang="en-US" dirty="0"/>
              <a:t>F</a:t>
            </a:r>
            <a:r>
              <a:rPr lang="en-US" dirty="0" smtClean="0"/>
              <a:t>inal Product?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204" y="1481938"/>
            <a:ext cx="10018713" cy="4477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“There 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are two uses that I have in mind for this device.</a:t>
            </a:r>
            <a:r>
              <a:rPr lang="en-US" sz="2000" dirty="0">
                <a:solidFill>
                  <a:srgbClr val="1287C3"/>
                </a:solidFill>
                <a:latin typeface="Corbel"/>
              </a:rPr>
              <a:t/>
            </a:r>
            <a:br>
              <a:rPr lang="en-US" sz="2000" dirty="0">
                <a:solidFill>
                  <a:srgbClr val="1287C3"/>
                </a:solidFill>
                <a:latin typeface="Corbel"/>
              </a:rPr>
            </a:br>
            <a:r>
              <a:rPr lang="en-US" sz="2000" dirty="0">
                <a:solidFill>
                  <a:srgbClr val="1287C3"/>
                </a:solidFill>
                <a:latin typeface="Corbel"/>
              </a:rPr>
              <a:t/>
            </a:r>
            <a:br>
              <a:rPr lang="en-US" sz="2000" dirty="0">
                <a:solidFill>
                  <a:srgbClr val="1287C3"/>
                </a:solidFill>
                <a:latin typeface="Corbel"/>
              </a:rPr>
            </a:br>
            <a:r>
              <a:rPr lang="en-US" sz="2000" dirty="0" smtClean="0">
                <a:solidFill>
                  <a:srgbClr val="1287C3"/>
                </a:solidFill>
                <a:latin typeface="Corbel"/>
              </a:rPr>
              <a:t>	</a:t>
            </a: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1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.  The steady state value of fluorescence (shortly after injection prior to the dye </a:t>
            </a: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being 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metabolized) should give an indicator of dye concentration which can be used to calculate blood volume.</a:t>
            </a:r>
            <a:r>
              <a:rPr lang="en-US" sz="2000" dirty="0">
                <a:solidFill>
                  <a:srgbClr val="1287C3"/>
                </a:solidFill>
                <a:latin typeface="Corbel"/>
              </a:rPr>
              <a:t/>
            </a:r>
            <a:br>
              <a:rPr lang="en-US" sz="2000" dirty="0">
                <a:solidFill>
                  <a:srgbClr val="1287C3"/>
                </a:solidFill>
                <a:latin typeface="Corbel"/>
              </a:rPr>
            </a:br>
            <a:r>
              <a:rPr lang="en-US" sz="2000" dirty="0">
                <a:solidFill>
                  <a:srgbClr val="1287C3"/>
                </a:solidFill>
                <a:latin typeface="Corbel"/>
              </a:rPr>
              <a:t/>
            </a:r>
            <a:br>
              <a:rPr lang="en-US" sz="2000" dirty="0">
                <a:solidFill>
                  <a:srgbClr val="1287C3"/>
                </a:solidFill>
                <a:latin typeface="Corbel"/>
              </a:rPr>
            </a:br>
            <a:r>
              <a:rPr lang="en-US" sz="2000" dirty="0" smtClean="0">
                <a:solidFill>
                  <a:srgbClr val="1287C3"/>
                </a:solidFill>
                <a:latin typeface="Corbel"/>
              </a:rPr>
              <a:t>	</a:t>
            </a: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2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.  The dynamic response, plot of fluorescence </a:t>
            </a: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vs. 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time, is related to cardiac output.</a:t>
            </a:r>
            <a:r>
              <a:rPr lang="en-US" sz="2000" dirty="0">
                <a:solidFill>
                  <a:srgbClr val="1287C3"/>
                </a:solidFill>
                <a:latin typeface="Corbel"/>
              </a:rPr>
              <a:t/>
            </a:r>
            <a:br>
              <a:rPr lang="en-US" sz="2000" dirty="0">
                <a:solidFill>
                  <a:srgbClr val="1287C3"/>
                </a:solidFill>
                <a:latin typeface="Corbel"/>
              </a:rPr>
            </a:br>
            <a:r>
              <a:rPr lang="en-US" sz="2000" dirty="0">
                <a:solidFill>
                  <a:srgbClr val="1287C3"/>
                </a:solidFill>
                <a:latin typeface="Corbel"/>
              </a:rPr>
              <a:t/>
            </a:r>
            <a:br>
              <a:rPr lang="en-US" sz="2000" dirty="0">
                <a:solidFill>
                  <a:srgbClr val="1287C3"/>
                </a:solidFill>
                <a:latin typeface="Corbel"/>
              </a:rPr>
            </a:br>
            <a:r>
              <a:rPr lang="en-US" sz="2000" dirty="0">
                <a:solidFill>
                  <a:srgbClr val="222222"/>
                </a:solidFill>
                <a:latin typeface="arial"/>
              </a:rPr>
              <a:t>So we should have an indicator of both blood volume and cardiac output with this dye fluorescence time plot</a:t>
            </a: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.”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/>
            </a:r>
            <a:br>
              <a:rPr lang="en-US" sz="2000" dirty="0">
                <a:solidFill>
                  <a:srgbClr val="222222"/>
                </a:solidFill>
                <a:latin typeface="arial"/>
              </a:rPr>
            </a:br>
            <a:r>
              <a:rPr lang="en-US" sz="2000" dirty="0">
                <a:solidFill>
                  <a:srgbClr val="222222"/>
                </a:solidFill>
                <a:latin typeface="arial"/>
              </a:rPr>
              <a:t/>
            </a:r>
            <a:br>
              <a:rPr lang="en-US" sz="2000" dirty="0">
                <a:solidFill>
                  <a:srgbClr val="222222"/>
                </a:solidFill>
                <a:latin typeface="arial"/>
              </a:rPr>
            </a:b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-Dr. </a:t>
            </a:r>
            <a:r>
              <a:rPr lang="en-US" sz="2000" dirty="0" smtClean="0">
                <a:solidFill>
                  <a:srgbClr val="222222"/>
                </a:solidFill>
                <a:latin typeface="arial"/>
                <a:cs typeface="arial"/>
              </a:rPr>
              <a:t>Looke </a:t>
            </a:r>
            <a:endParaRPr lang="en-US" sz="2000" dirty="0">
              <a:solidFill>
                <a:srgbClr val="2222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I/O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36726"/>
              </p:ext>
            </p:extLst>
          </p:nvPr>
        </p:nvGraphicFramePr>
        <p:xfrm>
          <a:off x="1153226" y="1710570"/>
          <a:ext cx="11017757" cy="422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3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/>
          <p:nvPr/>
        </p:nvSpPr>
        <p:spPr>
          <a:xfrm>
            <a:off x="3352800" y="566057"/>
            <a:ext cx="706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ICG Sensor Block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7256" y="3921480"/>
            <a:ext cx="1483772" cy="6173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Indocyanine Green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61665" y="2239741"/>
            <a:ext cx="9619529" cy="3307196"/>
            <a:chOff x="1961665" y="2239741"/>
            <a:chExt cx="9619529" cy="3307196"/>
          </a:xfrm>
        </p:grpSpPr>
        <p:sp>
          <p:nvSpPr>
            <p:cNvPr id="6" name="Rectangle 5"/>
            <p:cNvSpPr/>
            <p:nvPr/>
          </p:nvSpPr>
          <p:spPr>
            <a:xfrm>
              <a:off x="4008587" y="4726119"/>
              <a:ext cx="1483772" cy="617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Collector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45961" y="2783431"/>
              <a:ext cx="1483772" cy="617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Emitter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54734" y="4701361"/>
              <a:ext cx="1483772" cy="617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MCU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42376" y="3079704"/>
              <a:ext cx="1483772" cy="617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Touchscreen </a:t>
              </a:r>
              <a:r>
                <a:rPr lang="en-US" dirty="0" smtClean="0"/>
                <a:t>LCD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544795" y="5047149"/>
              <a:ext cx="1347619" cy="1403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956914" y="3784487"/>
              <a:ext cx="1546" cy="88056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388351" y="3811720"/>
              <a:ext cx="13924" cy="840125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9652104" y="3079703"/>
              <a:ext cx="1483772" cy="617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Battery</a:t>
              </a:r>
              <a:endParaRPr lang="en-US" dirty="0"/>
            </a:p>
          </p:txBody>
        </p:sp>
        <p:cxnSp>
          <p:nvCxnSpPr>
            <p:cNvPr id="17" name="Curved Connector 16"/>
            <p:cNvCxnSpPr>
              <a:stCxn id="9" idx="1"/>
              <a:endCxn id="4" idx="0"/>
            </p:cNvCxnSpPr>
            <p:nvPr/>
          </p:nvCxnSpPr>
          <p:spPr>
            <a:xfrm rot="10800000" flipV="1">
              <a:off x="2609143" y="3092082"/>
              <a:ext cx="1436819" cy="829397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4" idx="2"/>
            </p:cNvCxnSpPr>
            <p:nvPr/>
          </p:nvCxnSpPr>
          <p:spPr>
            <a:xfrm rot="16200000" flipH="1">
              <a:off x="3047666" y="4100259"/>
              <a:ext cx="522396" cy="1399444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961665" y="4949522"/>
              <a:ext cx="1438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Fluorescence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21366" y="2904564"/>
              <a:ext cx="162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Near Infrared Light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92359" y="5177605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Analog signal</a:t>
              </a:r>
              <a:endParaRPr lang="en-US" dirty="0"/>
            </a:p>
          </p:txBody>
        </p:sp>
        <p:cxnSp>
          <p:nvCxnSpPr>
            <p:cNvPr id="29" name="Curved Connector 28"/>
            <p:cNvCxnSpPr>
              <a:stCxn id="8" idx="0"/>
              <a:endCxn id="6" idx="0"/>
            </p:cNvCxnSpPr>
            <p:nvPr/>
          </p:nvCxnSpPr>
          <p:spPr>
            <a:xfrm rot="16200000" flipH="1" flipV="1">
              <a:off x="6749024" y="1081152"/>
              <a:ext cx="1646416" cy="5643517"/>
            </a:xfrm>
            <a:prstGeom prst="curvedConnector3">
              <a:avLst>
                <a:gd name="adj1" fmla="val -13885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8" idx="3"/>
              <a:endCxn id="9" idx="0"/>
            </p:cNvCxnSpPr>
            <p:nvPr/>
          </p:nvCxnSpPr>
          <p:spPr>
            <a:xfrm flipH="1" flipV="1">
              <a:off x="4787847" y="2783431"/>
              <a:ext cx="6348029" cy="604924"/>
            </a:xfrm>
            <a:prstGeom prst="curvedConnector4">
              <a:avLst>
                <a:gd name="adj1" fmla="val -3601"/>
                <a:gd name="adj2" fmla="val 137790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8" idx="1"/>
              <a:endCxn id="11" idx="3"/>
            </p:cNvCxnSpPr>
            <p:nvPr/>
          </p:nvCxnSpPr>
          <p:spPr>
            <a:xfrm rot="10800000" flipV="1">
              <a:off x="8426148" y="3388354"/>
              <a:ext cx="1225956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8" idx="2"/>
              <a:endCxn id="10" idx="3"/>
            </p:cNvCxnSpPr>
            <p:nvPr/>
          </p:nvCxnSpPr>
          <p:spPr>
            <a:xfrm rot="5400000">
              <a:off x="8759745" y="3375767"/>
              <a:ext cx="1313007" cy="1955484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9416248" y="2239741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5V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61861" y="406857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points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69259" y="3857860"/>
              <a:ext cx="933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Button Presses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097422" y="4560302"/>
              <a:ext cx="1483772" cy="617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PSU</a:t>
              </a:r>
              <a:endParaRPr lang="en-US" dirty="0"/>
            </a:p>
          </p:txBody>
        </p:sp>
        <p:cxnSp>
          <p:nvCxnSpPr>
            <p:cNvPr id="36" name="Curved Connector 35"/>
            <p:cNvCxnSpPr/>
            <p:nvPr/>
          </p:nvCxnSpPr>
          <p:spPr>
            <a:xfrm rot="5400000" flipH="1" flipV="1">
              <a:off x="10352545" y="4115085"/>
              <a:ext cx="847397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0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ICG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700" dirty="0"/>
              <a:t>Indocyanine Green possesses useful optical properties.</a:t>
            </a:r>
          </a:p>
          <a:p>
            <a:r>
              <a:rPr lang="en-US" sz="2700" dirty="0"/>
              <a:t>Absorbs light </a:t>
            </a:r>
            <a:r>
              <a:rPr lang="en-US" sz="2700" dirty="0" smtClean="0"/>
              <a:t>of a specific </a:t>
            </a:r>
            <a:r>
              <a:rPr lang="en-US" sz="2700" dirty="0"/>
              <a:t>range of frequencies, steps it down in energy, and re-releases it </a:t>
            </a:r>
            <a:r>
              <a:rPr lang="en-US" sz="2700" dirty="0" smtClean="0"/>
              <a:t>(as fluorescence</a:t>
            </a:r>
            <a:r>
              <a:rPr lang="en-US" sz="2700" dirty="0"/>
              <a:t>).</a:t>
            </a:r>
          </a:p>
          <a:p>
            <a:r>
              <a:rPr lang="en-US" sz="2700" dirty="0"/>
              <a:t>ICG's emission frequency is altered slightly in blood plasma, as it binds to proteins.</a:t>
            </a:r>
          </a:p>
          <a:p>
            <a:r>
              <a:rPr lang="en-US" sz="2700" dirty="0"/>
              <a:t>Ideal measure wavelength ~830 nm.</a:t>
            </a:r>
          </a:p>
        </p:txBody>
      </p:sp>
      <p:pic>
        <p:nvPicPr>
          <p:cNvPr id="5" name="Content Placeholder 4" descr="ICG emission and absorption graph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81220" y="2667000"/>
            <a:ext cx="4147759" cy="3124200"/>
          </a:xfrm>
        </p:spPr>
      </p:pic>
    </p:spTree>
    <p:extLst>
      <p:ext uri="{BB962C8B-B14F-4D97-AF65-F5344CB8AC3E}">
        <p14:creationId xmlns:p14="http://schemas.microsoft.com/office/powerpoint/2010/main" val="3640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49491"/>
            <a:ext cx="10018713" cy="1752599"/>
          </a:xfrm>
        </p:spPr>
        <p:txBody>
          <a:bodyPr/>
          <a:lstStyle/>
          <a:p>
            <a:r>
              <a:rPr lang="en-US" dirty="0"/>
              <a:t>Properties of ICG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191" y="4109661"/>
            <a:ext cx="10015772" cy="2176463"/>
          </a:xfrm>
        </p:spPr>
        <p:txBody>
          <a:bodyPr/>
          <a:lstStyle/>
          <a:p>
            <a:r>
              <a:rPr lang="en-US" sz="2700" dirty="0"/>
              <a:t>Process called "Quenching" makes fluorescence decrease with concentration after a certain concentration is reached.</a:t>
            </a:r>
          </a:p>
          <a:p>
            <a:r>
              <a:rPr lang="en-US" sz="2700" dirty="0"/>
              <a:t>Our measurable range then is from 8 to 100 micrograms per milliliter (before quenching takes effect). </a:t>
            </a:r>
          </a:p>
        </p:txBody>
      </p:sp>
      <p:pic>
        <p:nvPicPr>
          <p:cNvPr id="5" name="Content Placeholder 4" descr="ICG Concentratio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7612" y="1216025"/>
            <a:ext cx="6943285" cy="2977599"/>
          </a:xfrm>
        </p:spPr>
      </p:pic>
    </p:spTree>
    <p:extLst>
      <p:ext uri="{BB962C8B-B14F-4D97-AF65-F5344CB8AC3E}">
        <p14:creationId xmlns:p14="http://schemas.microsoft.com/office/powerpoint/2010/main" val="23986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4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7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1084</TotalTime>
  <Words>1655</Words>
  <Application>Microsoft Office PowerPoint</Application>
  <PresentationFormat>Custom</PresentationFormat>
  <Paragraphs>447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3_Parallax</vt:lpstr>
      <vt:lpstr>4_Parallax</vt:lpstr>
      <vt:lpstr>7_Parallax</vt:lpstr>
      <vt:lpstr>ICG Sensor</vt:lpstr>
      <vt:lpstr>Indocyanine Green</vt:lpstr>
      <vt:lpstr>SPY Elite System ( SPYE)</vt:lpstr>
      <vt:lpstr>Goals and Objectives</vt:lpstr>
      <vt:lpstr>What is the Purpose of the Final Product?</vt:lpstr>
      <vt:lpstr>System I/O</vt:lpstr>
      <vt:lpstr>PowerPoint Presentation</vt:lpstr>
      <vt:lpstr>Properties of ICG</vt:lpstr>
      <vt:lpstr>Properties of ICG</vt:lpstr>
      <vt:lpstr>Photodiode Substrate Choices</vt:lpstr>
      <vt:lpstr>Si Photodiode Choices</vt:lpstr>
      <vt:lpstr>Si Photodiode Selection</vt:lpstr>
      <vt:lpstr>Filter Choices</vt:lpstr>
      <vt:lpstr>Sensing Range</vt:lpstr>
      <vt:lpstr>Emitter Selection</vt:lpstr>
      <vt:lpstr>Emitter Selection</vt:lpstr>
      <vt:lpstr>Emission/Collection Ranges</vt:lpstr>
      <vt:lpstr>Alternate Filter for Testing</vt:lpstr>
      <vt:lpstr>Complete Sensor Circuitry</vt:lpstr>
      <vt:lpstr>PCB Schematic</vt:lpstr>
      <vt:lpstr>PCB Layout</vt:lpstr>
      <vt:lpstr>Output</vt:lpstr>
      <vt:lpstr>PowerPoint Presentation</vt:lpstr>
      <vt:lpstr>Comparison of Displays</vt:lpstr>
      <vt:lpstr>Display Specifications</vt:lpstr>
      <vt:lpstr>Comparison of Microcontrollers</vt:lpstr>
      <vt:lpstr>Originally… </vt:lpstr>
      <vt:lpstr>ATmega328P</vt:lpstr>
      <vt:lpstr>Software States</vt:lpstr>
      <vt:lpstr>Data Storage Implementation</vt:lpstr>
      <vt:lpstr> Power System </vt:lpstr>
      <vt:lpstr>Why LIPO?</vt:lpstr>
      <vt:lpstr>Voltage Regulation</vt:lpstr>
      <vt:lpstr>Charging Circuit Block Diagram</vt:lpstr>
      <vt:lpstr>Charging IC</vt:lpstr>
      <vt:lpstr>Charger Casing</vt:lpstr>
      <vt:lpstr>Main Housing Unit</vt:lpstr>
      <vt:lpstr>Sensor Casing</vt:lpstr>
      <vt:lpstr>Bottom View of Sensor</vt:lpstr>
      <vt:lpstr>Aluminum Foil Reflectivity</vt:lpstr>
      <vt:lpstr>Testing Medium, Synthetic Blood</vt:lpstr>
      <vt:lpstr>Testing methods</vt:lpstr>
      <vt:lpstr>Primary Tests</vt:lpstr>
      <vt:lpstr>Primary Tests (Cont’d)</vt:lpstr>
      <vt:lpstr>Budget</vt:lpstr>
      <vt:lpstr>Distribution of Work</vt:lpstr>
      <vt:lpstr>Issues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 Sensor</dc:title>
  <dc:creator>Multimedia Classroom User</dc:creator>
  <cp:lastModifiedBy>Student</cp:lastModifiedBy>
  <cp:revision>505</cp:revision>
  <dcterms:created xsi:type="dcterms:W3CDTF">2012-07-27T01:16:44Z</dcterms:created>
  <dcterms:modified xsi:type="dcterms:W3CDTF">2013-11-25T14:44:35Z</dcterms:modified>
</cp:coreProperties>
</file>