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67" r:id="rId2"/>
    <p:sldId id="268" r:id="rId3"/>
    <p:sldId id="269" r:id="rId4"/>
    <p:sldId id="321" r:id="rId5"/>
    <p:sldId id="270" r:id="rId6"/>
    <p:sldId id="306" r:id="rId7"/>
    <p:sldId id="258" r:id="rId8"/>
    <p:sldId id="259" r:id="rId9"/>
    <p:sldId id="305" r:id="rId10"/>
    <p:sldId id="278" r:id="rId11"/>
    <p:sldId id="318" r:id="rId12"/>
    <p:sldId id="260" r:id="rId13"/>
    <p:sldId id="280" r:id="rId14"/>
    <p:sldId id="310" r:id="rId15"/>
    <p:sldId id="282" r:id="rId16"/>
    <p:sldId id="311" r:id="rId17"/>
    <p:sldId id="322" r:id="rId18"/>
    <p:sldId id="261" r:id="rId19"/>
    <p:sldId id="312" r:id="rId20"/>
    <p:sldId id="284" r:id="rId21"/>
    <p:sldId id="315" r:id="rId22"/>
    <p:sldId id="298" r:id="rId23"/>
    <p:sldId id="307" r:id="rId24"/>
    <p:sldId id="308" r:id="rId25"/>
    <p:sldId id="300" r:id="rId26"/>
    <p:sldId id="262" r:id="rId27"/>
    <p:sldId id="304" r:id="rId28"/>
    <p:sldId id="320" r:id="rId29"/>
    <p:sldId id="287" r:id="rId30"/>
    <p:sldId id="263" r:id="rId31"/>
    <p:sldId id="313" r:id="rId32"/>
    <p:sldId id="319" r:id="rId33"/>
    <p:sldId id="303" r:id="rId34"/>
    <p:sldId id="264" r:id="rId35"/>
    <p:sldId id="291" r:id="rId36"/>
    <p:sldId id="292" r:id="rId37"/>
    <p:sldId id="324" r:id="rId38"/>
    <p:sldId id="295" r:id="rId39"/>
    <p:sldId id="297" r:id="rId40"/>
    <p:sldId id="301" r:id="rId41"/>
    <p:sldId id="302" r:id="rId42"/>
    <p:sldId id="317" r:id="rId43"/>
    <p:sldId id="290" r:id="rId44"/>
    <p:sldId id="316" r:id="rId45"/>
    <p:sldId id="288" r:id="rId46"/>
    <p:sldId id="289" r:id="rId47"/>
    <p:sldId id="271" r:id="rId48"/>
    <p:sldId id="275" r:id="rId49"/>
    <p:sldId id="314" r:id="rId50"/>
    <p:sldId id="325" r:id="rId51"/>
    <p:sldId id="326" r:id="rId52"/>
    <p:sldId id="327" r:id="rId53"/>
    <p:sldId id="27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2A64-75AF-4E39-B89A-F82D36C0DFC8}" type="datetimeFigureOut">
              <a:rPr lang="en-US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A6BA-167C-42B9-8453-312ACE2BF0D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0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2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0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0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5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4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6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5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4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7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2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66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5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1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3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8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7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05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59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4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9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6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9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42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354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6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17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65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82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06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7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A6BA-167C-42B9-8453-312ACE2BF0D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Umbrella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256476"/>
            <a:ext cx="5384800" cy="1869687"/>
          </a:xfrm>
        </p:spPr>
        <p:txBody>
          <a:bodyPr vert="horz" anchor="t">
            <a:normAutofit lnSpcReduction="10000"/>
          </a:bodyPr>
          <a:lstStyle/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9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Derek Workman EE</a:t>
            </a:r>
          </a:p>
          <a:p>
            <a:pPr marL="13716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Eugene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McDonald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Nicholas Van Nice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79" y="736207"/>
            <a:ext cx="7649936" cy="76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Solar Panel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241700"/>
          </a:xfrm>
        </p:spPr>
        <p:txBody>
          <a:bodyPr vert="horz" anchor="t"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Solopower’s CIGS </a:t>
            </a:r>
            <a:r>
              <a:rPr lang="en-US" dirty="0"/>
              <a:t>thin film </a:t>
            </a:r>
            <a:r>
              <a:rPr lang="en-US" dirty="0" smtClean="0"/>
              <a:t>technology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Highest efficiency in thin film technology 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28 </a:t>
            </a:r>
            <a:r>
              <a:rPr lang="en-US" dirty="0"/>
              <a:t>individual 1.25 watt </a:t>
            </a:r>
            <a:r>
              <a:rPr lang="en-US" dirty="0" smtClean="0"/>
              <a:t>solar </a:t>
            </a:r>
            <a:r>
              <a:rPr lang="en-US" dirty="0"/>
              <a:t>cells connected in series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Produces 35 </a:t>
            </a:r>
            <a:r>
              <a:rPr lang="en-US" dirty="0" smtClean="0"/>
              <a:t>watts</a:t>
            </a:r>
          </a:p>
          <a:p>
            <a:pPr marL="137160" indent="0" algn="just">
              <a:buNone/>
            </a:pPr>
            <a:r>
              <a:rPr lang="en-US" dirty="0" smtClean="0"/>
              <a:t>     </a:t>
            </a:r>
            <a:r>
              <a:rPr lang="en-US" dirty="0"/>
              <a:t>14 volts at 2.5 amps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Lightweight and flexible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Raw solar cell needs weatherproof encapsulation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9293683"/>
              </p:ext>
            </p:extLst>
          </p:nvPr>
        </p:nvGraphicFramePr>
        <p:xfrm>
          <a:off x="6938152" y="4507606"/>
          <a:ext cx="4710591" cy="192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0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12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value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5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Manufacturer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Solopower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5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charset="0"/>
                        </a:rPr>
                        <a:t> weight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1lb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5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</a:rPr>
                        <a:t>Price</a:t>
                      </a:r>
                      <a:endParaRPr lang="en-US" dirty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</a:rPr>
                        <a:t>$130.60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C:\a clip art for slides\mcJd4vgRwuCurlwhD7D74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1249252"/>
            <a:ext cx="4806503" cy="2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0197" y="4005329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Solopower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42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Solar Panel Build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2" descr="C:\a clip art for slides\solar pane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" y="1201456"/>
            <a:ext cx="5656999" cy="28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90346" y="1535198"/>
            <a:ext cx="401048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Copper tape tabbing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Electrically conductive glue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resistivity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Solderable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215" y="4488841"/>
            <a:ext cx="377539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Gorilla shipping tape encapsulation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Durable non stretching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 yellowing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heat rating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a clip art for slides\solar pan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70" y="4034017"/>
            <a:ext cx="5599794" cy="27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stCxn id="10" idx="1"/>
          </p:cNvCxnSpPr>
          <p:nvPr/>
        </p:nvCxnSpPr>
        <p:spPr>
          <a:xfrm flipH="1" flipV="1">
            <a:off x="5422006" y="2112135"/>
            <a:ext cx="2068340" cy="438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</p:cNvCxnSpPr>
          <p:nvPr/>
        </p:nvCxnSpPr>
        <p:spPr>
          <a:xfrm flipH="1">
            <a:off x="8967674" y="3566523"/>
            <a:ext cx="527916" cy="168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2006" y="167840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15952" y="499595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cxnSp>
        <p:nvCxnSpPr>
          <p:cNvPr id="17" name="Straight Connector 16"/>
          <p:cNvCxnSpPr>
            <a:endCxn id="11" idx="0"/>
          </p:cNvCxnSpPr>
          <p:nvPr/>
        </p:nvCxnSpPr>
        <p:spPr>
          <a:xfrm>
            <a:off x="2395470" y="2833352"/>
            <a:ext cx="213442" cy="1655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</p:cNvCxnSpPr>
          <p:nvPr/>
        </p:nvCxnSpPr>
        <p:spPr>
          <a:xfrm>
            <a:off x="4496608" y="5504504"/>
            <a:ext cx="2870107" cy="97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41029" y="5504503"/>
            <a:ext cx="0" cy="625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62952" y="5504503"/>
            <a:ext cx="0" cy="625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41029" y="6130344"/>
            <a:ext cx="14757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028381" y="6130344"/>
            <a:ext cx="10345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15952" y="594567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14 inch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972800" y="4957853"/>
            <a:ext cx="264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62953" y="5496848"/>
            <a:ext cx="2189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172423" y="490038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1.75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inch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13" y="165100"/>
            <a:ext cx="54806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smtClean="0">
                <a:latin typeface="Lucida Sans"/>
              </a:rPr>
              <a:t>Maximum Power Point Tracking (MPPT)</a:t>
            </a:r>
            <a:endParaRPr lang="en-US" sz="36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 Current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 Volt Regulator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MPPT Synchronous Switching Regulator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 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MOSFET Driver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61293"/>
            <a:ext cx="2443182" cy="956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10-13 variable voltage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80648" y="263236"/>
            <a:ext cx="908595" cy="4048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8.4 volt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31374" y="101142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18981" y="1900976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 analog inputs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MCU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33821" y="251396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outputs from MCU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34781" y="4562297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PWM control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3463910" y="3862249"/>
            <a:ext cx="10625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463910" y="2954657"/>
            <a:ext cx="0" cy="92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637261" y="2954657"/>
            <a:ext cx="18266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01778" y="2717179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10mA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68490" y="3416471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130mA</a:t>
            </a:r>
            <a:endParaRPr lang="en-US" sz="1200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9037864" y="2954658"/>
            <a:ext cx="0" cy="24742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9037864" y="2954657"/>
            <a:ext cx="1409167" cy="874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7878676" y="5428956"/>
            <a:ext cx="1159188" cy="2819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113"/>
          <p:cNvCxnSpPr/>
          <p:nvPr/>
        </p:nvCxnSpPr>
        <p:spPr>
          <a:xfrm flipH="1" flipV="1">
            <a:off x="11050177" y="2004991"/>
            <a:ext cx="2337" cy="58673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Flowchart: Alternate Process 81"/>
          <p:cNvSpPr/>
          <p:nvPr/>
        </p:nvSpPr>
        <p:spPr>
          <a:xfrm>
            <a:off x="10413564" y="2634084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Arial" panose="020B0604020202020204" pitchFamily="34" charset="0"/>
              </a:rPr>
              <a:t>Current and Voltage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Arial" panose="020B0604020202020204" pitchFamily="34" charset="0"/>
              </a:rPr>
              <a:t>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Arial" panose="020B0604020202020204" pitchFamily="34" charset="0"/>
              </a:rPr>
              <a:t>ensors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Solar </a:t>
            </a:r>
            <a:r>
              <a:rPr lang="en-US" dirty="0"/>
              <a:t>panel and battery voltage sensors are simple voltage divider </a:t>
            </a:r>
            <a:r>
              <a:rPr lang="en-US" dirty="0" smtClean="0"/>
              <a:t>circuits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Allegro’s hall effect-based ACS712 linear current sensor IC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Allows MCU to calculate maximum power from solar panel and regulate output voltage to battery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2431204"/>
              </p:ext>
            </p:extLst>
          </p:nvPr>
        </p:nvGraphicFramePr>
        <p:xfrm>
          <a:off x="6684136" y="4356279"/>
          <a:ext cx="477806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Allegro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ACS712ELCTR-05B-T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SOIC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0" name="Picture 4" descr="C:\a clip art for slides\current sensor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1" y="1727871"/>
            <a:ext cx="3825025" cy="21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0651" y="3876541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Allegro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76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Power MOSFETS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Testing 2 different power MOSFETS in Prototype board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Texas Instruments CDS18503KCS Power MOSFET much more efficient </a:t>
            </a:r>
          </a:p>
          <a:p>
            <a:pPr marL="13716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99197"/>
              </p:ext>
            </p:extLst>
          </p:nvPr>
        </p:nvGraphicFramePr>
        <p:xfrm>
          <a:off x="824250" y="2419678"/>
          <a:ext cx="9826578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8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CDS18503KCS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IRFZ44N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r>
                        <a:rPr lang="en-US" baseline="0" dirty="0" smtClean="0"/>
                        <a:t>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Rectifier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voltage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Drain-to-Source</a:t>
                      </a:r>
                      <a:r>
                        <a:rPr lang="en-US" baseline="0" dirty="0" smtClean="0"/>
                        <a:t> On-Resistance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3.6mohm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17.5mohm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$1.97/each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MOSFET Driver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4902686"/>
              </p:ext>
            </p:extLst>
          </p:nvPr>
        </p:nvGraphicFramePr>
        <p:xfrm>
          <a:off x="609600" y="1600200"/>
          <a:ext cx="1111091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3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3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LM27222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IR2104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Rectifier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4V</a:t>
                      </a:r>
                      <a:r>
                        <a:rPr lang="en-US" baseline="0" dirty="0" smtClean="0"/>
                        <a:t> to 6.85V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V– 20V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SOIC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</a:t>
                      </a:r>
                      <a:r>
                        <a:rPr lang="en-US" baseline="0" dirty="0" smtClean="0"/>
                        <a:t>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186" y="4005330"/>
            <a:ext cx="1107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Chose the LM27222 to begin testing mainly because of input voltage and lower operating current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Had issues with LM27222 not switching MOSFETS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Decided to switch to IR2104 with great success</a:t>
            </a:r>
          </a:p>
        </p:txBody>
      </p:sp>
    </p:spTree>
    <p:extLst>
      <p:ext uri="{BB962C8B-B14F-4D97-AF65-F5344CB8AC3E}">
        <p14:creationId xmlns:p14="http://schemas.microsoft.com/office/powerpoint/2010/main" val="4176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Testing of MPPT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622896"/>
            <a:ext cx="5279479" cy="14779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Light blue:  Output after Inductor</a:t>
            </a:r>
          </a:p>
          <a:p>
            <a:endParaRPr lang="en-US" dirty="0"/>
          </a:p>
          <a:p>
            <a:r>
              <a:rPr lang="en-US" dirty="0"/>
              <a:t>Issue: </a:t>
            </a:r>
          </a:p>
          <a:p>
            <a:r>
              <a:rPr lang="en-US" dirty="0"/>
              <a:t>Having trouble </a:t>
            </a:r>
            <a:r>
              <a:rPr lang="en-US" dirty="0" smtClean="0"/>
              <a:t>getting consistent output</a:t>
            </a:r>
          </a:p>
          <a:p>
            <a:endParaRPr lang="en-US" dirty="0"/>
          </a:p>
        </p:txBody>
      </p:sp>
      <p:pic>
        <p:nvPicPr>
          <p:cNvPr id="3" name="Picture 2" descr="tek00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45" y="1514475"/>
            <a:ext cx="5246643" cy="3040063"/>
          </a:xfrm>
          <a:prstGeom prst="rect">
            <a:avLst/>
          </a:prstGeom>
        </p:spPr>
      </p:pic>
      <p:pic>
        <p:nvPicPr>
          <p:cNvPr id="4" name="Picture 3" descr="tek00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888" y="1514475"/>
            <a:ext cx="5005300" cy="3040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963" y="4554538"/>
            <a:ext cx="528002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ook Antiqua"/>
              </a:rPr>
              <a:t>MOSFET output before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Book Antiqua"/>
              </a:rPr>
              <a:t>12 volt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Book Antiqua"/>
              </a:rPr>
              <a:t>62.75kHZ switching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Book Antiqua"/>
              </a:rPr>
              <a:t>50% duty cycle</a:t>
            </a:r>
          </a:p>
          <a:p>
            <a:endParaRPr lang="en-US" dirty="0">
              <a:solidFill>
                <a:srgbClr val="FFFFFF"/>
              </a:solidFill>
              <a:latin typeface="Book Antiqua"/>
            </a:endParaRPr>
          </a:p>
          <a:p>
            <a:r>
              <a:rPr lang="en-US" dirty="0">
                <a:solidFill>
                  <a:srgbClr val="FFFFFF"/>
                </a:solidFill>
                <a:latin typeface="Book Antiqua"/>
              </a:rPr>
              <a:t>Yellow: Output from microcontroller</a:t>
            </a:r>
          </a:p>
          <a:p>
            <a:r>
              <a:rPr lang="en-US" dirty="0">
                <a:solidFill>
                  <a:srgbClr val="FFFFFF"/>
                </a:solidFill>
                <a:latin typeface="Book Antiqua"/>
              </a:rPr>
              <a:t>Light Blue: Output from MOSFET's</a:t>
            </a:r>
          </a:p>
        </p:txBody>
      </p:sp>
    </p:spTree>
    <p:extLst>
      <p:ext uri="{BB962C8B-B14F-4D97-AF65-F5344CB8AC3E}">
        <p14:creationId xmlns:p14="http://schemas.microsoft.com/office/powerpoint/2010/main" val="1974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Final Testing </a:t>
            </a:r>
            <a:r>
              <a:rPr lang="en-US" smtClean="0">
                <a:solidFill>
                  <a:schemeClr val="tx1"/>
                </a:solidFill>
              </a:rPr>
              <a:t>of MPPT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67" y="1589183"/>
            <a:ext cx="6278033" cy="4708525"/>
          </a:xfrm>
        </p:spPr>
      </p:pic>
      <p:sp>
        <p:nvSpPr>
          <p:cNvPr id="6" name="TextBox 5"/>
          <p:cNvSpPr txBox="1"/>
          <p:nvPr/>
        </p:nvSpPr>
        <p:spPr>
          <a:xfrm>
            <a:off x="297455" y="1589183"/>
            <a:ext cx="499367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ripple voltage was </a:t>
            </a:r>
          </a:p>
          <a:p>
            <a:r>
              <a:rPr lang="en-US" sz="2400" dirty="0" smtClean="0"/>
              <a:t>approximately 1.3V</a:t>
            </a:r>
          </a:p>
          <a:p>
            <a:endParaRPr lang="en-US" dirty="0" smtClean="0"/>
          </a:p>
          <a:p>
            <a:r>
              <a:rPr lang="en-US" sz="2400" dirty="0" smtClean="0"/>
              <a:t>Final ripple voltage is 0.694 mV</a:t>
            </a:r>
          </a:p>
          <a:p>
            <a:endParaRPr lang="en-US" dirty="0" smtClean="0"/>
          </a:p>
          <a:p>
            <a:r>
              <a:rPr lang="en-US" sz="2400" dirty="0" smtClean="0"/>
              <a:t>Included an RC </a:t>
            </a:r>
            <a:r>
              <a:rPr lang="en-US" sz="2400" dirty="0" err="1" smtClean="0"/>
              <a:t>snubber</a:t>
            </a:r>
            <a:r>
              <a:rPr lang="en-US" sz="2400" dirty="0" smtClean="0"/>
              <a:t> circuit </a:t>
            </a:r>
          </a:p>
          <a:p>
            <a:r>
              <a:rPr lang="en-US" sz="2400" dirty="0" smtClean="0"/>
              <a:t>And increased the </a:t>
            </a:r>
            <a:r>
              <a:rPr lang="en-US" sz="2400" dirty="0"/>
              <a:t>f</a:t>
            </a:r>
            <a:r>
              <a:rPr lang="en-US" sz="2400" dirty="0" smtClean="0"/>
              <a:t>ilter capacitor </a:t>
            </a:r>
          </a:p>
          <a:p>
            <a:r>
              <a:rPr lang="en-US" sz="2400" dirty="0" smtClean="0"/>
              <a:t>From 220uF to 560uF which nearly </a:t>
            </a:r>
          </a:p>
          <a:p>
            <a:r>
              <a:rPr lang="en-US" sz="2400" dirty="0" smtClean="0"/>
              <a:t>cut the ripple voltage in half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Dark Blue: Input voltage</a:t>
            </a:r>
          </a:p>
          <a:p>
            <a:r>
              <a:rPr lang="en-US" sz="2400" dirty="0" smtClean="0"/>
              <a:t>Light Blue: Filtered </a:t>
            </a:r>
            <a:r>
              <a:rPr lang="en-US" sz="2400" dirty="0"/>
              <a:t>o</a:t>
            </a:r>
            <a:r>
              <a:rPr lang="en-US" sz="2400" dirty="0" smtClean="0"/>
              <a:t>utput voltage</a:t>
            </a:r>
          </a:p>
        </p:txBody>
      </p:sp>
    </p:spTree>
    <p:extLst>
      <p:ext uri="{BB962C8B-B14F-4D97-AF65-F5344CB8AC3E}">
        <p14:creationId xmlns:p14="http://schemas.microsoft.com/office/powerpoint/2010/main" val="2251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67" y="450282"/>
            <a:ext cx="49042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Lucida Sans"/>
              </a:rPr>
              <a:t>Battery Charging</a:t>
            </a:r>
            <a:endParaRPr lang="en-US" sz="40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Charger  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LI-ION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MCU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USB Charger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8.4 volt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06081" y="547844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2A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5671978" y="4126320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0.5 A</a:t>
            </a:r>
            <a:endParaRPr lang="en-US" sz="1000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8954539" y="2872539"/>
            <a:ext cx="0" cy="2569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954539" y="2872537"/>
            <a:ext cx="1492492" cy="19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877002" y="5428956"/>
            <a:ext cx="1077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1" idx="0"/>
          </p:cNvCxnSpPr>
          <p:nvPr/>
        </p:nvCxnSpPr>
        <p:spPr>
          <a:xfrm flipV="1">
            <a:off x="11035780" y="2004067"/>
            <a:ext cx="16733" cy="630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Flowchart: Alternate Process 81"/>
          <p:cNvSpPr/>
          <p:nvPr/>
        </p:nvSpPr>
        <p:spPr>
          <a:xfrm>
            <a:off x="10413564" y="2634084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Volt Regulator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281488" y="3454240"/>
            <a:ext cx="14193" cy="64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56485" y="3875280"/>
            <a:ext cx="13171" cy="219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526476" y="3884524"/>
            <a:ext cx="2443182" cy="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533028" y="3454240"/>
            <a:ext cx="4671" cy="43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Battery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Tenergy’s 7.4V 5200mAh Li-ion battery pack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Lightweight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Small size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battery memory effects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self discharge rate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Built in over charge and over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discharging IC prolongs battery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life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122" name="Picture 2" descr="E:\battery p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99" y="875804"/>
            <a:ext cx="30289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9729" y="3903611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Battery Junction</a:t>
            </a:r>
            <a:endParaRPr lang="en-US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136"/>
              </p:ext>
            </p:extLst>
          </p:nvPr>
        </p:nvGraphicFramePr>
        <p:xfrm>
          <a:off x="6813868" y="4149832"/>
          <a:ext cx="4613796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6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6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Tenergy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lbs</a:t>
                      </a:r>
                      <a:r>
                        <a:rPr lang="en-US" sz="1600" baseline="0" dirty="0" smtClean="0"/>
                        <a:t> (6.7 </a:t>
                      </a:r>
                      <a:r>
                        <a:rPr lang="en-US" sz="1600" baseline="0" dirty="0" err="1" smtClean="0"/>
                        <a:t>oz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Dimensions(</a:t>
                      </a:r>
                      <a:r>
                        <a:rPr lang="en-US" sz="1600" dirty="0" err="1" smtClean="0"/>
                        <a:t>lxwxh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2.83”x2.76”x0.79”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Fully charged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8.4V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Cut-off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$47.04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10891234" cy="4525963"/>
          </a:xfrm>
        </p:spPr>
        <p:txBody>
          <a:bodyPr vert="horz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with photovoltaics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 a unique solar panel tracking application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of multiple controlled systems into a single design</a:t>
            </a:r>
          </a:p>
          <a:p>
            <a:pPr marL="137160" indent="0">
              <a:buNone/>
            </a:pPr>
            <a:r>
              <a:rPr lang="en-US" dirty="0"/>
              <a:t>	- </a:t>
            </a:r>
            <a:r>
              <a:rPr lang="en-US" dirty="0" smtClean="0"/>
              <a:t>Lighting </a:t>
            </a:r>
            <a:r>
              <a:rPr lang="en-US" dirty="0"/>
              <a:t>control</a:t>
            </a:r>
          </a:p>
          <a:p>
            <a:pPr marL="137160" indent="0">
              <a:buNone/>
            </a:pPr>
            <a:r>
              <a:rPr lang="en-US" dirty="0"/>
              <a:t>	- </a:t>
            </a:r>
            <a:r>
              <a:rPr lang="en-US" dirty="0" smtClean="0"/>
              <a:t>Motor </a:t>
            </a:r>
            <a:r>
              <a:rPr lang="en-US" dirty="0"/>
              <a:t>control</a:t>
            </a:r>
          </a:p>
          <a:p>
            <a:pPr marL="137160" indent="0">
              <a:buNone/>
            </a:pPr>
            <a:r>
              <a:rPr lang="en-US" dirty="0"/>
              <a:t>	- Sensor control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Lucida Sans"/>
                <a:cs typeface="Arial" panose="020B0604020202020204" pitchFamily="34" charset="0"/>
              </a:rPr>
              <a:t>Battery Charging</a:t>
            </a:r>
            <a:endParaRPr lang="en-US" sz="4000" dirty="0">
              <a:solidFill>
                <a:schemeClr val="tx1"/>
              </a:solidFill>
              <a:latin typeface="Lucida Sans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BQ24123 charge management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Charges 2 cell Li-ion battery packs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stage charging: conditioning,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constant current, and constant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voltage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Added safety features include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charging timer, thermal protection</a:t>
            </a:r>
          </a:p>
          <a:p>
            <a:pPr marL="13716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Charging indicator LED’s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 descr="E:\charging pro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455313"/>
            <a:ext cx="4205218" cy="29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7425" y="4391696"/>
            <a:ext cx="192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Texas Instruments</a:t>
            </a:r>
            <a:endParaRPr lang="en-US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8711"/>
              </p:ext>
            </p:extLst>
          </p:nvPr>
        </p:nvGraphicFramePr>
        <p:xfrm>
          <a:off x="7337425" y="5008331"/>
          <a:ext cx="454977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4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5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 </a:t>
                      </a:r>
                      <a:r>
                        <a:rPr lang="en-US" baseline="0" dirty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charge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3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USB charger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USB 2.0 female dedicated charging port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 A Female breakout board</a:t>
            </a:r>
          </a:p>
          <a:p>
            <a:pPr marL="137160" indent="0">
              <a:buNone/>
            </a:pPr>
            <a:r>
              <a:rPr lang="en-US" dirty="0" smtClean="0"/>
              <a:t>      for easy enclosure mounting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Restricted to a 0.5A trickle charge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Future upgrade possible: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USB charging chip to charge</a:t>
            </a:r>
          </a:p>
          <a:p>
            <a:pPr marL="137160" indent="0">
              <a:buNone/>
            </a:pPr>
            <a:r>
              <a:rPr lang="en-US" dirty="0" smtClean="0"/>
              <a:t>Apple devices</a:t>
            </a:r>
            <a:endParaRPr lang="en-US" dirty="0"/>
          </a:p>
        </p:txBody>
      </p:sp>
      <p:pic>
        <p:nvPicPr>
          <p:cNvPr id="2050" name="Picture 2" descr="E:\usb pic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45" y="87384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46809"/>
              </p:ext>
            </p:extLst>
          </p:nvPr>
        </p:nvGraphicFramePr>
        <p:xfrm>
          <a:off x="6546573" y="5028396"/>
          <a:ext cx="5128592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output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0645" y="4132819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ebay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9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25" y="1169648"/>
            <a:ext cx="10145661" cy="5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626" y="1807549"/>
            <a:ext cx="8507413" cy="4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85635" y="2061284"/>
            <a:ext cx="0" cy="1248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93973" y="2048073"/>
            <a:ext cx="0" cy="1248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85635" y="2061284"/>
            <a:ext cx="708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85635" y="3296766"/>
            <a:ext cx="708338" cy="132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48086" y="2289237"/>
            <a:ext cx="1837549" cy="3963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66" y="1966072"/>
            <a:ext cx="165462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 panel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voltage sensor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9594760" y="2340873"/>
            <a:ext cx="0" cy="7334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 flipH="1">
            <a:off x="8896081" y="3074358"/>
            <a:ext cx="6986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>
            <a:off x="8899301" y="3074358"/>
            <a:ext cx="0" cy="7473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/>
          <p:nvPr/>
        </p:nvCxnSpPr>
        <p:spPr>
          <a:xfrm>
            <a:off x="9594760" y="2340873"/>
            <a:ext cx="5796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>
            <a:off x="10174374" y="2340873"/>
            <a:ext cx="0" cy="1466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 flipH="1">
            <a:off x="8899302" y="3821687"/>
            <a:ext cx="1275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10824757" y="1689073"/>
            <a:ext cx="1032655" cy="92333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Battery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Voltage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Sensor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69" name="Straight Connector 2068"/>
          <p:cNvCxnSpPr>
            <a:stCxn id="2067" idx="1"/>
          </p:cNvCxnSpPr>
          <p:nvPr/>
        </p:nvCxnSpPr>
        <p:spPr>
          <a:xfrm flipH="1">
            <a:off x="10174374" y="2150738"/>
            <a:ext cx="650383" cy="1031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3183" y="3323611"/>
            <a:ext cx="1188146" cy="92333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volt </a:t>
            </a:r>
          </a:p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oltage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regulator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70468" y="3803895"/>
            <a:ext cx="0" cy="2238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70468" y="3809921"/>
            <a:ext cx="3747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70468" y="6041983"/>
            <a:ext cx="3747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>
            <a:off x="5718220" y="3807844"/>
            <a:ext cx="0" cy="2238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endCxn id="20" idx="2"/>
          </p:cNvCxnSpPr>
          <p:nvPr/>
        </p:nvCxnSpPr>
        <p:spPr>
          <a:xfrm flipH="1" flipV="1">
            <a:off x="787256" y="4246941"/>
            <a:ext cx="1183212" cy="6799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/>
          <p:nvPr/>
        </p:nvCxnSpPr>
        <p:spPr>
          <a:xfrm flipH="1">
            <a:off x="6104586" y="3989171"/>
            <a:ext cx="43144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/>
          <p:cNvCxnSpPr/>
          <p:nvPr/>
        </p:nvCxnSpPr>
        <p:spPr>
          <a:xfrm>
            <a:off x="6130344" y="3989171"/>
            <a:ext cx="0" cy="2600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/>
          <p:cNvCxnSpPr/>
          <p:nvPr/>
        </p:nvCxnSpPr>
        <p:spPr>
          <a:xfrm>
            <a:off x="10419009" y="3989171"/>
            <a:ext cx="0" cy="2600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70"/>
          <p:cNvCxnSpPr/>
          <p:nvPr/>
        </p:nvCxnSpPr>
        <p:spPr>
          <a:xfrm>
            <a:off x="6130344" y="6589307"/>
            <a:ext cx="43144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>
            <a:endCxn id="2074" idx="2"/>
          </p:cNvCxnSpPr>
          <p:nvPr/>
        </p:nvCxnSpPr>
        <p:spPr>
          <a:xfrm flipV="1">
            <a:off x="10419009" y="4312337"/>
            <a:ext cx="969200" cy="9769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TextBox 2073"/>
          <p:cNvSpPr txBox="1"/>
          <p:nvPr/>
        </p:nvSpPr>
        <p:spPr>
          <a:xfrm>
            <a:off x="10664293" y="3666006"/>
            <a:ext cx="1447832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Battery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Charging </a:t>
            </a:r>
            <a:r>
              <a:rPr lang="en-US" dirty="0" smtClean="0">
                <a:solidFill>
                  <a:srgbClr val="FF0000"/>
                </a:solidFill>
              </a:rPr>
              <a:t>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198" y="1762078"/>
            <a:ext cx="8507413" cy="4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41701" y="2749639"/>
            <a:ext cx="0" cy="10632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41701" y="3805760"/>
            <a:ext cx="347729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78008" y="4936763"/>
            <a:ext cx="290816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MPPT Switching regulator</a:t>
            </a: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5332092" y="3797993"/>
            <a:ext cx="2030032" cy="11387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41701" y="2749639"/>
            <a:ext cx="28333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18997" y="3102181"/>
            <a:ext cx="0" cy="7035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75053" y="1829349"/>
            <a:ext cx="0" cy="9202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851561" y="1977009"/>
            <a:ext cx="10947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7946267" y="1977009"/>
            <a:ext cx="0" cy="6824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 flipH="1">
            <a:off x="6851560" y="2659487"/>
            <a:ext cx="10947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Connector 2052"/>
          <p:cNvCxnSpPr/>
          <p:nvPr/>
        </p:nvCxnSpPr>
        <p:spPr>
          <a:xfrm>
            <a:off x="6864440" y="1977009"/>
            <a:ext cx="0" cy="6555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 flipV="1">
            <a:off x="5080421" y="2302098"/>
            <a:ext cx="1771140" cy="161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 flipH="1">
            <a:off x="9787944" y="1829349"/>
            <a:ext cx="16406" cy="12552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 flipH="1">
            <a:off x="8703655" y="3084592"/>
            <a:ext cx="10714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3186954" y="1995082"/>
            <a:ext cx="1893467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Battery feedback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MOSFET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075053" y="1829349"/>
            <a:ext cx="17292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Eagle Board </a:t>
            </a:r>
            <a:r>
              <a:rPr lang="en-US" dirty="0" smtClean="0">
                <a:solidFill>
                  <a:schemeClr val="tx1"/>
                </a:solidFill>
              </a:rPr>
              <a:t>Layout: MPPT and Charger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779" y="1167294"/>
            <a:ext cx="6987302" cy="55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570" y="213296"/>
            <a:ext cx="490426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Lucida Sans"/>
              </a:rPr>
              <a:t>Motors and Motor Control</a:t>
            </a:r>
            <a:endParaRPr lang="en-US" sz="40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Top Motor Controller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ontroller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Top Motor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Bottom Motor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877002" y="5516286"/>
            <a:ext cx="2536562" cy="24122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112029" y="466081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600 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08698" y="581463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1200 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24851" y="3026512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 output pins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 per motor driver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9037864" y="2954658"/>
            <a:ext cx="0" cy="24742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9037864" y="2954657"/>
            <a:ext cx="1409167" cy="874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7878676" y="5428956"/>
            <a:ext cx="1159188" cy="2819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113"/>
          <p:cNvCxnSpPr/>
          <p:nvPr/>
        </p:nvCxnSpPr>
        <p:spPr>
          <a:xfrm flipH="1" flipV="1">
            <a:off x="11050177" y="2004991"/>
            <a:ext cx="2337" cy="58673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5" name="Flowchart: Alternate Process 81"/>
          <p:cNvSpPr/>
          <p:nvPr/>
        </p:nvSpPr>
        <p:spPr>
          <a:xfrm>
            <a:off x="10413564" y="2634084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Motors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241700"/>
          </a:xfrm>
        </p:spPr>
        <p:txBody>
          <a:bodyPr vert="horz" anchor="t"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Bipolar stepper motor	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Open loop feedback design with position control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2 motors control rotation and tilt of umbrella</a:t>
            </a:r>
          </a:p>
          <a:p>
            <a:pPr marL="13716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Issues: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Initial motors didn’t have enough torque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Complex control </a:t>
            </a:r>
            <a:r>
              <a:rPr lang="en-US" dirty="0" smtClean="0"/>
              <a:t>scheme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99779"/>
              </p:ext>
            </p:extLst>
          </p:nvPr>
        </p:nvGraphicFramePr>
        <p:xfrm>
          <a:off x="6695302" y="4141696"/>
          <a:ext cx="477806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6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1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14HS17-0504S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mA/phase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 </a:t>
                      </a:r>
                      <a:r>
                        <a:rPr lang="en-US" dirty="0" err="1" smtClean="0"/>
                        <a:t>Ncm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8" y="1010651"/>
            <a:ext cx="4721679" cy="2854837"/>
          </a:xfrm>
        </p:spPr>
      </p:pic>
    </p:spTree>
    <p:extLst>
      <p:ext uri="{BB962C8B-B14F-4D97-AF65-F5344CB8AC3E}">
        <p14:creationId xmlns:p14="http://schemas.microsoft.com/office/powerpoint/2010/main" val="22631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Motors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241700"/>
          </a:xfrm>
        </p:spPr>
        <p:txBody>
          <a:bodyPr vert="horz" anchor="t"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Lower motor needed more torque	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Planetary gear motor design, 19:1 ratio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Because of gears, project has slower rotational speed</a:t>
            </a:r>
          </a:p>
          <a:p>
            <a:pPr marL="13716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Issues: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Much stronger, but required pole modification to existing </a:t>
            </a:r>
            <a:r>
              <a:rPr lang="en-US" dirty="0" smtClean="0"/>
              <a:t>design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Complex </a:t>
            </a:r>
            <a:r>
              <a:rPr lang="en-US" dirty="0"/>
              <a:t>control </a:t>
            </a:r>
            <a:r>
              <a:rPr lang="en-US" dirty="0" smtClean="0"/>
              <a:t>scheme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05623"/>
              </p:ext>
            </p:extLst>
          </p:nvPr>
        </p:nvGraphicFramePr>
        <p:xfrm>
          <a:off x="6744288" y="4068218"/>
          <a:ext cx="477806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14HS13-0804S-PG19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mA/phase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</a:t>
                      </a:r>
                      <a:r>
                        <a:rPr lang="en-US" dirty="0" err="1" smtClean="0"/>
                        <a:t>Ncm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1044409"/>
            <a:ext cx="4721679" cy="2770992"/>
          </a:xfrm>
        </p:spPr>
      </p:pic>
    </p:spTree>
    <p:extLst>
      <p:ext uri="{BB962C8B-B14F-4D97-AF65-F5344CB8AC3E}">
        <p14:creationId xmlns:p14="http://schemas.microsoft.com/office/powerpoint/2010/main" val="10359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Motor 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135" y="1191985"/>
            <a:ext cx="5490329" cy="5445353"/>
          </a:xfrm>
        </p:spPr>
        <p:txBody>
          <a:bodyPr vert="horz" anchor="t">
            <a:norm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</a:pPr>
            <a:r>
              <a:rPr lang="en-US" dirty="0"/>
              <a:t>Simplify motor </a:t>
            </a:r>
            <a:r>
              <a:rPr lang="en-US" dirty="0" smtClean="0"/>
              <a:t>control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</a:pPr>
            <a:r>
              <a:rPr lang="en-US" dirty="0" smtClean="0"/>
              <a:t>Step on rising edge of signal</a:t>
            </a:r>
            <a:endParaRPr lang="en-US" dirty="0"/>
          </a:p>
          <a:p>
            <a:pPr>
              <a:spcBef>
                <a:spcPts val="3000"/>
              </a:spcBef>
              <a:buFont typeface="Arial" pitchFamily="34" charset="0"/>
              <a:buChar char="•"/>
            </a:pPr>
            <a:r>
              <a:rPr lang="en-US" dirty="0"/>
              <a:t>Adjustable current output </a:t>
            </a:r>
            <a:r>
              <a:rPr lang="en-US" dirty="0" smtClean="0"/>
              <a:t>range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</a:pPr>
            <a:r>
              <a:rPr lang="en-US" dirty="0" smtClean="0"/>
              <a:t>Sleep mode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05582"/>
              </p:ext>
            </p:extLst>
          </p:nvPr>
        </p:nvGraphicFramePr>
        <p:xfrm>
          <a:off x="6716473" y="4181944"/>
          <a:ext cx="5317686" cy="26478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2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1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4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8504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</a:t>
                      </a:r>
                      <a:r>
                        <a:rPr lang="en-US" baseline="0" dirty="0" smtClean="0"/>
                        <a:t>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 Easy Driver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504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SparkFun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382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ROB-12779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ROB-12859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38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Current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150-750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1400-1700 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50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Motor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6-30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6-30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504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434" y="-737897"/>
            <a:ext cx="5503487" cy="63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9353" y="3926913"/>
            <a:ext cx="2090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Courtesy of Brian </a:t>
            </a:r>
            <a:r>
              <a:rPr lang="en-US" sz="1000" dirty="0" err="1"/>
              <a:t>Schmalz</a:t>
            </a:r>
            <a:r>
              <a:rPr lang="en-US" sz="1000" dirty="0"/>
              <a:t> </a:t>
            </a:r>
          </a:p>
        </p:txBody>
      </p:sp>
      <p:pic>
        <p:nvPicPr>
          <p:cNvPr id="6" name="Picture 2" descr="Big Easy Driver v1.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81" y="4050023"/>
            <a:ext cx="3105032" cy="25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Project Goals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570949" cy="4525963"/>
          </a:xfrm>
        </p:spPr>
        <p:txBody>
          <a:bodyPr vert="horz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Light weight means of collecting solar energy using solar panels.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Maximize efficiency </a:t>
            </a:r>
            <a:r>
              <a:rPr lang="en-US" dirty="0"/>
              <a:t>from the solar panels </a:t>
            </a:r>
            <a:r>
              <a:rPr lang="en-US" dirty="0" smtClean="0"/>
              <a:t>by designing, building, and coding a Maximum Power Point Tracking synchronous switching regulator with a greater than 90% efficiency.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a solar panel tracking system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Learn how to design and create a 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Alternate Process 72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0467" y="450282"/>
            <a:ext cx="49042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Lucida Sans"/>
              </a:rPr>
              <a:t>Peripherals</a:t>
            </a:r>
            <a:endParaRPr lang="en-US" sz="4000" b="1" dirty="0">
              <a:latin typeface="Lucida Sans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3916359" y="5182710"/>
            <a:ext cx="1220239" cy="518874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3" name="Flowchart: Alternate Process 82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5" name="Flowchart: Alternate Process 84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LED’s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8" name="Flowchart: Alternate Process 87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9" name="Flowchart: Alternate Process 88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0" name="Flowchart: Alternate Process 89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 charging indicator LED’s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>
            <a:stCxn id="73" idx="2"/>
            <a:endCxn id="75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5" idx="2"/>
            <a:endCxn id="86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2"/>
            <a:endCxn id="87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7" idx="2"/>
            <a:endCxn id="88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6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6" idx="3"/>
            <a:endCxn id="77" idx="1"/>
          </p:cNvCxnSpPr>
          <p:nvPr/>
        </p:nvCxnSpPr>
        <p:spPr>
          <a:xfrm flipV="1">
            <a:off x="5136598" y="5428956"/>
            <a:ext cx="1520166" cy="13191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7" idx="2"/>
            <a:endCxn id="79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9" idx="3"/>
            <a:endCxn id="83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89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/>
          <p:cNvSpPr/>
          <p:nvPr/>
        </p:nvSpPr>
        <p:spPr>
          <a:xfrm>
            <a:off x="6690410" y="2954657"/>
            <a:ext cx="1196352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LCD Screen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7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03" idx="0"/>
          </p:cNvCxnSpPr>
          <p:nvPr/>
        </p:nvCxnSpPr>
        <p:spPr>
          <a:xfrm>
            <a:off x="7276643" y="2442601"/>
            <a:ext cx="11943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Flowchart: Alternate Process 10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0" name="Straight Arrow Connector 109"/>
          <p:cNvCxnSpPr>
            <a:stCxn id="80" idx="1"/>
            <a:endCxn id="10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89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8" idx="0"/>
            <a:endCxn id="82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9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7.4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 volt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3.3 volt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132" name="Straight Connector 131"/>
          <p:cNvCxnSpPr>
            <a:stCxn id="75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6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89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87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76" idx="1"/>
          </p:cNvCxnSpPr>
          <p:nvPr/>
        </p:nvCxnSpPr>
        <p:spPr>
          <a:xfrm flipV="1">
            <a:off x="3011461" y="5442147"/>
            <a:ext cx="904898" cy="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400155" y="1247001"/>
            <a:ext cx="1304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17mA  per  LED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084" y="252270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output pins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7067" y="1514432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 output pins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8954539" y="2872539"/>
            <a:ext cx="0" cy="2569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8954539" y="2872537"/>
            <a:ext cx="1492492" cy="19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877002" y="5428956"/>
            <a:ext cx="1077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 flipV="1">
            <a:off x="7885733" y="1938045"/>
            <a:ext cx="2142691" cy="61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010958" y="1938045"/>
            <a:ext cx="17466" cy="7693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0010848" y="2707372"/>
            <a:ext cx="4449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85" idx="2"/>
          </p:cNvCxnSpPr>
          <p:nvPr/>
        </p:nvCxnSpPr>
        <p:spPr>
          <a:xfrm flipV="1">
            <a:off x="11052513" y="2004066"/>
            <a:ext cx="0" cy="526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Flowchart: Alternate Process 151"/>
          <p:cNvSpPr/>
          <p:nvPr/>
        </p:nvSpPr>
        <p:spPr>
          <a:xfrm>
            <a:off x="10447031" y="259172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LED Driver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LCD and Charging LED Indicators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0666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/>
              <a:t>LCD screen: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Simple 20 x 4 char LCD display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Backlit lighting will be on push button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to increase efficiency</a:t>
            </a:r>
          </a:p>
          <a:p>
            <a:pPr marL="137160" indent="0">
              <a:buNone/>
            </a:pPr>
            <a:r>
              <a:rPr lang="en-US" dirty="0" smtClean="0"/>
              <a:t>Displays: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Solar panel voltage, current,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Battery voltage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MPPT PWM</a:t>
            </a:r>
          </a:p>
          <a:p>
            <a:pPr marL="137160" indent="0">
              <a:buNone/>
            </a:pPr>
            <a:r>
              <a:rPr lang="en-US" dirty="0" smtClean="0"/>
              <a:t>Charging Status LED’s: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LED’s show battery charging status</a:t>
            </a:r>
          </a:p>
        </p:txBody>
      </p:sp>
      <p:pic>
        <p:nvPicPr>
          <p:cNvPr id="1026" name="Picture 2" descr="E:\lcd screen 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7" y="1638976"/>
            <a:ext cx="4113145" cy="28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31110" y="5525037"/>
            <a:ext cx="4095481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57895" y="5576551"/>
            <a:ext cx="824248" cy="8113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06129" y="5576552"/>
            <a:ext cx="811369" cy="8113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4445" y="5576552"/>
            <a:ext cx="798490" cy="8113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447" y="4456089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ebay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431110" y="4878706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Battery           Battery             Battery</a:t>
            </a:r>
          </a:p>
          <a:p>
            <a:r>
              <a:rPr lang="en-US" dirty="0" smtClean="0"/>
              <a:t>    present            Full                charging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Lighting System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2"/>
            <a:ext cx="5965371" cy="5437298"/>
          </a:xfrm>
        </p:spPr>
        <p:txBody>
          <a:bodyPr vert="horz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Light weight with high efficiency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24 </a:t>
            </a:r>
            <a:r>
              <a:rPr lang="en-US" dirty="0"/>
              <a:t>individual </a:t>
            </a:r>
            <a:r>
              <a:rPr lang="en-US" dirty="0" smtClean="0"/>
              <a:t>LED’s </a:t>
            </a:r>
            <a:r>
              <a:rPr lang="en-US" dirty="0" smtClean="0"/>
              <a:t>connected 4 </a:t>
            </a:r>
            <a:r>
              <a:rPr lang="en-US" dirty="0" smtClean="0"/>
              <a:t>per umbrella </a:t>
            </a:r>
            <a:r>
              <a:rPr lang="en-US" dirty="0" smtClean="0"/>
              <a:t>spline</a:t>
            </a:r>
            <a:endParaRPr lang="en-US" dirty="0"/>
          </a:p>
          <a:p>
            <a:pPr marL="13716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Display different blinking patterns for entertainment mode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Issues: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Initial design used 12 </a:t>
            </a:r>
            <a:r>
              <a:rPr lang="en-US" dirty="0"/>
              <a:t>IO pins from MCU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7160" indent="0" algn="just">
              <a:buNone/>
            </a:pP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5" y="1083960"/>
            <a:ext cx="5424430" cy="3051240"/>
          </a:xfrm>
          <a:prstGeom prst="rect">
            <a:avLst/>
          </a:prstGeom>
        </p:spPr>
      </p:pic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61992"/>
              </p:ext>
            </p:extLst>
          </p:nvPr>
        </p:nvGraphicFramePr>
        <p:xfrm>
          <a:off x="6743364" y="4201003"/>
          <a:ext cx="4778062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r>
                        <a:rPr lang="en-US" baseline="0" dirty="0" smtClean="0"/>
                        <a:t> Young Sun LED Technology Co.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YSL-R547W2C-A13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charset="0"/>
                        </a:rPr>
                        <a:t>Luminous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8000-10,000 mcd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$0.95/LED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2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6929"/>
            <a:ext cx="10972800" cy="8735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Lighting Control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9" y="1249251"/>
            <a:ext cx="5965371" cy="5453627"/>
          </a:xfrm>
        </p:spPr>
        <p:txBody>
          <a:bodyPr vert="horz" anchor="t"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Control up to 24 LEDs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Only uses 3 digital pins</a:t>
            </a:r>
            <a:endParaRPr lang="en-US" dirty="0"/>
          </a:p>
          <a:p>
            <a:pPr marL="13716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Communication with microcontroller is done via SPI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Has a </a:t>
            </a:r>
            <a:r>
              <a:rPr lang="en-US" dirty="0" err="1"/>
              <a:t>Arduino</a:t>
            </a:r>
            <a:r>
              <a:rPr lang="en-US" dirty="0"/>
              <a:t> library to help make </a:t>
            </a:r>
            <a:r>
              <a:rPr lang="en-US" dirty="0" smtClean="0"/>
              <a:t>coding less changeling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nable pin to put driver to sleep mode.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Future upgrades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Chainable design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7160" indent="0" algn="just">
              <a:buNone/>
            </a:pP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5" y="1244791"/>
            <a:ext cx="5424430" cy="2729578"/>
          </a:xfrm>
          <a:prstGeom prst="rect">
            <a:avLst/>
          </a:prstGeom>
        </p:spPr>
      </p:pic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45150"/>
              </p:ext>
            </p:extLst>
          </p:nvPr>
        </p:nvGraphicFramePr>
        <p:xfrm>
          <a:off x="6743364" y="4201003"/>
          <a:ext cx="4778062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Adafruit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LEDs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charset="0"/>
                        </a:rPr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Alternate Process 72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Solar Panels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33233" y="430754"/>
            <a:ext cx="56038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latin typeface="Lucida Sans"/>
              </a:rPr>
              <a:t>Control Block Diagram</a:t>
            </a:r>
            <a:endParaRPr lang="en-US" sz="3600" b="1" dirty="0">
              <a:latin typeface="Lucida Sans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 Current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3916359" y="5182710"/>
            <a:ext cx="1220239" cy="518874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Top Motor Controller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ontrolle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3" name="Flowchart: Alternate Process 82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MPPT Synchronous Switching Regulator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Flowchart: Alternate Process 87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Battery Voltage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9" name="Flowchart: Alternate Process 88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MOSFET Driver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0" name="Flowchart: Alternate Process 89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91" name="Straight Arrow Connector 90"/>
          <p:cNvCxnSpPr>
            <a:stCxn id="73" idx="2"/>
            <a:endCxn id="75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5" idx="2"/>
            <a:endCxn id="86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2"/>
            <a:endCxn id="87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7" idx="2"/>
            <a:endCxn id="88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6" idx="2"/>
          </p:cNvCxnSpPr>
          <p:nvPr/>
        </p:nvCxnSpPr>
        <p:spPr>
          <a:xfrm>
            <a:off x="4526479" y="5701584"/>
            <a:ext cx="11224" cy="36852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6" idx="3"/>
            <a:endCxn id="77" idx="1"/>
          </p:cNvCxnSpPr>
          <p:nvPr/>
        </p:nvCxnSpPr>
        <p:spPr>
          <a:xfrm flipV="1">
            <a:off x="5136598" y="5428956"/>
            <a:ext cx="1520166" cy="13191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7" idx="2"/>
            <a:endCxn id="79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9" idx="3"/>
            <a:endCxn id="83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89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LCD Screen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7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03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Flowchart: Alternate Process 10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0" name="Straight Arrow Connector 109"/>
          <p:cNvCxnSpPr>
            <a:stCxn id="80" idx="1"/>
            <a:endCxn id="10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89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8" idx="0"/>
            <a:endCxn id="82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79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10-13 variable voltage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7.4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132" name="Straight Connector 131"/>
          <p:cNvCxnSpPr>
            <a:stCxn id="75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6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89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87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76" idx="1"/>
          </p:cNvCxnSpPr>
          <p:nvPr/>
        </p:nvCxnSpPr>
        <p:spPr>
          <a:xfrm flipV="1">
            <a:off x="3011461" y="5442147"/>
            <a:ext cx="904898" cy="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9037864" y="2954658"/>
            <a:ext cx="0" cy="24742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9037864" y="2954657"/>
            <a:ext cx="1409167" cy="874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6" y="5428956"/>
            <a:ext cx="1159188" cy="2819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13"/>
          <p:cNvCxnSpPr/>
          <p:nvPr/>
        </p:nvCxnSpPr>
        <p:spPr>
          <a:xfrm flipH="1" flipV="1">
            <a:off x="11050177" y="2004991"/>
            <a:ext cx="2337" cy="58673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Flowchart: Alternate Process 142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4" name="Flowchart: Alternate Process 143"/>
          <p:cNvSpPr/>
          <p:nvPr/>
        </p:nvSpPr>
        <p:spPr>
          <a:xfrm>
            <a:off x="10447031" y="259172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LED Driver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MPPT Algorithms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4190"/>
            <a:ext cx="4757388" cy="38164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Two </a:t>
            </a:r>
            <a:r>
              <a:rPr lang="en-US" sz="2800" dirty="0" smtClean="0"/>
              <a:t>types </a:t>
            </a:r>
            <a:r>
              <a:rPr lang="en-US" sz="2800" dirty="0"/>
              <a:t>of </a:t>
            </a:r>
            <a:r>
              <a:rPr lang="en-US" sz="2800" dirty="0" smtClean="0"/>
              <a:t>algorithms </a:t>
            </a:r>
            <a:r>
              <a:rPr lang="en-US" sz="2800" dirty="0"/>
              <a:t>under consideration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Perturb </a:t>
            </a:r>
            <a:r>
              <a:rPr lang="en-US" sz="2800" dirty="0"/>
              <a:t>and Observe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Incremental </a:t>
            </a:r>
            <a:r>
              <a:rPr lang="en-US" sz="2800" dirty="0"/>
              <a:t>Conductance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Solar-Cell-IV-curve-with-M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32" y="1444190"/>
            <a:ext cx="4924307" cy="44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Perturb and Observe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8" y="1441597"/>
            <a:ext cx="4340179" cy="489364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</a:t>
            </a:r>
            <a:r>
              <a:rPr lang="en-US" sz="2400" dirty="0" smtClean="0"/>
              <a:t>common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Adjusts </a:t>
            </a:r>
            <a:r>
              <a:rPr lang="en-US" sz="2400" dirty="0"/>
              <a:t>PWM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 </a:t>
            </a:r>
            <a:r>
              <a:rPr lang="en-US" sz="2400" dirty="0"/>
              <a:t>c</a:t>
            </a:r>
            <a:r>
              <a:rPr lang="en-US" sz="2400" dirty="0" smtClean="0"/>
              <a:t>omputations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Computes </a:t>
            </a:r>
            <a:r>
              <a:rPr lang="en-US" sz="2400" dirty="0"/>
              <a:t>p</a:t>
            </a:r>
            <a:r>
              <a:rPr lang="en-US" sz="2400" dirty="0" smtClean="0"/>
              <a:t>ower</a:t>
            </a:r>
            <a:r>
              <a:rPr lang="en-US" sz="2400" dirty="0"/>
              <a:t>, </a:t>
            </a:r>
            <a:r>
              <a:rPr lang="en-US" sz="2400" dirty="0" smtClean="0"/>
              <a:t>compares </a:t>
            </a:r>
            <a:r>
              <a:rPr lang="en-US" sz="2400" dirty="0"/>
              <a:t>p</a:t>
            </a:r>
            <a:r>
              <a:rPr lang="en-US" sz="2400" dirty="0" smtClean="0"/>
              <a:t>ower </a:t>
            </a:r>
            <a:r>
              <a:rPr lang="en-US" sz="2400" dirty="0"/>
              <a:t>to previous, </a:t>
            </a:r>
            <a:r>
              <a:rPr lang="en-US" sz="2400" dirty="0" smtClean="0"/>
              <a:t>compares </a:t>
            </a:r>
            <a:r>
              <a:rPr lang="en-US" sz="2400" dirty="0"/>
              <a:t>v</a:t>
            </a:r>
            <a:r>
              <a:rPr lang="en-US" sz="2400" dirty="0" smtClean="0"/>
              <a:t>oltage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Oscillates </a:t>
            </a:r>
            <a:r>
              <a:rPr lang="en-US" sz="2400" dirty="0"/>
              <a:t>around Maximum Power Point</a:t>
            </a:r>
          </a:p>
        </p:txBody>
      </p:sp>
      <p:pic>
        <p:nvPicPr>
          <p:cNvPr id="4" name="Picture 3" descr="Cap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38" y="1509713"/>
            <a:ext cx="6492425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Solar Tracking Sensor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4760" y="1460718"/>
            <a:ext cx="7796260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After doing much research on sensors that track the sun, I noticed that there wasn't a quick solution. To be able to maximize the power the solar cells can output, all </a:t>
            </a:r>
            <a:r>
              <a:rPr lang="en-US" dirty="0" smtClean="0"/>
              <a:t>28 </a:t>
            </a:r>
            <a:r>
              <a:rPr lang="en-US" dirty="0"/>
              <a:t>cells will have to have maximum exposure. To be able to accomplish this, the controller will have to take readings from a solar tracking sensor, to be able to adjust the motors so the top of the umbrella can be pointed at the sun. There are two sensors I </a:t>
            </a:r>
            <a:r>
              <a:rPr lang="en-US" dirty="0" smtClean="0"/>
              <a:t>tested for this design.</a:t>
            </a:r>
            <a:endParaRPr lang="en-US" dirty="0"/>
          </a:p>
        </p:txBody>
      </p:sp>
      <p:pic>
        <p:nvPicPr>
          <p:cNvPr id="4" name="Picture 3" descr="person-pointing-sun-199229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68" y="3608888"/>
            <a:ext cx="3544225" cy="27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Sensor Using LDRs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054" y="1748430"/>
            <a:ext cx="2693224" cy="452431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/>
              <a:t>Light Dependent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Measure </a:t>
            </a:r>
            <a:r>
              <a:rPr lang="en-US" sz="2400" dirty="0"/>
              <a:t>v</a:t>
            </a:r>
            <a:r>
              <a:rPr lang="en-US" sz="2400" dirty="0" smtClean="0"/>
              <a:t>oltage </a:t>
            </a:r>
            <a:r>
              <a:rPr lang="en-US" sz="2400" dirty="0"/>
              <a:t>across </a:t>
            </a:r>
            <a:r>
              <a:rPr lang="en-US" sz="2400" dirty="0" smtClean="0"/>
              <a:t>220 ohm resistor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Controller </a:t>
            </a:r>
            <a:r>
              <a:rPr lang="en-US" sz="2400" dirty="0"/>
              <a:t>p</a:t>
            </a:r>
            <a:r>
              <a:rPr lang="en-US" sz="2400" dirty="0" smtClean="0"/>
              <a:t>ins A4-A7 </a:t>
            </a:r>
            <a:r>
              <a:rPr lang="en-US" sz="2400" dirty="0"/>
              <a:t>can measure </a:t>
            </a:r>
            <a:r>
              <a:rPr lang="en-US" sz="2400" dirty="0" smtClean="0"/>
              <a:t>voltage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analogRead</a:t>
            </a:r>
            <a:r>
              <a:rPr lang="en-US" sz="2400" dirty="0" smtClean="0"/>
              <a:t>();</a:t>
            </a:r>
            <a:endParaRPr lang="en-US" sz="2400" dirty="0"/>
          </a:p>
        </p:txBody>
      </p:sp>
      <p:pic>
        <p:nvPicPr>
          <p:cNvPr id="4" name="Picture 3" descr="LDR_1480405_6_7_HDR_Enhance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76" y="1947817"/>
            <a:ext cx="3363089" cy="3300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6538" y="5503863"/>
            <a:ext cx="2813167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Light Shading mechanism to receive better readings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5951" y="5555297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Photoresistor or Light Dependent Resistor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1241" y="2135015"/>
            <a:ext cx="3505049" cy="27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Prototyping with </a:t>
            </a:r>
            <a:r>
              <a:rPr lang="en-US" dirty="0" err="1">
                <a:solidFill>
                  <a:schemeClr val="tx1"/>
                </a:solidFill>
              </a:rPr>
              <a:t>ATmega</a:t>
            </a:r>
            <a:r>
              <a:rPr lang="en-US" dirty="0">
                <a:solidFill>
                  <a:schemeClr val="tx1"/>
                </a:solidFill>
              </a:rPr>
              <a:t> 2560</a:t>
            </a:r>
          </a:p>
        </p:txBody>
      </p:sp>
      <p:pic>
        <p:nvPicPr>
          <p:cNvPr id="3" name="Picture 2" descr="Cap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33" y="2546350"/>
            <a:ext cx="4617492" cy="3562037"/>
          </a:xfrm>
          <a:prstGeom prst="rect">
            <a:avLst/>
          </a:prstGeom>
        </p:spPr>
      </p:pic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776897"/>
              </p:ext>
            </p:extLst>
          </p:nvPr>
        </p:nvGraphicFramePr>
        <p:xfrm>
          <a:off x="933511" y="1277348"/>
          <a:ext cx="4814536" cy="54581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5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8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421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ook Antiqua" charset="0"/>
                        </a:rPr>
                        <a:t>Operating </a:t>
                      </a:r>
                      <a:r>
                        <a:rPr lang="en-US" sz="1800" dirty="0">
                          <a:latin typeface="Book Antiqua" charset="0"/>
                        </a:rPr>
                        <a:t>Voltage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6-20V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Digital I/O 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(15 provide PWM output)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baseline="0" dirty="0"/>
                        <a:t>Analog Input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DC Current per I/O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7827533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DC Current for 3.3V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8916988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Flash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4205722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/>
                        <a:t>Clock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0874804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13" y="213296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Lucida Sans" charset="0"/>
              </a:rPr>
              <a:t>Project Objectives</a:t>
            </a:r>
            <a:endParaRPr lang="en-US" dirty="0">
              <a:solidFill>
                <a:srgbClr val="FFFFFF"/>
              </a:solidFill>
              <a:latin typeface="Lucida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812863"/>
              </p:ext>
            </p:extLst>
          </p:nvPr>
        </p:nvGraphicFramePr>
        <p:xfrm>
          <a:off x="609600" y="1600200"/>
          <a:ext cx="10972800" cy="4312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3895520742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3182862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Explanation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940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shading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Motorized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 tracking umbrella top provides no user interaction to maintain shading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6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Self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Sustained Power Supply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Solar panel battery charging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00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Transportable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Needs to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be easily foldable for transporting or storing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058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Weather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Resistant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Able to withstand high heat and high humidity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650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 Lighting System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Constant lighting, lighting pattern, and entertainment modes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509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Solar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Panel Status Screen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Back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lit LCD screen shows Solar Panel status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Battery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Charging Status Indicators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Shows status of battery including battery present, charging and fully 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93" y="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Schematic: Microcontroller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362" y="922565"/>
            <a:ext cx="7001121" cy="59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88" y="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Eagle Board layout: Microcontroller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329" y="950653"/>
            <a:ext cx="7205553" cy="57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Entertainment Mode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052638"/>
            <a:ext cx="3615913" cy="36933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Night Time </a:t>
            </a:r>
            <a:r>
              <a:rPr lang="en-US" sz="2400" dirty="0" smtClean="0"/>
              <a:t>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Rotate </a:t>
            </a:r>
            <a:r>
              <a:rPr lang="en-US" sz="2400" dirty="0"/>
              <a:t>umbrella 360 degrees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Constant Lighting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 Lighting </a:t>
            </a:r>
            <a:r>
              <a:rPr lang="en-US" sz="2400" dirty="0"/>
              <a:t>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m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173" y="1338263"/>
            <a:ext cx="2116690" cy="1724996"/>
          </a:xfrm>
          <a:prstGeom prst="rect">
            <a:avLst/>
          </a:prstGeom>
        </p:spPr>
      </p:pic>
      <p:pic>
        <p:nvPicPr>
          <p:cNvPr id="5" name="Picture 4" descr="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190" y="3345299"/>
            <a:ext cx="5549646" cy="30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567830" cy="11430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Pole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002663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JB welding and bolts to reduce weight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bracket for top motor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bracket for bottom motor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bracket for enclosure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Content Placeholder 4" descr="overall desig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2965" y="508379"/>
            <a:ext cx="6453323" cy="5745163"/>
          </a:xfrm>
        </p:spPr>
      </p:pic>
    </p:spTree>
    <p:extLst>
      <p:ext uri="{BB962C8B-B14F-4D97-AF65-F5344CB8AC3E}">
        <p14:creationId xmlns:p14="http://schemas.microsoft.com/office/powerpoint/2010/main" val="3247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 Motor Mounting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7" descr="motor 2 labe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3" y="1917657"/>
            <a:ext cx="2492748" cy="4289962"/>
          </a:xfrm>
        </p:spPr>
      </p:pic>
      <p:sp>
        <p:nvSpPr>
          <p:cNvPr id="6" name="TextBox 5"/>
          <p:cNvSpPr txBox="1"/>
          <p:nvPr/>
        </p:nvSpPr>
        <p:spPr>
          <a:xfrm>
            <a:off x="103031" y="1712890"/>
            <a:ext cx="85386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Motor placement 36 inches from top of umbrella to allow folding for storage or transporting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JB welded hinge to decrease pole displacement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Stepper motor will be used as an actuator to control tilt of umbrella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increases motor torque capabilities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allows for sleep mode increasing system efficiency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5mm diameter motor shaft extended with  10-24 all thread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Rotatable smooth pin and all thread connector inside pole allows motor shaft to remain straight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30 </a:t>
            </a:r>
            <a:r>
              <a:rPr lang="en-US" sz="2000" dirty="0"/>
              <a:t>degrees </a:t>
            </a:r>
            <a:r>
              <a:rPr lang="en-US" sz="2000" dirty="0" smtClean="0"/>
              <a:t>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Bottom Motor Mounting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motor 1 labeled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2116939"/>
            <a:ext cx="4980563" cy="3614160"/>
          </a:xfrm>
        </p:spPr>
      </p:pic>
      <p:sp>
        <p:nvSpPr>
          <p:cNvPr id="10" name="TextBox 9"/>
          <p:cNvSpPr txBox="1"/>
          <p:nvPr/>
        </p:nvSpPr>
        <p:spPr>
          <a:xfrm>
            <a:off x="206062" y="1609859"/>
            <a:ext cx="60015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Bottom motor mounted inside pole at 51 inches from top of 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part of pole sleeves into bottom part of 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Pole will rest on ball thrust bearing to take weight off motor 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Shaft extended to be able to pin to bottom part of pole with removable pin allowing pole separation for storing and transporting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360 degree rotation</a:t>
            </a:r>
          </a:p>
        </p:txBody>
      </p:sp>
      <p:pic>
        <p:nvPicPr>
          <p:cNvPr id="1026" name="Picture 2" descr="E:\thrust bear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3" y="3425780"/>
            <a:ext cx="2009104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Enclosure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464132"/>
            <a:ext cx="5386917" cy="4871354"/>
          </a:xfrm>
        </p:spPr>
        <p:txBody>
          <a:bodyPr vert="horz" anchor="t">
            <a:normAutofit/>
          </a:bodyPr>
          <a:lstStyle/>
          <a:p>
            <a:pPr marL="137160" indent="0">
              <a:buNone/>
            </a:pPr>
            <a:r>
              <a:rPr lang="en-US" sz="2800" dirty="0"/>
              <a:t>Houses: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Battery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MPPT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Microcontroller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LCD screen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Battery status lights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USB charging port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Motor drivers</a:t>
            </a:r>
          </a:p>
          <a:p>
            <a:endParaRPr lang="en-US" dirty="0"/>
          </a:p>
        </p:txBody>
      </p:sp>
      <p:pic>
        <p:nvPicPr>
          <p:cNvPr id="7" name="Content Placeholder 6" descr="container labeled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45" y="1409034"/>
            <a:ext cx="5428628" cy="4931242"/>
          </a:xfrm>
        </p:spPr>
      </p:pic>
    </p:spTree>
    <p:extLst>
      <p:ext uri="{BB962C8B-B14F-4D97-AF65-F5344CB8AC3E}">
        <p14:creationId xmlns:p14="http://schemas.microsoft.com/office/powerpoint/2010/main" val="34752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Work Distribution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1366281325"/>
              </p:ext>
            </p:extLst>
          </p:nvPr>
        </p:nvGraphicFramePr>
        <p:xfrm>
          <a:off x="2172450" y="1773089"/>
          <a:ext cx="813206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3016">
                  <a:extLst>
                    <a:ext uri="{9D8B030D-6E8A-4147-A177-3AD203B41FA5}">
                      <a16:colId xmlns="" xmlns:a16="http://schemas.microsoft.com/office/drawing/2014/main" val="1579178682"/>
                    </a:ext>
                  </a:extLst>
                </a:gridCol>
                <a:gridCol w="2033016">
                  <a:extLst>
                    <a:ext uri="{9D8B030D-6E8A-4147-A177-3AD203B41FA5}">
                      <a16:colId xmlns="" xmlns:a16="http://schemas.microsoft.com/office/drawing/2014/main" val="260369632"/>
                    </a:ext>
                  </a:extLst>
                </a:gridCol>
                <a:gridCol w="2033016">
                  <a:extLst>
                    <a:ext uri="{9D8B030D-6E8A-4147-A177-3AD203B41FA5}">
                      <a16:colId xmlns="" xmlns:a16="http://schemas.microsoft.com/office/drawing/2014/main" val="2642535220"/>
                    </a:ext>
                  </a:extLst>
                </a:gridCol>
                <a:gridCol w="2033016">
                  <a:extLst>
                    <a:ext uri="{9D8B030D-6E8A-4147-A177-3AD203B41FA5}">
                      <a16:colId xmlns="" xmlns:a16="http://schemas.microsoft.com/office/drawing/2014/main" val="389895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Eugene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Nicholas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813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Lighting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835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MPPT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006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46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894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Motor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05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USB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66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81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72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MCU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70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35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Budget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07150"/>
              </p:ext>
            </p:extLst>
          </p:nvPr>
        </p:nvGraphicFramePr>
        <p:xfrm>
          <a:off x="692597" y="1326524"/>
          <a:ext cx="10718088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0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1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6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1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84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3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item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supplier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cost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item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supplier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number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cost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7’6” patio umbrella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$52.00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EEU-FC1A561 560uF capacitor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$1.08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Solopower solar cells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Solopower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$81.00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LCD screen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$7.24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Battery pack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Battery Junction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$47.04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Push button switches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Stepper Motor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$51.00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USB type A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$3.18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Motor controller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Amazon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$24.00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Weatherproof on/off switch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$4.99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LED’s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SparkFun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Gorilla Packaging tape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LED</a:t>
                      </a:r>
                      <a:r>
                        <a:rPr lang="en-US" sz="1000" baseline="0" dirty="0" smtClean="0"/>
                        <a:t> driver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Copper tabbing tape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amazon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$22.95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microcontroller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Amazon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$14.00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200ft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BQ24123RHLT charging 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Texas Instrument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Thrust bearing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Grainger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$8.84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PCB boards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PCB’s4u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$135.00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Various resistors and capacitors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CDS18503KCS</a:t>
                      </a:r>
                      <a:r>
                        <a:rPr lang="en-US" sz="1000" baseline="0" dirty="0" smtClean="0"/>
                        <a:t> MOSFET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Texas Instrument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Metal for mounting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IR2104 MOSFET</a:t>
                      </a:r>
                      <a:r>
                        <a:rPr lang="en-US" sz="1000" baseline="0" dirty="0" smtClean="0"/>
                        <a:t> driver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enclosure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Lowe’s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TPS63060DSCR 5 volt regulator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Texas Instrument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connectors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$20.00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ACS712</a:t>
                      </a:r>
                      <a:r>
                        <a:rPr lang="en-US" sz="1000" baseline="0" dirty="0" smtClean="0"/>
                        <a:t> current sensor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ebay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miscellaneous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smtClean="0"/>
                        <a:t>Light dependent </a:t>
                      </a:r>
                      <a:r>
                        <a:rPr lang="en-US" sz="1000" dirty="0" smtClean="0"/>
                        <a:t>resistors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ebqy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$19.50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Shipping and Handling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$75.00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UF4003 fast</a:t>
                      </a:r>
                      <a:r>
                        <a:rPr lang="en-US" sz="1000" baseline="0" dirty="0" smtClean="0"/>
                        <a:t> switching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$1.72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IN4148</a:t>
                      </a:r>
                      <a:r>
                        <a:rPr lang="en-US" sz="1000" baseline="0" dirty="0" smtClean="0"/>
                        <a:t>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TOTAL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$752.03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P6KE10A TVS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$0.88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P6KE15A TVS diode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1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5505-RC 100uH inductor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Mouser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$2.85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Schedule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58347"/>
              </p:ext>
            </p:extLst>
          </p:nvPr>
        </p:nvGraphicFramePr>
        <p:xfrm>
          <a:off x="154546" y="1350727"/>
          <a:ext cx="11874320" cy="5507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4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7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77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77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77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93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5178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5178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milestone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2 –</a:t>
                      </a:r>
                    </a:p>
                    <a:p>
                      <a:r>
                        <a:rPr lang="en-US" sz="1400" baseline="0" dirty="0" smtClean="0"/>
                        <a:t>Oct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10 –</a:t>
                      </a:r>
                    </a:p>
                    <a:p>
                      <a:r>
                        <a:rPr lang="en-US" sz="1400" baseline="0" dirty="0" smtClean="0"/>
                        <a:t>Oct 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17 –</a:t>
                      </a:r>
                    </a:p>
                    <a:p>
                      <a:r>
                        <a:rPr lang="en-US" sz="1400" dirty="0" smtClean="0"/>
                        <a:t>Oct 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24 –</a:t>
                      </a:r>
                    </a:p>
                    <a:p>
                      <a:r>
                        <a:rPr lang="en-US" sz="1400" dirty="0" smtClean="0"/>
                        <a:t>Oct 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31 –</a:t>
                      </a:r>
                    </a:p>
                    <a:p>
                      <a:r>
                        <a:rPr lang="en-US" sz="1400" dirty="0" smtClean="0"/>
                        <a:t>Nov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7 –</a:t>
                      </a:r>
                    </a:p>
                    <a:p>
                      <a:r>
                        <a:rPr lang="en-US" sz="1400" dirty="0" smtClean="0"/>
                        <a:t>Nov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14 –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Nov 20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–</a:t>
                      </a:r>
                    </a:p>
                    <a:p>
                      <a:r>
                        <a:rPr lang="en-US" sz="1400" dirty="0" smtClean="0"/>
                        <a:t>Nov 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28 –</a:t>
                      </a:r>
                    </a:p>
                    <a:p>
                      <a:r>
                        <a:rPr lang="en-US" sz="1400" dirty="0" smtClean="0"/>
                        <a:t>Dec</a:t>
                      </a:r>
                      <a:r>
                        <a:rPr lang="en-US" sz="1400" baseline="0" dirty="0" smtClean="0"/>
                        <a:t> 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 ordering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Pole build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panel mounting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Motor</a:t>
                      </a:r>
                      <a:r>
                        <a:rPr lang="en-US" sz="1400" baseline="0" dirty="0" smtClean="0"/>
                        <a:t> mounting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</a:t>
                      </a:r>
                      <a:r>
                        <a:rPr lang="en-US" sz="1400" baseline="0" dirty="0" smtClean="0"/>
                        <a:t> mounting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 build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Enclosure build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60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Sun tracking sensor build and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24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12239" y="274638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F0"/>
                </a:solidFill>
              </a:rPr>
              <a:t>Projected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Actual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7206" y="6619164"/>
            <a:ext cx="1160060" cy="238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77266" y="6619164"/>
            <a:ext cx="1160060" cy="238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2862263"/>
            <a:ext cx="1035050" cy="2597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9450" y="4389438"/>
            <a:ext cx="1035050" cy="2609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Lucida Sans"/>
                <a:cs typeface="Arial" panose="020B0604020202020204" pitchFamily="34" charset="0"/>
              </a:rPr>
              <a:t>Project Specifications</a:t>
            </a:r>
            <a:endParaRPr lang="en-US" sz="4000" dirty="0">
              <a:solidFill>
                <a:schemeClr val="tx1"/>
              </a:solidFill>
              <a:latin typeface="Lucida Sans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anchor="t">
            <a:normAutofit/>
          </a:bodyPr>
          <a:lstStyle/>
          <a:p>
            <a:pPr marL="137160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8515392"/>
              </p:ext>
            </p:extLst>
          </p:nvPr>
        </p:nvGraphicFramePr>
        <p:xfrm>
          <a:off x="609600" y="1564396"/>
          <a:ext cx="10925578" cy="4521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82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2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568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Lightweight Design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20 pounds total weight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Battery Life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hours of battery life in low sunlight under normal operating conditions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USB Phone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USB phone charging port able to maintain trickle charge of 0.5 amps.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High Efficiency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Greater than 90% efficiency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Entertainment Modes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Include 5 entertainment modes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Sun Tracking Timing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 minutes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Issues/Problems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2811" y="3985147"/>
            <a:ext cx="928049" cy="100993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469" y="1924334"/>
            <a:ext cx="3930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Had an issue with programming to MCU chip through SPI communication</a:t>
            </a:r>
          </a:p>
          <a:p>
            <a:endParaRPr lang="en-US" sz="2000" dirty="0"/>
          </a:p>
          <a:p>
            <a:r>
              <a:rPr lang="en-US" sz="2000" dirty="0" smtClean="0"/>
              <a:t>Issue: Input of Resonator was grounded because the trace clipped the corner of the grounding pad</a:t>
            </a:r>
          </a:p>
          <a:p>
            <a:endParaRPr lang="en-US" sz="2000" dirty="0"/>
          </a:p>
          <a:p>
            <a:r>
              <a:rPr lang="en-US" sz="2000" dirty="0" smtClean="0"/>
              <a:t>Solution: Cut grounding pad in half, separating resonator trace from grounding pad</a:t>
            </a:r>
            <a:endParaRPr lang="en-US" sz="2000" dirty="0"/>
          </a:p>
        </p:txBody>
      </p:sp>
      <p:pic>
        <p:nvPicPr>
          <p:cNvPr id="3" name="Picture 2" descr="pcb error p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38" y="2047875"/>
            <a:ext cx="5681662" cy="39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Issues/Problems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34" y="3821870"/>
            <a:ext cx="7602748" cy="2824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197" y="1417638"/>
            <a:ext cx="8789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Had an issue programming </a:t>
            </a:r>
            <a:r>
              <a:rPr lang="en-US" sz="2000" dirty="0" err="1" smtClean="0"/>
              <a:t>ATMega</a:t>
            </a:r>
            <a:r>
              <a:rPr lang="en-US" sz="2000" dirty="0" smtClean="0"/>
              <a:t> 2560 using another Arduino as ISP because sketches being uploaded were overwriting </a:t>
            </a:r>
            <a:r>
              <a:rPr lang="en-US" sz="2000" dirty="0" err="1" smtClean="0"/>
              <a:t>bootloader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Solution: Changing the High Fuse Byte in EEPROM/ROM so the BOOTRST bit was set to 1 (</a:t>
            </a:r>
            <a:r>
              <a:rPr lang="en-US" sz="2000" dirty="0" err="1" smtClean="0"/>
              <a:t>unprogrammed</a:t>
            </a:r>
            <a:r>
              <a:rPr lang="en-US" sz="2000" dirty="0" smtClean="0"/>
              <a:t>) as oppose to 0 (programmed)</a:t>
            </a:r>
          </a:p>
          <a:p>
            <a:endParaRPr lang="en-US" sz="2000" dirty="0"/>
          </a:p>
          <a:p>
            <a:r>
              <a:rPr lang="en-US" sz="2000" dirty="0" smtClean="0"/>
              <a:t>BOOTRST – Sets memory address to beginning of </a:t>
            </a:r>
            <a:r>
              <a:rPr lang="en-US" sz="2000" dirty="0" err="1" smtClean="0"/>
              <a:t>bootloader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200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Issues/Problems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361" y="1417638"/>
            <a:ext cx="3202675" cy="3434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40" y="5117546"/>
            <a:ext cx="10577796" cy="1406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764" y="1692322"/>
            <a:ext cx="5909481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Problem:  Battery Charging Chip BQ24123 on 2 separate PCBs not working properly. Initially thought 20 pin QFN packaging chip was not properly mounted</a:t>
            </a:r>
          </a:p>
          <a:p>
            <a:endParaRPr lang="en-US" dirty="0"/>
          </a:p>
          <a:p>
            <a:r>
              <a:rPr lang="en-US" dirty="0"/>
              <a:t>Solution: Bottom of page 17 of the BQ24123 datasheet, explained how to reset all timers and fault conditions. Toggled pin 13 (CE) with 5 volts</a:t>
            </a:r>
          </a:p>
        </p:txBody>
      </p:sp>
    </p:spTree>
    <p:extLst>
      <p:ext uri="{BB962C8B-B14F-4D97-AF65-F5344CB8AC3E}">
        <p14:creationId xmlns:p14="http://schemas.microsoft.com/office/powerpoint/2010/main" val="3105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0391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5502729"/>
            <a:ext cx="1080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important thing is to not stop questioning. Curiosity has its own reason for </a:t>
            </a:r>
            <a:r>
              <a:rPr lang="en-US" dirty="0" smtClean="0"/>
              <a:t>existing.”</a:t>
            </a:r>
          </a:p>
          <a:p>
            <a:r>
              <a:rPr lang="en-US" dirty="0" smtClean="0"/>
              <a:t>- Albert Einstein – </a:t>
            </a:r>
            <a:r>
              <a:rPr lang="en-US" smtClean="0"/>
              <a:t>Life Magazine</a:t>
            </a:r>
            <a:r>
              <a:rPr lang="en-US" dirty="0" smtClean="0"/>
              <a:t>, May 2, 1955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Umbrella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Umbrella pic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04" y="1228390"/>
            <a:ext cx="35528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mbrella2 pic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" b="100000" l="0" r="9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64" y="1429556"/>
            <a:ext cx="3000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035" y="293652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Height: 7.0’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58343" y="1635617"/>
            <a:ext cx="0" cy="1230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32585" y="1635617"/>
            <a:ext cx="1970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3054" y="414699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2585" y="4352590"/>
            <a:ext cx="1970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32585" y="3365415"/>
            <a:ext cx="1" cy="98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75054" y="4604197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Width: 7’ 6”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122017" y="2691685"/>
            <a:ext cx="38637" cy="2097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18396" y="2691685"/>
            <a:ext cx="12675" cy="2097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41335" y="4788863"/>
            <a:ext cx="9337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H="1">
            <a:off x="9492430" y="4788863"/>
            <a:ext cx="938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1120462" y="5267459"/>
            <a:ext cx="1016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Reason:</a:t>
            </a:r>
          </a:p>
          <a:p>
            <a:r>
              <a:rPr lang="en-US" dirty="0" smtClean="0"/>
              <a:t>1 ¼” hollow steel pole				Price: $26.00</a:t>
            </a:r>
          </a:p>
          <a:p>
            <a:r>
              <a:rPr lang="en-US" dirty="0" smtClean="0"/>
              <a:t>6 steel straight splines				wind flap decreases affects of added torque</a:t>
            </a:r>
          </a:p>
          <a:p>
            <a:r>
              <a:rPr lang="en-US" dirty="0" smtClean="0"/>
              <a:t>7 lbs. total weight					easy setup</a:t>
            </a:r>
          </a:p>
        </p:txBody>
      </p:sp>
    </p:spTree>
    <p:extLst>
      <p:ext uri="{BB962C8B-B14F-4D97-AF65-F5344CB8AC3E}">
        <p14:creationId xmlns:p14="http://schemas.microsoft.com/office/powerpoint/2010/main" val="32242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91" y="368718"/>
            <a:ext cx="547942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smtClean="0">
                <a:latin typeface="Lucida Sans"/>
              </a:rPr>
              <a:t>Project Block Diagram</a:t>
            </a:r>
            <a:endParaRPr lang="en-US" sz="3600" b="1" dirty="0">
              <a:latin typeface="Lucida San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Solar Panel Current Sensor</a:t>
            </a:r>
            <a:endParaRPr lang="en-US" sz="12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</a:t>
            </a:r>
            <a:r>
              <a:rPr lang="en-US" dirty="0" smtClean="0"/>
              <a:t> </a:t>
            </a:r>
            <a:r>
              <a:rPr lang="en-US" sz="1200" dirty="0" smtClean="0"/>
              <a:t>Charger  IC</a:t>
            </a:r>
            <a:endParaRPr lang="en-US" sz="12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LI-ION</a:t>
            </a:r>
            <a:r>
              <a:rPr lang="en-US" dirty="0" smtClean="0"/>
              <a:t> </a:t>
            </a:r>
          </a:p>
          <a:p>
            <a:pPr algn="ctr"/>
            <a:r>
              <a:rPr lang="en-US" sz="1200" dirty="0" smtClean="0"/>
              <a:t>Battery</a:t>
            </a:r>
            <a:endParaRPr lang="en-US" sz="12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Top Motor Controller</a:t>
            </a:r>
            <a:endParaRPr lang="en-US" sz="12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Bottom Motor</a:t>
            </a:r>
          </a:p>
          <a:p>
            <a:pPr algn="ctr"/>
            <a:r>
              <a:rPr lang="en-US" sz="1200" dirty="0"/>
              <a:t>C</a:t>
            </a:r>
            <a:r>
              <a:rPr lang="en-US" sz="1200" dirty="0" smtClean="0"/>
              <a:t>ontroller</a:t>
            </a:r>
            <a:endParaRPr lang="en-US" sz="12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Volt Regulator</a:t>
            </a:r>
            <a:endParaRPr lang="en-US" sz="12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MCU</a:t>
            </a:r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Top Motor</a:t>
            </a:r>
            <a:endParaRPr lang="en-US" sz="12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Bottom Motor</a:t>
            </a:r>
            <a:endParaRPr lang="en-US" sz="12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LED’s</a:t>
            </a:r>
            <a:endParaRPr lang="en-US" sz="12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Solar Panel</a:t>
            </a:r>
          </a:p>
          <a:p>
            <a:pPr algn="ctr"/>
            <a:r>
              <a:rPr lang="en-US" sz="1200" dirty="0" smtClean="0"/>
              <a:t>Voltage Sensor</a:t>
            </a:r>
            <a:endParaRPr lang="en-US" sz="12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MPPT Synchronous Switching Regulator</a:t>
            </a:r>
            <a:endParaRPr lang="en-US" sz="12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 Voltage Sensor</a:t>
            </a:r>
            <a:endParaRPr lang="en-US" sz="1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MOSFET Driver</a:t>
            </a:r>
            <a:endParaRPr lang="en-US" sz="12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 charging indicator LED’s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LCD Screen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USB Charger</a:t>
            </a:r>
            <a:endParaRPr lang="en-US" sz="1200" dirty="0"/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10-13 variable voltage 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8.4 volt </a:t>
            </a:r>
            <a:endParaRPr lang="en-US" sz="1200" dirty="0"/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7.4 volt</a:t>
            </a:r>
            <a:endParaRPr lang="en-US" sz="1200" dirty="0"/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volt</a:t>
            </a:r>
            <a:endParaRPr lang="en-US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3.3 volt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37260" y="2770571"/>
            <a:ext cx="5539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37261" y="6070111"/>
            <a:ext cx="1374200" cy="42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9"/>
            <a:ext cx="0" cy="627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9"/>
            <a:ext cx="904898" cy="13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478479" y="3893426"/>
            <a:ext cx="1048000" cy="7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478479" y="2963401"/>
            <a:ext cx="0" cy="937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1637261" y="2963400"/>
            <a:ext cx="184121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954539" y="2872539"/>
            <a:ext cx="0" cy="2569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954539" y="2872537"/>
            <a:ext cx="14652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" idx="3"/>
          </p:cNvCxnSpPr>
          <p:nvPr/>
        </p:nvCxnSpPr>
        <p:spPr>
          <a:xfrm>
            <a:off x="7877002" y="5428956"/>
            <a:ext cx="1077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11052513" y="2004066"/>
            <a:ext cx="0" cy="526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Flowchart: Alternate Process 119"/>
          <p:cNvSpPr/>
          <p:nvPr/>
        </p:nvSpPr>
        <p:spPr>
          <a:xfrm>
            <a:off x="10447031" y="2591725"/>
            <a:ext cx="1244432" cy="50047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LED Driver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0468" y="1540354"/>
            <a:ext cx="1196793" cy="52587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0467" y="2406163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16359" y="5209092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6764" y="5182710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13563" y="5117371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697252" y="6073431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56764" y="4097761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6361" y="1524000"/>
            <a:ext cx="3960640" cy="91440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MCU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413563" y="3876085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413564" y="6070111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447031" y="1524000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0467" y="3448480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40467" y="4379526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0467" y="5638801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34132" y="2963400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7373" y="6090760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" idx="2"/>
            <a:endCxn id="4" idx="0"/>
          </p:cNvCxnSpPr>
          <p:nvPr/>
        </p:nvCxnSpPr>
        <p:spPr>
          <a:xfrm flipH="1">
            <a:off x="1038864" y="2066224"/>
            <a:ext cx="1" cy="3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5" idx="0"/>
          </p:cNvCxnSpPr>
          <p:nvPr/>
        </p:nvCxnSpPr>
        <p:spPr>
          <a:xfrm>
            <a:off x="1038864" y="3134980"/>
            <a:ext cx="0" cy="31350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>
            <a:off x="1038864" y="4054667"/>
            <a:ext cx="0" cy="32485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1038864" y="5219111"/>
            <a:ext cx="0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526479" y="5701584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175" y="1819232"/>
            <a:ext cx="11122" cy="3965956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2297" y="1803289"/>
            <a:ext cx="1676604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5136598" y="5428956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77002" y="5540408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8" idx="1"/>
          </p:cNvCxnSpPr>
          <p:nvPr/>
        </p:nvCxnSpPr>
        <p:spPr>
          <a:xfrm rot="16200000" flipH="1">
            <a:off x="7652595" y="5289489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2" idx="1"/>
          </p:cNvCxnSpPr>
          <p:nvPr/>
        </p:nvCxnSpPr>
        <p:spPr>
          <a:xfrm flipV="1">
            <a:off x="9917491" y="6330826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4537701" y="2451344"/>
            <a:ext cx="2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6680648" y="2954657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81490" y="3457223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7250204" y="4598233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7266881" y="2442601"/>
            <a:ext cx="11943" cy="512056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725171" y="2321588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78674" y="2300904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3916360" y="4097761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9" idx="1"/>
            <a:endCxn id="39" idx="3"/>
          </p:cNvCxnSpPr>
          <p:nvPr/>
        </p:nvCxnSpPr>
        <p:spPr>
          <a:xfrm flipH="1">
            <a:off x="5136598" y="4347997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956487" y="3878263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26478" y="3887507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2"/>
          </p:cNvCxnSpPr>
          <p:nvPr/>
        </p:nvCxnSpPr>
        <p:spPr>
          <a:xfrm flipV="1">
            <a:off x="4533030" y="3457223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1" idx="2"/>
          </p:cNvCxnSpPr>
          <p:nvPr/>
        </p:nvCxnSpPr>
        <p:spPr>
          <a:xfrm flipH="1" flipV="1">
            <a:off x="11035779" y="4376556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877000" y="1925101"/>
            <a:ext cx="2142691" cy="6149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002225" y="1925101"/>
            <a:ext cx="17466" cy="769327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002115" y="2694428"/>
            <a:ext cx="444916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77002" y="2071828"/>
            <a:ext cx="1443687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>
            <a:off x="9307372" y="2071828"/>
            <a:ext cx="0" cy="40016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20689" y="5246163"/>
            <a:ext cx="11263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97053" y="263236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10-13 variable voltage 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6662569" y="263236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56764" y="751905"/>
            <a:ext cx="914400" cy="404836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7.4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36505" y="263236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48447" y="751905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424851" y="563056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424851" y="998212"/>
            <a:ext cx="699642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447031" y="396258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3563" y="857534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>
            <a:stCxn id="4" idx="3"/>
          </p:cNvCxnSpPr>
          <p:nvPr/>
        </p:nvCxnSpPr>
        <p:spPr>
          <a:xfrm>
            <a:off x="1637260" y="2770572"/>
            <a:ext cx="55391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 flipV="1">
            <a:off x="1637260" y="3751573"/>
            <a:ext cx="576160" cy="1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7261" y="5785188"/>
            <a:ext cx="576159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1"/>
          </p:cNvCxnSpPr>
          <p:nvPr/>
        </p:nvCxnSpPr>
        <p:spPr>
          <a:xfrm flipH="1" flipV="1">
            <a:off x="2789579" y="3203839"/>
            <a:ext cx="1144553" cy="6473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78457" y="3197367"/>
            <a:ext cx="22245" cy="1601952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" idx="3"/>
          </p:cNvCxnSpPr>
          <p:nvPr/>
        </p:nvCxnSpPr>
        <p:spPr>
          <a:xfrm flipH="1">
            <a:off x="1637261" y="4799319"/>
            <a:ext cx="1163441" cy="0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37261" y="6074378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011461" y="5442148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" idx="1"/>
          </p:cNvCxnSpPr>
          <p:nvPr/>
        </p:nvCxnSpPr>
        <p:spPr>
          <a:xfrm>
            <a:off x="3011461" y="5442148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878675" y="5338388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lowchart: Alternate Process 72"/>
          <p:cNvSpPr/>
          <p:nvPr/>
        </p:nvSpPr>
        <p:spPr>
          <a:xfrm>
            <a:off x="438132" y="1541279"/>
            <a:ext cx="1196793" cy="52587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Solar Panel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TextBox 73"/>
          <p:cNvSpPr txBox="1"/>
          <p:nvPr/>
        </p:nvSpPr>
        <p:spPr>
          <a:xfrm>
            <a:off x="417598" y="389608"/>
            <a:ext cx="49042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/>
              <a:t>Power Generation</a:t>
            </a:r>
            <a:endParaRPr lang="en-US" sz="4000" b="1" dirty="0"/>
          </a:p>
        </p:txBody>
      </p:sp>
      <p:sp>
        <p:nvSpPr>
          <p:cNvPr id="42" name="Flowchart: Alternate Process 74"/>
          <p:cNvSpPr/>
          <p:nvPr/>
        </p:nvSpPr>
        <p:spPr>
          <a:xfrm>
            <a:off x="438131" y="2407088"/>
            <a:ext cx="1196793" cy="72881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 Current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3" name="Flowchart: Alternate Process 75"/>
          <p:cNvSpPr/>
          <p:nvPr/>
        </p:nvSpPr>
        <p:spPr>
          <a:xfrm>
            <a:off x="3914023" y="5210017"/>
            <a:ext cx="1220239" cy="492492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Charger  IC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8" name="Flowchart: Alternate Process 76"/>
          <p:cNvSpPr/>
          <p:nvPr/>
        </p:nvSpPr>
        <p:spPr>
          <a:xfrm>
            <a:off x="6654428" y="5183635"/>
            <a:ext cx="1220238" cy="492492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LI-ION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9" name="Flowchart: Alternate Process 77"/>
          <p:cNvSpPr/>
          <p:nvPr/>
        </p:nvSpPr>
        <p:spPr>
          <a:xfrm>
            <a:off x="10411227" y="5118296"/>
            <a:ext cx="1244433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 Controller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0" name="Flowchart: Alternate Process 78"/>
          <p:cNvSpPr/>
          <p:nvPr/>
        </p:nvSpPr>
        <p:spPr>
          <a:xfrm>
            <a:off x="8694916" y="6074356"/>
            <a:ext cx="1220239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ontroller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1" name="Flowchart: Alternate Process 79"/>
          <p:cNvSpPr/>
          <p:nvPr/>
        </p:nvSpPr>
        <p:spPr>
          <a:xfrm>
            <a:off x="6654428" y="4098686"/>
            <a:ext cx="1220237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 Regulator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2" name="Flowchart: Alternate Process 80"/>
          <p:cNvSpPr/>
          <p:nvPr/>
        </p:nvSpPr>
        <p:spPr>
          <a:xfrm>
            <a:off x="3914025" y="1524925"/>
            <a:ext cx="3960640" cy="91440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MCU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3" name="Flowchart: Alternate Process 81"/>
          <p:cNvSpPr/>
          <p:nvPr/>
        </p:nvSpPr>
        <p:spPr>
          <a:xfrm>
            <a:off x="10411227" y="3877010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Top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4" name="Flowchart: Alternate Process 82"/>
          <p:cNvSpPr/>
          <p:nvPr/>
        </p:nvSpPr>
        <p:spPr>
          <a:xfrm>
            <a:off x="10411228" y="6071036"/>
            <a:ext cx="1244432" cy="521430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Bottom Motor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6" name="Flowchart: Alternate Process 84"/>
          <p:cNvSpPr/>
          <p:nvPr/>
        </p:nvSpPr>
        <p:spPr>
          <a:xfrm>
            <a:off x="10444695" y="1524925"/>
            <a:ext cx="1210964" cy="480066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7" name="Flowchart: Alternate Process 85"/>
          <p:cNvSpPr/>
          <p:nvPr/>
        </p:nvSpPr>
        <p:spPr>
          <a:xfrm>
            <a:off x="440468" y="3456135"/>
            <a:ext cx="1196793" cy="606187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Solar Panel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Voltage Sensor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" name="Flowchart: Alternate Process 86"/>
          <p:cNvSpPr/>
          <p:nvPr/>
        </p:nvSpPr>
        <p:spPr>
          <a:xfrm>
            <a:off x="438130" y="4380451"/>
            <a:ext cx="1196794" cy="839585"/>
          </a:xfrm>
          <a:prstGeom prst="flowChartAlternateProcess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</a:rPr>
              <a:t>MPPT Synchronous Switching Regulator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9" name="Flowchart: Alternate Process 87"/>
          <p:cNvSpPr/>
          <p:nvPr/>
        </p:nvSpPr>
        <p:spPr>
          <a:xfrm>
            <a:off x="438131" y="5639726"/>
            <a:ext cx="1196794" cy="565496"/>
          </a:xfrm>
          <a:prstGeom prst="flowChartAlternateProcess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Voltage Sensor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51" name="Flowchart: Alternate Process 88"/>
          <p:cNvSpPr/>
          <p:nvPr/>
        </p:nvSpPr>
        <p:spPr>
          <a:xfrm>
            <a:off x="3931796" y="2964325"/>
            <a:ext cx="1207137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MOSFET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52" name="Flowchart: Alternate Process 89"/>
          <p:cNvSpPr/>
          <p:nvPr/>
        </p:nvSpPr>
        <p:spPr>
          <a:xfrm>
            <a:off x="3745037" y="6091685"/>
            <a:ext cx="1465697" cy="537812"/>
          </a:xfrm>
          <a:prstGeom prst="flowChartAlternateProcess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Battery charging indicator LED’s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53" name="Straight Arrow Connector 90"/>
          <p:cNvCxnSpPr>
            <a:stCxn id="36" idx="2"/>
            <a:endCxn id="42" idx="0"/>
          </p:cNvCxnSpPr>
          <p:nvPr/>
        </p:nvCxnSpPr>
        <p:spPr>
          <a:xfrm flipH="1">
            <a:off x="1036528" y="2067149"/>
            <a:ext cx="1" cy="3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4" name="Straight Arrow Connector 91"/>
          <p:cNvCxnSpPr>
            <a:stCxn id="42" idx="2"/>
            <a:endCxn id="287" idx="0"/>
          </p:cNvCxnSpPr>
          <p:nvPr/>
        </p:nvCxnSpPr>
        <p:spPr>
          <a:xfrm>
            <a:off x="1036528" y="3135905"/>
            <a:ext cx="2337" cy="32023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5" name="Straight Arrow Connector 92"/>
          <p:cNvCxnSpPr>
            <a:stCxn id="287" idx="2"/>
            <a:endCxn id="2048" idx="0"/>
          </p:cNvCxnSpPr>
          <p:nvPr/>
        </p:nvCxnSpPr>
        <p:spPr>
          <a:xfrm flipH="1">
            <a:off x="1036527" y="4062322"/>
            <a:ext cx="2338" cy="318129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Straight Arrow Connector 93"/>
          <p:cNvCxnSpPr>
            <a:stCxn id="2048" idx="2"/>
            <a:endCxn id="2049" idx="0"/>
          </p:cNvCxnSpPr>
          <p:nvPr/>
        </p:nvCxnSpPr>
        <p:spPr>
          <a:xfrm>
            <a:off x="1036527" y="5220036"/>
            <a:ext cx="1" cy="4196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7" name="Straight Arrow Connector 94"/>
          <p:cNvCxnSpPr>
            <a:stCxn id="43" idx="2"/>
          </p:cNvCxnSpPr>
          <p:nvPr/>
        </p:nvCxnSpPr>
        <p:spPr>
          <a:xfrm>
            <a:off x="4524143" y="5702509"/>
            <a:ext cx="11224" cy="37279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8" name="Straight Connector 95"/>
          <p:cNvCxnSpPr/>
          <p:nvPr/>
        </p:nvCxnSpPr>
        <p:spPr>
          <a:xfrm>
            <a:off x="2188839" y="1820157"/>
            <a:ext cx="11122" cy="3965956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96"/>
          <p:cNvCxnSpPr/>
          <p:nvPr/>
        </p:nvCxnSpPr>
        <p:spPr>
          <a:xfrm>
            <a:off x="2199961" y="1804214"/>
            <a:ext cx="1676604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Arrow Connector 97"/>
          <p:cNvCxnSpPr>
            <a:stCxn id="43" idx="3"/>
            <a:endCxn id="278" idx="1"/>
          </p:cNvCxnSpPr>
          <p:nvPr/>
        </p:nvCxnSpPr>
        <p:spPr>
          <a:xfrm flipV="1">
            <a:off x="5134262" y="5429881"/>
            <a:ext cx="1520166" cy="26382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1" name="Straight Arrow Connector 98"/>
          <p:cNvCxnSpPr/>
          <p:nvPr/>
        </p:nvCxnSpPr>
        <p:spPr>
          <a:xfrm>
            <a:off x="7874666" y="5541333"/>
            <a:ext cx="2570029" cy="2638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2" name="Elbow Connector 99"/>
          <p:cNvCxnSpPr>
            <a:stCxn id="278" idx="2"/>
            <a:endCxn id="280" idx="1"/>
          </p:cNvCxnSpPr>
          <p:nvPr/>
        </p:nvCxnSpPr>
        <p:spPr>
          <a:xfrm rot="16200000" flipH="1">
            <a:off x="7650259" y="5290414"/>
            <a:ext cx="658944" cy="1430369"/>
          </a:xfrm>
          <a:prstGeom prst="bentConnector2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Straight Arrow Connector 100"/>
          <p:cNvCxnSpPr>
            <a:stCxn id="280" idx="3"/>
            <a:endCxn id="284" idx="1"/>
          </p:cNvCxnSpPr>
          <p:nvPr/>
        </p:nvCxnSpPr>
        <p:spPr>
          <a:xfrm flipV="1">
            <a:off x="9915155" y="6331751"/>
            <a:ext cx="496073" cy="332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4" name="Straight Arrow Connector 101"/>
          <p:cNvCxnSpPr>
            <a:endCxn id="2051" idx="0"/>
          </p:cNvCxnSpPr>
          <p:nvPr/>
        </p:nvCxnSpPr>
        <p:spPr>
          <a:xfrm flipH="1">
            <a:off x="4535365" y="2452269"/>
            <a:ext cx="2" cy="512056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5" name="Flowchart: Alternate Process 102"/>
          <p:cNvSpPr/>
          <p:nvPr/>
        </p:nvSpPr>
        <p:spPr>
          <a:xfrm>
            <a:off x="6678312" y="2955582"/>
            <a:ext cx="1196352" cy="493823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LCD Screen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66" name="Straight Arrow Connector 103"/>
          <p:cNvCxnSpPr/>
          <p:nvPr/>
        </p:nvCxnSpPr>
        <p:spPr>
          <a:xfrm flipV="1">
            <a:off x="7279154" y="3458148"/>
            <a:ext cx="14193" cy="64210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7" name="Straight Arrow Connector 104"/>
          <p:cNvCxnSpPr>
            <a:stCxn id="278" idx="0"/>
          </p:cNvCxnSpPr>
          <p:nvPr/>
        </p:nvCxnSpPr>
        <p:spPr>
          <a:xfrm flipH="1" flipV="1">
            <a:off x="7247868" y="4599158"/>
            <a:ext cx="16679" cy="584477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8" name="Straight Arrow Connector 105"/>
          <p:cNvCxnSpPr>
            <a:endCxn id="2065" idx="0"/>
          </p:cNvCxnSpPr>
          <p:nvPr/>
        </p:nvCxnSpPr>
        <p:spPr>
          <a:xfrm>
            <a:off x="7264545" y="2443526"/>
            <a:ext cx="11943" cy="512056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106"/>
          <p:cNvCxnSpPr/>
          <p:nvPr/>
        </p:nvCxnSpPr>
        <p:spPr>
          <a:xfrm flipH="1" flipV="1">
            <a:off x="8722835" y="2322513"/>
            <a:ext cx="20239" cy="301680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0" name="Straight Arrow Connector 107"/>
          <p:cNvCxnSpPr/>
          <p:nvPr/>
        </p:nvCxnSpPr>
        <p:spPr>
          <a:xfrm flipH="1" flipV="1">
            <a:off x="7876338" y="2301829"/>
            <a:ext cx="835245" cy="886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71" name="Flowchart: Alternate Process 108"/>
          <p:cNvSpPr/>
          <p:nvPr/>
        </p:nvSpPr>
        <p:spPr>
          <a:xfrm>
            <a:off x="3914024" y="4098686"/>
            <a:ext cx="1220238" cy="500471"/>
          </a:xfrm>
          <a:prstGeom prst="flowChartAlternateProcess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USB Charger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72" name="Straight Arrow Connector 109"/>
          <p:cNvCxnSpPr>
            <a:stCxn id="281" idx="1"/>
            <a:endCxn id="2071" idx="3"/>
          </p:cNvCxnSpPr>
          <p:nvPr/>
        </p:nvCxnSpPr>
        <p:spPr>
          <a:xfrm flipH="1">
            <a:off x="5134262" y="4348922"/>
            <a:ext cx="1520166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3" name="Straight Connector 110"/>
          <p:cNvCxnSpPr/>
          <p:nvPr/>
        </p:nvCxnSpPr>
        <p:spPr>
          <a:xfrm flipV="1">
            <a:off x="6954151" y="3879188"/>
            <a:ext cx="13171" cy="2194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4" name="Straight Connector 111"/>
          <p:cNvCxnSpPr/>
          <p:nvPr/>
        </p:nvCxnSpPr>
        <p:spPr>
          <a:xfrm flipH="1">
            <a:off x="4524142" y="3888432"/>
            <a:ext cx="2443182" cy="956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5" name="Straight Arrow Connector 112"/>
          <p:cNvCxnSpPr>
            <a:endCxn id="2051" idx="2"/>
          </p:cNvCxnSpPr>
          <p:nvPr/>
        </p:nvCxnSpPr>
        <p:spPr>
          <a:xfrm flipV="1">
            <a:off x="4530694" y="3458148"/>
            <a:ext cx="4671" cy="43124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6" name="Straight Arrow Connector 113"/>
          <p:cNvCxnSpPr>
            <a:stCxn id="279" idx="0"/>
            <a:endCxn id="283" idx="2"/>
          </p:cNvCxnSpPr>
          <p:nvPr/>
        </p:nvCxnSpPr>
        <p:spPr>
          <a:xfrm flipH="1" flipV="1">
            <a:off x="11033443" y="4377481"/>
            <a:ext cx="1" cy="740815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7" name="Straight Arrow Connector 114"/>
          <p:cNvCxnSpPr/>
          <p:nvPr/>
        </p:nvCxnSpPr>
        <p:spPr>
          <a:xfrm flipH="1" flipV="1">
            <a:off x="7874664" y="1926026"/>
            <a:ext cx="2142691" cy="6149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115"/>
          <p:cNvCxnSpPr/>
          <p:nvPr/>
        </p:nvCxnSpPr>
        <p:spPr>
          <a:xfrm>
            <a:off x="9999889" y="1926026"/>
            <a:ext cx="17466" cy="769327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Arrow Connector 117"/>
          <p:cNvCxnSpPr/>
          <p:nvPr/>
        </p:nvCxnSpPr>
        <p:spPr>
          <a:xfrm>
            <a:off x="9999779" y="2695353"/>
            <a:ext cx="444916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0" name="Straight Connector 118"/>
          <p:cNvCxnSpPr/>
          <p:nvPr/>
        </p:nvCxnSpPr>
        <p:spPr>
          <a:xfrm>
            <a:off x="7874666" y="2072753"/>
            <a:ext cx="1443687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Arrow Connector 119"/>
          <p:cNvCxnSpPr>
            <a:endCxn id="280" idx="0"/>
          </p:cNvCxnSpPr>
          <p:nvPr/>
        </p:nvCxnSpPr>
        <p:spPr>
          <a:xfrm>
            <a:off x="9305036" y="2072753"/>
            <a:ext cx="0" cy="4001603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Arrow Connector 120"/>
          <p:cNvCxnSpPr/>
          <p:nvPr/>
        </p:nvCxnSpPr>
        <p:spPr>
          <a:xfrm>
            <a:off x="9318353" y="5247088"/>
            <a:ext cx="1126342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4" name="Rounded Rectangle 122"/>
          <p:cNvSpPr/>
          <p:nvPr/>
        </p:nvSpPr>
        <p:spPr>
          <a:xfrm>
            <a:off x="5594717" y="264161"/>
            <a:ext cx="914400" cy="9020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10-13 variable voltage </a:t>
            </a:r>
            <a:endParaRPr lang="en-US" sz="1200" dirty="0"/>
          </a:p>
        </p:txBody>
      </p:sp>
      <p:sp>
        <p:nvSpPr>
          <p:cNvPr id="2085" name="Rounded Rectangle 123"/>
          <p:cNvSpPr/>
          <p:nvPr/>
        </p:nvSpPr>
        <p:spPr>
          <a:xfrm>
            <a:off x="6660233" y="264161"/>
            <a:ext cx="908595" cy="4048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8.4 volt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86" name="Rounded Rectangle 124"/>
          <p:cNvSpPr/>
          <p:nvPr/>
        </p:nvSpPr>
        <p:spPr>
          <a:xfrm>
            <a:off x="6654428" y="752830"/>
            <a:ext cx="914400" cy="404836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7.4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87" name="Rounded Rectangle 125"/>
          <p:cNvSpPr/>
          <p:nvPr/>
        </p:nvSpPr>
        <p:spPr>
          <a:xfrm>
            <a:off x="7734169" y="264161"/>
            <a:ext cx="914400" cy="374093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5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88" name="Rounded Rectangle 126"/>
          <p:cNvSpPr/>
          <p:nvPr/>
        </p:nvSpPr>
        <p:spPr>
          <a:xfrm>
            <a:off x="7746111" y="752830"/>
            <a:ext cx="902458" cy="404837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3.3 volt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89" name="Straight Arrow Connector 127"/>
          <p:cNvCxnSpPr/>
          <p:nvPr/>
        </p:nvCxnSpPr>
        <p:spPr>
          <a:xfrm>
            <a:off x="9422515" y="563981"/>
            <a:ext cx="699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0" name="Straight Arrow Connector 128"/>
          <p:cNvCxnSpPr/>
          <p:nvPr/>
        </p:nvCxnSpPr>
        <p:spPr>
          <a:xfrm>
            <a:off x="9422515" y="999137"/>
            <a:ext cx="699642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1" name="TextBox 129"/>
          <p:cNvSpPr txBox="1"/>
          <p:nvPr/>
        </p:nvSpPr>
        <p:spPr>
          <a:xfrm>
            <a:off x="10444695" y="397183"/>
            <a:ext cx="115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092" name="TextBox 130"/>
          <p:cNvSpPr txBox="1"/>
          <p:nvPr/>
        </p:nvSpPr>
        <p:spPr>
          <a:xfrm>
            <a:off x="10411227" y="858459"/>
            <a:ext cx="9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93" name="Straight Connector 131"/>
          <p:cNvCxnSpPr>
            <a:stCxn id="42" idx="3"/>
          </p:cNvCxnSpPr>
          <p:nvPr/>
        </p:nvCxnSpPr>
        <p:spPr>
          <a:xfrm>
            <a:off x="1634924" y="2771497"/>
            <a:ext cx="553915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Connector 132"/>
          <p:cNvCxnSpPr>
            <a:stCxn id="287" idx="3"/>
          </p:cNvCxnSpPr>
          <p:nvPr/>
        </p:nvCxnSpPr>
        <p:spPr>
          <a:xfrm flipV="1">
            <a:off x="1637261" y="3759228"/>
            <a:ext cx="576160" cy="1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5" name="Straight Connector 133"/>
          <p:cNvCxnSpPr/>
          <p:nvPr/>
        </p:nvCxnSpPr>
        <p:spPr>
          <a:xfrm>
            <a:off x="1634925" y="5786113"/>
            <a:ext cx="576159" cy="0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6" name="Straight Connector 134"/>
          <p:cNvCxnSpPr>
            <a:stCxn id="2051" idx="1"/>
          </p:cNvCxnSpPr>
          <p:nvPr/>
        </p:nvCxnSpPr>
        <p:spPr>
          <a:xfrm flipH="1" flipV="1">
            <a:off x="2787243" y="3204764"/>
            <a:ext cx="1144553" cy="6473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7" name="Straight Connector 135"/>
          <p:cNvCxnSpPr/>
          <p:nvPr/>
        </p:nvCxnSpPr>
        <p:spPr>
          <a:xfrm>
            <a:off x="2776121" y="3198292"/>
            <a:ext cx="22245" cy="1601952"/>
          </a:xfrm>
          <a:prstGeom prst="line">
            <a:avLst/>
          </a:prstGeom>
          <a:ln>
            <a:solidFill>
              <a:srgbClr val="FFFF00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8" name="Straight Arrow Connector 136"/>
          <p:cNvCxnSpPr>
            <a:endCxn id="2048" idx="3"/>
          </p:cNvCxnSpPr>
          <p:nvPr/>
        </p:nvCxnSpPr>
        <p:spPr>
          <a:xfrm flipH="1">
            <a:off x="1634924" y="4800244"/>
            <a:ext cx="1163441" cy="0"/>
          </a:xfrm>
          <a:prstGeom prst="straightConnector1">
            <a:avLst/>
          </a:prstGeom>
          <a:ln>
            <a:solidFill>
              <a:srgbClr val="FFFF00">
                <a:alpha val="1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9" name="Straight Connector 137"/>
          <p:cNvCxnSpPr/>
          <p:nvPr/>
        </p:nvCxnSpPr>
        <p:spPr>
          <a:xfrm>
            <a:off x="1634925" y="6075303"/>
            <a:ext cx="1374200" cy="16382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0" name="Straight Connector 138"/>
          <p:cNvCxnSpPr/>
          <p:nvPr/>
        </p:nvCxnSpPr>
        <p:spPr>
          <a:xfrm flipV="1">
            <a:off x="3009125" y="5443073"/>
            <a:ext cx="0" cy="64042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1" name="Straight Arrow Connector 139"/>
          <p:cNvCxnSpPr>
            <a:endCxn id="43" idx="1"/>
          </p:cNvCxnSpPr>
          <p:nvPr/>
        </p:nvCxnSpPr>
        <p:spPr>
          <a:xfrm>
            <a:off x="3009125" y="5443073"/>
            <a:ext cx="904898" cy="1319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2" name="Straight Connector 140"/>
          <p:cNvCxnSpPr/>
          <p:nvPr/>
        </p:nvCxnSpPr>
        <p:spPr>
          <a:xfrm flipH="1">
            <a:off x="7876339" y="5339313"/>
            <a:ext cx="866735" cy="0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 flipV="1">
            <a:off x="3361856" y="3889388"/>
            <a:ext cx="1171174" cy="1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3361855" y="2964325"/>
            <a:ext cx="1" cy="925064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1637261" y="2954657"/>
            <a:ext cx="1722258" cy="0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9037864" y="2954658"/>
            <a:ext cx="0" cy="2474298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9037864" y="2954657"/>
            <a:ext cx="1409167" cy="8743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7878676" y="5428956"/>
            <a:ext cx="1159188" cy="2819"/>
          </a:xfrm>
          <a:prstGeom prst="line">
            <a:avLst/>
          </a:prstGeom>
          <a:ln>
            <a:solidFill>
              <a:schemeClr val="dk1">
                <a:alpha val="3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13"/>
          <p:cNvCxnSpPr>
            <a:endCxn id="286" idx="2"/>
          </p:cNvCxnSpPr>
          <p:nvPr/>
        </p:nvCxnSpPr>
        <p:spPr>
          <a:xfrm flipH="1" flipV="1">
            <a:off x="11050177" y="2004991"/>
            <a:ext cx="2337" cy="586734"/>
          </a:xfrm>
          <a:prstGeom prst="straightConnector1">
            <a:avLst/>
          </a:prstGeom>
          <a:ln>
            <a:solidFill>
              <a:schemeClr val="dk1">
                <a:alpha val="3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Flowchart: Alternate Process 81"/>
          <p:cNvSpPr/>
          <p:nvPr/>
        </p:nvSpPr>
        <p:spPr>
          <a:xfrm>
            <a:off x="10413564" y="2634084"/>
            <a:ext cx="1244432" cy="500471"/>
          </a:xfrm>
          <a:prstGeom prst="flowChartAlternateProcess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LED Driver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Solar Panel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Issues: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Finding a lightweight solar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Size of solar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Mounting that required no heavy bracket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Durability of solar panel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Cost of solar panels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 our own panel using individual solar cells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0" y="1848148"/>
            <a:ext cx="3988106" cy="253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6892" y="4386440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Wikipedia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59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3048</TotalTime>
  <Words>2654</Words>
  <Application>Microsoft Office PowerPoint</Application>
  <PresentationFormat>Widescreen</PresentationFormat>
  <Paragraphs>1080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Smart Umbrella</vt:lpstr>
      <vt:lpstr>Motivation</vt:lpstr>
      <vt:lpstr>Project Goals</vt:lpstr>
      <vt:lpstr>Project Objectives</vt:lpstr>
      <vt:lpstr>Project Specifications</vt:lpstr>
      <vt:lpstr>Umbrella</vt:lpstr>
      <vt:lpstr>PowerPoint Presentation</vt:lpstr>
      <vt:lpstr>PowerPoint Presentation</vt:lpstr>
      <vt:lpstr>Solar Panel</vt:lpstr>
      <vt:lpstr>Solar Panel</vt:lpstr>
      <vt:lpstr>Solar Panel Build</vt:lpstr>
      <vt:lpstr>PowerPoint Presentation</vt:lpstr>
      <vt:lpstr>Current and Voltage Sensors</vt:lpstr>
      <vt:lpstr>Power MOSFETS</vt:lpstr>
      <vt:lpstr>MOSFET Driver</vt:lpstr>
      <vt:lpstr>Initial Testing of MPPT</vt:lpstr>
      <vt:lpstr>Final Testing of MPPT</vt:lpstr>
      <vt:lpstr>PowerPoint Presentation</vt:lpstr>
      <vt:lpstr>Battery</vt:lpstr>
      <vt:lpstr>Battery Charging</vt:lpstr>
      <vt:lpstr>USB charger</vt:lpstr>
      <vt:lpstr>Eagle Schematic: MPPT and Charger</vt:lpstr>
      <vt:lpstr>Eagle Schematic: MPPT and Charger</vt:lpstr>
      <vt:lpstr>Eagle Schematic: MPPT and Charger</vt:lpstr>
      <vt:lpstr>Eagle Board Layout: MPPT and Charger</vt:lpstr>
      <vt:lpstr>PowerPoint Presentation</vt:lpstr>
      <vt:lpstr>Motors</vt:lpstr>
      <vt:lpstr>Motors</vt:lpstr>
      <vt:lpstr>Motor Control</vt:lpstr>
      <vt:lpstr>PowerPoint Presentation</vt:lpstr>
      <vt:lpstr>LCD and Charging LED Indicators</vt:lpstr>
      <vt:lpstr>Lighting System</vt:lpstr>
      <vt:lpstr>Lighting Control</vt:lpstr>
      <vt:lpstr>PowerPoint Presentation</vt:lpstr>
      <vt:lpstr>MPPT Algorithms</vt:lpstr>
      <vt:lpstr>Perturb and Observe</vt:lpstr>
      <vt:lpstr>Solar Tracking Sensor Design</vt:lpstr>
      <vt:lpstr>Sensor Using LDRs</vt:lpstr>
      <vt:lpstr>Prototyping with ATmega 2560</vt:lpstr>
      <vt:lpstr>Eagle Schematic: Microcontroller</vt:lpstr>
      <vt:lpstr>Eagle Board layout: Microcontroller</vt:lpstr>
      <vt:lpstr>Entertainment Mode</vt:lpstr>
      <vt:lpstr>Pole Design</vt:lpstr>
      <vt:lpstr>Top Motor Mounting</vt:lpstr>
      <vt:lpstr>Bottom Motor Mounting</vt:lpstr>
      <vt:lpstr>Enclosure</vt:lpstr>
      <vt:lpstr>Work Distribution</vt:lpstr>
      <vt:lpstr>Budget</vt:lpstr>
      <vt:lpstr>Project Schedule</vt:lpstr>
      <vt:lpstr>Issues/Problems</vt:lpstr>
      <vt:lpstr>Issues/Problems</vt:lpstr>
      <vt:lpstr>Issues/Problems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</dc:creator>
  <cp:lastModifiedBy>Derek Workman</cp:lastModifiedBy>
  <cp:revision>278</cp:revision>
  <dcterms:created xsi:type="dcterms:W3CDTF">2012-07-27T01:16:44Z</dcterms:created>
  <dcterms:modified xsi:type="dcterms:W3CDTF">2015-12-01T12:22:03Z</dcterms:modified>
</cp:coreProperties>
</file>