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1"/>
  </p:notesMasterIdLst>
  <p:sldIdLst>
    <p:sldId id="267" r:id="rId2"/>
    <p:sldId id="268" r:id="rId3"/>
    <p:sldId id="269" r:id="rId4"/>
    <p:sldId id="270" r:id="rId5"/>
    <p:sldId id="306" r:id="rId6"/>
    <p:sldId id="258" r:id="rId7"/>
    <p:sldId id="259" r:id="rId8"/>
    <p:sldId id="305" r:id="rId9"/>
    <p:sldId id="278" r:id="rId10"/>
    <p:sldId id="318" r:id="rId11"/>
    <p:sldId id="260" r:id="rId12"/>
    <p:sldId id="280" r:id="rId13"/>
    <p:sldId id="310" r:id="rId14"/>
    <p:sldId id="282" r:id="rId15"/>
    <p:sldId id="311" r:id="rId16"/>
    <p:sldId id="261" r:id="rId17"/>
    <p:sldId id="312" r:id="rId18"/>
    <p:sldId id="284" r:id="rId19"/>
    <p:sldId id="315" r:id="rId20"/>
    <p:sldId id="298" r:id="rId21"/>
    <p:sldId id="307" r:id="rId22"/>
    <p:sldId id="308" r:id="rId23"/>
    <p:sldId id="300" r:id="rId24"/>
    <p:sldId id="262" r:id="rId25"/>
    <p:sldId id="304" r:id="rId26"/>
    <p:sldId id="287" r:id="rId27"/>
    <p:sldId id="263" r:id="rId28"/>
    <p:sldId id="313" r:id="rId29"/>
    <p:sldId id="303" r:id="rId30"/>
    <p:sldId id="264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1" r:id="rId39"/>
    <p:sldId id="302" r:id="rId40"/>
    <p:sldId id="317" r:id="rId41"/>
    <p:sldId id="290" r:id="rId42"/>
    <p:sldId id="316" r:id="rId43"/>
    <p:sldId id="288" r:id="rId44"/>
    <p:sldId id="289" r:id="rId45"/>
    <p:sldId id="271" r:id="rId46"/>
    <p:sldId id="275" r:id="rId47"/>
    <p:sldId id="272" r:id="rId48"/>
    <p:sldId id="314" r:id="rId49"/>
    <p:sldId id="27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48954232283468"/>
          <c:y val="0.1196249926411791"/>
          <c:w val="0.78006222456380248"/>
          <c:h val="0.797414197993713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Testing</c:v>
                </c:pt>
                <c:pt idx="2">
                  <c:v>Prototyping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  <c:pt idx="4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E9-4F2D-BBD4-6E9D1A418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362240"/>
        <c:axId val="198363776"/>
      </c:barChart>
      <c:catAx>
        <c:axId val="198362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8363776"/>
        <c:crosses val="autoZero"/>
        <c:auto val="1"/>
        <c:lblAlgn val="ctr"/>
        <c:lblOffset val="100"/>
        <c:noMultiLvlLbl val="0"/>
      </c:catAx>
      <c:valAx>
        <c:axId val="1983637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9836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62A64-75AF-4E39-B89A-F82D36C0DFC8}" type="datetimeFigureOut">
              <a:rPr lang="en-US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A6BA-167C-42B9-8453-312ACE2BF0D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2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9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8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4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0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2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7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09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21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1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85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6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5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14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3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9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52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66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5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26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31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3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8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487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75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6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4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62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459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4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6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9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64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9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842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354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67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17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37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030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8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99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4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1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Umbrella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256476"/>
            <a:ext cx="5384800" cy="1869687"/>
          </a:xfrm>
        </p:spPr>
        <p:txBody>
          <a:bodyPr vert="horz" anchor="t">
            <a:normAutofit lnSpcReduction="10000"/>
          </a:bodyPr>
          <a:lstStyle/>
          <a:p>
            <a:pPr marL="13716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 9</a:t>
            </a:r>
          </a:p>
          <a:p>
            <a:pPr marL="13716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Derek Workman EE</a:t>
            </a:r>
          </a:p>
          <a:p>
            <a:pPr marL="13716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Eugene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Mcdonald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EE</a:t>
            </a:r>
          </a:p>
          <a:p>
            <a:pPr marL="13716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Nicholas Van Nice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79" y="736207"/>
            <a:ext cx="7649936" cy="76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46929"/>
            <a:ext cx="10972800" cy="8735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Solar Panel Build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9" name="Picture 2" descr="C:\a clip art for slides\solar panel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0" y="1201456"/>
            <a:ext cx="5656999" cy="28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90346" y="1535198"/>
            <a:ext cx="401048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Copper tape tabbing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Electrically conductive glue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 resistivity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Solderable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215" y="4488841"/>
            <a:ext cx="377539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Gorilla shipping tape encapsulation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Durable non stretching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 yellowing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 heat rating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a clip art for slides\solar panel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70" y="4034017"/>
            <a:ext cx="5599794" cy="27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>
            <a:stCxn id="10" idx="1"/>
          </p:cNvCxnSpPr>
          <p:nvPr/>
        </p:nvCxnSpPr>
        <p:spPr>
          <a:xfrm flipH="1" flipV="1">
            <a:off x="5422006" y="2112135"/>
            <a:ext cx="2068340" cy="438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</p:cNvCxnSpPr>
          <p:nvPr/>
        </p:nvCxnSpPr>
        <p:spPr>
          <a:xfrm flipH="1">
            <a:off x="8967674" y="3566523"/>
            <a:ext cx="527916" cy="168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22006" y="1678409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15952" y="499595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cxnSp>
        <p:nvCxnSpPr>
          <p:cNvPr id="17" name="Straight Connector 16"/>
          <p:cNvCxnSpPr>
            <a:endCxn id="11" idx="0"/>
          </p:cNvCxnSpPr>
          <p:nvPr/>
        </p:nvCxnSpPr>
        <p:spPr>
          <a:xfrm>
            <a:off x="2395470" y="2833352"/>
            <a:ext cx="213442" cy="1655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3"/>
          </p:cNvCxnSpPr>
          <p:nvPr/>
        </p:nvCxnSpPr>
        <p:spPr>
          <a:xfrm>
            <a:off x="4496608" y="5504504"/>
            <a:ext cx="2870107" cy="97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41029" y="5504503"/>
            <a:ext cx="0" cy="625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62952" y="5504503"/>
            <a:ext cx="0" cy="625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41029" y="6130344"/>
            <a:ext cx="14757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028381" y="6130344"/>
            <a:ext cx="10345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15952" y="594567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14 inch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972800" y="4957853"/>
            <a:ext cx="2640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062953" y="5496848"/>
            <a:ext cx="2189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172423" y="490038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1.75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inch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13" y="165100"/>
            <a:ext cx="548069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smtClean="0">
                <a:latin typeface="Lucida Sans"/>
              </a:rPr>
              <a:t>Maximum Power Point Tracking (MPPT)</a:t>
            </a:r>
            <a:endParaRPr lang="en-US" sz="3600" b="1" dirty="0">
              <a:latin typeface="Lucida San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 Current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916359" y="5209092"/>
            <a:ext cx="1220239" cy="492492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 Controller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 Volt Regulator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447031" y="2330019"/>
            <a:ext cx="1210964" cy="728818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Motor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Control Sensors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Voltage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MPPT Synchronous Switching Regulator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Battery Voltage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MOSFET Driver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2" idx="2"/>
            <a:endCxn id="4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5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 flipV="1">
            <a:off x="5136598" y="5428956"/>
            <a:ext cx="1520166" cy="2638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8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2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LCD Screen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0" name="Straight Arrow Connector 39"/>
          <p:cNvCxnSpPr>
            <a:stCxn id="9" idx="1"/>
            <a:endCxn id="3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26478" y="3861293"/>
            <a:ext cx="2443182" cy="956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8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0"/>
            <a:endCxn id="11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1"/>
          </p:cNvCxnSpPr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4" idx="1"/>
          </p:cNvCxnSpPr>
          <p:nvPr/>
        </p:nvCxnSpPr>
        <p:spPr>
          <a:xfrm>
            <a:off x="7877000" y="1764033"/>
            <a:ext cx="2570031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10-13 variable voltage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680648" y="263236"/>
            <a:ext cx="908595" cy="40483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8.4 volt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7.4 volt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431374" y="1011422"/>
            <a:ext cx="6996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cxnSp>
        <p:nvCxnSpPr>
          <p:cNvPr id="64" name="Straight Connector 63"/>
          <p:cNvCxnSpPr>
            <a:stCxn id="4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6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" idx="1"/>
          </p:cNvCxnSpPr>
          <p:nvPr/>
        </p:nvCxnSpPr>
        <p:spPr>
          <a:xfrm>
            <a:off x="3011461" y="5442148"/>
            <a:ext cx="904898" cy="1319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18981" y="1900976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 analog inputs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 MCU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33821" y="2513963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outputs from MCU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34781" y="4562297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PWM control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3463910" y="3862249"/>
            <a:ext cx="10625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463910" y="2954657"/>
            <a:ext cx="0" cy="9214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637261" y="2954657"/>
            <a:ext cx="18266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501778" y="2717179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10mA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68490" y="3416471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130mA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82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  <a:cs typeface="Arial" panose="020B0604020202020204" pitchFamily="34" charset="0"/>
              </a:rPr>
              <a:t>Current and Voltage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  <a:cs typeface="Arial" panose="020B0604020202020204" pitchFamily="34" charset="0"/>
              </a:rPr>
              <a:t>S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  <a:cs typeface="Arial" panose="020B0604020202020204" pitchFamily="34" charset="0"/>
              </a:rPr>
              <a:t>ensors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Solar </a:t>
            </a:r>
            <a:r>
              <a:rPr lang="en-US" dirty="0"/>
              <a:t>panel and battery voltage sensors are simple voltage divider </a:t>
            </a:r>
            <a:r>
              <a:rPr lang="en-US" dirty="0" smtClean="0"/>
              <a:t>circuits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Allegro’s hall effect-based ACS712 linear current sensor IC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Allows MCU to calculate maximum power from solar panel and regulate output voltage to battery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2431204"/>
              </p:ext>
            </p:extLst>
          </p:nvPr>
        </p:nvGraphicFramePr>
        <p:xfrm>
          <a:off x="6684136" y="4356279"/>
          <a:ext cx="477806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9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Allegro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ACS712ELCTR-05B-T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SOIC 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100" name="Picture 4" descr="C:\a clip art for slides\current sensor 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1" y="1727871"/>
            <a:ext cx="3825025" cy="217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0651" y="3876541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Allegro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76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Power MOSFETS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Testing 2 different power MOSFETS in Prototype board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Texas Instruments CDS18503KCS Power MOSFET much more efficient </a:t>
            </a:r>
          </a:p>
          <a:p>
            <a:pPr marL="13716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09996"/>
              </p:ext>
            </p:extLst>
          </p:nvPr>
        </p:nvGraphicFramePr>
        <p:xfrm>
          <a:off x="824250" y="2419678"/>
          <a:ext cx="9826578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82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0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3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CDS18503KCS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IRFZ44N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</a:t>
                      </a:r>
                      <a:r>
                        <a:rPr lang="en-US" baseline="0" dirty="0" smtClean="0"/>
                        <a:t> 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Rectifier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voltage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Threshold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Drain-to-Source</a:t>
                      </a:r>
                      <a:r>
                        <a:rPr lang="en-US" baseline="0" dirty="0" smtClean="0"/>
                        <a:t> On-Resistance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3.6mohm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17.5mohm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0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MOSFET Driver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414317"/>
              </p:ext>
            </p:extLst>
          </p:nvPr>
        </p:nvGraphicFramePr>
        <p:xfrm>
          <a:off x="609600" y="1600200"/>
          <a:ext cx="11110914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3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3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3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LM27222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IR2104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 Instrument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Rectifier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4V</a:t>
                      </a:r>
                      <a:r>
                        <a:rPr lang="en-US" baseline="0" dirty="0" smtClean="0"/>
                        <a:t> to 6.85V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V– 20V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SOIC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DIP</a:t>
                      </a:r>
                      <a:r>
                        <a:rPr lang="en-US" baseline="0" dirty="0" smtClean="0"/>
                        <a:t> 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8186" y="4005330"/>
            <a:ext cx="11075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Chose the LM27222 to begin testing mainly because of input voltage and lower operating current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Had issues with LM27222 not switching MOSFETS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Decided to switch to IR2104 with great success</a:t>
            </a:r>
          </a:p>
        </p:txBody>
      </p:sp>
    </p:spTree>
    <p:extLst>
      <p:ext uri="{BB962C8B-B14F-4D97-AF65-F5344CB8AC3E}">
        <p14:creationId xmlns:p14="http://schemas.microsoft.com/office/powerpoint/2010/main" val="41760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Initial Testing of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witching Regulator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259" y="4579938"/>
            <a:ext cx="5279479" cy="14779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Light blue:  Output after Inductor</a:t>
            </a:r>
          </a:p>
          <a:p>
            <a:endParaRPr lang="en-US" dirty="0"/>
          </a:p>
          <a:p>
            <a:r>
              <a:rPr lang="en-US" dirty="0"/>
              <a:t>Issue: </a:t>
            </a:r>
          </a:p>
          <a:p>
            <a:r>
              <a:rPr lang="en-US" dirty="0"/>
              <a:t>Having trouble getting consistent output</a:t>
            </a:r>
          </a:p>
          <a:p>
            <a:endParaRPr lang="en-US" dirty="0"/>
          </a:p>
        </p:txBody>
      </p:sp>
      <p:pic>
        <p:nvPicPr>
          <p:cNvPr id="3" name="Picture 2" descr="tek00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45" y="1514475"/>
            <a:ext cx="5286330" cy="3025775"/>
          </a:xfrm>
          <a:prstGeom prst="rect">
            <a:avLst/>
          </a:prstGeom>
        </p:spPr>
      </p:pic>
      <p:pic>
        <p:nvPicPr>
          <p:cNvPr id="4" name="Picture 3" descr="tek000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23" y="1530350"/>
            <a:ext cx="5221340" cy="2992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963" y="4554538"/>
            <a:ext cx="5280025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ook Antiqua"/>
              </a:rPr>
              <a:t>MOSFET output before filtering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Book Antiqua"/>
              </a:rPr>
              <a:t>12 volt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Book Antiqua"/>
              </a:rPr>
              <a:t>62.75kHZ switching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Book Antiqua"/>
              </a:rPr>
              <a:t>50% duty cycle</a:t>
            </a:r>
          </a:p>
          <a:p>
            <a:endParaRPr lang="en-US" dirty="0">
              <a:solidFill>
                <a:srgbClr val="FFFFFF"/>
              </a:solidFill>
              <a:latin typeface="Book Antiqua"/>
            </a:endParaRPr>
          </a:p>
          <a:p>
            <a:r>
              <a:rPr lang="en-US" dirty="0">
                <a:solidFill>
                  <a:srgbClr val="FFFFFF"/>
                </a:solidFill>
                <a:latin typeface="Book Antiqua"/>
              </a:rPr>
              <a:t>Yellow: Output from microcontroller</a:t>
            </a:r>
          </a:p>
          <a:p>
            <a:r>
              <a:rPr lang="en-US" dirty="0">
                <a:solidFill>
                  <a:srgbClr val="FFFFFF"/>
                </a:solidFill>
                <a:latin typeface="Book Antiqua"/>
              </a:rPr>
              <a:t>Light Blue: Output from MOSFET's</a:t>
            </a:r>
          </a:p>
        </p:txBody>
      </p:sp>
    </p:spTree>
    <p:extLst>
      <p:ext uri="{BB962C8B-B14F-4D97-AF65-F5344CB8AC3E}">
        <p14:creationId xmlns:p14="http://schemas.microsoft.com/office/powerpoint/2010/main" val="1974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467" y="450282"/>
            <a:ext cx="490426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smtClean="0">
                <a:latin typeface="Lucida Sans"/>
              </a:rPr>
              <a:t>Battery Charging</a:t>
            </a:r>
            <a:endParaRPr lang="en-US" sz="4000" b="1" dirty="0">
              <a:latin typeface="Lucida San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 Current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916359" y="5209092"/>
            <a:ext cx="1220239" cy="492492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Battery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Charger  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LI-ION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Battery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 Controller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MCU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447031" y="2330019"/>
            <a:ext cx="1210964" cy="728818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Motor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Control Sensors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MPPT Synchronous Switching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MOSFET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2" idx="2"/>
            <a:endCxn id="4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5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 flipV="1">
            <a:off x="5136598" y="5428956"/>
            <a:ext cx="1520166" cy="26382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8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2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LCD Screen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USB Charger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9" idx="1"/>
            <a:endCxn id="3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8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0"/>
            <a:endCxn id="11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1"/>
          </p:cNvCxnSpPr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4" idx="1"/>
          </p:cNvCxnSpPr>
          <p:nvPr/>
        </p:nvCxnSpPr>
        <p:spPr>
          <a:xfrm>
            <a:off x="7877000" y="1764033"/>
            <a:ext cx="2570031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10-13 variable voltage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8.4 volt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7.4 volt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Control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4" name="Straight Connector 63"/>
          <p:cNvCxnSpPr>
            <a:stCxn id="4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6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" idx="1"/>
          </p:cNvCxnSpPr>
          <p:nvPr/>
        </p:nvCxnSpPr>
        <p:spPr>
          <a:xfrm>
            <a:off x="3011461" y="5442148"/>
            <a:ext cx="904898" cy="131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06081" y="547844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2A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5671978" y="4126320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0.5 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82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Battery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Tenergy’s 7.4V 5200mAh Li-ion battery pack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Lightweight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Small size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battery memory effects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Low self discharge rate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Built in over charge and over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discharging IC prolongs battery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life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122" name="Picture 2" descr="E:\battery p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55" y="1055418"/>
            <a:ext cx="30289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4455" y="4017693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Battery Junction</a:t>
            </a:r>
            <a:endParaRPr lang="en-US" sz="1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47878"/>
              </p:ext>
            </p:extLst>
          </p:nvPr>
        </p:nvGraphicFramePr>
        <p:xfrm>
          <a:off x="6787166" y="4468454"/>
          <a:ext cx="4613796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6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6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Manufacturer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Tenergy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lbs</a:t>
                      </a:r>
                      <a:r>
                        <a:rPr lang="en-US" sz="1600" baseline="0" dirty="0" smtClean="0"/>
                        <a:t> (6.7 </a:t>
                      </a:r>
                      <a:r>
                        <a:rPr lang="en-US" sz="1600" baseline="0" dirty="0" err="1" smtClean="0"/>
                        <a:t>oz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Dimensions(</a:t>
                      </a:r>
                      <a:r>
                        <a:rPr lang="en-US" sz="1600" dirty="0" err="1" smtClean="0"/>
                        <a:t>lxwxh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2.83”x2.76”x0.79”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Fully charged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8.4V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Cut-off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8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Lucida Sans"/>
                <a:cs typeface="Arial" panose="020B0604020202020204" pitchFamily="34" charset="0"/>
              </a:rPr>
              <a:t>Battery Charging</a:t>
            </a:r>
            <a:endParaRPr lang="en-US" sz="4000" dirty="0">
              <a:solidFill>
                <a:schemeClr val="tx1"/>
              </a:solidFill>
              <a:latin typeface="Lucida Sans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BQ24123 charge management 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Charges 2 cell Li-ion battery packs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 stage charging: conditioning,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constant current, and constant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voltage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Added safety features include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charging timer, thermal protection</a:t>
            </a:r>
          </a:p>
          <a:p>
            <a:pPr marL="13716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Charging indicator LED’s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6" name="Picture 2" descr="E:\charging pro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455313"/>
            <a:ext cx="4205218" cy="29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7425" y="4391696"/>
            <a:ext cx="19255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Texas Instruments</a:t>
            </a:r>
            <a:endParaRPr lang="en-US" sz="1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17426"/>
              </p:ext>
            </p:extLst>
          </p:nvPr>
        </p:nvGraphicFramePr>
        <p:xfrm>
          <a:off x="7337425" y="5008331"/>
          <a:ext cx="4549775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4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5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charge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3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USB charger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USB 2.0 female dedicated charging port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Type A Female breakout board</a:t>
            </a:r>
          </a:p>
          <a:p>
            <a:pPr marL="137160" indent="0">
              <a:buNone/>
            </a:pPr>
            <a:r>
              <a:rPr lang="en-US" dirty="0" smtClean="0"/>
              <a:t>      for easy enclosure mounting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Restricted to a 0.5A trickle charge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Future upgrade possible: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USB charging chip to charge</a:t>
            </a:r>
          </a:p>
          <a:p>
            <a:pPr marL="137160" indent="0">
              <a:buNone/>
            </a:pPr>
            <a:r>
              <a:rPr lang="en-US" dirty="0" smtClean="0"/>
              <a:t>Apple devices</a:t>
            </a:r>
            <a:endParaRPr lang="en-US" dirty="0"/>
          </a:p>
        </p:txBody>
      </p:sp>
      <p:pic>
        <p:nvPicPr>
          <p:cNvPr id="2050" name="Picture 2" descr="E:\usb pic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45" y="873840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2517"/>
              </p:ext>
            </p:extLst>
          </p:nvPr>
        </p:nvGraphicFramePr>
        <p:xfrm>
          <a:off x="6546573" y="5028396"/>
          <a:ext cx="5128592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output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0645" y="4132819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ebay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9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Motivation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10891234" cy="4525963"/>
          </a:xfrm>
        </p:spPr>
        <p:txBody>
          <a:bodyPr vert="horz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 with photovoltaics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Design a unique solar panel tracking application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Implementation of multiple controlled systems into a single design</a:t>
            </a:r>
          </a:p>
          <a:p>
            <a:pPr marL="137160" indent="0">
              <a:buNone/>
            </a:pPr>
            <a:r>
              <a:rPr lang="en-US" dirty="0"/>
              <a:t>	- </a:t>
            </a:r>
            <a:r>
              <a:rPr lang="en-US" dirty="0" smtClean="0"/>
              <a:t>Lighting </a:t>
            </a:r>
            <a:r>
              <a:rPr lang="en-US" dirty="0"/>
              <a:t>control</a:t>
            </a:r>
          </a:p>
          <a:p>
            <a:pPr marL="137160" indent="0">
              <a:buNone/>
            </a:pPr>
            <a:r>
              <a:rPr lang="en-US" dirty="0"/>
              <a:t>	- </a:t>
            </a:r>
            <a:r>
              <a:rPr lang="en-US" dirty="0" smtClean="0"/>
              <a:t>Motor </a:t>
            </a:r>
            <a:r>
              <a:rPr lang="en-US" dirty="0"/>
              <a:t>control</a:t>
            </a:r>
          </a:p>
          <a:p>
            <a:pPr marL="137160" indent="0">
              <a:buNone/>
            </a:pPr>
            <a:r>
              <a:rPr lang="en-US" dirty="0"/>
              <a:t>	- Sensor control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Eagle Schematic: MPPT and Charger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MPPT schematic 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571073"/>
            <a:ext cx="850741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3" descr="E:\MPPT schematic 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26" y="1715968"/>
            <a:ext cx="850741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Eagle Schematic: MPPT and Charger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85635" y="2061284"/>
            <a:ext cx="0" cy="12486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93973" y="2048073"/>
            <a:ext cx="0" cy="12486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85635" y="2061284"/>
            <a:ext cx="708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85635" y="3296766"/>
            <a:ext cx="708338" cy="132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48086" y="2289237"/>
            <a:ext cx="1837549" cy="3963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66" y="1966072"/>
            <a:ext cx="1654620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Solar panel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voltage sensor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56" name="Straight Connector 2055"/>
          <p:cNvCxnSpPr/>
          <p:nvPr/>
        </p:nvCxnSpPr>
        <p:spPr>
          <a:xfrm>
            <a:off x="9594760" y="2340873"/>
            <a:ext cx="0" cy="7334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/>
          <p:cNvCxnSpPr/>
          <p:nvPr/>
        </p:nvCxnSpPr>
        <p:spPr>
          <a:xfrm flipH="1">
            <a:off x="8896081" y="3074358"/>
            <a:ext cx="69867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/>
          <p:nvPr/>
        </p:nvCxnSpPr>
        <p:spPr>
          <a:xfrm>
            <a:off x="8899301" y="3074358"/>
            <a:ext cx="0" cy="7473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Connector 2061"/>
          <p:cNvCxnSpPr/>
          <p:nvPr/>
        </p:nvCxnSpPr>
        <p:spPr>
          <a:xfrm>
            <a:off x="9594760" y="2340873"/>
            <a:ext cx="5796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/>
          <p:nvPr/>
        </p:nvCxnSpPr>
        <p:spPr>
          <a:xfrm>
            <a:off x="10174374" y="2340873"/>
            <a:ext cx="0" cy="14669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65"/>
          <p:cNvCxnSpPr/>
          <p:nvPr/>
        </p:nvCxnSpPr>
        <p:spPr>
          <a:xfrm flipH="1">
            <a:off x="8899302" y="3821687"/>
            <a:ext cx="1275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066"/>
          <p:cNvSpPr txBox="1"/>
          <p:nvPr/>
        </p:nvSpPr>
        <p:spPr>
          <a:xfrm>
            <a:off x="10824757" y="1689073"/>
            <a:ext cx="1032655" cy="92333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Battery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Voltage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Sensor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69" name="Straight Connector 2068"/>
          <p:cNvCxnSpPr>
            <a:stCxn id="2067" idx="1"/>
          </p:cNvCxnSpPr>
          <p:nvPr/>
        </p:nvCxnSpPr>
        <p:spPr>
          <a:xfrm flipH="1">
            <a:off x="10174374" y="2150738"/>
            <a:ext cx="650383" cy="1031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3183" y="3323611"/>
            <a:ext cx="1188146" cy="92333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volt </a:t>
            </a:r>
          </a:p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oltage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regulator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70468" y="3803895"/>
            <a:ext cx="0" cy="2238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70468" y="3809921"/>
            <a:ext cx="3747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70468" y="6041983"/>
            <a:ext cx="3747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/>
          <p:nvPr/>
        </p:nvCxnSpPr>
        <p:spPr>
          <a:xfrm>
            <a:off x="5718220" y="3807844"/>
            <a:ext cx="0" cy="2238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>
            <a:endCxn id="20" idx="2"/>
          </p:cNvCxnSpPr>
          <p:nvPr/>
        </p:nvCxnSpPr>
        <p:spPr>
          <a:xfrm flipH="1" flipV="1">
            <a:off x="787256" y="4246941"/>
            <a:ext cx="1183212" cy="6799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/>
          <p:cNvCxnSpPr/>
          <p:nvPr/>
        </p:nvCxnSpPr>
        <p:spPr>
          <a:xfrm flipH="1">
            <a:off x="6104586" y="3989171"/>
            <a:ext cx="431442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Straight Connector 2062"/>
          <p:cNvCxnSpPr/>
          <p:nvPr/>
        </p:nvCxnSpPr>
        <p:spPr>
          <a:xfrm>
            <a:off x="6130344" y="3989171"/>
            <a:ext cx="0" cy="26001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Straight Connector 2067"/>
          <p:cNvCxnSpPr/>
          <p:nvPr/>
        </p:nvCxnSpPr>
        <p:spPr>
          <a:xfrm>
            <a:off x="10419009" y="3989171"/>
            <a:ext cx="0" cy="26001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Straight Connector 2070"/>
          <p:cNvCxnSpPr/>
          <p:nvPr/>
        </p:nvCxnSpPr>
        <p:spPr>
          <a:xfrm>
            <a:off x="6130344" y="6589307"/>
            <a:ext cx="431442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Connector 2072"/>
          <p:cNvCxnSpPr>
            <a:endCxn id="2074" idx="2"/>
          </p:cNvCxnSpPr>
          <p:nvPr/>
        </p:nvCxnSpPr>
        <p:spPr>
          <a:xfrm flipV="1">
            <a:off x="10419009" y="4312337"/>
            <a:ext cx="969200" cy="9769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4" name="TextBox 2073"/>
          <p:cNvSpPr txBox="1"/>
          <p:nvPr/>
        </p:nvSpPr>
        <p:spPr>
          <a:xfrm>
            <a:off x="10664293" y="3666006"/>
            <a:ext cx="1447832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Battery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Charging </a:t>
            </a:r>
            <a:r>
              <a:rPr lang="en-US" dirty="0" smtClean="0">
                <a:solidFill>
                  <a:srgbClr val="FF0000"/>
                </a:solidFill>
              </a:rPr>
              <a:t>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PPT schematic 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98" y="1670497"/>
            <a:ext cx="850741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Eagle Schematic: MPPT and Charger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41701" y="2749639"/>
            <a:ext cx="0" cy="106322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41701" y="3805760"/>
            <a:ext cx="3477296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78008" y="4936763"/>
            <a:ext cx="2908168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MPPT Switching regulator</a:t>
            </a:r>
          </a:p>
        </p:txBody>
      </p:sp>
      <p:cxnSp>
        <p:nvCxnSpPr>
          <p:cNvPr id="14" name="Straight Connector 13"/>
          <p:cNvCxnSpPr>
            <a:stCxn id="12" idx="0"/>
          </p:cNvCxnSpPr>
          <p:nvPr/>
        </p:nvCxnSpPr>
        <p:spPr>
          <a:xfrm flipV="1">
            <a:off x="5332092" y="3797993"/>
            <a:ext cx="2030032" cy="11387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41701" y="2749639"/>
            <a:ext cx="28333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18997" y="3102181"/>
            <a:ext cx="0" cy="7035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75053" y="1829349"/>
            <a:ext cx="0" cy="9202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851561" y="1977009"/>
            <a:ext cx="10947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7946267" y="1977009"/>
            <a:ext cx="0" cy="6824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/>
          <p:nvPr/>
        </p:nvCxnSpPr>
        <p:spPr>
          <a:xfrm flipH="1">
            <a:off x="6851560" y="2659487"/>
            <a:ext cx="109470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Connector 2052"/>
          <p:cNvCxnSpPr/>
          <p:nvPr/>
        </p:nvCxnSpPr>
        <p:spPr>
          <a:xfrm>
            <a:off x="6864440" y="1977009"/>
            <a:ext cx="0" cy="6555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2055"/>
          <p:cNvCxnSpPr/>
          <p:nvPr/>
        </p:nvCxnSpPr>
        <p:spPr>
          <a:xfrm flipV="1">
            <a:off x="5080421" y="2302098"/>
            <a:ext cx="1771140" cy="161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/>
          <p:nvPr/>
        </p:nvCxnSpPr>
        <p:spPr>
          <a:xfrm flipH="1">
            <a:off x="9787944" y="1829349"/>
            <a:ext cx="16406" cy="12552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65"/>
          <p:cNvCxnSpPr/>
          <p:nvPr/>
        </p:nvCxnSpPr>
        <p:spPr>
          <a:xfrm flipH="1">
            <a:off x="8703655" y="3084592"/>
            <a:ext cx="107141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3186954" y="1995082"/>
            <a:ext cx="1893467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Battery feedback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MOSFET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075053" y="1829349"/>
            <a:ext cx="172929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Eagle Board </a:t>
            </a:r>
            <a:r>
              <a:rPr lang="en-US" dirty="0" smtClean="0">
                <a:solidFill>
                  <a:schemeClr val="tx1"/>
                </a:solidFill>
              </a:rPr>
              <a:t>Layout: MPPT and Charger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:\MPPT bo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1442434"/>
            <a:ext cx="6825803" cy="51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570" y="213296"/>
            <a:ext cx="490426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smtClean="0">
                <a:latin typeface="Lucida Sans"/>
              </a:rPr>
              <a:t>Motors and Motor Control</a:t>
            </a:r>
            <a:endParaRPr lang="en-US" sz="4000" b="1" dirty="0">
              <a:latin typeface="Lucida San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 Current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916359" y="5209092"/>
            <a:ext cx="1220239" cy="492492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Top Motor Controller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dirty="0" smtClean="0">
                <a:solidFill>
                  <a:schemeClr val="tx1"/>
                </a:solidFill>
              </a:rPr>
              <a:t>ontroller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Top Motor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Bottom Motor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447031" y="2330019"/>
            <a:ext cx="1210964" cy="728818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Motor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Control Sensors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MPPT Synchronous Switching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MOSFET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2" idx="2"/>
            <a:endCxn id="4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5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 flipV="1">
            <a:off x="5136598" y="5428956"/>
            <a:ext cx="1520166" cy="2638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877002" y="5516286"/>
            <a:ext cx="2536562" cy="24122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8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2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LCD Screen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0" name="Straight Arrow Connector 39"/>
          <p:cNvCxnSpPr>
            <a:stCxn id="9" idx="1"/>
            <a:endCxn id="3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8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0"/>
            <a:endCxn id="11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1"/>
          </p:cNvCxnSpPr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4" idx="1"/>
          </p:cNvCxnSpPr>
          <p:nvPr/>
        </p:nvCxnSpPr>
        <p:spPr>
          <a:xfrm>
            <a:off x="7877000" y="1764033"/>
            <a:ext cx="2570031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10-13 variable voltage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8.4 volt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7.4 volt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 volt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cxnSp>
        <p:nvCxnSpPr>
          <p:cNvPr id="64" name="Straight Connector 63"/>
          <p:cNvCxnSpPr>
            <a:stCxn id="4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6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" idx="1"/>
          </p:cNvCxnSpPr>
          <p:nvPr/>
        </p:nvCxnSpPr>
        <p:spPr>
          <a:xfrm>
            <a:off x="3011461" y="5442148"/>
            <a:ext cx="904898" cy="131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112029" y="466081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580 mA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808698" y="581463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580 mA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88806" y="2025409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14 output pins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7 per motor driver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46929"/>
            <a:ext cx="10972800" cy="8735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Motors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9" y="1249252"/>
            <a:ext cx="5965371" cy="5241700"/>
          </a:xfrm>
        </p:spPr>
        <p:txBody>
          <a:bodyPr vert="horz" anchor="t"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Bipolar stepper motor	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Open loop feedback design with position control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2 motors control rotation and tilt of umbrella</a:t>
            </a:r>
          </a:p>
          <a:p>
            <a:pPr marL="137160" indent="0" algn="just">
              <a:buNone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Issues: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Motors may not deliver enough torque for the tilt portion of umbrella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Complex control </a:t>
            </a:r>
            <a:r>
              <a:rPr lang="en-US" dirty="0" smtClean="0"/>
              <a:t>scheme</a:t>
            </a: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993758"/>
              </p:ext>
            </p:extLst>
          </p:nvPr>
        </p:nvGraphicFramePr>
        <p:xfrm>
          <a:off x="6760617" y="4770346"/>
          <a:ext cx="477806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9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SOYO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SY35ST26-0284A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Current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 mA/phase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67" y="307341"/>
            <a:ext cx="2385092" cy="4240166"/>
          </a:xfrm>
        </p:spPr>
      </p:pic>
    </p:spTree>
    <p:extLst>
      <p:ext uri="{BB962C8B-B14F-4D97-AF65-F5344CB8AC3E}">
        <p14:creationId xmlns:p14="http://schemas.microsoft.com/office/powerpoint/2010/main" val="22631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Motor Control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135" y="1191985"/>
            <a:ext cx="5490329" cy="5445353"/>
          </a:xfrm>
        </p:spPr>
        <p:txBody>
          <a:bodyPr vert="horz"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Simplify motor </a:t>
            </a:r>
            <a:r>
              <a:rPr lang="en-US" dirty="0" smtClean="0"/>
              <a:t>control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Step on rising edge of signal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Adjustable current output </a:t>
            </a:r>
            <a:r>
              <a:rPr lang="en-US" dirty="0" smtClean="0"/>
              <a:t>range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Sleep mode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655172"/>
              </p:ext>
            </p:extLst>
          </p:nvPr>
        </p:nvGraphicFramePr>
        <p:xfrm>
          <a:off x="6683815" y="4874499"/>
          <a:ext cx="477806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9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ROB-12779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Current 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150-750 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Motor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6-30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679" y="-440872"/>
            <a:ext cx="5993343" cy="69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76503" y="4657671"/>
            <a:ext cx="20900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Courtesy of Brian </a:t>
            </a:r>
            <a:r>
              <a:rPr lang="en-US" sz="1000" dirty="0" err="1"/>
              <a:t>Schmalz</a:t>
            </a:r>
            <a:r>
              <a:rPr lang="en-US" sz="1000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05775"/>
              </p:ext>
            </p:extLst>
          </p:nvPr>
        </p:nvGraphicFramePr>
        <p:xfrm>
          <a:off x="881740" y="4903892"/>
          <a:ext cx="447997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0444"/>
                <a:gridCol w="751004"/>
                <a:gridCol w="772930"/>
                <a:gridCol w="745762"/>
                <a:gridCol w="117983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lowchart: Alternate Process 72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0467" y="450282"/>
            <a:ext cx="490426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smtClean="0">
                <a:latin typeface="Lucida Sans"/>
              </a:rPr>
              <a:t>Peripherals</a:t>
            </a:r>
            <a:endParaRPr lang="en-US" sz="4000" b="1" dirty="0">
              <a:latin typeface="Lucida Sans"/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 Current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3916359" y="5182710"/>
            <a:ext cx="1220239" cy="518874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 Controller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" name="Flowchart: Alternate Process 80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3" name="Flowchart: Alternate Process 82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4" name="Flowchart: Alternate Process 83"/>
          <p:cNvSpPr/>
          <p:nvPr/>
        </p:nvSpPr>
        <p:spPr>
          <a:xfrm>
            <a:off x="10447031" y="2330019"/>
            <a:ext cx="1210964" cy="728818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Motor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Control Sensors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5" name="Flowchart: Alternate Process 84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LED’s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6" name="Flowchart: Alternate Process 85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7" name="Flowchart: Alternate Process 86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MPPT Synchronous Switching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8" name="Flowchart: Alternate Process 87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9" name="Flowchart: Alternate Process 88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MOSFET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0" name="Flowchart: Alternate Process 89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Battery charging indicator LED’s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/>
          <p:cNvCxnSpPr>
            <a:stCxn id="73" idx="2"/>
            <a:endCxn id="75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5" idx="2"/>
            <a:endCxn id="86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2"/>
            <a:endCxn id="87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7" idx="2"/>
            <a:endCxn id="88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6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6" idx="3"/>
            <a:endCxn id="77" idx="1"/>
          </p:cNvCxnSpPr>
          <p:nvPr/>
        </p:nvCxnSpPr>
        <p:spPr>
          <a:xfrm flipV="1">
            <a:off x="5136598" y="5428956"/>
            <a:ext cx="1520166" cy="13191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7" idx="2"/>
            <a:endCxn id="79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9" idx="3"/>
            <a:endCxn id="83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89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Flowchart: Alternate Process 102"/>
          <p:cNvSpPr/>
          <p:nvPr/>
        </p:nvSpPr>
        <p:spPr>
          <a:xfrm>
            <a:off x="6690410" y="2954657"/>
            <a:ext cx="1196352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LCD Screen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7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103" idx="0"/>
          </p:cNvCxnSpPr>
          <p:nvPr/>
        </p:nvCxnSpPr>
        <p:spPr>
          <a:xfrm>
            <a:off x="7276643" y="2442601"/>
            <a:ext cx="11943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Flowchart: Alternate Process 10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10" name="Straight Arrow Connector 109"/>
          <p:cNvCxnSpPr>
            <a:stCxn id="80" idx="1"/>
            <a:endCxn id="10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89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8" idx="0"/>
            <a:endCxn id="82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84" idx="1"/>
          </p:cNvCxnSpPr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79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85" idx="1"/>
          </p:cNvCxnSpPr>
          <p:nvPr/>
        </p:nvCxnSpPr>
        <p:spPr>
          <a:xfrm>
            <a:off x="7877000" y="1764033"/>
            <a:ext cx="257003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10-13 variable voltage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8.4 volt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7.4 volt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 volt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3.3 volt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cxnSp>
        <p:nvCxnSpPr>
          <p:cNvPr id="132" name="Straight Connector 131"/>
          <p:cNvCxnSpPr>
            <a:stCxn id="75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86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89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87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76" idx="1"/>
          </p:cNvCxnSpPr>
          <p:nvPr/>
        </p:nvCxnSpPr>
        <p:spPr>
          <a:xfrm flipV="1">
            <a:off x="3011461" y="5442147"/>
            <a:ext cx="904898" cy="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447031" y="2053020"/>
            <a:ext cx="1304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20mA  per  LED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1084" y="2522706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 output pins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3712" y="1818651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12 output pins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LCD and Charging LED Indicators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0666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smtClean="0"/>
              <a:t>LCD screen: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Simple 20 x 4 char LCD display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Backlit lighting will be on push button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to increase efficiency</a:t>
            </a:r>
          </a:p>
          <a:p>
            <a:pPr marL="137160" indent="0">
              <a:buNone/>
            </a:pPr>
            <a:r>
              <a:rPr lang="en-US" dirty="0" smtClean="0"/>
              <a:t>Displays: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Solar panel voltage, current,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Battery voltage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Charging Status LED’s: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 LED’s show battery charging status</a:t>
            </a:r>
          </a:p>
        </p:txBody>
      </p:sp>
      <p:pic>
        <p:nvPicPr>
          <p:cNvPr id="1026" name="Picture 2" descr="E:\lcd screen 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47" y="1638976"/>
            <a:ext cx="4113145" cy="28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31110" y="5525037"/>
            <a:ext cx="4095481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057895" y="5576551"/>
            <a:ext cx="824248" cy="8113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406129" y="5576552"/>
            <a:ext cx="811369" cy="8113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4445" y="5576552"/>
            <a:ext cx="798490" cy="8113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13447" y="4456089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ebay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431110" y="4878706"/>
            <a:ext cx="4012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Battery           Battery             Battery</a:t>
            </a:r>
          </a:p>
          <a:p>
            <a:r>
              <a:rPr lang="en-US" dirty="0" smtClean="0"/>
              <a:t>    present          charging           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46929"/>
            <a:ext cx="10972800" cy="8735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Lighting System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9" y="1249252"/>
            <a:ext cx="5965371" cy="5241700"/>
          </a:xfrm>
        </p:spPr>
        <p:txBody>
          <a:bodyPr vert="horz" anchor="t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Light weight with high efficiency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24 </a:t>
            </a:r>
            <a:r>
              <a:rPr lang="en-US" dirty="0"/>
              <a:t>individual </a:t>
            </a:r>
            <a:r>
              <a:rPr lang="en-US" dirty="0" smtClean="0"/>
              <a:t>LED’s connected in pairs  (4 per umbrella spline)</a:t>
            </a:r>
            <a:endParaRPr lang="en-US" dirty="0"/>
          </a:p>
          <a:p>
            <a:pPr marL="137160" indent="0" algn="just">
              <a:buNone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Display different blinking patterns for entertainment mode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Issues: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12 IO pins from MCU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37160" indent="0" algn="just">
              <a:buNone/>
            </a:pP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05" y="1083960"/>
            <a:ext cx="5424430" cy="3051240"/>
          </a:xfrm>
          <a:prstGeom prst="rect">
            <a:avLst/>
          </a:prstGeom>
        </p:spPr>
      </p:pic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105270"/>
              </p:ext>
            </p:extLst>
          </p:nvPr>
        </p:nvGraphicFramePr>
        <p:xfrm>
          <a:off x="6743364" y="4201003"/>
          <a:ext cx="4778062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9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r>
                        <a:rPr lang="en-US" baseline="0" dirty="0" smtClean="0"/>
                        <a:t> Young Sun LED Technology Co.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YSL-R547W2C-A13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Current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charset="0"/>
                        </a:rPr>
                        <a:t>Luminous 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8000-10,000 mcd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8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570949" cy="4525963"/>
          </a:xfrm>
        </p:spPr>
        <p:txBody>
          <a:bodyPr vert="horz"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Light weight means of collecting solar energy using solar panels.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Maximize efficiency </a:t>
            </a:r>
            <a:r>
              <a:rPr lang="en-US" dirty="0"/>
              <a:t>from the solar panels </a:t>
            </a:r>
            <a:r>
              <a:rPr lang="en-US" dirty="0" smtClean="0"/>
              <a:t>by designing, building, and coding a Maximum Power Point Tracking synchronous switching regulator with a greater than 90% efficiency.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 a solar panel tracking system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Learn how to design and create a PCB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lowchart: Alternate Process 72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-33233" y="430754"/>
            <a:ext cx="560387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latin typeface="Lucida Sans"/>
              </a:rPr>
              <a:t>Control Block Diagram</a:t>
            </a:r>
            <a:endParaRPr lang="en-US" sz="3600" b="1" dirty="0">
              <a:latin typeface="Lucida Sans"/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 Current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3916359" y="5182710"/>
            <a:ext cx="1220239" cy="518874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Top Motor Controller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dirty="0" smtClean="0">
                <a:solidFill>
                  <a:schemeClr val="tx1"/>
                </a:solidFill>
              </a:rPr>
              <a:t>ontrolle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" name="Flowchart: Alternate Process 80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3" name="Flowchart: Alternate Process 82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4" name="Flowchart: Alternate Process 83"/>
          <p:cNvSpPr/>
          <p:nvPr/>
        </p:nvSpPr>
        <p:spPr>
          <a:xfrm>
            <a:off x="10447031" y="2330019"/>
            <a:ext cx="1210964" cy="728818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Motor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Control Sensors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5" name="Flowchart: Alternate Process 84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LED’s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6" name="Flowchart: Alternate Process 85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Voltage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7" name="Flowchart: Alternate Process 86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MPPT Synchronous Switching Regulator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8" name="Flowchart: Alternate Process 87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Battery Voltage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9" name="Flowchart: Alternate Process 88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MOSFET Driver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0" name="Flowchart: Alternate Process 89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91" name="Straight Arrow Connector 90"/>
          <p:cNvCxnSpPr>
            <a:stCxn id="73" idx="2"/>
            <a:endCxn id="75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5" idx="2"/>
            <a:endCxn id="86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2"/>
            <a:endCxn id="87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7" idx="2"/>
            <a:endCxn id="88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6" idx="2"/>
          </p:cNvCxnSpPr>
          <p:nvPr/>
        </p:nvCxnSpPr>
        <p:spPr>
          <a:xfrm>
            <a:off x="4526479" y="5701584"/>
            <a:ext cx="11224" cy="36852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6" idx="3"/>
            <a:endCxn id="77" idx="1"/>
          </p:cNvCxnSpPr>
          <p:nvPr/>
        </p:nvCxnSpPr>
        <p:spPr>
          <a:xfrm flipV="1">
            <a:off x="5136598" y="5428956"/>
            <a:ext cx="1520166" cy="13191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7" idx="2"/>
            <a:endCxn id="79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9" idx="3"/>
            <a:endCxn id="83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89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Flowchart: Alternate Process 102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LCD Screen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7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103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Flowchart: Alternate Process 10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10" name="Straight Arrow Connector 109"/>
          <p:cNvCxnSpPr>
            <a:stCxn id="80" idx="1"/>
            <a:endCxn id="10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89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8" idx="0"/>
            <a:endCxn id="82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84" idx="1"/>
          </p:cNvCxnSpPr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79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85" idx="1"/>
          </p:cNvCxnSpPr>
          <p:nvPr/>
        </p:nvCxnSpPr>
        <p:spPr>
          <a:xfrm>
            <a:off x="7877000" y="1764033"/>
            <a:ext cx="257003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10-13 variable voltage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8.4 volt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7.4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cxnSp>
        <p:nvCxnSpPr>
          <p:cNvPr id="132" name="Straight Connector 131"/>
          <p:cNvCxnSpPr>
            <a:stCxn id="75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86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89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87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76" idx="1"/>
          </p:cNvCxnSpPr>
          <p:nvPr/>
        </p:nvCxnSpPr>
        <p:spPr>
          <a:xfrm flipV="1">
            <a:off x="3011461" y="5442147"/>
            <a:ext cx="904898" cy="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MPPT Algorithms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4190"/>
            <a:ext cx="4757388" cy="381642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/>
              <a:t>Two </a:t>
            </a:r>
            <a:r>
              <a:rPr lang="en-US" sz="2800" dirty="0" smtClean="0"/>
              <a:t>types </a:t>
            </a:r>
            <a:r>
              <a:rPr lang="en-US" sz="2800" dirty="0"/>
              <a:t>of </a:t>
            </a:r>
            <a:r>
              <a:rPr lang="en-US" sz="2800" dirty="0" smtClean="0"/>
              <a:t>algorithms </a:t>
            </a:r>
            <a:r>
              <a:rPr lang="en-US" sz="2800" dirty="0"/>
              <a:t>under consideration</a:t>
            </a:r>
          </a:p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Perturb </a:t>
            </a:r>
            <a:r>
              <a:rPr lang="en-US" sz="2800" dirty="0"/>
              <a:t>and Observe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Incremental </a:t>
            </a:r>
            <a:r>
              <a:rPr lang="en-US" sz="2800" dirty="0"/>
              <a:t>Conductance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Solar-Cell-IV-curve-with-M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732" y="1444190"/>
            <a:ext cx="4924307" cy="44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Perturb and Observe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698" y="1441597"/>
            <a:ext cx="4340179" cy="489364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</a:t>
            </a:r>
            <a:r>
              <a:rPr lang="en-US" sz="2400" dirty="0" smtClean="0"/>
              <a:t>common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Adjusts </a:t>
            </a:r>
            <a:r>
              <a:rPr lang="en-US" sz="2400" dirty="0"/>
              <a:t>PWM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 </a:t>
            </a:r>
            <a:r>
              <a:rPr lang="en-US" sz="2400" dirty="0"/>
              <a:t>c</a:t>
            </a:r>
            <a:r>
              <a:rPr lang="en-US" sz="2400" dirty="0" smtClean="0"/>
              <a:t>omputations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Computes </a:t>
            </a:r>
            <a:r>
              <a:rPr lang="en-US" sz="2400" dirty="0"/>
              <a:t>p</a:t>
            </a:r>
            <a:r>
              <a:rPr lang="en-US" sz="2400" dirty="0" smtClean="0"/>
              <a:t>ower</a:t>
            </a:r>
            <a:r>
              <a:rPr lang="en-US" sz="2400" dirty="0"/>
              <a:t>, </a:t>
            </a:r>
            <a:r>
              <a:rPr lang="en-US" sz="2400" dirty="0" smtClean="0"/>
              <a:t>compares </a:t>
            </a:r>
            <a:r>
              <a:rPr lang="en-US" sz="2400" dirty="0"/>
              <a:t>p</a:t>
            </a:r>
            <a:r>
              <a:rPr lang="en-US" sz="2400" dirty="0" smtClean="0"/>
              <a:t>ower </a:t>
            </a:r>
            <a:r>
              <a:rPr lang="en-US" sz="2400" dirty="0"/>
              <a:t>to previous, </a:t>
            </a:r>
            <a:r>
              <a:rPr lang="en-US" sz="2400" dirty="0" smtClean="0"/>
              <a:t>compares </a:t>
            </a:r>
            <a:r>
              <a:rPr lang="en-US" sz="2400" dirty="0"/>
              <a:t>v</a:t>
            </a:r>
            <a:r>
              <a:rPr lang="en-US" sz="2400" dirty="0" smtClean="0"/>
              <a:t>oltage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Oscillates </a:t>
            </a:r>
            <a:r>
              <a:rPr lang="en-US" sz="2400" dirty="0"/>
              <a:t>around Maximum Power Point</a:t>
            </a:r>
          </a:p>
        </p:txBody>
      </p:sp>
      <p:pic>
        <p:nvPicPr>
          <p:cNvPr id="4" name="Picture 3" descr="Cap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38" y="1509713"/>
            <a:ext cx="6492425" cy="48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Incremental Conductance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661" y="1340699"/>
            <a:ext cx="4560280" cy="501675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Measures incremental Changes in current and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Predicts </a:t>
            </a:r>
            <a:r>
              <a:rPr lang="en-US" sz="2000" dirty="0"/>
              <a:t>the change in voltage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Requires </a:t>
            </a:r>
            <a:r>
              <a:rPr lang="en-US" sz="2000" dirty="0"/>
              <a:t>More Computations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Tracks </a:t>
            </a:r>
            <a:r>
              <a:rPr lang="en-US" sz="2000" dirty="0"/>
              <a:t>changing conditions more rapidly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This method computes the maximum power point by comparing the incremental conductance </a:t>
            </a:r>
            <a:r>
              <a:rPr lang="en-US" sz="2000" dirty="0">
                <a:solidFill>
                  <a:srgbClr val="FF0000"/>
                </a:solidFill>
                <a:latin typeface="Book Antiqua" charset="0"/>
              </a:rPr>
              <a:t>I</a:t>
            </a:r>
            <a:r>
              <a:rPr lang="el-GR" sz="2000" dirty="0">
                <a:solidFill>
                  <a:srgbClr val="FF0000"/>
                </a:solidFill>
                <a:latin typeface="Book Antiqua" charset="0"/>
              </a:rPr>
              <a:t>Δ/ </a:t>
            </a:r>
            <a:r>
              <a:rPr lang="en-US" sz="2000" dirty="0">
                <a:solidFill>
                  <a:srgbClr val="FF0000"/>
                </a:solidFill>
                <a:latin typeface="Book Antiqua" charset="0"/>
              </a:rPr>
              <a:t>V</a:t>
            </a:r>
            <a:r>
              <a:rPr lang="el-GR" sz="2000" dirty="0">
                <a:solidFill>
                  <a:srgbClr val="FF0000"/>
                </a:solidFill>
                <a:latin typeface="Book Antiqua" charset="0"/>
              </a:rPr>
              <a:t>Δ </a:t>
            </a:r>
            <a:r>
              <a:rPr lang="el-GR" sz="2000" dirty="0">
                <a:solidFill>
                  <a:srgbClr val="FFFFFF"/>
                </a:solidFill>
                <a:latin typeface="Book Antiqua" charset="0"/>
              </a:rPr>
              <a:t>to the array conductance (I/V).</a:t>
            </a:r>
          </a:p>
        </p:txBody>
      </p:sp>
      <p:pic>
        <p:nvPicPr>
          <p:cNvPr id="4" name="Picture 3" descr="Cap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938" y="1340699"/>
            <a:ext cx="6265863" cy="50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Solar Tracking Sensor Design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2890" y="1460718"/>
            <a:ext cx="9079606" cy="156966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Controller needs inputs from sensor to efficiently track the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prototypes under 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1- Sensor Using LDRs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2- Sensor using Photovoltaic Cells</a:t>
            </a:r>
          </a:p>
        </p:txBody>
      </p:sp>
      <p:pic>
        <p:nvPicPr>
          <p:cNvPr id="4" name="Picture 3" descr="person-pointing-sun-199229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68" y="3608888"/>
            <a:ext cx="3544225" cy="27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Sensor Using LDRs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054" y="1748430"/>
            <a:ext cx="2693224" cy="4154984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 Light Dependent Resistors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Measure </a:t>
            </a:r>
            <a:r>
              <a:rPr lang="en-US" sz="2400" dirty="0"/>
              <a:t>v</a:t>
            </a:r>
            <a:r>
              <a:rPr lang="en-US" sz="2400" dirty="0" smtClean="0"/>
              <a:t>oltage </a:t>
            </a:r>
            <a:r>
              <a:rPr lang="en-US" sz="2400" dirty="0"/>
              <a:t>across 10k </a:t>
            </a:r>
            <a:r>
              <a:rPr lang="en-US" sz="2400" dirty="0" smtClean="0"/>
              <a:t>resistor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Controller </a:t>
            </a:r>
            <a:r>
              <a:rPr lang="en-US" sz="2400" dirty="0"/>
              <a:t>p</a:t>
            </a:r>
            <a:r>
              <a:rPr lang="en-US" sz="2400" dirty="0" smtClean="0"/>
              <a:t>ins </a:t>
            </a:r>
            <a:r>
              <a:rPr lang="en-US" sz="2400" dirty="0"/>
              <a:t>A0-A5 can measure voltage</a:t>
            </a:r>
          </a:p>
        </p:txBody>
      </p:sp>
      <p:pic>
        <p:nvPicPr>
          <p:cNvPr id="4" name="Picture 3" descr="LDR_1480405_6_7_HDR_Enhancer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176" y="1947817"/>
            <a:ext cx="3363089" cy="3300393"/>
          </a:xfrm>
          <a:prstGeom prst="rect">
            <a:avLst/>
          </a:prstGeom>
        </p:spPr>
      </p:pic>
      <p:pic>
        <p:nvPicPr>
          <p:cNvPr id="5" name="Picture 4" descr="FBNN0RKGPBD4JQV.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193" y="1748430"/>
            <a:ext cx="2656216" cy="3561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6538" y="5503863"/>
            <a:ext cx="2813167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Light Shading mechanism to receive better readings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75951" y="5555297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Photoresistor or Light Dependent Resistor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Sensor using Photovoltaic Cells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341" y="2080784"/>
            <a:ext cx="3663981" cy="353943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Keeping it Solar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/>
              <a:t>Photovoltaic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 </a:t>
            </a:r>
            <a:r>
              <a:rPr lang="en-US" sz="2800" dirty="0"/>
              <a:t>Wooden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/>
              <a:t>Current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cell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587" y="2070702"/>
            <a:ext cx="3845160" cy="30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Prototyping with </a:t>
            </a:r>
            <a:r>
              <a:rPr lang="en-US" dirty="0" err="1">
                <a:solidFill>
                  <a:schemeClr val="tx1"/>
                </a:solidFill>
              </a:rPr>
              <a:t>ATmega</a:t>
            </a:r>
            <a:r>
              <a:rPr lang="en-US" dirty="0">
                <a:solidFill>
                  <a:schemeClr val="tx1"/>
                </a:solidFill>
              </a:rPr>
              <a:t> 2560</a:t>
            </a:r>
          </a:p>
        </p:txBody>
      </p:sp>
      <p:pic>
        <p:nvPicPr>
          <p:cNvPr id="3" name="Picture 2" descr="Cap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33" y="2546350"/>
            <a:ext cx="4617492" cy="3562037"/>
          </a:xfrm>
          <a:prstGeom prst="rect">
            <a:avLst/>
          </a:prstGeom>
        </p:spPr>
      </p:pic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289938"/>
              </p:ext>
            </p:extLst>
          </p:nvPr>
        </p:nvGraphicFramePr>
        <p:xfrm>
          <a:off x="949840" y="1615857"/>
          <a:ext cx="4814536" cy="49527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5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421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ook Antiqua" charset="0"/>
                        </a:rPr>
                        <a:t>Operating </a:t>
                      </a:r>
                      <a:r>
                        <a:rPr lang="en-US" sz="1800" dirty="0">
                          <a:latin typeface="Book Antiqua" charset="0"/>
                        </a:rPr>
                        <a:t>Voltage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Input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6-20V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Digital I/O Pins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 (15 provide PWM output)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baseline="0" dirty="0"/>
                        <a:t>Analog Input Pins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DC Current per I/O 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827533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DC Current for 3.3V 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916988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Flash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4205722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Clock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87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9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Eagle Schematic: Microcontroller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 descr="E:\microcontroller 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62" y="1229071"/>
            <a:ext cx="5888038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Eagle Board layout: Microcontroller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microcontroller board 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95" y="1332120"/>
            <a:ext cx="6707187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Lucida Sans"/>
                <a:cs typeface="Arial" panose="020B0604020202020204" pitchFamily="34" charset="0"/>
              </a:rPr>
              <a:t>Project Specifications</a:t>
            </a:r>
            <a:endParaRPr lang="en-US" sz="4000" dirty="0">
              <a:solidFill>
                <a:schemeClr val="tx1"/>
              </a:solidFill>
              <a:latin typeface="Lucida Sans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anchor="t">
            <a:normAutofit/>
          </a:bodyPr>
          <a:lstStyle/>
          <a:p>
            <a:pPr marL="137160" indent="0">
              <a:buNone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5865908"/>
              </p:ext>
            </p:extLst>
          </p:nvPr>
        </p:nvGraphicFramePr>
        <p:xfrm>
          <a:off x="579548" y="1510048"/>
          <a:ext cx="10925578" cy="515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82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2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Lightweight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12 pounds total weight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Shading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Motorized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un tracking umbrella top provides no user interaction to maintain shading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r>
                        <a:rPr lang="en-US" baseline="0" dirty="0" smtClean="0"/>
                        <a:t> Sustained Power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Solar panel battery charging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 Battery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hours of battery life in low sunlight under normal operating conditions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 to</a:t>
                      </a:r>
                      <a:r>
                        <a:rPr lang="en-US" baseline="0" dirty="0" smtClean="0"/>
                        <a:t> be easily foldable for transporting or storing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Weather</a:t>
                      </a:r>
                      <a:r>
                        <a:rPr lang="en-US" baseline="0" dirty="0" smtClean="0"/>
                        <a:t>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 to withstand high heat and high humidity conditions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Mode Lighting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 lighting, lighting pattern, and entertainment modes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USB Phone Charger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 USB phone charging port able to maintain trickle charge of 0.5 amps.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</a:t>
                      </a:r>
                      <a:r>
                        <a:rPr lang="en-US" baseline="0" dirty="0" smtClean="0"/>
                        <a:t> Panel Status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</a:t>
                      </a:r>
                      <a:r>
                        <a:rPr lang="en-US" baseline="0" dirty="0" smtClean="0"/>
                        <a:t> lit LCD screen shows Solar Panel 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r>
                        <a:rPr lang="en-US" baseline="0" dirty="0" smtClean="0"/>
                        <a:t> Charging Status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Shows status of battery including battery present, charging and fully charged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3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Entertainment Mode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052638"/>
            <a:ext cx="3615913" cy="33239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Night Time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Rotate </a:t>
            </a:r>
            <a:r>
              <a:rPr lang="en-US" sz="2400" dirty="0"/>
              <a:t>umbrella 360 degrees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 </a:t>
            </a:r>
            <a:r>
              <a:rPr lang="en-US" sz="2400" dirty="0"/>
              <a:t>Lighting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m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173" y="1338263"/>
            <a:ext cx="2116690" cy="1724996"/>
          </a:xfrm>
          <a:prstGeom prst="rect">
            <a:avLst/>
          </a:prstGeom>
        </p:spPr>
      </p:pic>
      <p:pic>
        <p:nvPicPr>
          <p:cNvPr id="5" name="Picture 4" descr="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190" y="3345299"/>
            <a:ext cx="5549646" cy="30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567830" cy="114300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Pole Design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002663" cy="45259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Wire welding instead of bolts to reduce weight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Mounting bracket for top motor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Mounting bracket for bottom motor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Mounting bracket for enclosure 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Content Placeholder 4" descr="overall desig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2965" y="508379"/>
            <a:ext cx="6453323" cy="5745163"/>
          </a:xfrm>
        </p:spPr>
      </p:pic>
    </p:spTree>
    <p:extLst>
      <p:ext uri="{BB962C8B-B14F-4D97-AF65-F5344CB8AC3E}">
        <p14:creationId xmlns:p14="http://schemas.microsoft.com/office/powerpoint/2010/main" val="32470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Top Motor Mounting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7" descr="motor 2 label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63" y="1917657"/>
            <a:ext cx="2492748" cy="4289962"/>
          </a:xfrm>
        </p:spPr>
      </p:pic>
      <p:sp>
        <p:nvSpPr>
          <p:cNvPr id="6" name="TextBox 5"/>
          <p:cNvSpPr txBox="1"/>
          <p:nvPr/>
        </p:nvSpPr>
        <p:spPr>
          <a:xfrm>
            <a:off x="103031" y="1712890"/>
            <a:ext cx="85386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Motor placement 36 inches from top of umbrella to allow folding for storage or transporting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Welded hinge to decrease pole displacement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Stepper motor will be used as an actuator to control tilt of umbrella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increases motor torque capabilities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allows for sleep mode increasing system efficiency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5mm diameter motor shaft extended with  10-24 all thread rod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Rotatable smooth pin and all thread connector inside pole allows motor shaft to remain straight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 stages at 10, 20, and 30 degrees </a:t>
            </a:r>
            <a:r>
              <a:rPr lang="en-US" sz="2000" dirty="0" smtClean="0"/>
              <a:t>tilt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Bottom Motor Mounting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motor 1 labeled.pn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6" y="2116939"/>
            <a:ext cx="4980563" cy="3614160"/>
          </a:xfrm>
        </p:spPr>
      </p:pic>
      <p:sp>
        <p:nvSpPr>
          <p:cNvPr id="10" name="TextBox 9"/>
          <p:cNvSpPr txBox="1"/>
          <p:nvPr/>
        </p:nvSpPr>
        <p:spPr>
          <a:xfrm>
            <a:off x="206062" y="1609859"/>
            <a:ext cx="60015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Bottom motor mounted inside pole at 51 inches from top of 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 part of pole sleeves into bottom part of 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Pole will rest on ball thrust bearing to take weight off motor shaft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Shaft extended to be able to pin to bottom part of pole with removable pin allowing pole separation for storing and transporting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360 degree rotation</a:t>
            </a:r>
          </a:p>
        </p:txBody>
      </p:sp>
      <p:pic>
        <p:nvPicPr>
          <p:cNvPr id="1026" name="Picture 2" descr="E:\thrust bear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3" y="3425780"/>
            <a:ext cx="2009104" cy="13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Enclosure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Houses: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 vert="horz"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Battery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MPPT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Microcontroller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LCD screen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Battery status lights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USB charging port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Motor drivers</a:t>
            </a:r>
          </a:p>
          <a:p>
            <a:endParaRPr lang="en-US" dirty="0"/>
          </a:p>
        </p:txBody>
      </p:sp>
      <p:pic>
        <p:nvPicPr>
          <p:cNvPr id="7" name="Content Placeholder 6" descr="container labeled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45" y="1409034"/>
            <a:ext cx="5428628" cy="4931242"/>
          </a:xfrm>
        </p:spPr>
      </p:pic>
    </p:spTree>
    <p:extLst>
      <p:ext uri="{BB962C8B-B14F-4D97-AF65-F5344CB8AC3E}">
        <p14:creationId xmlns:p14="http://schemas.microsoft.com/office/powerpoint/2010/main" val="34752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Work Distribution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1366281325"/>
              </p:ext>
            </p:extLst>
          </p:nvPr>
        </p:nvGraphicFramePr>
        <p:xfrm>
          <a:off x="2172450" y="1773089"/>
          <a:ext cx="8132064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3016">
                  <a:extLst>
                    <a:ext uri="{9D8B030D-6E8A-4147-A177-3AD203B41FA5}">
                      <a16:colId xmlns:a16="http://schemas.microsoft.com/office/drawing/2014/main" xmlns="" val="1579178682"/>
                    </a:ext>
                  </a:extLst>
                </a:gridCol>
                <a:gridCol w="2033016">
                  <a:extLst>
                    <a:ext uri="{9D8B030D-6E8A-4147-A177-3AD203B41FA5}">
                      <a16:colId xmlns:a16="http://schemas.microsoft.com/office/drawing/2014/main" xmlns="" val="260369632"/>
                    </a:ext>
                  </a:extLst>
                </a:gridCol>
                <a:gridCol w="2033016">
                  <a:extLst>
                    <a:ext uri="{9D8B030D-6E8A-4147-A177-3AD203B41FA5}">
                      <a16:colId xmlns:a16="http://schemas.microsoft.com/office/drawing/2014/main" xmlns="" val="2642535220"/>
                    </a:ext>
                  </a:extLst>
                </a:gridCol>
                <a:gridCol w="2033016">
                  <a:extLst>
                    <a:ext uri="{9D8B030D-6E8A-4147-A177-3AD203B41FA5}">
                      <a16:colId xmlns:a16="http://schemas.microsoft.com/office/drawing/2014/main" xmlns="" val="389895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Derek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Eugene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Nicholas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813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Lighting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835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MPPT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006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Pole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461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894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Motor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05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USB Charger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66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Solar Panels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1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Solar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872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MCU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70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35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Budget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03168"/>
              </p:ext>
            </p:extLst>
          </p:nvPr>
        </p:nvGraphicFramePr>
        <p:xfrm>
          <a:off x="692597" y="1326524"/>
          <a:ext cx="10718088" cy="512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0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9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6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84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3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item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supplier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number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 cost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item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supplier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number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 cost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7’6” patio umbrella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Target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$52.00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LCD screen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$7.24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Solopower solar cells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Solopower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$81.00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Push button switches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$1.60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Battery pack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Battery Junction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$47.04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USB type A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$3.18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Stepper Motor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Robotshop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$31.42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Weatherproof on/off switch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$4.99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Motor controller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Amazon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$16.00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Gorilla Packaging tape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Lowe’s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LED’s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SparkFun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$21.60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Copper tabbing tape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amazon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$22.95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microcontroller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$35.00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200ft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$30.00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BQ24123RHLT charging 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Texas Instrument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Free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Thrust bearing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Grainger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$8.84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PCB boards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PCB’s4u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$135.00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Various resistors and capacitors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$50.00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CDS18503KCS</a:t>
                      </a:r>
                      <a:r>
                        <a:rPr lang="en-US" sz="1000" baseline="0" dirty="0" smtClean="0"/>
                        <a:t> MOSFET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Texas Instrument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Free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Metal for mounting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Lowe’s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$30.00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IR2104 MOSFET</a:t>
                      </a:r>
                      <a:r>
                        <a:rPr lang="en-US" sz="1000" baseline="0" dirty="0" smtClean="0"/>
                        <a:t> driver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$3.50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enclosure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Lowe’s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TPS63060DSCR 5 volt regulator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Texas Instrument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Free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connectors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ACS712</a:t>
                      </a:r>
                      <a:r>
                        <a:rPr lang="en-US" sz="1000" baseline="0" dirty="0" smtClean="0"/>
                        <a:t> current sensor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$8.50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miscellaneous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$20.00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smtClean="0"/>
                        <a:t>Light dependent </a:t>
                      </a:r>
                      <a:r>
                        <a:rPr lang="en-US" sz="1000" dirty="0" smtClean="0"/>
                        <a:t>resistors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ebqy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$19.50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Shipping and Handling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$75.00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UF4003 fast</a:t>
                      </a:r>
                      <a:r>
                        <a:rPr lang="en-US" sz="1000" baseline="0" dirty="0" smtClean="0"/>
                        <a:t> switching diode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$1.72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IN4148</a:t>
                      </a:r>
                      <a:r>
                        <a:rPr lang="en-US" sz="1000" baseline="0" dirty="0" smtClean="0"/>
                        <a:t> diode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Free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P6KE10A TVS diode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$0.88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TOTAL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$752.03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P6KE15A TVS diode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5505-RC 100uH inductor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$2.85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EEU-FC1A561 560uF capacitor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$1.08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5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Progress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19047433"/>
              </p:ext>
            </p:extLst>
          </p:nvPr>
        </p:nvGraphicFramePr>
        <p:xfrm>
          <a:off x="567931" y="1264928"/>
          <a:ext cx="1122129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99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Projected Schedule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13763"/>
              </p:ext>
            </p:extLst>
          </p:nvPr>
        </p:nvGraphicFramePr>
        <p:xfrm>
          <a:off x="154546" y="1350727"/>
          <a:ext cx="11874320" cy="53166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4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77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7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77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93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517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517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70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milestone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</a:t>
                      </a:r>
                      <a:r>
                        <a:rPr lang="en-US" sz="1400" baseline="0" dirty="0" smtClean="0"/>
                        <a:t> 2 –</a:t>
                      </a:r>
                    </a:p>
                    <a:p>
                      <a:r>
                        <a:rPr lang="en-US" sz="1400" baseline="0" dirty="0" smtClean="0"/>
                        <a:t>Oct 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</a:t>
                      </a:r>
                      <a:r>
                        <a:rPr lang="en-US" sz="1400" baseline="0" dirty="0" smtClean="0"/>
                        <a:t> 10 –</a:t>
                      </a:r>
                    </a:p>
                    <a:p>
                      <a:r>
                        <a:rPr lang="en-US" sz="1400" baseline="0" dirty="0" smtClean="0"/>
                        <a:t>Oct 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17 –</a:t>
                      </a:r>
                    </a:p>
                    <a:p>
                      <a:r>
                        <a:rPr lang="en-US" sz="1400" dirty="0" smtClean="0"/>
                        <a:t>Oct 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24 –</a:t>
                      </a:r>
                    </a:p>
                    <a:p>
                      <a:r>
                        <a:rPr lang="en-US" sz="1400" dirty="0" smtClean="0"/>
                        <a:t>Oct 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31 –</a:t>
                      </a:r>
                    </a:p>
                    <a:p>
                      <a:r>
                        <a:rPr lang="en-US" sz="1400" dirty="0" smtClean="0"/>
                        <a:t>Nov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7 –</a:t>
                      </a:r>
                    </a:p>
                    <a:p>
                      <a:r>
                        <a:rPr lang="en-US" sz="1400" dirty="0" smtClean="0"/>
                        <a:t>Nov 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14 –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Nov 20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21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–</a:t>
                      </a:r>
                    </a:p>
                    <a:p>
                      <a:r>
                        <a:rPr lang="en-US" sz="1400" dirty="0" smtClean="0"/>
                        <a:t>Nov 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28 –</a:t>
                      </a:r>
                    </a:p>
                    <a:p>
                      <a:r>
                        <a:rPr lang="en-US" sz="1400" dirty="0" smtClean="0"/>
                        <a:t>Dec</a:t>
                      </a:r>
                      <a:r>
                        <a:rPr lang="en-US" sz="1400" baseline="0" dirty="0" smtClean="0"/>
                        <a:t> 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prototyping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PCB ordering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Pole build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Solar panel mounting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Motor</a:t>
                      </a:r>
                      <a:r>
                        <a:rPr lang="en-US" sz="1400" baseline="0" dirty="0" smtClean="0"/>
                        <a:t> mounting and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0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LED</a:t>
                      </a:r>
                      <a:r>
                        <a:rPr lang="en-US" sz="1400" baseline="0" dirty="0" smtClean="0"/>
                        <a:t> mounting and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0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PCB build and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0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Enclosure build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0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Sun tracking sensor build and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0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0391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Questions?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086" y="5502729"/>
            <a:ext cx="1080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</a:t>
            </a:r>
            <a:r>
              <a:rPr lang="en-US" dirty="0"/>
              <a:t>important thing is to not stop questioning. Curiosity has its own reason for </a:t>
            </a:r>
            <a:r>
              <a:rPr lang="en-US" dirty="0" smtClean="0"/>
              <a:t>existing.”</a:t>
            </a:r>
          </a:p>
          <a:p>
            <a:r>
              <a:rPr lang="en-US" dirty="0" smtClean="0"/>
              <a:t>- Albert Einstein – </a:t>
            </a:r>
            <a:r>
              <a:rPr lang="en-US" smtClean="0"/>
              <a:t>Life Magazine</a:t>
            </a:r>
            <a:r>
              <a:rPr lang="en-US" dirty="0" smtClean="0"/>
              <a:t>, May 2, 1955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Umbrella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Umbrella pic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04" y="1228390"/>
            <a:ext cx="35528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mbrella2 pic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9" b="100000" l="0" r="9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64" y="1429556"/>
            <a:ext cx="30003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1035" y="293652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Height: 7.0’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58343" y="1635617"/>
            <a:ext cx="0" cy="1230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32585" y="1635617"/>
            <a:ext cx="19704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3054" y="414699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2585" y="4352590"/>
            <a:ext cx="1970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532585" y="3365415"/>
            <a:ext cx="1" cy="98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75054" y="4604197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Width: 7’ 6”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122017" y="2691685"/>
            <a:ext cx="38637" cy="2097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418396" y="2691685"/>
            <a:ext cx="12675" cy="2097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41335" y="4788863"/>
            <a:ext cx="9337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H="1">
            <a:off x="9492430" y="4788863"/>
            <a:ext cx="938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1120462" y="5267459"/>
            <a:ext cx="10164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Reason:</a:t>
            </a:r>
          </a:p>
          <a:p>
            <a:r>
              <a:rPr lang="en-US" dirty="0" smtClean="0"/>
              <a:t>1 ¼” hollow steel pole				Price: $26.00</a:t>
            </a:r>
          </a:p>
          <a:p>
            <a:r>
              <a:rPr lang="en-US" dirty="0" smtClean="0"/>
              <a:t>6 steel straight splines				wind flap decreases affects of added torque</a:t>
            </a:r>
          </a:p>
          <a:p>
            <a:r>
              <a:rPr lang="en-US" dirty="0" smtClean="0"/>
              <a:t>7 lbs. total weight					easy setup</a:t>
            </a:r>
          </a:p>
        </p:txBody>
      </p:sp>
    </p:spTree>
    <p:extLst>
      <p:ext uri="{BB962C8B-B14F-4D97-AF65-F5344CB8AC3E}">
        <p14:creationId xmlns:p14="http://schemas.microsoft.com/office/powerpoint/2010/main" val="32242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91" y="368718"/>
            <a:ext cx="547942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smtClean="0">
                <a:latin typeface="Lucida Sans"/>
              </a:rPr>
              <a:t>Project Block Diagram</a:t>
            </a:r>
            <a:endParaRPr lang="en-US" sz="3600" b="1" dirty="0">
              <a:latin typeface="Lucida San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Solar Panel Current Sensor</a:t>
            </a:r>
            <a:endParaRPr lang="en-US" sz="12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916359" y="5209092"/>
            <a:ext cx="1220239" cy="492492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Battery</a:t>
            </a:r>
            <a:r>
              <a:rPr lang="en-US" dirty="0" smtClean="0"/>
              <a:t> </a:t>
            </a:r>
            <a:r>
              <a:rPr lang="en-US" sz="1200" dirty="0" smtClean="0"/>
              <a:t>Charger  IC</a:t>
            </a:r>
            <a:endParaRPr lang="en-US" sz="12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LI-ION</a:t>
            </a:r>
            <a:r>
              <a:rPr lang="en-US" dirty="0" smtClean="0"/>
              <a:t> </a:t>
            </a:r>
          </a:p>
          <a:p>
            <a:pPr algn="ctr"/>
            <a:r>
              <a:rPr lang="en-US" sz="1200" dirty="0" smtClean="0"/>
              <a:t>Battery</a:t>
            </a:r>
            <a:endParaRPr lang="en-US" sz="12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Top Motor Controller</a:t>
            </a:r>
            <a:endParaRPr lang="en-US" sz="12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Bottom Motor</a:t>
            </a:r>
          </a:p>
          <a:p>
            <a:pPr algn="ctr"/>
            <a:r>
              <a:rPr lang="en-US" sz="1200" dirty="0"/>
              <a:t>C</a:t>
            </a:r>
            <a:r>
              <a:rPr lang="en-US" sz="1200" dirty="0" smtClean="0"/>
              <a:t>ontroller</a:t>
            </a:r>
            <a:endParaRPr lang="en-US" sz="12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 Volt Regulator</a:t>
            </a:r>
            <a:endParaRPr lang="en-US" sz="12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MCU</a:t>
            </a:r>
            <a:endParaRPr lang="en-US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Top Motor</a:t>
            </a:r>
            <a:endParaRPr lang="en-US" sz="1200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Bottom Motor</a:t>
            </a:r>
            <a:endParaRPr lang="en-US" sz="1200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10447031" y="2330019"/>
            <a:ext cx="1210964" cy="728818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Motor</a:t>
            </a:r>
          </a:p>
          <a:p>
            <a:pPr algn="ctr"/>
            <a:r>
              <a:rPr lang="en-US" sz="1200" dirty="0" smtClean="0"/>
              <a:t>Control Sensors</a:t>
            </a:r>
            <a:endParaRPr lang="en-US" sz="12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LED’s</a:t>
            </a:r>
            <a:endParaRPr lang="en-US" sz="1200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Solar Panel</a:t>
            </a:r>
          </a:p>
          <a:p>
            <a:pPr algn="ctr"/>
            <a:r>
              <a:rPr lang="en-US" sz="1200" dirty="0" smtClean="0"/>
              <a:t>Voltage Sensor</a:t>
            </a:r>
            <a:endParaRPr lang="en-US" sz="1200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MPPT Synchronous Switching Regulator</a:t>
            </a:r>
            <a:endParaRPr lang="en-US" sz="12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Battery Voltage Sensor</a:t>
            </a:r>
            <a:endParaRPr lang="en-US" sz="12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MOSFET Driver</a:t>
            </a:r>
            <a:endParaRPr lang="en-US" sz="12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Battery charging indicator LED’s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2" idx="2"/>
            <a:endCxn id="4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5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 flipV="1">
            <a:off x="5136598" y="5428956"/>
            <a:ext cx="1520166" cy="26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8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2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LCD Screen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USB Charger</a:t>
            </a:r>
            <a:endParaRPr lang="en-US" sz="1200" dirty="0"/>
          </a:p>
        </p:txBody>
      </p:sp>
      <p:cxnSp>
        <p:nvCxnSpPr>
          <p:cNvPr id="40" name="Straight Arrow Connector 39"/>
          <p:cNvCxnSpPr>
            <a:stCxn id="9" idx="1"/>
            <a:endCxn id="3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8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0"/>
            <a:endCxn id="11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1"/>
          </p:cNvCxnSpPr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4" idx="1"/>
          </p:cNvCxnSpPr>
          <p:nvPr/>
        </p:nvCxnSpPr>
        <p:spPr>
          <a:xfrm>
            <a:off x="7877000" y="1764033"/>
            <a:ext cx="257003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10-13 variable voltage </a:t>
            </a:r>
            <a:endParaRPr lang="en-US" sz="1200" dirty="0"/>
          </a:p>
        </p:txBody>
      </p:sp>
      <p:sp>
        <p:nvSpPr>
          <p:cNvPr id="56" name="Rounded Rectangle 55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8.4 volt </a:t>
            </a:r>
            <a:endParaRPr lang="en-US" sz="1200" dirty="0"/>
          </a:p>
        </p:txBody>
      </p:sp>
      <p:sp>
        <p:nvSpPr>
          <p:cNvPr id="57" name="Rounded Rectangle 56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7.4 volt</a:t>
            </a:r>
            <a:endParaRPr lang="en-US" sz="1200" dirty="0"/>
          </a:p>
        </p:txBody>
      </p:sp>
      <p:sp>
        <p:nvSpPr>
          <p:cNvPr id="58" name="Rounded Rectangle 57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 volt</a:t>
            </a:r>
            <a:endParaRPr lang="en-US" sz="1200" dirty="0"/>
          </a:p>
        </p:txBody>
      </p:sp>
      <p:sp>
        <p:nvSpPr>
          <p:cNvPr id="59" name="Rounded Rectangle 58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3.3 volt</a:t>
            </a:r>
            <a:endParaRPr lang="en-US" sz="12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37260" y="2770571"/>
            <a:ext cx="55391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6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37261" y="6070111"/>
            <a:ext cx="1374200" cy="42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011461" y="5442149"/>
            <a:ext cx="0" cy="627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" idx="1"/>
          </p:cNvCxnSpPr>
          <p:nvPr/>
        </p:nvCxnSpPr>
        <p:spPr>
          <a:xfrm>
            <a:off x="3011461" y="5442149"/>
            <a:ext cx="904898" cy="13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478479" y="3893426"/>
            <a:ext cx="1048000" cy="76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478479" y="2963401"/>
            <a:ext cx="0" cy="937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1637261" y="2963400"/>
            <a:ext cx="184121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Solar Panel Current Sensor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916359" y="5209092"/>
            <a:ext cx="1220239" cy="492492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 Controller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MCU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447031" y="2330019"/>
            <a:ext cx="1210964" cy="728818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Motor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Control Sensors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Voltage Sensor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MPPT Synchronous Switching Regulator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MOSFET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2" idx="2"/>
            <a:endCxn id="4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5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 flipV="1">
            <a:off x="5136598" y="5428956"/>
            <a:ext cx="1520166" cy="2638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8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2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LCD Screen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0" name="Straight Arrow Connector 39"/>
          <p:cNvCxnSpPr>
            <a:stCxn id="9" idx="1"/>
            <a:endCxn id="3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8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0"/>
            <a:endCxn id="11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1"/>
          </p:cNvCxnSpPr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4" idx="1"/>
          </p:cNvCxnSpPr>
          <p:nvPr/>
        </p:nvCxnSpPr>
        <p:spPr>
          <a:xfrm>
            <a:off x="7877000" y="1764033"/>
            <a:ext cx="2570031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10-13 variable voltage </a:t>
            </a:r>
            <a:endParaRPr lang="en-US" sz="1200" dirty="0"/>
          </a:p>
        </p:txBody>
      </p:sp>
      <p:sp>
        <p:nvSpPr>
          <p:cNvPr id="56" name="Rounded Rectangle 55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8.4 volt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7.4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Control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4" name="Straight Connector 63"/>
          <p:cNvCxnSpPr>
            <a:stCxn id="4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6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" idx="1"/>
          </p:cNvCxnSpPr>
          <p:nvPr/>
        </p:nvCxnSpPr>
        <p:spPr>
          <a:xfrm>
            <a:off x="3011461" y="5442148"/>
            <a:ext cx="904898" cy="131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lowchart: Alternate Process 72"/>
          <p:cNvSpPr/>
          <p:nvPr/>
        </p:nvSpPr>
        <p:spPr>
          <a:xfrm>
            <a:off x="438132" y="1541279"/>
            <a:ext cx="1196793" cy="525870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TextBox 73"/>
          <p:cNvSpPr txBox="1"/>
          <p:nvPr/>
        </p:nvSpPr>
        <p:spPr>
          <a:xfrm>
            <a:off x="417598" y="389608"/>
            <a:ext cx="490426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smtClean="0"/>
              <a:t>Power Generation</a:t>
            </a:r>
            <a:endParaRPr lang="en-US" sz="4000" b="1" dirty="0"/>
          </a:p>
        </p:txBody>
      </p:sp>
      <p:sp>
        <p:nvSpPr>
          <p:cNvPr id="42" name="Flowchart: Alternate Process 74"/>
          <p:cNvSpPr/>
          <p:nvPr/>
        </p:nvSpPr>
        <p:spPr>
          <a:xfrm>
            <a:off x="438131" y="2407088"/>
            <a:ext cx="1196793" cy="72881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Solar Panel Current Sensor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3" name="Flowchart: Alternate Process 75"/>
          <p:cNvSpPr/>
          <p:nvPr/>
        </p:nvSpPr>
        <p:spPr>
          <a:xfrm>
            <a:off x="3914023" y="5210017"/>
            <a:ext cx="1220239" cy="492492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8" name="Flowchart: Alternate Process 76"/>
          <p:cNvSpPr/>
          <p:nvPr/>
        </p:nvSpPr>
        <p:spPr>
          <a:xfrm>
            <a:off x="6654428" y="5183635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9" name="Flowchart: Alternate Process 77"/>
          <p:cNvSpPr/>
          <p:nvPr/>
        </p:nvSpPr>
        <p:spPr>
          <a:xfrm>
            <a:off x="10411227" y="5118296"/>
            <a:ext cx="1244433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 Controller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0" name="Flowchart: Alternate Process 78"/>
          <p:cNvSpPr/>
          <p:nvPr/>
        </p:nvSpPr>
        <p:spPr>
          <a:xfrm>
            <a:off x="8694916" y="6074356"/>
            <a:ext cx="1220239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1" name="Flowchart: Alternate Process 79"/>
          <p:cNvSpPr/>
          <p:nvPr/>
        </p:nvSpPr>
        <p:spPr>
          <a:xfrm>
            <a:off x="6654428" y="4098686"/>
            <a:ext cx="1220237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2" name="Flowchart: Alternate Process 80"/>
          <p:cNvSpPr/>
          <p:nvPr/>
        </p:nvSpPr>
        <p:spPr>
          <a:xfrm>
            <a:off x="3914025" y="1524925"/>
            <a:ext cx="3960640" cy="91440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MCU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3" name="Flowchart: Alternate Process 81"/>
          <p:cNvSpPr/>
          <p:nvPr/>
        </p:nvSpPr>
        <p:spPr>
          <a:xfrm>
            <a:off x="10411227" y="3877010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4" name="Flowchart: Alternate Process 82"/>
          <p:cNvSpPr/>
          <p:nvPr/>
        </p:nvSpPr>
        <p:spPr>
          <a:xfrm>
            <a:off x="10411228" y="6071036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5" name="Flowchart: Alternate Process 83"/>
          <p:cNvSpPr/>
          <p:nvPr/>
        </p:nvSpPr>
        <p:spPr>
          <a:xfrm>
            <a:off x="10444695" y="2330944"/>
            <a:ext cx="1210964" cy="728818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Motor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Control Sensors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6" name="Flowchart: Alternate Process 84"/>
          <p:cNvSpPr/>
          <p:nvPr/>
        </p:nvSpPr>
        <p:spPr>
          <a:xfrm>
            <a:off x="10444695" y="1524925"/>
            <a:ext cx="1210964" cy="480066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7" name="Flowchart: Alternate Process 85"/>
          <p:cNvSpPr/>
          <p:nvPr/>
        </p:nvSpPr>
        <p:spPr>
          <a:xfrm>
            <a:off x="440468" y="3456135"/>
            <a:ext cx="1196793" cy="60618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Voltage Sensor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" name="Flowchart: Alternate Process 86"/>
          <p:cNvSpPr/>
          <p:nvPr/>
        </p:nvSpPr>
        <p:spPr>
          <a:xfrm>
            <a:off x="438130" y="4380451"/>
            <a:ext cx="1196794" cy="839585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MPPT Synchronous Switching Regulator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9" name="Flowchart: Alternate Process 87"/>
          <p:cNvSpPr/>
          <p:nvPr/>
        </p:nvSpPr>
        <p:spPr>
          <a:xfrm>
            <a:off x="438131" y="5639726"/>
            <a:ext cx="1196794" cy="565496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51" name="Flowchart: Alternate Process 88"/>
          <p:cNvSpPr/>
          <p:nvPr/>
        </p:nvSpPr>
        <p:spPr>
          <a:xfrm>
            <a:off x="3931796" y="2964325"/>
            <a:ext cx="1207137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MOSFET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52" name="Flowchart: Alternate Process 89"/>
          <p:cNvSpPr/>
          <p:nvPr/>
        </p:nvSpPr>
        <p:spPr>
          <a:xfrm>
            <a:off x="3745037" y="6091685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53" name="Straight Arrow Connector 90"/>
          <p:cNvCxnSpPr>
            <a:stCxn id="36" idx="2"/>
            <a:endCxn id="42" idx="0"/>
          </p:cNvCxnSpPr>
          <p:nvPr/>
        </p:nvCxnSpPr>
        <p:spPr>
          <a:xfrm flipH="1">
            <a:off x="1036528" y="2067149"/>
            <a:ext cx="1" cy="339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4" name="Straight Arrow Connector 91"/>
          <p:cNvCxnSpPr>
            <a:stCxn id="42" idx="2"/>
            <a:endCxn id="287" idx="0"/>
          </p:cNvCxnSpPr>
          <p:nvPr/>
        </p:nvCxnSpPr>
        <p:spPr>
          <a:xfrm>
            <a:off x="1036528" y="3135905"/>
            <a:ext cx="2337" cy="32023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5" name="Straight Arrow Connector 92"/>
          <p:cNvCxnSpPr>
            <a:stCxn id="287" idx="2"/>
            <a:endCxn id="2048" idx="0"/>
          </p:cNvCxnSpPr>
          <p:nvPr/>
        </p:nvCxnSpPr>
        <p:spPr>
          <a:xfrm flipH="1">
            <a:off x="1036527" y="4062322"/>
            <a:ext cx="2338" cy="31812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6" name="Straight Arrow Connector 93"/>
          <p:cNvCxnSpPr>
            <a:stCxn id="2048" idx="2"/>
            <a:endCxn id="2049" idx="0"/>
          </p:cNvCxnSpPr>
          <p:nvPr/>
        </p:nvCxnSpPr>
        <p:spPr>
          <a:xfrm>
            <a:off x="1036527" y="5220036"/>
            <a:ext cx="1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7" name="Straight Arrow Connector 94"/>
          <p:cNvCxnSpPr>
            <a:stCxn id="43" idx="2"/>
          </p:cNvCxnSpPr>
          <p:nvPr/>
        </p:nvCxnSpPr>
        <p:spPr>
          <a:xfrm>
            <a:off x="4524143" y="5702509"/>
            <a:ext cx="11224" cy="37279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8" name="Straight Connector 95"/>
          <p:cNvCxnSpPr/>
          <p:nvPr/>
        </p:nvCxnSpPr>
        <p:spPr>
          <a:xfrm>
            <a:off x="2188839" y="1820157"/>
            <a:ext cx="11122" cy="3965956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Arrow Connector 96"/>
          <p:cNvCxnSpPr/>
          <p:nvPr/>
        </p:nvCxnSpPr>
        <p:spPr>
          <a:xfrm>
            <a:off x="2199961" y="1804214"/>
            <a:ext cx="1676604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Arrow Connector 97"/>
          <p:cNvCxnSpPr>
            <a:stCxn id="43" idx="3"/>
            <a:endCxn id="278" idx="1"/>
          </p:cNvCxnSpPr>
          <p:nvPr/>
        </p:nvCxnSpPr>
        <p:spPr>
          <a:xfrm flipV="1">
            <a:off x="5134262" y="5429881"/>
            <a:ext cx="1520166" cy="2638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1" name="Straight Arrow Connector 98"/>
          <p:cNvCxnSpPr/>
          <p:nvPr/>
        </p:nvCxnSpPr>
        <p:spPr>
          <a:xfrm>
            <a:off x="7874666" y="5541333"/>
            <a:ext cx="2570029" cy="2638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2" name="Elbow Connector 99"/>
          <p:cNvCxnSpPr>
            <a:stCxn id="278" idx="2"/>
            <a:endCxn id="280" idx="1"/>
          </p:cNvCxnSpPr>
          <p:nvPr/>
        </p:nvCxnSpPr>
        <p:spPr>
          <a:xfrm rot="16200000" flipH="1">
            <a:off x="7650259" y="5290414"/>
            <a:ext cx="658944" cy="1430369"/>
          </a:xfrm>
          <a:prstGeom prst="bentConnector2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3" name="Straight Arrow Connector 100"/>
          <p:cNvCxnSpPr>
            <a:stCxn id="280" idx="3"/>
            <a:endCxn id="284" idx="1"/>
          </p:cNvCxnSpPr>
          <p:nvPr/>
        </p:nvCxnSpPr>
        <p:spPr>
          <a:xfrm flipV="1">
            <a:off x="9915155" y="6331751"/>
            <a:ext cx="496073" cy="332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4" name="Straight Arrow Connector 101"/>
          <p:cNvCxnSpPr>
            <a:endCxn id="2051" idx="0"/>
          </p:cNvCxnSpPr>
          <p:nvPr/>
        </p:nvCxnSpPr>
        <p:spPr>
          <a:xfrm flipH="1">
            <a:off x="4535365" y="2452269"/>
            <a:ext cx="2" cy="512056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5" name="Flowchart: Alternate Process 102"/>
          <p:cNvSpPr/>
          <p:nvPr/>
        </p:nvSpPr>
        <p:spPr>
          <a:xfrm>
            <a:off x="6678312" y="2955582"/>
            <a:ext cx="1196352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LCD Screen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66" name="Straight Arrow Connector 103"/>
          <p:cNvCxnSpPr/>
          <p:nvPr/>
        </p:nvCxnSpPr>
        <p:spPr>
          <a:xfrm flipV="1">
            <a:off x="7279154" y="3458148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7" name="Straight Arrow Connector 104"/>
          <p:cNvCxnSpPr>
            <a:stCxn id="278" idx="0"/>
          </p:cNvCxnSpPr>
          <p:nvPr/>
        </p:nvCxnSpPr>
        <p:spPr>
          <a:xfrm flipH="1" flipV="1">
            <a:off x="7247868" y="4599158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8" name="Straight Arrow Connector 105"/>
          <p:cNvCxnSpPr>
            <a:endCxn id="2065" idx="0"/>
          </p:cNvCxnSpPr>
          <p:nvPr/>
        </p:nvCxnSpPr>
        <p:spPr>
          <a:xfrm>
            <a:off x="7264545" y="2443526"/>
            <a:ext cx="11943" cy="512056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Connector 106"/>
          <p:cNvCxnSpPr/>
          <p:nvPr/>
        </p:nvCxnSpPr>
        <p:spPr>
          <a:xfrm flipH="1" flipV="1">
            <a:off x="8722835" y="2322513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0" name="Straight Arrow Connector 107"/>
          <p:cNvCxnSpPr/>
          <p:nvPr/>
        </p:nvCxnSpPr>
        <p:spPr>
          <a:xfrm flipH="1" flipV="1">
            <a:off x="7876338" y="2301829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71" name="Flowchart: Alternate Process 108"/>
          <p:cNvSpPr/>
          <p:nvPr/>
        </p:nvSpPr>
        <p:spPr>
          <a:xfrm>
            <a:off x="3914024" y="4098686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72" name="Straight Arrow Connector 109"/>
          <p:cNvCxnSpPr>
            <a:stCxn id="281" idx="1"/>
            <a:endCxn id="2071" idx="3"/>
          </p:cNvCxnSpPr>
          <p:nvPr/>
        </p:nvCxnSpPr>
        <p:spPr>
          <a:xfrm flipH="1">
            <a:off x="5134262" y="4348922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3" name="Straight Connector 110"/>
          <p:cNvCxnSpPr/>
          <p:nvPr/>
        </p:nvCxnSpPr>
        <p:spPr>
          <a:xfrm flipV="1">
            <a:off x="6954151" y="3879188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4" name="Straight Connector 111"/>
          <p:cNvCxnSpPr/>
          <p:nvPr/>
        </p:nvCxnSpPr>
        <p:spPr>
          <a:xfrm flipH="1">
            <a:off x="4524142" y="3888432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5" name="Straight Arrow Connector 112"/>
          <p:cNvCxnSpPr>
            <a:endCxn id="2051" idx="2"/>
          </p:cNvCxnSpPr>
          <p:nvPr/>
        </p:nvCxnSpPr>
        <p:spPr>
          <a:xfrm flipV="1">
            <a:off x="4530694" y="3458148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6" name="Straight Arrow Connector 113"/>
          <p:cNvCxnSpPr>
            <a:stCxn id="279" idx="0"/>
            <a:endCxn id="283" idx="2"/>
          </p:cNvCxnSpPr>
          <p:nvPr/>
        </p:nvCxnSpPr>
        <p:spPr>
          <a:xfrm flipH="1" flipV="1">
            <a:off x="11033443" y="4377481"/>
            <a:ext cx="1" cy="740815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7" name="Straight Arrow Connector 114"/>
          <p:cNvCxnSpPr/>
          <p:nvPr/>
        </p:nvCxnSpPr>
        <p:spPr>
          <a:xfrm flipH="1" flipV="1">
            <a:off x="7874664" y="1926026"/>
            <a:ext cx="2142691" cy="6149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Connector 115"/>
          <p:cNvCxnSpPr/>
          <p:nvPr/>
        </p:nvCxnSpPr>
        <p:spPr>
          <a:xfrm>
            <a:off x="9999889" y="1926026"/>
            <a:ext cx="17466" cy="769327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Arrow Connector 117"/>
          <p:cNvCxnSpPr>
            <a:endCxn id="285" idx="1"/>
          </p:cNvCxnSpPr>
          <p:nvPr/>
        </p:nvCxnSpPr>
        <p:spPr>
          <a:xfrm>
            <a:off x="9999779" y="2695353"/>
            <a:ext cx="444916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0" name="Straight Connector 118"/>
          <p:cNvCxnSpPr/>
          <p:nvPr/>
        </p:nvCxnSpPr>
        <p:spPr>
          <a:xfrm>
            <a:off x="7874666" y="2072753"/>
            <a:ext cx="1443687" cy="0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Arrow Connector 119"/>
          <p:cNvCxnSpPr>
            <a:endCxn id="280" idx="0"/>
          </p:cNvCxnSpPr>
          <p:nvPr/>
        </p:nvCxnSpPr>
        <p:spPr>
          <a:xfrm>
            <a:off x="9305036" y="2072753"/>
            <a:ext cx="0" cy="4001603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2" name="Straight Arrow Connector 120"/>
          <p:cNvCxnSpPr/>
          <p:nvPr/>
        </p:nvCxnSpPr>
        <p:spPr>
          <a:xfrm>
            <a:off x="9318353" y="5247088"/>
            <a:ext cx="1126342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3" name="Straight Arrow Connector 121"/>
          <p:cNvCxnSpPr>
            <a:endCxn id="286" idx="1"/>
          </p:cNvCxnSpPr>
          <p:nvPr/>
        </p:nvCxnSpPr>
        <p:spPr>
          <a:xfrm>
            <a:off x="7874664" y="1764958"/>
            <a:ext cx="2570031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4" name="Rounded Rectangle 122"/>
          <p:cNvSpPr/>
          <p:nvPr/>
        </p:nvSpPr>
        <p:spPr>
          <a:xfrm>
            <a:off x="5594717" y="264161"/>
            <a:ext cx="914400" cy="9020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10-13 variable voltage </a:t>
            </a:r>
            <a:endParaRPr lang="en-US" sz="1200" dirty="0"/>
          </a:p>
        </p:txBody>
      </p:sp>
      <p:sp>
        <p:nvSpPr>
          <p:cNvPr id="2085" name="Rounded Rectangle 123"/>
          <p:cNvSpPr/>
          <p:nvPr/>
        </p:nvSpPr>
        <p:spPr>
          <a:xfrm>
            <a:off x="6660233" y="264161"/>
            <a:ext cx="908595" cy="40483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8.4 volt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86" name="Rounded Rectangle 124"/>
          <p:cNvSpPr/>
          <p:nvPr/>
        </p:nvSpPr>
        <p:spPr>
          <a:xfrm>
            <a:off x="6654428" y="752830"/>
            <a:ext cx="914400" cy="404836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7.4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87" name="Rounded Rectangle 125"/>
          <p:cNvSpPr/>
          <p:nvPr/>
        </p:nvSpPr>
        <p:spPr>
          <a:xfrm>
            <a:off x="7734169" y="264161"/>
            <a:ext cx="914400" cy="374093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88" name="Rounded Rectangle 126"/>
          <p:cNvSpPr/>
          <p:nvPr/>
        </p:nvSpPr>
        <p:spPr>
          <a:xfrm>
            <a:off x="7746111" y="752830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89" name="Straight Arrow Connector 127"/>
          <p:cNvCxnSpPr/>
          <p:nvPr/>
        </p:nvCxnSpPr>
        <p:spPr>
          <a:xfrm>
            <a:off x="9422515" y="563981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0" name="Straight Arrow Connector 128"/>
          <p:cNvCxnSpPr/>
          <p:nvPr/>
        </p:nvCxnSpPr>
        <p:spPr>
          <a:xfrm>
            <a:off x="9422515" y="999137"/>
            <a:ext cx="699642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1" name="TextBox 129"/>
          <p:cNvSpPr txBox="1"/>
          <p:nvPr/>
        </p:nvSpPr>
        <p:spPr>
          <a:xfrm>
            <a:off x="10444695" y="397183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092" name="TextBox 130"/>
          <p:cNvSpPr txBox="1"/>
          <p:nvPr/>
        </p:nvSpPr>
        <p:spPr>
          <a:xfrm>
            <a:off x="10411227" y="858459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Control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93" name="Straight Connector 131"/>
          <p:cNvCxnSpPr>
            <a:stCxn id="42" idx="3"/>
          </p:cNvCxnSpPr>
          <p:nvPr/>
        </p:nvCxnSpPr>
        <p:spPr>
          <a:xfrm>
            <a:off x="1634924" y="2771497"/>
            <a:ext cx="553915" cy="0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4" name="Straight Connector 132"/>
          <p:cNvCxnSpPr>
            <a:stCxn id="287" idx="3"/>
          </p:cNvCxnSpPr>
          <p:nvPr/>
        </p:nvCxnSpPr>
        <p:spPr>
          <a:xfrm flipV="1">
            <a:off x="1637261" y="3759228"/>
            <a:ext cx="576160" cy="1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5" name="Straight Connector 133"/>
          <p:cNvCxnSpPr/>
          <p:nvPr/>
        </p:nvCxnSpPr>
        <p:spPr>
          <a:xfrm>
            <a:off x="1634925" y="5786113"/>
            <a:ext cx="576159" cy="0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6" name="Straight Connector 134"/>
          <p:cNvCxnSpPr>
            <a:stCxn id="2051" idx="1"/>
          </p:cNvCxnSpPr>
          <p:nvPr/>
        </p:nvCxnSpPr>
        <p:spPr>
          <a:xfrm flipH="1" flipV="1">
            <a:off x="2787243" y="3204764"/>
            <a:ext cx="1144553" cy="6473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7" name="Straight Connector 135"/>
          <p:cNvCxnSpPr/>
          <p:nvPr/>
        </p:nvCxnSpPr>
        <p:spPr>
          <a:xfrm>
            <a:off x="2776121" y="3198292"/>
            <a:ext cx="22245" cy="1601952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8" name="Straight Arrow Connector 136"/>
          <p:cNvCxnSpPr>
            <a:endCxn id="2048" idx="3"/>
          </p:cNvCxnSpPr>
          <p:nvPr/>
        </p:nvCxnSpPr>
        <p:spPr>
          <a:xfrm flipH="1">
            <a:off x="1634924" y="4800244"/>
            <a:ext cx="1163441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9" name="Straight Connector 137"/>
          <p:cNvCxnSpPr/>
          <p:nvPr/>
        </p:nvCxnSpPr>
        <p:spPr>
          <a:xfrm>
            <a:off x="1634925" y="6075303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0" name="Straight Connector 138"/>
          <p:cNvCxnSpPr/>
          <p:nvPr/>
        </p:nvCxnSpPr>
        <p:spPr>
          <a:xfrm flipV="1">
            <a:off x="3009125" y="5443073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1" name="Straight Arrow Connector 139"/>
          <p:cNvCxnSpPr>
            <a:endCxn id="43" idx="1"/>
          </p:cNvCxnSpPr>
          <p:nvPr/>
        </p:nvCxnSpPr>
        <p:spPr>
          <a:xfrm>
            <a:off x="3009125" y="5443073"/>
            <a:ext cx="904898" cy="131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2" name="Straight Connector 140"/>
          <p:cNvCxnSpPr/>
          <p:nvPr/>
        </p:nvCxnSpPr>
        <p:spPr>
          <a:xfrm flipH="1">
            <a:off x="7876339" y="5339313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H="1" flipV="1">
            <a:off x="3361856" y="3889388"/>
            <a:ext cx="1171174" cy="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3361855" y="2964325"/>
            <a:ext cx="1" cy="925064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H="1">
            <a:off x="1637261" y="2954657"/>
            <a:ext cx="1722258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Solar Panel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Issues: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Finding a lightweight solar panel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Size of solar panel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Mounting that required no heavy bracket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Durability of solar panel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Cost of solar panels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Solution?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Build our own panel using individual solar cells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46929"/>
            <a:ext cx="10972800" cy="8735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Solar Panel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9" y="1249252"/>
            <a:ext cx="5965371" cy="5241700"/>
          </a:xfrm>
        </p:spPr>
        <p:txBody>
          <a:bodyPr vert="horz" anchor="t">
            <a:normAutofit fontScale="850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Solopower’s CIGS </a:t>
            </a:r>
            <a:r>
              <a:rPr lang="en-US" dirty="0"/>
              <a:t>thin film </a:t>
            </a:r>
            <a:r>
              <a:rPr lang="en-US" dirty="0" smtClean="0"/>
              <a:t>technology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Highest efficiency in thin film technology 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28 </a:t>
            </a:r>
            <a:r>
              <a:rPr lang="en-US" dirty="0"/>
              <a:t>individual 1.25 watt </a:t>
            </a:r>
            <a:r>
              <a:rPr lang="en-US" dirty="0" smtClean="0"/>
              <a:t>solar </a:t>
            </a:r>
            <a:r>
              <a:rPr lang="en-US" dirty="0"/>
              <a:t>cells connected in series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Produces 35 </a:t>
            </a:r>
            <a:r>
              <a:rPr lang="en-US" dirty="0" smtClean="0"/>
              <a:t>watts</a:t>
            </a:r>
          </a:p>
          <a:p>
            <a:pPr marL="137160" indent="0" algn="just">
              <a:buNone/>
            </a:pPr>
            <a:r>
              <a:rPr lang="en-US" dirty="0" smtClean="0"/>
              <a:t>     </a:t>
            </a:r>
            <a:r>
              <a:rPr lang="en-US" dirty="0"/>
              <a:t>14 volts at 2.5 amps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Lightweight and flexible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Raw solar cell needs weatherproof encapsulation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9293683"/>
              </p:ext>
            </p:extLst>
          </p:nvPr>
        </p:nvGraphicFramePr>
        <p:xfrm>
          <a:off x="6938152" y="4507606"/>
          <a:ext cx="4710591" cy="1922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0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9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212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value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5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Manufacturer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Solopower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5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Total</a:t>
                      </a:r>
                      <a:r>
                        <a:rPr lang="en-US" baseline="0" dirty="0" smtClean="0">
                          <a:latin typeface="Arial" charset="0"/>
                        </a:rPr>
                        <a:t> weight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1lb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5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Price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</a:rPr>
                        <a:t>$130.60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 descr="C:\a clip art for slides\mcJd4vgRwuCurlwhD7D74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7" y="1249252"/>
            <a:ext cx="4806503" cy="27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0197" y="4005329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Solopower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442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2029</TotalTime>
  <Words>2303</Words>
  <Application>Microsoft Office PowerPoint</Application>
  <PresentationFormat>Custom</PresentationFormat>
  <Paragraphs>1001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Apex</vt:lpstr>
      <vt:lpstr>Smart Umbrella</vt:lpstr>
      <vt:lpstr>Motivation</vt:lpstr>
      <vt:lpstr>Goals and Objectives</vt:lpstr>
      <vt:lpstr>Project Specifications</vt:lpstr>
      <vt:lpstr>Umbrella</vt:lpstr>
      <vt:lpstr>PowerPoint Presentation</vt:lpstr>
      <vt:lpstr>PowerPoint Presentation</vt:lpstr>
      <vt:lpstr>Solar Panel</vt:lpstr>
      <vt:lpstr>Solar Panel</vt:lpstr>
      <vt:lpstr>Solar Panel Build</vt:lpstr>
      <vt:lpstr>PowerPoint Presentation</vt:lpstr>
      <vt:lpstr>Current and Voltage Sensors</vt:lpstr>
      <vt:lpstr>Power MOSFETS</vt:lpstr>
      <vt:lpstr>MOSFET Driver</vt:lpstr>
      <vt:lpstr>Initial Testing of Switching Regulator</vt:lpstr>
      <vt:lpstr>PowerPoint Presentation</vt:lpstr>
      <vt:lpstr>Battery</vt:lpstr>
      <vt:lpstr>Battery Charging</vt:lpstr>
      <vt:lpstr>USB charger</vt:lpstr>
      <vt:lpstr>Eagle Schematic: MPPT and Charger</vt:lpstr>
      <vt:lpstr>Eagle Schematic: MPPT and Charger</vt:lpstr>
      <vt:lpstr>Eagle Schematic: MPPT and Charger</vt:lpstr>
      <vt:lpstr>Eagle Board Layout: MPPT and Charger</vt:lpstr>
      <vt:lpstr>PowerPoint Presentation</vt:lpstr>
      <vt:lpstr>Motors</vt:lpstr>
      <vt:lpstr>Motor Control</vt:lpstr>
      <vt:lpstr>PowerPoint Presentation</vt:lpstr>
      <vt:lpstr>LCD and Charging LED Indicators</vt:lpstr>
      <vt:lpstr>Lighting System</vt:lpstr>
      <vt:lpstr>PowerPoint Presentation</vt:lpstr>
      <vt:lpstr>MPPT Algorithms</vt:lpstr>
      <vt:lpstr>Perturb and Observe</vt:lpstr>
      <vt:lpstr>Incremental Conductance</vt:lpstr>
      <vt:lpstr>Solar Tracking Sensor Design</vt:lpstr>
      <vt:lpstr>Sensor Using LDRs</vt:lpstr>
      <vt:lpstr>Sensor using Photovoltaic Cells</vt:lpstr>
      <vt:lpstr>Prototyping with ATmega 2560</vt:lpstr>
      <vt:lpstr>Eagle Schematic: Microcontroller</vt:lpstr>
      <vt:lpstr>Eagle Board layout: Microcontroller</vt:lpstr>
      <vt:lpstr>Entertainment Mode</vt:lpstr>
      <vt:lpstr>Pole Design</vt:lpstr>
      <vt:lpstr>Top Motor Mounting</vt:lpstr>
      <vt:lpstr>Bottom Motor Mounting</vt:lpstr>
      <vt:lpstr>Enclosure</vt:lpstr>
      <vt:lpstr>Work Distribution</vt:lpstr>
      <vt:lpstr>Budget</vt:lpstr>
      <vt:lpstr>Progress</vt:lpstr>
      <vt:lpstr>Projected Schedule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</dc:creator>
  <cp:lastModifiedBy>Eugene</cp:lastModifiedBy>
  <cp:revision>208</cp:revision>
  <dcterms:created xsi:type="dcterms:W3CDTF">2012-07-27T01:16:44Z</dcterms:created>
  <dcterms:modified xsi:type="dcterms:W3CDTF">2015-10-02T09:28:23Z</dcterms:modified>
</cp:coreProperties>
</file>