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39"/>
  </p:notesMasterIdLst>
  <p:sldIdLst>
    <p:sldId id="256" r:id="rId3"/>
    <p:sldId id="257" r:id="rId4"/>
    <p:sldId id="258" r:id="rId5"/>
    <p:sldId id="259" r:id="rId6"/>
    <p:sldId id="261" r:id="rId7"/>
    <p:sldId id="291" r:id="rId8"/>
    <p:sldId id="262" r:id="rId9"/>
    <p:sldId id="292" r:id="rId10"/>
    <p:sldId id="293" r:id="rId11"/>
    <p:sldId id="294" r:id="rId12"/>
    <p:sldId id="295" r:id="rId13"/>
    <p:sldId id="264" r:id="rId14"/>
    <p:sldId id="266" r:id="rId15"/>
    <p:sldId id="267" r:id="rId16"/>
    <p:sldId id="268" r:id="rId17"/>
    <p:sldId id="298" r:id="rId18"/>
    <p:sldId id="276" r:id="rId19"/>
    <p:sldId id="289" r:id="rId20"/>
    <p:sldId id="277" r:id="rId21"/>
    <p:sldId id="278" r:id="rId22"/>
    <p:sldId id="279" r:id="rId23"/>
    <p:sldId id="280" r:id="rId24"/>
    <p:sldId id="297" r:id="rId25"/>
    <p:sldId id="281" r:id="rId26"/>
    <p:sldId id="282" r:id="rId27"/>
    <p:sldId id="283" r:id="rId28"/>
    <p:sldId id="284" r:id="rId29"/>
    <p:sldId id="285" r:id="rId30"/>
    <p:sldId id="271" r:id="rId31"/>
    <p:sldId id="274" r:id="rId32"/>
    <p:sldId id="270" r:id="rId33"/>
    <p:sldId id="299" r:id="rId34"/>
    <p:sldId id="296" r:id="rId35"/>
    <p:sldId id="286" r:id="rId36"/>
    <p:sldId id="287" r:id="rId37"/>
    <p:sldId id="288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3CCC881C-4E1A-43B4-92E7-2ECD993CCD8E}">
  <a:tblStyle styleId="{3CCC881C-4E1A-43B4-92E7-2ECD993CCD8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E80E95E-ADC9-40A3-94AE-99D93F731967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92" d="100"/>
          <a:sy n="92" d="100"/>
        </p:scale>
        <p:origin x="34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5408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0829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23718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Wrong diagram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Wrong diagram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718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16666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2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1111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1818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1818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25882-3AE5-42C6-A2F8-C20CA29E6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CC761-C40F-4279-A2C8-D9181149B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EE5F7-C968-4334-B21B-0ECA81A8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29C6-20C5-45AB-AAB1-F39FE8473D80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99E0B-D8BA-4678-9562-4FE310105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D14DD-DCD5-4B5B-A480-8ED32C01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91A1A-0AF4-413B-8BC6-8A29C5C9B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93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372D5-5DBD-4966-B4B1-67014259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6CCD2-5951-4B19-973E-E5D4A6C46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24647-A393-42F7-8E44-4CC236D3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29C6-20C5-45AB-AAB1-F39FE8473D80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C2E3F-AF8D-4FEE-8B09-BB0BA509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E9DA1-DE66-4208-B8FF-0E7EAA1A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91A1A-0AF4-413B-8BC6-8A29C5C9B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64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BDCF1-8660-442E-9893-18E90A06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F8D4A-3AE4-4F78-AE96-80E0CB3C0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87A37-71AF-4C89-A99F-4F99B384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29C6-20C5-45AB-AAB1-F39FE8473D80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44A10-0AFB-461B-9477-19DBF4F38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FD91A-D30D-417C-9406-A7F9EF65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91A1A-0AF4-413B-8BC6-8A29C5C9B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80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6AE33-A712-4035-82F0-87D77A02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6916A-2D9E-4A6F-9C29-1A4921870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0F3C4-38B9-461F-8BD4-001434B79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98D20-211E-4839-A870-C14EC1452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29C6-20C5-45AB-AAB1-F39FE8473D80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492C0-4CB3-424C-979C-058E46807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62ABC-4441-479C-A1BA-591F6CF26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91A1A-0AF4-413B-8BC6-8A29C5C9B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11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DF4D9-6088-4C1A-A1EC-710981E1A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F34FB-A7C2-47D2-AFE9-90EBA15DE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403E1-632C-4128-8A20-FB70A1627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CD664F-092B-4667-8C81-506512D80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E33F8E-76F8-44B7-9BD1-5AFD3D5540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AF1A0-5395-4CF2-AAAC-32B7D5AF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29C6-20C5-45AB-AAB1-F39FE8473D80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3A5CE-AA70-4DAD-A39A-63C7E7D1A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A0285-7C8C-48B2-842C-26696C92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91A1A-0AF4-413B-8BC6-8A29C5C9B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56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1F674-D758-4DCB-B04B-0703CA0E2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FF08E0-AA0F-4F24-8E5F-6F975D93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29C6-20C5-45AB-AAB1-F39FE8473D80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879E47-22C3-4CF3-9D23-9C9EA850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DF3B3-7DAE-48FE-B66F-5EE4F76A3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91A1A-0AF4-413B-8BC6-8A29C5C9B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44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7EF5D-6633-452C-8FE8-59A19E364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29C6-20C5-45AB-AAB1-F39FE8473D80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051C82-7925-4C58-B63C-F8F43B783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35BE2-FAB9-4B3B-A642-5CFE11976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91A1A-0AF4-413B-8BC6-8A29C5C9B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45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AAB4C-BD2A-4468-9C2F-3EFEF137B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CE9BB-F2CE-4A83-B9AC-A1AD9D45D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482DB-02AD-4FA9-BD72-8AD68EC88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942B0-9175-45BE-98BA-E0F55DB16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29C6-20C5-45AB-AAB1-F39FE8473D80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3EBE7-06F8-4383-A981-18136E8A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03A79-6634-4810-B64F-21373A83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91A1A-0AF4-413B-8BC6-8A29C5C9B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20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1818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64608-95ED-4414-AC67-624874FB8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E93AA8-D720-4FA2-BA3B-305B97D3E3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34D38-238D-4978-9251-E1EDB9E45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91E2F-4BCF-4095-8017-5AEC022B0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29C6-20C5-45AB-AAB1-F39FE8473D80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21BB0-33A5-4F1D-977A-1CAE4326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C0126-E2BA-4F11-845E-70807B9E6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91A1A-0AF4-413B-8BC6-8A29C5C9B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AC94E-2D17-411B-8EF9-8CC7CE94D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FA4CB6-3D13-4ACF-BCED-0EBE806C6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92C3C-0319-41F4-B9DB-5D647D066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29C6-20C5-45AB-AAB1-F39FE8473D80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D47D6-0F8A-4433-94F7-091B40F06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94B3A-395F-40D5-88D4-F2E6DDB41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91A1A-0AF4-413B-8BC6-8A29C5C9B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23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8F5518-D79A-4B78-B429-6A08763542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89A45-50FA-469D-AB67-BD8C2D231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01A3C-EC19-49EC-B8BF-59D449575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29C6-20C5-45AB-AAB1-F39FE8473D80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DAA65-10F3-4C47-A7A7-8B05F5D67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97343-B6A0-42A7-AF17-BB1441026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91A1A-0AF4-413B-8BC6-8A29C5C9B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3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1818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SzPct val="116666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ct val="12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ct val="111111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ct val="1125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ct val="1125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ct val="1125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ct val="1125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ct val="1125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ct val="1125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1818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1818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16666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20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1111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16666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20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1111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125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4375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75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71428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66666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80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80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80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80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80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80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4375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58333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7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7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7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7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7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7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75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71428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66666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80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80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80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80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80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80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1818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430281-C1FB-4F6A-AE94-3FAB2615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54516-3D45-454B-A203-E3CD8CEC7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A6BDF-E5E9-419B-9C81-39F389692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929C6-20C5-45AB-AAB1-F39FE8473D80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DA2C8-64C0-4709-A19D-C8F04CB5D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42472-D091-463F-B196-D8F93A2BC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91A1A-0AF4-413B-8BC6-8A29C5C9B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3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6266810" y="5448626"/>
            <a:ext cx="5925190" cy="14093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3219" y="0"/>
                </a:moveTo>
                <a:lnTo>
                  <a:pt x="119999" y="0"/>
                </a:lnTo>
                <a:lnTo>
                  <a:pt x="119999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/>
          <p:nvPr/>
        </p:nvSpPr>
        <p:spPr>
          <a:xfrm rot="10800000" flipH="1">
            <a:off x="0" y="-1"/>
            <a:ext cx="4522796" cy="289625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20000" y="120000"/>
                </a:lnTo>
                <a:lnTo>
                  <a:pt x="8413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1" y="5448626"/>
            <a:ext cx="6754821" cy="14093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8404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443619" y="3465094"/>
            <a:ext cx="7015960" cy="123530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791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BRAIN Helmet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subTitle" idx="1"/>
          </p:nvPr>
        </p:nvSpPr>
        <p:spPr>
          <a:xfrm>
            <a:off x="443619" y="5448626"/>
            <a:ext cx="5379573" cy="137751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4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Ryan Mortera EE                   Nada Algharabawi CpE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Jordan Yamson EE                 Stephan Morales CpE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Shape 93"/>
          <p:cNvPicPr preferRelativeResize="0"/>
          <p:nvPr/>
        </p:nvPicPr>
        <p:blipFill rotWithShape="1">
          <a:blip r:embed="rId3">
            <a:alphaModFix/>
          </a:blip>
          <a:srcRect l="362" r="362"/>
          <a:stretch/>
        </p:blipFill>
        <p:spPr>
          <a:xfrm>
            <a:off x="7009353" y="370732"/>
            <a:ext cx="4928116" cy="4044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 descr="Image result for ucf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3371" y="5517492"/>
            <a:ext cx="3480080" cy="1239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0000"/>
    </mc:Choice>
    <mc:Fallback>
      <p:transition spd="slow" advTm="3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63745-D5D9-470D-8BA0-5D8396DFC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BC127 Bluetooth Module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E01B70B-5932-4884-9B31-78CA913648A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32242" y="1820847"/>
          <a:ext cx="6821558" cy="4540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367">
                  <a:extLst>
                    <a:ext uri="{9D8B030D-6E8A-4147-A177-3AD203B41FA5}">
                      <a16:colId xmlns:a16="http://schemas.microsoft.com/office/drawing/2014/main" val="3109334723"/>
                    </a:ext>
                  </a:extLst>
                </a:gridCol>
                <a:gridCol w="4595191">
                  <a:extLst>
                    <a:ext uri="{9D8B030D-6E8A-4147-A177-3AD203B41FA5}">
                      <a16:colId xmlns:a16="http://schemas.microsoft.com/office/drawing/2014/main" val="2431378554"/>
                    </a:ext>
                  </a:extLst>
                </a:gridCol>
              </a:tblGrid>
              <a:tr h="756699">
                <a:tc>
                  <a:txBody>
                    <a:bodyPr/>
                    <a:lstStyle/>
                    <a:p>
                      <a:r>
                        <a:rPr lang="en-US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966810"/>
                  </a:ext>
                </a:extLst>
              </a:tr>
              <a:tr h="756699">
                <a:tc>
                  <a:txBody>
                    <a:bodyPr/>
                    <a:lstStyle/>
                    <a:p>
                      <a:r>
                        <a:rPr lang="en-US" dirty="0"/>
                        <a:t>Maximum Data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</a:t>
                      </a:r>
                      <a:r>
                        <a:rPr lang="en-US" dirty="0" err="1"/>
                        <a:t>Mbps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255691"/>
                  </a:ext>
                </a:extLst>
              </a:tr>
              <a:tr h="756699">
                <a:tc>
                  <a:txBody>
                    <a:bodyPr/>
                    <a:lstStyle/>
                    <a:p>
                      <a:r>
                        <a:rPr lang="en-US" dirty="0"/>
                        <a:t>Operating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20m to 30m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877441"/>
                  </a:ext>
                </a:extLst>
              </a:tr>
              <a:tr h="756699">
                <a:tc>
                  <a:txBody>
                    <a:bodyPr/>
                    <a:lstStyle/>
                    <a:p>
                      <a:r>
                        <a:rPr lang="en-US" dirty="0"/>
                        <a:t>Supply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3.3V to 4.7V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631293"/>
                  </a:ext>
                </a:extLst>
              </a:tr>
              <a:tr h="756699">
                <a:tc>
                  <a:txBody>
                    <a:bodyPr/>
                    <a:lstStyle/>
                    <a:p>
                      <a:r>
                        <a:rPr lang="en-US" dirty="0"/>
                        <a:t>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11.8mm x 18mm x 3.2mm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920858"/>
                  </a:ext>
                </a:extLst>
              </a:tr>
              <a:tr h="756699">
                <a:tc>
                  <a:txBody>
                    <a:bodyPr/>
                    <a:lstStyle/>
                    <a:p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65383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E1A1D01-38CF-4488-AFE4-4069255DE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27" y="1760676"/>
            <a:ext cx="2803497" cy="2803497"/>
          </a:xfrm>
          <a:prstGeom prst="rect">
            <a:avLst/>
          </a:prstGeom>
        </p:spPr>
      </p:pic>
      <p:sp>
        <p:nvSpPr>
          <p:cNvPr id="6" name="Shape 146">
            <a:extLst>
              <a:ext uri="{FF2B5EF4-FFF2-40B4-BE49-F238E27FC236}">
                <a16:creationId xmlns:a16="http://schemas.microsoft.com/office/drawing/2014/main" id="{097262D5-3807-4A5D-9B06-7EBE662E40CF}"/>
              </a:ext>
            </a:extLst>
          </p:cNvPr>
          <p:cNvSpPr/>
          <p:nvPr/>
        </p:nvSpPr>
        <p:spPr>
          <a:xfrm rot="5400000">
            <a:off x="-324529" y="6028645"/>
            <a:ext cx="1701800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47">
            <a:extLst>
              <a:ext uri="{FF2B5EF4-FFF2-40B4-BE49-F238E27FC236}">
                <a16:creationId xmlns:a16="http://schemas.microsoft.com/office/drawing/2014/main" id="{39A8935A-6851-4D74-8658-0543143A272B}"/>
              </a:ext>
            </a:extLst>
          </p:cNvPr>
          <p:cNvSpPr/>
          <p:nvPr/>
        </p:nvSpPr>
        <p:spPr>
          <a:xfrm rot="16200000">
            <a:off x="-2088049" y="2216862"/>
            <a:ext cx="5228840" cy="38871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843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8287-453D-4043-8A79-784638E15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Bluefruit</a:t>
            </a:r>
            <a:r>
              <a:rPr lang="en-US" b="1" dirty="0">
                <a:latin typeface="+mn-lt"/>
              </a:rPr>
              <a:t> LE UART Friend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06B8466-1880-458B-943C-D55186FE145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420924" y="1825625"/>
          <a:ext cx="6932876" cy="4170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419">
                  <a:extLst>
                    <a:ext uri="{9D8B030D-6E8A-4147-A177-3AD203B41FA5}">
                      <a16:colId xmlns:a16="http://schemas.microsoft.com/office/drawing/2014/main" val="252054925"/>
                    </a:ext>
                  </a:extLst>
                </a:gridCol>
                <a:gridCol w="4388457">
                  <a:extLst>
                    <a:ext uri="{9D8B030D-6E8A-4147-A177-3AD203B41FA5}">
                      <a16:colId xmlns:a16="http://schemas.microsoft.com/office/drawing/2014/main" val="3929101428"/>
                    </a:ext>
                  </a:extLst>
                </a:gridCol>
              </a:tblGrid>
              <a:tr h="595751">
                <a:tc>
                  <a:txBody>
                    <a:bodyPr/>
                    <a:lstStyle/>
                    <a:p>
                      <a:r>
                        <a:rPr lang="en-US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Bluefruit</a:t>
                      </a:r>
                      <a:r>
                        <a:rPr lang="en-US" dirty="0"/>
                        <a:t> LE UART Friend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496381"/>
                  </a:ext>
                </a:extLst>
              </a:tr>
              <a:tr h="595751">
                <a:tc>
                  <a:txBody>
                    <a:bodyPr/>
                    <a:lstStyle/>
                    <a:p>
                      <a:r>
                        <a:rPr lang="en-US" dirty="0"/>
                        <a:t>Flash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256KB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604449"/>
                  </a:ext>
                </a:extLst>
              </a:tr>
              <a:tr h="595751">
                <a:tc>
                  <a:txBody>
                    <a:bodyPr/>
                    <a:lstStyle/>
                    <a:p>
                      <a:r>
                        <a:rPr lang="en-US" dirty="0"/>
                        <a:t>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32KB SRAM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012576"/>
                  </a:ext>
                </a:extLst>
              </a:tr>
              <a:tr h="595751">
                <a:tc>
                  <a:txBody>
                    <a:bodyPr/>
                    <a:lstStyle/>
                    <a:p>
                      <a:r>
                        <a:rPr lang="en-US" dirty="0"/>
                        <a:t>Baud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UART at 9600 Baud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799781"/>
                  </a:ext>
                </a:extLst>
              </a:tr>
              <a:tr h="595751">
                <a:tc>
                  <a:txBody>
                    <a:bodyPr/>
                    <a:lstStyle/>
                    <a:p>
                      <a:r>
                        <a:rPr lang="en-US" dirty="0"/>
                        <a:t>Supply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5v safe inputs with voltage regulation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82045"/>
                  </a:ext>
                </a:extLst>
              </a:tr>
              <a:tr h="595751">
                <a:tc>
                  <a:txBody>
                    <a:bodyPr/>
                    <a:lstStyle/>
                    <a:p>
                      <a:r>
                        <a:rPr lang="en-US" dirty="0"/>
                        <a:t>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 x 32 x 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9941"/>
                  </a:ext>
                </a:extLst>
              </a:tr>
              <a:tr h="595751">
                <a:tc>
                  <a:txBody>
                    <a:bodyPr/>
                    <a:lstStyle/>
                    <a:p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65003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B940C74-17DB-4EEB-8A02-582976E96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3461468" cy="2596101"/>
          </a:xfrm>
          <a:prstGeom prst="rect">
            <a:avLst/>
          </a:prstGeom>
        </p:spPr>
      </p:pic>
      <p:sp>
        <p:nvSpPr>
          <p:cNvPr id="6" name="Shape 146">
            <a:extLst>
              <a:ext uri="{FF2B5EF4-FFF2-40B4-BE49-F238E27FC236}">
                <a16:creationId xmlns:a16="http://schemas.microsoft.com/office/drawing/2014/main" id="{A2BB955F-5300-432E-9914-66926196616D}"/>
              </a:ext>
            </a:extLst>
          </p:cNvPr>
          <p:cNvSpPr/>
          <p:nvPr/>
        </p:nvSpPr>
        <p:spPr>
          <a:xfrm>
            <a:off x="6950510" y="592840"/>
            <a:ext cx="5647892" cy="87013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47">
            <a:extLst>
              <a:ext uri="{FF2B5EF4-FFF2-40B4-BE49-F238E27FC236}">
                <a16:creationId xmlns:a16="http://schemas.microsoft.com/office/drawing/2014/main" id="{43A83575-A8D4-452D-92E9-EE4E663D574C}"/>
              </a:ext>
            </a:extLst>
          </p:cNvPr>
          <p:cNvSpPr/>
          <p:nvPr/>
        </p:nvSpPr>
        <p:spPr>
          <a:xfrm rot="10800000">
            <a:off x="-406400" y="592840"/>
            <a:ext cx="1333500" cy="870132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59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3849914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Options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3384884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multiple factors to account for when choosing a power source for the BRAIN Helmet.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Weight?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Economic?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Size?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6115" y="1539767"/>
            <a:ext cx="6333992" cy="502908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/>
          <p:nvPr/>
        </p:nvSpPr>
        <p:spPr>
          <a:xfrm>
            <a:off x="6391709" y="1301977"/>
            <a:ext cx="5974462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 rot="10800000">
            <a:off x="-174172" y="1301973"/>
            <a:ext cx="6395067" cy="38871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119932" y="6464486"/>
            <a:ext cx="12192000" cy="162720"/>
          </a:xfrm>
          <a:prstGeom prst="rect">
            <a:avLst/>
          </a:prstGeom>
          <a:solidFill>
            <a:srgbClr val="BF9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1" name="Shape 191"/>
          <p:cNvGraphicFramePr/>
          <p:nvPr>
            <p:extLst>
              <p:ext uri="{D42A27DB-BD31-4B8C-83A1-F6EECF244321}">
                <p14:modId xmlns:p14="http://schemas.microsoft.com/office/powerpoint/2010/main" val="3811831558"/>
              </p:ext>
            </p:extLst>
          </p:nvPr>
        </p:nvGraphicFramePr>
        <p:xfrm>
          <a:off x="324019" y="373090"/>
          <a:ext cx="5234575" cy="4578723"/>
        </p:xfrm>
        <a:graphic>
          <a:graphicData uri="http://schemas.openxmlformats.org/drawingml/2006/table">
            <a:tbl>
              <a:tblPr>
                <a:noFill/>
                <a:tableStyleId>{3CCC881C-4E1A-43B4-92E7-2ECD993CCD8E}</a:tableStyleId>
              </a:tblPr>
              <a:tblGrid>
                <a:gridCol w="145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2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4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5150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Stock Battery Consumption for Calculations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i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Device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i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Operational Voltage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i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Active current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i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Sleep current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225">
                <a:tc gridSpan="4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i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Microprocessors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i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ATmega 2560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1.8 – 5V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*Not using above 3.6V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~500 </a:t>
                      </a:r>
                      <a:r>
                        <a:rPr lang="en-US" sz="140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μA</a:t>
                      </a: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 μA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225">
                <a:tc gridSpan="4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i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Bluetooth Modules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i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BC127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~ 3.6V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~15 mA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&lt;1mA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i="1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Bluefruit</a:t>
                      </a:r>
                      <a:r>
                        <a:rPr lang="en-US" sz="1400" b="1" i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LE UART Friend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3.3-16V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Avg</a:t>
                      </a: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1.86mA  Peak: 15.1mA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&lt;1mA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434478"/>
                  </a:ext>
                </a:extLst>
              </a:tr>
              <a:tr h="256225">
                <a:tc gridSpan="4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i="1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Heads-Up Displays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24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i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LCD-13003 Breakout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i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[48x64 pixels</a:t>
                      </a:r>
                      <a:r>
                        <a:rPr lang="en-US" sz="1400" i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]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3.3V 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*generates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</a:t>
                      </a:r>
                      <a:r>
                        <a:rPr lang="en-US" sz="1400" u="none" strike="noStrike" cap="none" baseline="-25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LCD </a:t>
                      </a: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= 7.0-7.5V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10-20.9mA 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&lt;300 </a:t>
                      </a:r>
                      <a:r>
                        <a:rPr lang="en-US" sz="140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μA</a:t>
                      </a:r>
                      <a:endParaRPr lang="en-US" sz="14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92" name="Shape 192"/>
          <p:cNvGraphicFramePr/>
          <p:nvPr/>
        </p:nvGraphicFramePr>
        <p:xfrm>
          <a:off x="6124073" y="2363510"/>
          <a:ext cx="5602725" cy="2245175"/>
        </p:xfrm>
        <a:graphic>
          <a:graphicData uri="http://schemas.openxmlformats.org/drawingml/2006/table">
            <a:tbl>
              <a:tblPr>
                <a:noFill/>
                <a:tableStyleId>{3CCC881C-4E1A-43B4-92E7-2ECD993CCD8E}</a:tableStyleId>
              </a:tblPr>
              <a:tblGrid>
                <a:gridCol w="2806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6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0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Battery Life Time Comparisons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Battery Capacity (mAh)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Battery Life Time (Hours)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1000 mAh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13.59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2000 mAh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27.18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2500 mAh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33.98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6000 mAh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81.55</a:t>
                      </a: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4" name="Shape 194"/>
          <p:cNvSpPr/>
          <p:nvPr/>
        </p:nvSpPr>
        <p:spPr>
          <a:xfrm>
            <a:off x="5496426" y="559169"/>
            <a:ext cx="6858000" cy="67903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</a:p>
        </p:txBody>
      </p:sp>
      <p:sp>
        <p:nvSpPr>
          <p:cNvPr id="195" name="Shape 195"/>
          <p:cNvSpPr/>
          <p:nvPr/>
        </p:nvSpPr>
        <p:spPr>
          <a:xfrm>
            <a:off x="5334000" y="1425219"/>
            <a:ext cx="6858000" cy="61837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</a:p>
        </p:txBody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148470" y="4899342"/>
            <a:ext cx="5553911" cy="13109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BRAIN Helmet will use a 2500 mAh 3.7V 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Adafruit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328 Lithium Polymer battery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0" y="6695280"/>
            <a:ext cx="12192000" cy="162720"/>
          </a:xfrm>
          <a:prstGeom prst="rect">
            <a:avLst/>
          </a:prstGeom>
          <a:solidFill>
            <a:srgbClr val="BF9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6379964" y="6377338"/>
            <a:ext cx="5974462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/>
          <p:nvPr/>
        </p:nvSpPr>
        <p:spPr>
          <a:xfrm rot="10800000">
            <a:off x="-179135" y="6377338"/>
            <a:ext cx="6395067" cy="38871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D8AC18-3E9D-4B78-B2A2-5C1CA131FE58}"/>
                  </a:ext>
                </a:extLst>
              </p:cNvPr>
              <p:cNvSpPr txBox="1"/>
              <p:nvPr/>
            </p:nvSpPr>
            <p:spPr>
              <a:xfrm>
                <a:off x="29623" y="5144487"/>
                <a:ext cx="6186309" cy="670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𝐶𝑢𝑟𝑟𝑒𝑛𝑡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𝑑𝑟𝑎𝑤𝑛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0.5+15+15.1+20.9</m:t>
                              </m:r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𝑚𝐴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=51.5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𝑚𝐴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D8AC18-3E9D-4B78-B2A2-5C1CA131F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3" y="5144487"/>
                <a:ext cx="6186309" cy="6707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12700" y="110328"/>
            <a:ext cx="7995577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Proper Lithium-Ion charging </a:t>
            </a: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4281714" y="2506662"/>
            <a:ext cx="7072086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SparkFun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LiPo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Charger prevents any damage to the battery with an adjustable charge current. (Set to 500 mA for a 3.7V Lithium-Ion Polymer battery)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 JST Connector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Micro-USB connector to supply charge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Shape 206" descr="SparkFun LiPo Charger Basic - Micro-US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395" y="2027634"/>
            <a:ext cx="3947319" cy="394731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/>
          <p:nvPr/>
        </p:nvSpPr>
        <p:spPr>
          <a:xfrm>
            <a:off x="6391709" y="1047971"/>
            <a:ext cx="5974462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/>
          <p:nvPr/>
        </p:nvSpPr>
        <p:spPr>
          <a:xfrm rot="10800000">
            <a:off x="-174172" y="1047967"/>
            <a:ext cx="6395067" cy="38871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638629" y="24901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Implementing the battery 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8015515" y="1251284"/>
            <a:ext cx="3715274" cy="537097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Adafruit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328 peaks at a charge voltage of 4.2V and cuts off at 2.8V.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a varying discharge voltage, the battery will be regulated via a switching voltage regulator on the BRAIN Helmet capable of outputting 500 mA.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Shape 2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315" y="2193131"/>
            <a:ext cx="6984546" cy="442912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/>
          <p:nvPr/>
        </p:nvSpPr>
        <p:spPr>
          <a:xfrm rot="10800000">
            <a:off x="-256341" y="1689496"/>
            <a:ext cx="7737824" cy="388711"/>
          </a:xfrm>
          <a:prstGeom prst="parallelogram">
            <a:avLst>
              <a:gd name="adj" fmla="val 53899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Shape 217"/>
          <p:cNvSpPr/>
          <p:nvPr/>
        </p:nvSpPr>
        <p:spPr>
          <a:xfrm rot="-5400000" flipH="1">
            <a:off x="4633749" y="4664114"/>
            <a:ext cx="5922886" cy="227418"/>
          </a:xfrm>
          <a:prstGeom prst="parallelogram">
            <a:avLst>
              <a:gd name="adj" fmla="val 194073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12700" y="110328"/>
            <a:ext cx="10360025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Switching Voltage Regulator </a:t>
            </a: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414162" y="4899553"/>
            <a:ext cx="6863308" cy="10835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Webench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helped assure a safe power system. 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6391709" y="1047971"/>
            <a:ext cx="5974462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/>
          <p:nvPr/>
        </p:nvSpPr>
        <p:spPr>
          <a:xfrm rot="10800000">
            <a:off x="-174172" y="1047967"/>
            <a:ext cx="6395067" cy="38871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022A06-B32E-4D4B-978B-F62030C40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66" y="1725828"/>
            <a:ext cx="6863309" cy="28845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F3E7F5-AECC-46D9-8DFB-8E3E850F7448}"/>
                  </a:ext>
                </a:extLst>
              </p:cNvPr>
              <p:cNvSpPr txBox="1"/>
              <p:nvPr/>
            </p:nvSpPr>
            <p:spPr>
              <a:xfrm>
                <a:off x="1279163" y="5879028"/>
                <a:ext cx="5627759" cy="4606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b="0" i="1" baseline="-25000" smtClean="0">
                        <a:latin typeface="Cambria Math" panose="02040503050406030204" pitchFamily="18" charset="0"/>
                      </a:rPr>
                      <m:t>𝑜𝑢𝑡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𝑉𝐹𝐵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600mV(1+536k/120k) = ~3.3V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F3E7F5-AECC-46D9-8DFB-8E3E850F7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163" y="5879028"/>
                <a:ext cx="5627759" cy="460639"/>
              </a:xfrm>
              <a:prstGeom prst="rect">
                <a:avLst/>
              </a:prstGeom>
              <a:blipFill>
                <a:blip r:embed="rId4"/>
                <a:stretch>
                  <a:fillRect r="-1625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D9ECA82-9B75-4C96-808B-3817E0C95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038" y="2243363"/>
            <a:ext cx="4114800" cy="427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4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838200" y="1707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00B0F0"/>
              </a:buClr>
              <a:buSzPct val="250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Mobile Wireless Connection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1039660" y="1690688"/>
            <a:ext cx="10314140" cy="246836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wireless connection has to be established between main module and Android device</a:t>
            </a: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Almost all devices nowadays are able to be connected via Wi-Fi and Bluetooth</a:t>
            </a: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Bluetooth implementation is simpler and more secure</a:t>
            </a: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Wi-Fi implementation is difficult  </a:t>
            </a:r>
          </a:p>
        </p:txBody>
      </p:sp>
      <p:pic>
        <p:nvPicPr>
          <p:cNvPr id="282" name="Shape 282" descr="Image result for comparison between bluetooth and wif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4914107"/>
            <a:ext cx="4634629" cy="167659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/>
          <p:nvPr/>
        </p:nvSpPr>
        <p:spPr>
          <a:xfrm>
            <a:off x="6464280" y="1301977"/>
            <a:ext cx="6366348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/>
          <p:nvPr/>
        </p:nvSpPr>
        <p:spPr>
          <a:xfrm rot="10800000">
            <a:off x="-243692" y="1301974"/>
            <a:ext cx="6537159" cy="38871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143" r="18021" b="5160"/>
          <a:stretch/>
        </p:blipFill>
        <p:spPr bwMode="auto">
          <a:xfrm>
            <a:off x="2438401" y="433136"/>
            <a:ext cx="8935453" cy="62564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9411" y="433136"/>
            <a:ext cx="33207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Case Diagram for the Brain Hemet Application</a:t>
            </a:r>
          </a:p>
        </p:txBody>
      </p:sp>
      <p:sp>
        <p:nvSpPr>
          <p:cNvPr id="5" name="Shape 308"/>
          <p:cNvSpPr/>
          <p:nvPr/>
        </p:nvSpPr>
        <p:spPr>
          <a:xfrm rot="5400000">
            <a:off x="-2091526" y="1676745"/>
            <a:ext cx="5169639" cy="986589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307"/>
          <p:cNvSpPr/>
          <p:nvPr/>
        </p:nvSpPr>
        <p:spPr>
          <a:xfrm rot="-5400000">
            <a:off x="-802070" y="5556929"/>
            <a:ext cx="2590728" cy="986589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901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0322" y="1402915"/>
            <a:ext cx="2690813" cy="440768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Shape 291"/>
          <p:cNvSpPr txBox="1"/>
          <p:nvPr/>
        </p:nvSpPr>
        <p:spPr>
          <a:xfrm>
            <a:off x="2261062" y="6101542"/>
            <a:ext cx="2643447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Phone Home Screen</a:t>
            </a:r>
          </a:p>
        </p:txBody>
      </p:sp>
      <p:sp>
        <p:nvSpPr>
          <p:cNvPr id="292" name="Shape 292"/>
          <p:cNvSpPr txBox="1"/>
          <p:nvPr/>
        </p:nvSpPr>
        <p:spPr>
          <a:xfrm>
            <a:off x="6669318" y="6101542"/>
            <a:ext cx="2724064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 Main Screen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3889445" y="404083"/>
            <a:ext cx="5041612" cy="7078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Mobile Application</a:t>
            </a:r>
          </a:p>
        </p:txBody>
      </p:sp>
      <p:sp>
        <p:nvSpPr>
          <p:cNvPr id="296" name="Shape 296"/>
          <p:cNvSpPr/>
          <p:nvPr/>
        </p:nvSpPr>
        <p:spPr>
          <a:xfrm>
            <a:off x="2230322" y="4941404"/>
            <a:ext cx="738165" cy="768626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Shape 297"/>
          <p:cNvSpPr/>
          <p:nvPr/>
        </p:nvSpPr>
        <p:spPr>
          <a:xfrm rot="-5400000">
            <a:off x="-802068" y="5512027"/>
            <a:ext cx="2590728" cy="986589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Shape 298"/>
          <p:cNvSpPr/>
          <p:nvPr/>
        </p:nvSpPr>
        <p:spPr>
          <a:xfrm rot="5400000">
            <a:off x="-2091525" y="1631843"/>
            <a:ext cx="5169639" cy="986589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05" y="1402915"/>
            <a:ext cx="2839453" cy="4407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Motivation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Motorcyclist deal with the danger of mobile device distractions when navigating to an unknown location and have the need for a GPS.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not only dangerous but a rather difficult feat to navigate with a GPS application or take phone calls while riding.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Utilizing features of a smartphone whilst riding a motorcycle isn’t possible without endangering the rider and others on the road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Shape 101"/>
          <p:cNvSpPr/>
          <p:nvPr/>
        </p:nvSpPr>
        <p:spPr>
          <a:xfrm>
            <a:off x="6266811" y="5871411"/>
            <a:ext cx="6366348" cy="986589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Shape 102"/>
          <p:cNvSpPr/>
          <p:nvPr/>
        </p:nvSpPr>
        <p:spPr>
          <a:xfrm rot="10800000">
            <a:off x="-441160" y="5871409"/>
            <a:ext cx="6537159" cy="986589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Shape 3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5428" y="756459"/>
            <a:ext cx="3114762" cy="497932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Shape 304"/>
          <p:cNvSpPr txBox="1"/>
          <p:nvPr/>
        </p:nvSpPr>
        <p:spPr>
          <a:xfrm>
            <a:off x="5599134" y="889348"/>
            <a:ext cx="5185776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Scan for other Bluetooth devices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Query the local Bluetooth adapter for paired Bluetooth devices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 to other devices through service discovery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Transfer data to and from other devices</a:t>
            </a:r>
          </a:p>
        </p:txBody>
      </p:sp>
      <p:sp>
        <p:nvSpPr>
          <p:cNvPr id="305" name="Shape 305"/>
          <p:cNvSpPr txBox="1"/>
          <p:nvPr/>
        </p:nvSpPr>
        <p:spPr>
          <a:xfrm>
            <a:off x="5761973" y="3369500"/>
            <a:ext cx="4108536" cy="66388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User should be able to choose the desired device</a:t>
            </a:r>
          </a:p>
        </p:txBody>
      </p:sp>
      <p:sp>
        <p:nvSpPr>
          <p:cNvPr id="307" name="Shape 307"/>
          <p:cNvSpPr/>
          <p:nvPr/>
        </p:nvSpPr>
        <p:spPr>
          <a:xfrm rot="-5400000">
            <a:off x="10403343" y="5497512"/>
            <a:ext cx="2590728" cy="986589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Shape 308"/>
          <p:cNvSpPr/>
          <p:nvPr/>
        </p:nvSpPr>
        <p:spPr>
          <a:xfrm rot="5400000">
            <a:off x="9113886" y="1617328"/>
            <a:ext cx="5169639" cy="986589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/>
          <p:nvPr/>
        </p:nvSpPr>
        <p:spPr>
          <a:xfrm rot="-5400000">
            <a:off x="-2336955" y="4078739"/>
            <a:ext cx="5660503" cy="986589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Shape 310"/>
          <p:cNvSpPr/>
          <p:nvPr/>
        </p:nvSpPr>
        <p:spPr>
          <a:xfrm rot="5400000">
            <a:off x="-614697" y="140497"/>
            <a:ext cx="2215979" cy="986589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Shape 3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8482" y="551144"/>
            <a:ext cx="3181611" cy="472231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/>
        </p:nvSpPr>
        <p:spPr>
          <a:xfrm>
            <a:off x="2628280" y="5711868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Connected Device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6578252" y="5711868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Disconnected Device</a:t>
            </a:r>
          </a:p>
        </p:txBody>
      </p:sp>
      <p:sp>
        <p:nvSpPr>
          <p:cNvPr id="319" name="Shape 319"/>
          <p:cNvSpPr/>
          <p:nvPr/>
        </p:nvSpPr>
        <p:spPr>
          <a:xfrm rot="5400000" flipH="1">
            <a:off x="8868454" y="3996091"/>
            <a:ext cx="5660503" cy="986589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Shape 320"/>
          <p:cNvSpPr/>
          <p:nvPr/>
        </p:nvSpPr>
        <p:spPr>
          <a:xfrm rot="-5400000" flipH="1">
            <a:off x="10590712" y="57849"/>
            <a:ext cx="2215979" cy="986589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Shape 321"/>
          <p:cNvSpPr/>
          <p:nvPr/>
        </p:nvSpPr>
        <p:spPr>
          <a:xfrm rot="5400000" flipH="1">
            <a:off x="-802068" y="5530978"/>
            <a:ext cx="2590728" cy="986589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Shape 322"/>
          <p:cNvSpPr/>
          <p:nvPr/>
        </p:nvSpPr>
        <p:spPr>
          <a:xfrm rot="-5400000" flipH="1">
            <a:off x="-2091525" y="1650794"/>
            <a:ext cx="5169639" cy="986589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840" y="551143"/>
            <a:ext cx="2727158" cy="4722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hape 3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2942" y="914400"/>
            <a:ext cx="2884966" cy="492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6277" y="914400"/>
            <a:ext cx="2926523" cy="492273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/>
          <p:nvPr/>
        </p:nvSpPr>
        <p:spPr>
          <a:xfrm>
            <a:off x="6755851" y="1007465"/>
            <a:ext cx="624165" cy="663879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Shape 333"/>
          <p:cNvSpPr txBox="1"/>
          <p:nvPr/>
        </p:nvSpPr>
        <p:spPr>
          <a:xfrm>
            <a:off x="6209925" y="410506"/>
            <a:ext cx="2465637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Navigation Setting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59" y="914400"/>
            <a:ext cx="2711116" cy="4922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89" y="914400"/>
            <a:ext cx="3233882" cy="5079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A0E2BAA9-E6CC-4445-905A-5501DE274EAF}"/>
              </a:ext>
            </a:extLst>
          </p:cNvPr>
          <p:cNvSpPr/>
          <p:nvPr/>
        </p:nvSpPr>
        <p:spPr>
          <a:xfrm>
            <a:off x="7406102" y="209550"/>
            <a:ext cx="3517900" cy="2082800"/>
          </a:xfrm>
          <a:prstGeom prst="wedgeRectCallout">
            <a:avLst>
              <a:gd name="adj1" fmla="val -52774"/>
              <a:gd name="adj2" fmla="val 7859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Shape 319"/>
          <p:cNvSpPr/>
          <p:nvPr/>
        </p:nvSpPr>
        <p:spPr>
          <a:xfrm rot="5400000" flipH="1">
            <a:off x="8868454" y="3996091"/>
            <a:ext cx="5660503" cy="986589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Shape 320"/>
          <p:cNvSpPr/>
          <p:nvPr/>
        </p:nvSpPr>
        <p:spPr>
          <a:xfrm rot="-5400000" flipH="1">
            <a:off x="10590712" y="57849"/>
            <a:ext cx="2215979" cy="986589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Shape 321"/>
          <p:cNvSpPr/>
          <p:nvPr/>
        </p:nvSpPr>
        <p:spPr>
          <a:xfrm rot="5400000" flipH="1">
            <a:off x="-802068" y="5530978"/>
            <a:ext cx="2590728" cy="986589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Shape 322"/>
          <p:cNvSpPr/>
          <p:nvPr/>
        </p:nvSpPr>
        <p:spPr>
          <a:xfrm rot="-5400000" flipH="1">
            <a:off x="-2091525" y="1650794"/>
            <a:ext cx="5169639" cy="986589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4C5C7-577D-476F-BEE3-5600C154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209550"/>
            <a:ext cx="5638800" cy="6438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E39C1-480E-4E32-88DF-D9055A15F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648" y="267097"/>
            <a:ext cx="3177214" cy="1967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1EB0CA-B5BF-4125-9F1D-476819853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009" y="4489385"/>
            <a:ext cx="3177214" cy="1974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E7DC96-0BB9-457A-9DA6-1DF178A95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6983" y="2759283"/>
            <a:ext cx="2207859" cy="133943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5D9E52-1942-4B8E-8A88-F8B42B2ED9E2}"/>
              </a:ext>
            </a:extLst>
          </p:cNvPr>
          <p:cNvCxnSpPr>
            <a:cxnSpLocks/>
          </p:cNvCxnSpPr>
          <p:nvPr/>
        </p:nvCxnSpPr>
        <p:spPr>
          <a:xfrm>
            <a:off x="9342561" y="2342405"/>
            <a:ext cx="0" cy="36449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05E6DD-B3AB-43E4-8586-E1188BE98276}"/>
              </a:ext>
            </a:extLst>
          </p:cNvPr>
          <p:cNvCxnSpPr>
            <a:cxnSpLocks/>
          </p:cNvCxnSpPr>
          <p:nvPr/>
        </p:nvCxnSpPr>
        <p:spPr>
          <a:xfrm>
            <a:off x="9310873" y="4124895"/>
            <a:ext cx="0" cy="36449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15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1570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Microcontroller and HUD</a:t>
            </a:r>
          </a:p>
        </p:txBody>
      </p:sp>
      <p:pic>
        <p:nvPicPr>
          <p:cNvPr id="339" name="Shape 3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5513" y="2809706"/>
            <a:ext cx="2079062" cy="19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9159988" y="2854687"/>
            <a:ext cx="1976212" cy="1886252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/>
          <p:nvPr/>
        </p:nvSpPr>
        <p:spPr>
          <a:xfrm>
            <a:off x="6266811" y="5871411"/>
            <a:ext cx="6366348" cy="986589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Shape 342"/>
          <p:cNvSpPr/>
          <p:nvPr/>
        </p:nvSpPr>
        <p:spPr>
          <a:xfrm rot="10800000">
            <a:off x="-441160" y="5871409"/>
            <a:ext cx="6537159" cy="986589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Selection</a:t>
            </a:r>
          </a:p>
        </p:txBody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GPIO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 Size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RAM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FLASH</a:t>
            </a:r>
          </a:p>
        </p:txBody>
      </p:sp>
      <p:pic>
        <p:nvPicPr>
          <p:cNvPr id="349" name="Shape 3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8465" y="3539068"/>
            <a:ext cx="8213735" cy="2637896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Shape 350"/>
          <p:cNvSpPr/>
          <p:nvPr/>
        </p:nvSpPr>
        <p:spPr>
          <a:xfrm>
            <a:off x="6464280" y="1301977"/>
            <a:ext cx="6366348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Shape 351"/>
          <p:cNvSpPr/>
          <p:nvPr/>
        </p:nvSpPr>
        <p:spPr>
          <a:xfrm rot="10800000">
            <a:off x="-243692" y="1301974"/>
            <a:ext cx="6537159" cy="38871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Shape 3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5246" y="2460165"/>
            <a:ext cx="1426236" cy="109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47767" y="2547372"/>
            <a:ext cx="1741143" cy="9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15502" y="2503769"/>
            <a:ext cx="1355930" cy="101143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/>
          <p:nvPr/>
        </p:nvSpPr>
        <p:spPr>
          <a:xfrm>
            <a:off x="7312569" y="2286000"/>
            <a:ext cx="1676341" cy="3714750"/>
          </a:xfrm>
          <a:prstGeom prst="rect">
            <a:avLst/>
          </a:prstGeom>
          <a:solidFill>
            <a:schemeClr val="accent1">
              <a:alpha val="16862"/>
            </a:schemeClr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title"/>
          </p:nvPr>
        </p:nvSpPr>
        <p:spPr>
          <a:xfrm>
            <a:off x="838200" y="-25581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</a:p>
        </p:txBody>
      </p:sp>
      <p:pic>
        <p:nvPicPr>
          <p:cNvPr id="361" name="Shape 36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228144" y="1825625"/>
            <a:ext cx="7735712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Shape 362"/>
          <p:cNvSpPr/>
          <p:nvPr/>
        </p:nvSpPr>
        <p:spPr>
          <a:xfrm>
            <a:off x="6464280" y="681037"/>
            <a:ext cx="6366348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Shape 363"/>
          <p:cNvSpPr/>
          <p:nvPr/>
        </p:nvSpPr>
        <p:spPr>
          <a:xfrm rot="10800000">
            <a:off x="-243692" y="681034"/>
            <a:ext cx="6537159" cy="38871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</a:p>
        </p:txBody>
      </p:sp>
      <p:sp>
        <p:nvSpPr>
          <p:cNvPr id="369" name="Shape 369"/>
          <p:cNvSpPr/>
          <p:nvPr/>
        </p:nvSpPr>
        <p:spPr>
          <a:xfrm>
            <a:off x="6464280" y="1301977"/>
            <a:ext cx="6366348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Shape 370"/>
          <p:cNvSpPr/>
          <p:nvPr/>
        </p:nvSpPr>
        <p:spPr>
          <a:xfrm rot="10800000">
            <a:off x="-243692" y="1301974"/>
            <a:ext cx="6537159" cy="38871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Shape 3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750" y="2108426"/>
            <a:ext cx="3400514" cy="3537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4736" y="2108426"/>
            <a:ext cx="3400514" cy="358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Shape 3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0529" y="2848650"/>
            <a:ext cx="3410942" cy="3537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214086" y="3651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Programming Methodology</a:t>
            </a:r>
          </a:p>
        </p:txBody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Initialization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Establishing connection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Obtain information from device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I/O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Display updates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Shape 3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2478" y="3823787"/>
            <a:ext cx="7146750" cy="1742824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Shape 381"/>
          <p:cNvSpPr/>
          <p:nvPr/>
        </p:nvSpPr>
        <p:spPr>
          <a:xfrm>
            <a:off x="6464280" y="1301977"/>
            <a:ext cx="6366348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Shape 382"/>
          <p:cNvSpPr/>
          <p:nvPr/>
        </p:nvSpPr>
        <p:spPr>
          <a:xfrm rot="10800000">
            <a:off x="-243692" y="1301974"/>
            <a:ext cx="6537159" cy="38871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/>
        </p:nvSpPr>
        <p:spPr>
          <a:xfrm rot="-1699933">
            <a:off x="-943422" y="1497103"/>
            <a:ext cx="11193696" cy="1001436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Shape 239"/>
          <p:cNvSpPr/>
          <p:nvPr/>
        </p:nvSpPr>
        <p:spPr>
          <a:xfrm rot="9131942">
            <a:off x="-762032" y="1403567"/>
            <a:ext cx="8204041" cy="38871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599661" y="2723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Prototyping</a:t>
            </a: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4309" y="1874958"/>
            <a:ext cx="4952388" cy="4580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EC610-AEA4-443A-8111-AA4BC7CB2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589" y="337242"/>
            <a:ext cx="4513627" cy="60181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73548" y="5117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Goals and Objectives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838200" y="3320597"/>
            <a:ext cx="10515600" cy="31818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Low-cost approach of implementing a smart Bluetooth motorcycle helmet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Allow the user of the helmet to accept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phone calls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 music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be able to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utilize a GPS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through an application.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GPS instructions will be sent to an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On-Board HUD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the visor of the helmet, so that the user will be able to see the instructions without ever taking out their phone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hape 109"/>
          <p:cNvSpPr/>
          <p:nvPr/>
        </p:nvSpPr>
        <p:spPr>
          <a:xfrm rot="10800000">
            <a:off x="-345292" y="1478301"/>
            <a:ext cx="6537159" cy="38871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622102" y="-205"/>
            <a:ext cx="3267046" cy="2789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/>
          <p:nvPr/>
        </p:nvSpPr>
        <p:spPr>
          <a:xfrm>
            <a:off x="6391708" y="2704535"/>
            <a:ext cx="6366348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Audio Challenges </a:t>
            </a:r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working with the Bluetooth module, the microphone had a lot of noise when first integrated. Implemented a filter to reduce noise through the microphone.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Shape 265" descr="C:\Users\Ryan\Downloads\File_00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435628" y="1983374"/>
            <a:ext cx="3172691" cy="571757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/>
          <p:nvPr/>
        </p:nvSpPr>
        <p:spPr>
          <a:xfrm>
            <a:off x="6464280" y="1301977"/>
            <a:ext cx="6366348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Shape 267"/>
          <p:cNvSpPr/>
          <p:nvPr/>
        </p:nvSpPr>
        <p:spPr>
          <a:xfrm rot="10800000">
            <a:off x="-243692" y="1301974"/>
            <a:ext cx="6537159" cy="38871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19332-F654-4D79-914E-658941796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526"/>
            <a:ext cx="12192000" cy="6597095"/>
          </a:xfrm>
          <a:prstGeom prst="rect">
            <a:avLst/>
          </a:prstGeom>
        </p:spPr>
      </p:pic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116305" y="100431"/>
            <a:ext cx="4722395" cy="7417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PCB Schematic</a:t>
            </a:r>
          </a:p>
        </p:txBody>
      </p:sp>
      <p:sp>
        <p:nvSpPr>
          <p:cNvPr id="233" name="Shape 233"/>
          <p:cNvSpPr/>
          <p:nvPr/>
        </p:nvSpPr>
        <p:spPr>
          <a:xfrm>
            <a:off x="-203200" y="758950"/>
            <a:ext cx="5041900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116305" y="100431"/>
            <a:ext cx="4722395" cy="7417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PCB Design</a:t>
            </a:r>
          </a:p>
        </p:txBody>
      </p:sp>
      <p:sp>
        <p:nvSpPr>
          <p:cNvPr id="233" name="Shape 233"/>
          <p:cNvSpPr/>
          <p:nvPr/>
        </p:nvSpPr>
        <p:spPr>
          <a:xfrm>
            <a:off x="-203200" y="758950"/>
            <a:ext cx="3780901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7361AB-2A87-40CC-B2E1-115BC2724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878" y="100431"/>
            <a:ext cx="7199158" cy="6397434"/>
          </a:xfrm>
          <a:prstGeom prst="rect">
            <a:avLst/>
          </a:prstGeom>
        </p:spPr>
      </p:pic>
      <p:sp>
        <p:nvSpPr>
          <p:cNvPr id="6" name="Shape 379">
            <a:extLst>
              <a:ext uri="{FF2B5EF4-FFF2-40B4-BE49-F238E27FC236}">
                <a16:creationId xmlns:a16="http://schemas.microsoft.com/office/drawing/2014/main" id="{109789F8-EEC5-4134-BA79-396D6C5942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8806" y="1408375"/>
            <a:ext cx="3218895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Layer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 2” x 2”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Pairs with Button PCB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2CB91E-98F5-4100-BD12-03DB6F8C3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681" y="3031356"/>
            <a:ext cx="136207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5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029B50-3033-4C8C-A438-EC4B9FEFC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1" y="1625374"/>
            <a:ext cx="5484537" cy="4410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00401-FBBD-49A4-8E1D-DC6BB17AE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531" y="978688"/>
            <a:ext cx="6426469" cy="3062277"/>
          </a:xfrm>
          <a:prstGeom prst="rect">
            <a:avLst/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8B9FDBB-3071-4D41-8157-E2A284363C3D}"/>
              </a:ext>
            </a:extLst>
          </p:cNvPr>
          <p:cNvSpPr/>
          <p:nvPr/>
        </p:nvSpPr>
        <p:spPr>
          <a:xfrm rot="10800000">
            <a:off x="5765530" y="-5824"/>
            <a:ext cx="7787745" cy="984512"/>
          </a:xfrm>
          <a:prstGeom prst="parallelogram">
            <a:avLst>
              <a:gd name="adj" fmla="val 14048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0012C58-7E7F-4A80-8B65-46EAA16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69" y="122011"/>
            <a:ext cx="4940202" cy="1325563"/>
          </a:xfrm>
        </p:spPr>
        <p:txBody>
          <a:bodyPr/>
          <a:lstStyle/>
          <a:p>
            <a:r>
              <a:rPr lang="en-US" b="1" dirty="0"/>
              <a:t>Electronic Housing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39DA02-9A1F-41D5-B3F6-2A221A451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964" y="3675204"/>
            <a:ext cx="4180191" cy="343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0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7" name="Shape 387"/>
          <p:cNvGraphicFramePr/>
          <p:nvPr>
            <p:extLst>
              <p:ext uri="{D42A27DB-BD31-4B8C-83A1-F6EECF244321}">
                <p14:modId xmlns:p14="http://schemas.microsoft.com/office/powerpoint/2010/main" val="3011507315"/>
              </p:ext>
            </p:extLst>
          </p:nvPr>
        </p:nvGraphicFramePr>
        <p:xfrm>
          <a:off x="2869809" y="377366"/>
          <a:ext cx="5621016" cy="6283804"/>
        </p:xfrm>
        <a:graphic>
          <a:graphicData uri="http://schemas.openxmlformats.org/drawingml/2006/table">
            <a:tbl>
              <a:tblPr>
                <a:noFill/>
                <a:tableStyleId>{3CCC881C-4E1A-43B4-92E7-2ECD993CCD8E}</a:tableStyleId>
              </a:tblPr>
              <a:tblGrid>
                <a:gridCol w="1352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5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5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16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45775" marR="457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Part Number</a:t>
                      </a:r>
                    </a:p>
                  </a:txBody>
                  <a:tcPr marL="45775" marR="45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Unit Cost ($)</a:t>
                      </a:r>
                    </a:p>
                  </a:txBody>
                  <a:tcPr marL="45775" marR="45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Quantity</a:t>
                      </a:r>
                    </a:p>
                  </a:txBody>
                  <a:tcPr marL="45775" marR="45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Cost</a:t>
                      </a:r>
                    </a:p>
                  </a:txBody>
                  <a:tcPr marL="45775" marR="457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Processor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MSP430F5529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8.06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8.06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5775" marR="457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ATmega2560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11.85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11.85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BT Module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RN52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12.50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25.00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5775" marR="457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RN52 Breakout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22.50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45.00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6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Speaker (x2)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00050016FP035A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3.50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7.00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5775" marR="457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Com-10722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0.51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3.06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Microphone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BOB-12758 Breakout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2.95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5.90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Battery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Adafruit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328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15.96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15.96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5775" marR="457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Ofeely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458292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13.59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13.59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LiPo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Battery Charger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PRT-102177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7.95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15.90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2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Helmet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SH-FF0016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42.99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42.99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Buttons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COM-09339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1.95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2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5775" marR="457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Tactile Button 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0.50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2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Potentiometer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COM-09288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0.95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2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5775" marR="457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COM-09117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2.95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2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HUD 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LCD-13003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14.95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14.95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1657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5775" marR="457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DiyMall I2C OLED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8.50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17.00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616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Voltage Regulator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COM-00526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1.95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5.85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616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Tools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Mini-Breadboards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1.00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6.00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2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45775" marR="457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Solder-Kit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25.50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25.5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61657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45775" marR="457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Solder Tip Cleaner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9.14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9.14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2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45775" marR="457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5775" marR="457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5775" marR="457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SUM = </a:t>
                      </a:r>
                    </a:p>
                  </a:txBody>
                  <a:tcPr marL="45775" marR="45775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267.10</a:t>
                      </a:r>
                    </a:p>
                  </a:txBody>
                  <a:tcPr marL="45775" marR="457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388" name="Shape 388"/>
          <p:cNvSpPr/>
          <p:nvPr/>
        </p:nvSpPr>
        <p:spPr>
          <a:xfrm rot="5400000" flipH="1">
            <a:off x="-692265" y="5180228"/>
            <a:ext cx="3166865" cy="1596569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Shape 389"/>
          <p:cNvSpPr/>
          <p:nvPr/>
        </p:nvSpPr>
        <p:spPr>
          <a:xfrm rot="-5400000" flipH="1">
            <a:off x="-1693650" y="1011975"/>
            <a:ext cx="5169639" cy="159657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Shape 390"/>
          <p:cNvSpPr txBox="1">
            <a:spLocks noGrp="1"/>
          </p:cNvSpPr>
          <p:nvPr>
            <p:ph type="title"/>
          </p:nvPr>
        </p:nvSpPr>
        <p:spPr>
          <a:xfrm>
            <a:off x="0" y="12131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D87F1-AFB3-48E9-9322-C6126991B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262" y="2006382"/>
            <a:ext cx="3590855" cy="3218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title"/>
          </p:nvPr>
        </p:nvSpPr>
        <p:spPr>
          <a:xfrm>
            <a:off x="838200" y="15745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480F5-8DF7-4E3D-99F5-FDCD926BF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06" y="1914821"/>
            <a:ext cx="11609388" cy="4401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E5B357-0E60-4A65-9539-3697847BC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8812" y="1114254"/>
            <a:ext cx="12590584" cy="368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/>
        </p:nvSpPr>
        <p:spPr>
          <a:xfrm flipH="1">
            <a:off x="-1974" y="2471059"/>
            <a:ext cx="12200098" cy="1056659"/>
          </a:xfrm>
          <a:custGeom>
            <a:avLst/>
            <a:gdLst>
              <a:gd name="connsiteX0" fmla="*/ 0 w 13367658"/>
              <a:gd name="connsiteY0" fmla="*/ 1038904 h 1038904"/>
              <a:gd name="connsiteX1" fmla="*/ 475101 w 13367658"/>
              <a:gd name="connsiteY1" fmla="*/ 0 h 1038904"/>
              <a:gd name="connsiteX2" fmla="*/ 13367658 w 13367658"/>
              <a:gd name="connsiteY2" fmla="*/ 0 h 1038904"/>
              <a:gd name="connsiteX3" fmla="*/ 12892557 w 13367658"/>
              <a:gd name="connsiteY3" fmla="*/ 1038904 h 1038904"/>
              <a:gd name="connsiteX4" fmla="*/ 0 w 13367658"/>
              <a:gd name="connsiteY4" fmla="*/ 1038904 h 1038904"/>
              <a:gd name="connsiteX0" fmla="*/ 0 w 12897141"/>
              <a:gd name="connsiteY0" fmla="*/ 1038904 h 1038904"/>
              <a:gd name="connsiteX1" fmla="*/ 4584 w 12897141"/>
              <a:gd name="connsiteY1" fmla="*/ 0 h 1038904"/>
              <a:gd name="connsiteX2" fmla="*/ 12897141 w 12897141"/>
              <a:gd name="connsiteY2" fmla="*/ 0 h 1038904"/>
              <a:gd name="connsiteX3" fmla="*/ 12422040 w 12897141"/>
              <a:gd name="connsiteY3" fmla="*/ 1038904 h 1038904"/>
              <a:gd name="connsiteX4" fmla="*/ 0 w 12897141"/>
              <a:gd name="connsiteY4" fmla="*/ 1038904 h 1038904"/>
              <a:gd name="connsiteX0" fmla="*/ 0 w 12422040"/>
              <a:gd name="connsiteY0" fmla="*/ 1038904 h 1038904"/>
              <a:gd name="connsiteX1" fmla="*/ 4584 w 12422040"/>
              <a:gd name="connsiteY1" fmla="*/ 0 h 1038904"/>
              <a:gd name="connsiteX2" fmla="*/ 12391114 w 12422040"/>
              <a:gd name="connsiteY2" fmla="*/ 0 h 1038904"/>
              <a:gd name="connsiteX3" fmla="*/ 12422040 w 12422040"/>
              <a:gd name="connsiteY3" fmla="*/ 1038904 h 1038904"/>
              <a:gd name="connsiteX4" fmla="*/ 0 w 12422040"/>
              <a:gd name="connsiteY4" fmla="*/ 1038904 h 1038904"/>
              <a:gd name="connsiteX0" fmla="*/ 0 w 12391114"/>
              <a:gd name="connsiteY0" fmla="*/ 1038904 h 1038904"/>
              <a:gd name="connsiteX1" fmla="*/ 4584 w 12391114"/>
              <a:gd name="connsiteY1" fmla="*/ 0 h 1038904"/>
              <a:gd name="connsiteX2" fmla="*/ 12391114 w 12391114"/>
              <a:gd name="connsiteY2" fmla="*/ 0 h 1038904"/>
              <a:gd name="connsiteX3" fmla="*/ 12386530 w 12391114"/>
              <a:gd name="connsiteY3" fmla="*/ 1038904 h 1038904"/>
              <a:gd name="connsiteX4" fmla="*/ 0 w 12391114"/>
              <a:gd name="connsiteY4" fmla="*/ 1038904 h 1038904"/>
              <a:gd name="connsiteX0" fmla="*/ 0 w 12391114"/>
              <a:gd name="connsiteY0" fmla="*/ 1038904 h 1038904"/>
              <a:gd name="connsiteX1" fmla="*/ 191016 w 12391114"/>
              <a:gd name="connsiteY1" fmla="*/ 0 h 1038904"/>
              <a:gd name="connsiteX2" fmla="*/ 12391114 w 12391114"/>
              <a:gd name="connsiteY2" fmla="*/ 0 h 1038904"/>
              <a:gd name="connsiteX3" fmla="*/ 12386530 w 12391114"/>
              <a:gd name="connsiteY3" fmla="*/ 1038904 h 1038904"/>
              <a:gd name="connsiteX4" fmla="*/ 0 w 12391114"/>
              <a:gd name="connsiteY4" fmla="*/ 1038904 h 1038904"/>
              <a:gd name="connsiteX0" fmla="*/ 13171 w 12200098"/>
              <a:gd name="connsiteY0" fmla="*/ 1056659 h 1056659"/>
              <a:gd name="connsiteX1" fmla="*/ 0 w 12200098"/>
              <a:gd name="connsiteY1" fmla="*/ 0 h 1056659"/>
              <a:gd name="connsiteX2" fmla="*/ 12200098 w 12200098"/>
              <a:gd name="connsiteY2" fmla="*/ 0 h 1056659"/>
              <a:gd name="connsiteX3" fmla="*/ 12195514 w 12200098"/>
              <a:gd name="connsiteY3" fmla="*/ 1038904 h 1056659"/>
              <a:gd name="connsiteX4" fmla="*/ 13171 w 12200098"/>
              <a:gd name="connsiteY4" fmla="*/ 1056659 h 1056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098" h="1056659">
                <a:moveTo>
                  <a:pt x="13171" y="1056659"/>
                </a:moveTo>
                <a:lnTo>
                  <a:pt x="0" y="0"/>
                </a:lnTo>
                <a:lnTo>
                  <a:pt x="12200098" y="0"/>
                </a:lnTo>
                <a:lnTo>
                  <a:pt x="12195514" y="1038904"/>
                </a:lnTo>
                <a:lnTo>
                  <a:pt x="13171" y="1056659"/>
                </a:lnTo>
                <a:close/>
              </a:path>
            </a:pathLst>
          </a:custGeom>
          <a:solidFill>
            <a:srgbClr val="BF9000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Shape 40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</a:p>
        </p:txBody>
      </p:sp>
      <p:sp>
        <p:nvSpPr>
          <p:cNvPr id="405" name="Shape 405"/>
          <p:cNvSpPr/>
          <p:nvPr/>
        </p:nvSpPr>
        <p:spPr>
          <a:xfrm rot="5400000" flipH="1">
            <a:off x="10249962" y="4965742"/>
            <a:ext cx="2278630" cy="1605446"/>
          </a:xfrm>
          <a:custGeom>
            <a:avLst/>
            <a:gdLst>
              <a:gd name="connsiteX0" fmla="*/ 0 w 3815667"/>
              <a:gd name="connsiteY0" fmla="*/ 1596569 h 1596569"/>
              <a:gd name="connsiteX1" fmla="*/ 730127 w 3815667"/>
              <a:gd name="connsiteY1" fmla="*/ 0 h 1596569"/>
              <a:gd name="connsiteX2" fmla="*/ 3815667 w 3815667"/>
              <a:gd name="connsiteY2" fmla="*/ 0 h 1596569"/>
              <a:gd name="connsiteX3" fmla="*/ 3085540 w 3815667"/>
              <a:gd name="connsiteY3" fmla="*/ 1596569 h 1596569"/>
              <a:gd name="connsiteX4" fmla="*/ 0 w 3815667"/>
              <a:gd name="connsiteY4" fmla="*/ 1596569 h 1596569"/>
              <a:gd name="connsiteX0" fmla="*/ 0 w 3815667"/>
              <a:gd name="connsiteY0" fmla="*/ 1596569 h 1596569"/>
              <a:gd name="connsiteX1" fmla="*/ 685738 w 3815667"/>
              <a:gd name="connsiteY1" fmla="*/ 8877 h 1596569"/>
              <a:gd name="connsiteX2" fmla="*/ 3815667 w 3815667"/>
              <a:gd name="connsiteY2" fmla="*/ 0 h 1596569"/>
              <a:gd name="connsiteX3" fmla="*/ 3085540 w 3815667"/>
              <a:gd name="connsiteY3" fmla="*/ 1596569 h 1596569"/>
              <a:gd name="connsiteX4" fmla="*/ 0 w 3815667"/>
              <a:gd name="connsiteY4" fmla="*/ 1596569 h 1596569"/>
              <a:gd name="connsiteX0" fmla="*/ 0 w 3158720"/>
              <a:gd name="connsiteY0" fmla="*/ 1605446 h 1605446"/>
              <a:gd name="connsiteX1" fmla="*/ 28791 w 3158720"/>
              <a:gd name="connsiteY1" fmla="*/ 8877 h 1605446"/>
              <a:gd name="connsiteX2" fmla="*/ 3158720 w 3158720"/>
              <a:gd name="connsiteY2" fmla="*/ 0 h 1605446"/>
              <a:gd name="connsiteX3" fmla="*/ 2428593 w 3158720"/>
              <a:gd name="connsiteY3" fmla="*/ 1596569 h 1605446"/>
              <a:gd name="connsiteX4" fmla="*/ 0 w 3158720"/>
              <a:gd name="connsiteY4" fmla="*/ 1605446 h 160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8720" h="1605446">
                <a:moveTo>
                  <a:pt x="0" y="1605446"/>
                </a:moveTo>
                <a:lnTo>
                  <a:pt x="28791" y="8877"/>
                </a:lnTo>
                <a:lnTo>
                  <a:pt x="3158720" y="0"/>
                </a:lnTo>
                <a:lnTo>
                  <a:pt x="2428593" y="1596569"/>
                </a:lnTo>
                <a:lnTo>
                  <a:pt x="0" y="1605446"/>
                </a:lnTo>
                <a:close/>
              </a:path>
            </a:pathLst>
          </a:cu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Shape 406"/>
          <p:cNvSpPr/>
          <p:nvPr/>
        </p:nvSpPr>
        <p:spPr>
          <a:xfrm rot="-5400000" flipH="1">
            <a:off x="-135763" y="135763"/>
            <a:ext cx="1868099" cy="1596574"/>
          </a:xfrm>
          <a:custGeom>
            <a:avLst/>
            <a:gdLst>
              <a:gd name="connsiteX0" fmla="*/ 0 w 4585838"/>
              <a:gd name="connsiteY0" fmla="*/ 1596571 h 1596571"/>
              <a:gd name="connsiteX1" fmla="*/ 730128 w 4585838"/>
              <a:gd name="connsiteY1" fmla="*/ 0 h 1596571"/>
              <a:gd name="connsiteX2" fmla="*/ 4585838 w 4585838"/>
              <a:gd name="connsiteY2" fmla="*/ 0 h 1596571"/>
              <a:gd name="connsiteX3" fmla="*/ 3855710 w 4585838"/>
              <a:gd name="connsiteY3" fmla="*/ 1596571 h 1596571"/>
              <a:gd name="connsiteX4" fmla="*/ 0 w 4585838"/>
              <a:gd name="connsiteY4" fmla="*/ 1596571 h 1596571"/>
              <a:gd name="connsiteX0" fmla="*/ 0 w 3884503"/>
              <a:gd name="connsiteY0" fmla="*/ 1596574 h 1596574"/>
              <a:gd name="connsiteX1" fmla="*/ 28793 w 3884503"/>
              <a:gd name="connsiteY1" fmla="*/ 0 h 1596574"/>
              <a:gd name="connsiteX2" fmla="*/ 3884503 w 3884503"/>
              <a:gd name="connsiteY2" fmla="*/ 0 h 1596574"/>
              <a:gd name="connsiteX3" fmla="*/ 3154375 w 3884503"/>
              <a:gd name="connsiteY3" fmla="*/ 1596571 h 1596574"/>
              <a:gd name="connsiteX4" fmla="*/ 0 w 3884503"/>
              <a:gd name="connsiteY4" fmla="*/ 1596574 h 1596574"/>
              <a:gd name="connsiteX0" fmla="*/ 0 w 4253163"/>
              <a:gd name="connsiteY0" fmla="*/ 1596574 h 1596574"/>
              <a:gd name="connsiteX1" fmla="*/ 28793 w 4253163"/>
              <a:gd name="connsiteY1" fmla="*/ 0 h 1596574"/>
              <a:gd name="connsiteX2" fmla="*/ 4253163 w 4253163"/>
              <a:gd name="connsiteY2" fmla="*/ 0 h 1596574"/>
              <a:gd name="connsiteX3" fmla="*/ 3154375 w 4253163"/>
              <a:gd name="connsiteY3" fmla="*/ 1596571 h 1596574"/>
              <a:gd name="connsiteX4" fmla="*/ 0 w 4253163"/>
              <a:gd name="connsiteY4" fmla="*/ 1596574 h 1596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163" h="1596574">
                <a:moveTo>
                  <a:pt x="0" y="1596574"/>
                </a:moveTo>
                <a:lnTo>
                  <a:pt x="28793" y="0"/>
                </a:lnTo>
                <a:lnTo>
                  <a:pt x="4253163" y="0"/>
                </a:lnTo>
                <a:lnTo>
                  <a:pt x="3154375" y="1596571"/>
                </a:lnTo>
                <a:lnTo>
                  <a:pt x="0" y="1596574"/>
                </a:lnTo>
                <a:close/>
              </a:path>
            </a:pathLst>
          </a:cu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4564B4-6DF6-4B23-AB33-F7F5B05ED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84" y="4065790"/>
            <a:ext cx="3267739" cy="2792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Specifications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838200" y="186701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Helmet completely wireless between user’s phone and helmet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PCB and Housing Dimensions 4 x  6 x </a:t>
            </a:r>
            <a:r>
              <a:rPr lang="en-US" sz="2590" dirty="0"/>
              <a:t>3</a:t>
            </a: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inches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speakers integrated into helmet at 0.25 in. thick. 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helmet will include a microphone wired through the helmet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HUD on the visor at a resolution of 128x64 pixels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Rechargeable battery of at least </a:t>
            </a:r>
            <a:r>
              <a:rPr lang="en-US" sz="259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hours (2000 mAh)</a:t>
            </a: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No larger than 2 x 3 in. 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Pairing distance of about 10 meters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Pairing process of less than 1 minute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buttons for answering phone calls, track control, and toggling display. 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59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PCB will be attached and covered directly to the helmet. </a:t>
            </a:r>
          </a:p>
        </p:txBody>
      </p:sp>
      <p:sp>
        <p:nvSpPr>
          <p:cNvPr id="118" name="Shape 118"/>
          <p:cNvSpPr/>
          <p:nvPr/>
        </p:nvSpPr>
        <p:spPr>
          <a:xfrm>
            <a:off x="6464280" y="1301977"/>
            <a:ext cx="6366348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Shape 119"/>
          <p:cNvSpPr/>
          <p:nvPr/>
        </p:nvSpPr>
        <p:spPr>
          <a:xfrm rot="10800000">
            <a:off x="-243692" y="1301974"/>
            <a:ext cx="6537159" cy="38871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9BB7A-FE8C-4598-AA80-BE59CF325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141" y="620505"/>
            <a:ext cx="8895718" cy="62374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86B27D-1306-4C5B-90E0-DB04243AC181}"/>
              </a:ext>
            </a:extLst>
          </p:cNvPr>
          <p:cNvSpPr/>
          <p:nvPr/>
        </p:nvSpPr>
        <p:spPr>
          <a:xfrm>
            <a:off x="184061" y="111033"/>
            <a:ext cx="53703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Overall Block Diagram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hape 146">
            <a:extLst>
              <a:ext uri="{FF2B5EF4-FFF2-40B4-BE49-F238E27FC236}">
                <a16:creationId xmlns:a16="http://schemas.microsoft.com/office/drawing/2014/main" id="{FC7A2EA0-96E6-4890-A222-8CB40B549D32}"/>
              </a:ext>
            </a:extLst>
          </p:cNvPr>
          <p:cNvSpPr/>
          <p:nvPr/>
        </p:nvSpPr>
        <p:spPr>
          <a:xfrm>
            <a:off x="-207590" y="6469288"/>
            <a:ext cx="8360989" cy="388711"/>
          </a:xfrm>
          <a:prstGeom prst="parallelogram">
            <a:avLst>
              <a:gd name="adj" fmla="val 45731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  <a:gs pos="33000">
                <a:schemeClr val="bg1">
                  <a:lumMod val="65000"/>
                </a:schemeClr>
              </a:gs>
              <a:gs pos="83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146">
            <a:extLst>
              <a:ext uri="{FF2B5EF4-FFF2-40B4-BE49-F238E27FC236}">
                <a16:creationId xmlns:a16="http://schemas.microsoft.com/office/drawing/2014/main" id="{4D9C8303-4819-4D55-8A3C-48F9C26FD0E4}"/>
              </a:ext>
            </a:extLst>
          </p:cNvPr>
          <p:cNvSpPr/>
          <p:nvPr/>
        </p:nvSpPr>
        <p:spPr>
          <a:xfrm rot="10800000">
            <a:off x="10450568" y="6469289"/>
            <a:ext cx="1949021" cy="388711"/>
          </a:xfrm>
          <a:prstGeom prst="parallelogram">
            <a:avLst>
              <a:gd name="adj" fmla="val 45731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  <a:gs pos="62000">
                <a:schemeClr val="bg1">
                  <a:lumMod val="65000"/>
                </a:schemeClr>
              </a:gs>
              <a:gs pos="83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603723-4408-4EB8-A715-779978F0A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553" y="693703"/>
            <a:ext cx="8568893" cy="5742608"/>
          </a:xfrm>
          <a:prstGeom prst="rect">
            <a:avLst/>
          </a:prstGeom>
        </p:spPr>
      </p:pic>
      <p:sp>
        <p:nvSpPr>
          <p:cNvPr id="19" name="Shape 147">
            <a:extLst>
              <a:ext uri="{FF2B5EF4-FFF2-40B4-BE49-F238E27FC236}">
                <a16:creationId xmlns:a16="http://schemas.microsoft.com/office/drawing/2014/main" id="{05C2EB3D-63AE-43A3-9790-6B985DD2F791}"/>
              </a:ext>
            </a:extLst>
          </p:cNvPr>
          <p:cNvSpPr/>
          <p:nvPr/>
        </p:nvSpPr>
        <p:spPr>
          <a:xfrm rot="10800000">
            <a:off x="9371527" y="2109182"/>
            <a:ext cx="2973704" cy="163486"/>
          </a:xfrm>
          <a:prstGeom prst="parallelogram">
            <a:avLst>
              <a:gd name="adj" fmla="val 45731"/>
            </a:avLst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SzPct val="25000"/>
            </a:pPr>
            <a:endParaRPr sz="18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Shape 147">
            <a:extLst>
              <a:ext uri="{FF2B5EF4-FFF2-40B4-BE49-F238E27FC236}">
                <a16:creationId xmlns:a16="http://schemas.microsoft.com/office/drawing/2014/main" id="{F242DDFC-B1D2-4F50-80D5-E8F4CE12F965}"/>
              </a:ext>
            </a:extLst>
          </p:cNvPr>
          <p:cNvSpPr/>
          <p:nvPr/>
        </p:nvSpPr>
        <p:spPr>
          <a:xfrm rot="10800000">
            <a:off x="9316866" y="3529429"/>
            <a:ext cx="2973704" cy="163486"/>
          </a:xfrm>
          <a:prstGeom prst="parallelogram">
            <a:avLst>
              <a:gd name="adj" fmla="val 45731"/>
            </a:avLst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SzPct val="25000"/>
            </a:pPr>
            <a:endParaRPr sz="18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Shape 147">
            <a:extLst>
              <a:ext uri="{FF2B5EF4-FFF2-40B4-BE49-F238E27FC236}">
                <a16:creationId xmlns:a16="http://schemas.microsoft.com/office/drawing/2014/main" id="{64F63FEC-98B0-4C6F-8F10-3693AF1BC182}"/>
              </a:ext>
            </a:extLst>
          </p:cNvPr>
          <p:cNvSpPr/>
          <p:nvPr/>
        </p:nvSpPr>
        <p:spPr>
          <a:xfrm rot="10800000">
            <a:off x="9316866" y="4957592"/>
            <a:ext cx="2973704" cy="163486"/>
          </a:xfrm>
          <a:prstGeom prst="parallelogram">
            <a:avLst>
              <a:gd name="adj" fmla="val 45731"/>
            </a:avLst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SzPct val="25000"/>
            </a:pPr>
            <a:endParaRPr sz="18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147">
            <a:extLst>
              <a:ext uri="{FF2B5EF4-FFF2-40B4-BE49-F238E27FC236}">
                <a16:creationId xmlns:a16="http://schemas.microsoft.com/office/drawing/2014/main" id="{4C268161-A8F6-4592-85B9-11BEF91F1155}"/>
              </a:ext>
            </a:extLst>
          </p:cNvPr>
          <p:cNvSpPr/>
          <p:nvPr/>
        </p:nvSpPr>
        <p:spPr>
          <a:xfrm rot="10800000">
            <a:off x="9316866" y="6356486"/>
            <a:ext cx="2973704" cy="163486"/>
          </a:xfrm>
          <a:prstGeom prst="parallelogram">
            <a:avLst>
              <a:gd name="adj" fmla="val 45731"/>
            </a:avLst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SzPct val="25000"/>
            </a:pPr>
            <a:endParaRPr sz="18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hape 147">
            <a:extLst>
              <a:ext uri="{FF2B5EF4-FFF2-40B4-BE49-F238E27FC236}">
                <a16:creationId xmlns:a16="http://schemas.microsoft.com/office/drawing/2014/main" id="{DECC84E1-C1E1-4393-93A7-482D8D955082}"/>
              </a:ext>
            </a:extLst>
          </p:cNvPr>
          <p:cNvSpPr/>
          <p:nvPr/>
        </p:nvSpPr>
        <p:spPr>
          <a:xfrm rot="10800000">
            <a:off x="8893594" y="693703"/>
            <a:ext cx="3488906" cy="387598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SzPct val="25000"/>
            </a:pPr>
            <a:endParaRPr sz="18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Shape 147">
            <a:extLst>
              <a:ext uri="{FF2B5EF4-FFF2-40B4-BE49-F238E27FC236}">
                <a16:creationId xmlns:a16="http://schemas.microsoft.com/office/drawing/2014/main" id="{A4C1EFF0-5636-4590-9058-C8C40C9974EF}"/>
              </a:ext>
            </a:extLst>
          </p:cNvPr>
          <p:cNvSpPr/>
          <p:nvPr/>
        </p:nvSpPr>
        <p:spPr>
          <a:xfrm rot="10800000">
            <a:off x="9342120" y="1093812"/>
            <a:ext cx="2973704" cy="163486"/>
          </a:xfrm>
          <a:prstGeom prst="parallelogram">
            <a:avLst>
              <a:gd name="adj" fmla="val 45731"/>
            </a:avLst>
          </a:prstGeom>
          <a:solidFill>
            <a:schemeClr val="bg1">
              <a:lumMod val="95000"/>
            </a:schemeClr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SzPct val="25000"/>
            </a:pPr>
            <a:endParaRPr sz="18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9BFBCB-925C-48FF-9720-DB70D2CB2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47675"/>
            <a:ext cx="880746" cy="77819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17E4F1-AD21-4888-9F93-852959E4E3DC}"/>
              </a:ext>
            </a:extLst>
          </p:cNvPr>
          <p:cNvSpPr/>
          <p:nvPr/>
        </p:nvSpPr>
        <p:spPr>
          <a:xfrm>
            <a:off x="880746" y="82005"/>
            <a:ext cx="43957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Work Distribution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824A0B-AFEB-4F15-8050-A3A7C968E64F}"/>
              </a:ext>
            </a:extLst>
          </p:cNvPr>
          <p:cNvSpPr/>
          <p:nvPr/>
        </p:nvSpPr>
        <p:spPr>
          <a:xfrm>
            <a:off x="9171461" y="695621"/>
            <a:ext cx="102303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Primary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FD9E46-01E9-4953-875E-8874BAD472D3}"/>
              </a:ext>
            </a:extLst>
          </p:cNvPr>
          <p:cNvSpPr/>
          <p:nvPr/>
        </p:nvSpPr>
        <p:spPr>
          <a:xfrm>
            <a:off x="9775953" y="2029121"/>
            <a:ext cx="12170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Ryan Mortera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3BBD0F-4203-4D52-843D-2247A1944FEB}"/>
              </a:ext>
            </a:extLst>
          </p:cNvPr>
          <p:cNvSpPr/>
          <p:nvPr/>
        </p:nvSpPr>
        <p:spPr>
          <a:xfrm>
            <a:off x="9782681" y="3457284"/>
            <a:ext cx="155363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Nada Algharabawi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262CBA-B059-42E0-A58E-11E546C3C147}"/>
              </a:ext>
            </a:extLst>
          </p:cNvPr>
          <p:cNvSpPr/>
          <p:nvPr/>
        </p:nvSpPr>
        <p:spPr>
          <a:xfrm>
            <a:off x="9775952" y="4885447"/>
            <a:ext cx="135646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Jordan Yamson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CA4127-0DFF-443D-9D46-A6A310AB9A20}"/>
              </a:ext>
            </a:extLst>
          </p:cNvPr>
          <p:cNvSpPr/>
          <p:nvPr/>
        </p:nvSpPr>
        <p:spPr>
          <a:xfrm>
            <a:off x="9775951" y="6282422"/>
            <a:ext cx="145103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Stephan Morales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150072-8903-475C-A9B9-7294330B3502}"/>
              </a:ext>
            </a:extLst>
          </p:cNvPr>
          <p:cNvSpPr/>
          <p:nvPr/>
        </p:nvSpPr>
        <p:spPr>
          <a:xfrm>
            <a:off x="9750098" y="1025641"/>
            <a:ext cx="96051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Secondary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6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0733" y="3887829"/>
            <a:ext cx="2484726" cy="248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4887" y="4406378"/>
            <a:ext cx="2666568" cy="185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5507" y="4207999"/>
            <a:ext cx="2879291" cy="184438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Wireless Technology Selection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Wireless connection between B.R.A.I.N Helmet and User’s Cellphone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Modern smart phones already have Bluetooth integrated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Wi-fi is off the scope of our project and Zigbee isn’t enough transfer rate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Bluetooth consumes less power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 descr="Image result for wifi symbol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6391709" y="1343538"/>
            <a:ext cx="5988977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/>
          <p:nvPr/>
        </p:nvSpPr>
        <p:spPr>
          <a:xfrm rot="10800000">
            <a:off x="-188687" y="1343534"/>
            <a:ext cx="6409582" cy="38871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ECCFC-C747-4D57-BC58-308CABCF1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Bluetooth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AD48B-79A3-4F98-B7A4-08B8F86AD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We chose two types of Bluetooth Modules: One Bluetooth 4.2 and Bluetooth Low Energy</a:t>
            </a:r>
          </a:p>
          <a:p>
            <a:r>
              <a:rPr lang="en-US" dirty="0"/>
              <a:t>Bluetooth 4.2: Module BlueCreations-127 </a:t>
            </a:r>
          </a:p>
          <a:p>
            <a:r>
              <a:rPr lang="en-US" dirty="0"/>
              <a:t>Bluetooth Low Energy: </a:t>
            </a:r>
            <a:r>
              <a:rPr lang="en-US" dirty="0" err="1"/>
              <a:t>Adafruit</a:t>
            </a:r>
            <a:r>
              <a:rPr lang="en-US" dirty="0"/>
              <a:t> </a:t>
            </a:r>
            <a:r>
              <a:rPr lang="en-US" dirty="0" err="1"/>
              <a:t>Bluefruit</a:t>
            </a:r>
            <a:r>
              <a:rPr lang="en-US" dirty="0"/>
              <a:t> LE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357E2-6C11-4480-8135-FCC6112B9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439" y="3651082"/>
            <a:ext cx="3206918" cy="3206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2A29AB-7B43-4D74-BBD9-B74D7CDA4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877" y="3651082"/>
            <a:ext cx="2910965" cy="2910965"/>
          </a:xfrm>
          <a:prstGeom prst="rect">
            <a:avLst/>
          </a:prstGeom>
        </p:spPr>
      </p:pic>
      <p:sp>
        <p:nvSpPr>
          <p:cNvPr id="6" name="Shape 146">
            <a:extLst>
              <a:ext uri="{FF2B5EF4-FFF2-40B4-BE49-F238E27FC236}">
                <a16:creationId xmlns:a16="http://schemas.microsoft.com/office/drawing/2014/main" id="{CE33126D-B253-44AE-AD4A-E257976DABC0}"/>
              </a:ext>
            </a:extLst>
          </p:cNvPr>
          <p:cNvSpPr/>
          <p:nvPr/>
        </p:nvSpPr>
        <p:spPr>
          <a:xfrm>
            <a:off x="6391709" y="1343538"/>
            <a:ext cx="5988977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47">
            <a:extLst>
              <a:ext uri="{FF2B5EF4-FFF2-40B4-BE49-F238E27FC236}">
                <a16:creationId xmlns:a16="http://schemas.microsoft.com/office/drawing/2014/main" id="{EC76088F-AC21-4C3B-BA26-38E36CACA9F9}"/>
              </a:ext>
            </a:extLst>
          </p:cNvPr>
          <p:cNvSpPr/>
          <p:nvPr/>
        </p:nvSpPr>
        <p:spPr>
          <a:xfrm rot="10800000">
            <a:off x="-188687" y="1343534"/>
            <a:ext cx="6409582" cy="38871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24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9502B-E888-4C93-8B95-4E7132C84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Reasons for separate Bluetooth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2F38A-7F73-4B0C-8FE2-6249AC0FA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low-energy Bluetooth is used for the connection between the app and our system</a:t>
            </a:r>
          </a:p>
          <a:p>
            <a:r>
              <a:rPr lang="en-US" dirty="0"/>
              <a:t>The class Bluetooth is used for audio signals between the phone and our system</a:t>
            </a:r>
          </a:p>
          <a:p>
            <a:r>
              <a:rPr lang="en-US" dirty="0"/>
              <a:t>The complexity for audio signals over BLE aren’t as simple as classic Bluetooth profiles. (For example: SPP, A2DP, AVRCP, GVADP aren’t supported on BLE.</a:t>
            </a:r>
          </a:p>
        </p:txBody>
      </p:sp>
      <p:sp>
        <p:nvSpPr>
          <p:cNvPr id="4" name="Shape 146">
            <a:extLst>
              <a:ext uri="{FF2B5EF4-FFF2-40B4-BE49-F238E27FC236}">
                <a16:creationId xmlns:a16="http://schemas.microsoft.com/office/drawing/2014/main" id="{89440EB3-F32D-4F8D-B003-303E27833306}"/>
              </a:ext>
            </a:extLst>
          </p:cNvPr>
          <p:cNvSpPr/>
          <p:nvPr/>
        </p:nvSpPr>
        <p:spPr>
          <a:xfrm>
            <a:off x="6393814" y="5623438"/>
            <a:ext cx="5988977" cy="388711"/>
          </a:xfrm>
          <a:prstGeom prst="parallelogram">
            <a:avLst>
              <a:gd name="adj" fmla="val 45731"/>
            </a:avLst>
          </a:prstGeom>
          <a:solidFill>
            <a:srgbClr val="3F3F3F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47">
            <a:extLst>
              <a:ext uri="{FF2B5EF4-FFF2-40B4-BE49-F238E27FC236}">
                <a16:creationId xmlns:a16="http://schemas.microsoft.com/office/drawing/2014/main" id="{72A6D772-E93D-45BC-BC77-46C3B0B12C36}"/>
              </a:ext>
            </a:extLst>
          </p:cNvPr>
          <p:cNvSpPr/>
          <p:nvPr/>
        </p:nvSpPr>
        <p:spPr>
          <a:xfrm rot="10800000">
            <a:off x="-186582" y="5623434"/>
            <a:ext cx="6409582" cy="388711"/>
          </a:xfrm>
          <a:prstGeom prst="parallelogram">
            <a:avLst>
              <a:gd name="adj" fmla="val 45731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146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1014</Words>
  <Application>Microsoft Office PowerPoint</Application>
  <PresentationFormat>Widescreen</PresentationFormat>
  <Paragraphs>296</Paragraphs>
  <Slides>36</Slides>
  <Notes>30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Noto Sans Symbols</vt:lpstr>
      <vt:lpstr>Times New Roman</vt:lpstr>
      <vt:lpstr>Office Theme</vt:lpstr>
      <vt:lpstr>1_Office Theme</vt:lpstr>
      <vt:lpstr>BRAIN Helmet</vt:lpstr>
      <vt:lpstr>Motivation</vt:lpstr>
      <vt:lpstr>Goals and Objectives</vt:lpstr>
      <vt:lpstr>Specifications</vt:lpstr>
      <vt:lpstr>PowerPoint Presentation</vt:lpstr>
      <vt:lpstr>PowerPoint Presentation</vt:lpstr>
      <vt:lpstr>Wireless Technology Selection</vt:lpstr>
      <vt:lpstr>Bluetooth Modules</vt:lpstr>
      <vt:lpstr>Reasons for separate Bluetooth</vt:lpstr>
      <vt:lpstr>BC127 Bluetooth Module</vt:lpstr>
      <vt:lpstr>Bluefruit LE UART Friend</vt:lpstr>
      <vt:lpstr>Power Options</vt:lpstr>
      <vt:lpstr>PowerPoint Presentation</vt:lpstr>
      <vt:lpstr>Proper Lithium-Ion charging </vt:lpstr>
      <vt:lpstr>Implementing the battery </vt:lpstr>
      <vt:lpstr>Switching Voltage Regulator </vt:lpstr>
      <vt:lpstr>Mobile Wireless Connection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Microcontroller and HUD</vt:lpstr>
      <vt:lpstr>Selection</vt:lpstr>
      <vt:lpstr>Design</vt:lpstr>
      <vt:lpstr>Design</vt:lpstr>
      <vt:lpstr>Programming Methodology</vt:lpstr>
      <vt:lpstr>Prototyping</vt:lpstr>
      <vt:lpstr>Audio Challenges </vt:lpstr>
      <vt:lpstr>PCB Schematic</vt:lpstr>
      <vt:lpstr>PCB Design</vt:lpstr>
      <vt:lpstr>Electronic Housing</vt:lpstr>
      <vt:lpstr>Budget</vt:lpstr>
      <vt:lpstr>Progress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BRAIN Helmet</dc:title>
  <dc:creator>Nada Al Gharabawi</dc:creator>
  <cp:lastModifiedBy>Stephan Morales</cp:lastModifiedBy>
  <cp:revision>55</cp:revision>
  <dcterms:modified xsi:type="dcterms:W3CDTF">2017-11-30T14:06:52Z</dcterms:modified>
</cp:coreProperties>
</file>