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Nuni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5724E0A-846B-4B25-B2AA-3BE931766F56}">
  <a:tblStyle styleId="{45724E0A-846B-4B25-B2AA-3BE931766F56}"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1B86D1F-6B6E-420F-8250-F43B992F509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Nunito-italic.fntdata"/><Relationship Id="rId20" Type="http://schemas.openxmlformats.org/officeDocument/2006/relationships/slide" Target="slides/slide15.xml"/><Relationship Id="rId41" Type="http://schemas.openxmlformats.org/officeDocument/2006/relationships/font" Target="fonts/Nunit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Nunito-bold.fntdata"/><Relationship Id="rId16" Type="http://schemas.openxmlformats.org/officeDocument/2006/relationships/slide" Target="slides/slide11.xml"/><Relationship Id="rId38" Type="http://schemas.openxmlformats.org/officeDocument/2006/relationships/font" Target="fonts/Nuni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For our choice of microcontroller we looked at a large </a:t>
            </a:r>
            <a:r>
              <a:rPr lang="en"/>
              <a:t>variety</a:t>
            </a:r>
            <a:r>
              <a:rPr lang="en"/>
              <a:t> of options. We initially chose the PIC32MZ144, highlighted in blue,  because of its high clock speed and </a:t>
            </a:r>
            <a:r>
              <a:rPr lang="en"/>
              <a:t>relatively</a:t>
            </a:r>
            <a:r>
              <a:rPr lang="en"/>
              <a:t> cheap cost. But in the development process it proved to be very </a:t>
            </a:r>
            <a:r>
              <a:rPr lang="en"/>
              <a:t>finicky and</a:t>
            </a:r>
            <a:r>
              <a:rPr lang="en"/>
              <a:t> hard to use and test. So after a little over half the semester went by then we changed our choice to the ATMEGA specifically the 328P. Even though the performance wouldn’t be as good, it is much cheaper: Being only $2.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atmega MCU we chose is widely used chip. Our specific version the 328P-PU </a:t>
            </a:r>
            <a:r>
              <a:rPr lang="en"/>
              <a:t>operates</a:t>
            </a:r>
            <a:r>
              <a:rPr lang="en"/>
              <a:t> using any voltages between 1.8 and 5.5 volts, one UART connection: used for the wi-fi module, 6 A/D converters: four of which are used for reading the status of the photoresistors, 28 pins, and only $2.18 from Microchip technologies.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These are our schematics in EAGLECAD. The three schematics on the left are the three different </a:t>
            </a:r>
            <a:r>
              <a:rPr lang="en"/>
              <a:t>varieties</a:t>
            </a:r>
            <a:r>
              <a:rPr lang="en"/>
              <a:t> of </a:t>
            </a:r>
            <a:r>
              <a:rPr lang="en"/>
              <a:t>circuits</a:t>
            </a:r>
            <a:r>
              <a:rPr lang="en"/>
              <a:t> used for the sensor boxes. The top being one with just a laser, the middle are ones with a laser and the photoresistor, and the bottom is one with just a phototresistor. The schematic on the right displays all the connections to the MCU and the power circuit at the top. One the top right there are the headers for the sensors, wifi module, keypad and enter button, and the LCD screen. This six pin header here is for programming the MCU when it’s attached to the PCB.</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For powering theproject we decided on a wall jack to convert the outlet AC to 9V DC. Then we have two voltage regulators to convert the 9 volts DC to 5 volts and 3.3 volts. The only thing requireing 3.3 volts is the wi-fi module, while everything else runs off of 5 volts.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1" name="Shape 3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8" name="Shape 3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6" name="Shape 3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Shape 3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1" name="Shape 3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rIns="91425" wrap="square" tIns="91425"/>
          <a:lstStyle>
            <a:lvl1pPr lvl="0" algn="ctr">
              <a:spcBef>
                <a:spcPts val="0"/>
              </a:spcBef>
              <a:buSzPts val="3800"/>
              <a:buNone/>
              <a:defRPr sz="3800"/>
            </a:lvl1pPr>
            <a:lvl2pPr lvl="1" algn="ctr">
              <a:spcBef>
                <a:spcPts val="0"/>
              </a:spcBef>
              <a:buSzPts val="3800"/>
              <a:buNone/>
              <a:defRPr sz="3800"/>
            </a:lvl2pPr>
            <a:lvl3pPr lvl="2" algn="ctr">
              <a:spcBef>
                <a:spcPts val="0"/>
              </a:spcBef>
              <a:buSzPts val="3800"/>
              <a:buNone/>
              <a:defRPr sz="3800"/>
            </a:lvl3pPr>
            <a:lvl4pPr lvl="3" algn="ctr">
              <a:spcBef>
                <a:spcPts val="0"/>
              </a:spcBef>
              <a:buSzPts val="3800"/>
              <a:buNone/>
              <a:defRPr sz="3800"/>
            </a:lvl4pPr>
            <a:lvl5pPr lvl="4" algn="ctr">
              <a:spcBef>
                <a:spcPts val="0"/>
              </a:spcBef>
              <a:buSzPts val="3800"/>
              <a:buNone/>
              <a:defRPr sz="3800"/>
            </a:lvl5pPr>
            <a:lvl6pPr lvl="5" algn="ctr">
              <a:spcBef>
                <a:spcPts val="0"/>
              </a:spcBef>
              <a:buSzPts val="3800"/>
              <a:buNone/>
              <a:defRPr sz="3800"/>
            </a:lvl6pPr>
            <a:lvl7pPr lvl="6" algn="ctr">
              <a:spcBef>
                <a:spcPts val="0"/>
              </a:spcBef>
              <a:buSzPts val="3800"/>
              <a:buNone/>
              <a:defRPr sz="3800"/>
            </a:lvl7pPr>
            <a:lvl8pPr lvl="7" algn="ctr">
              <a:spcBef>
                <a:spcPts val="0"/>
              </a:spcBef>
              <a:buSzPts val="3800"/>
              <a:buNone/>
              <a:defRPr sz="3800"/>
            </a:lvl8pPr>
            <a:lvl9pPr lvl="8" algn="ctr">
              <a:spcBef>
                <a:spcPts val="0"/>
              </a:spcBef>
              <a:buSzPts val="3800"/>
              <a:buNone/>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rIns="91425" wrap="square" tIns="91425"/>
          <a:lstStyle>
            <a:lvl1pPr lvl="0" algn="ctr">
              <a:spcBef>
                <a:spcPts val="0"/>
              </a:spcBef>
              <a:buClr>
                <a:schemeClr val="dk2"/>
              </a:buClr>
              <a:buSzPts val="8600"/>
              <a:buNone/>
              <a:defRPr sz="8600">
                <a:solidFill>
                  <a:schemeClr val="dk2"/>
                </a:solidFill>
              </a:defRPr>
            </a:lvl1pPr>
            <a:lvl2pPr lvl="1" algn="ctr">
              <a:spcBef>
                <a:spcPts val="0"/>
              </a:spcBef>
              <a:buClr>
                <a:schemeClr val="dk2"/>
              </a:buClr>
              <a:buSzPts val="8600"/>
              <a:buNone/>
              <a:defRPr sz="8600">
                <a:solidFill>
                  <a:schemeClr val="dk2"/>
                </a:solidFill>
              </a:defRPr>
            </a:lvl2pPr>
            <a:lvl3pPr lvl="2" algn="ctr">
              <a:spcBef>
                <a:spcPts val="0"/>
              </a:spcBef>
              <a:buClr>
                <a:schemeClr val="dk2"/>
              </a:buClr>
              <a:buSzPts val="8600"/>
              <a:buNone/>
              <a:defRPr sz="8600">
                <a:solidFill>
                  <a:schemeClr val="dk2"/>
                </a:solidFill>
              </a:defRPr>
            </a:lvl3pPr>
            <a:lvl4pPr lvl="3" algn="ctr">
              <a:spcBef>
                <a:spcPts val="0"/>
              </a:spcBef>
              <a:buClr>
                <a:schemeClr val="dk2"/>
              </a:buClr>
              <a:buSzPts val="8600"/>
              <a:buNone/>
              <a:defRPr sz="8600">
                <a:solidFill>
                  <a:schemeClr val="dk2"/>
                </a:solidFill>
              </a:defRPr>
            </a:lvl4pPr>
            <a:lvl5pPr lvl="4" algn="ctr">
              <a:spcBef>
                <a:spcPts val="0"/>
              </a:spcBef>
              <a:buClr>
                <a:schemeClr val="dk2"/>
              </a:buClr>
              <a:buSzPts val="8600"/>
              <a:buNone/>
              <a:defRPr sz="8600">
                <a:solidFill>
                  <a:schemeClr val="dk2"/>
                </a:solidFill>
              </a:defRPr>
            </a:lvl5pPr>
            <a:lvl6pPr lvl="5" algn="ctr">
              <a:spcBef>
                <a:spcPts val="0"/>
              </a:spcBef>
              <a:buClr>
                <a:schemeClr val="dk2"/>
              </a:buClr>
              <a:buSzPts val="8600"/>
              <a:buNone/>
              <a:defRPr sz="8600">
                <a:solidFill>
                  <a:schemeClr val="dk2"/>
                </a:solidFill>
              </a:defRPr>
            </a:lvl6pPr>
            <a:lvl7pPr lvl="6" algn="ctr">
              <a:spcBef>
                <a:spcPts val="0"/>
              </a:spcBef>
              <a:buClr>
                <a:schemeClr val="dk2"/>
              </a:buClr>
              <a:buSzPts val="8600"/>
              <a:buNone/>
              <a:defRPr sz="8600">
                <a:solidFill>
                  <a:schemeClr val="dk2"/>
                </a:solidFill>
              </a:defRPr>
            </a:lvl7pPr>
            <a:lvl8pPr lvl="7" algn="ctr">
              <a:spcBef>
                <a:spcPts val="0"/>
              </a:spcBef>
              <a:buClr>
                <a:schemeClr val="dk2"/>
              </a:buClr>
              <a:buSzPts val="8600"/>
              <a:buNone/>
              <a:defRPr sz="8600">
                <a:solidFill>
                  <a:schemeClr val="dk2"/>
                </a:solidFill>
              </a:defRPr>
            </a:lvl8pPr>
            <a:lvl9pPr lvl="8" algn="ctr">
              <a:spcBef>
                <a:spcPts val="0"/>
              </a:spcBef>
              <a:buClr>
                <a:schemeClr val="dk2"/>
              </a:buClr>
              <a:buSzPts val="8600"/>
              <a:buNone/>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rIns="91425" wrap="square" tIns="91425"/>
          <a:lstStyle>
            <a:lvl1pPr lvl="0" algn="ctr">
              <a:spcBef>
                <a:spcPts val="0"/>
              </a:spcBef>
              <a:buSzPts val="1300"/>
              <a:buChar char="●"/>
              <a:defRPr/>
            </a:lvl1pPr>
            <a:lvl2pPr lvl="1" algn="ctr">
              <a:spcBef>
                <a:spcPts val="0"/>
              </a:spcBef>
              <a:buSzPts val="1100"/>
              <a:buChar char="○"/>
              <a:defRPr/>
            </a:lvl2pPr>
            <a:lvl3pPr lvl="2" algn="ctr">
              <a:spcBef>
                <a:spcPts val="0"/>
              </a:spcBef>
              <a:buSzPts val="1100"/>
              <a:buChar char="■"/>
              <a:defRPr/>
            </a:lvl3pPr>
            <a:lvl4pPr lvl="3" algn="ctr">
              <a:spcBef>
                <a:spcPts val="0"/>
              </a:spcBef>
              <a:buSzPts val="1100"/>
              <a:buChar char="●"/>
              <a:defRPr/>
            </a:lvl4pPr>
            <a:lvl5pPr lvl="4" algn="ctr">
              <a:spcBef>
                <a:spcPts val="0"/>
              </a:spcBef>
              <a:buSzPts val="1100"/>
              <a:buChar char="○"/>
              <a:defRPr/>
            </a:lvl5pPr>
            <a:lvl6pPr lvl="5" algn="ctr">
              <a:spcBef>
                <a:spcPts val="0"/>
              </a:spcBef>
              <a:buSzPts val="1100"/>
              <a:buChar char="■"/>
              <a:defRPr/>
            </a:lvl6pPr>
            <a:lvl7pPr lvl="6" algn="ctr">
              <a:spcBef>
                <a:spcPts val="0"/>
              </a:spcBef>
              <a:buSzPts val="1100"/>
              <a:buChar char="●"/>
              <a:defRPr/>
            </a:lvl7pPr>
            <a:lvl8pPr lvl="7" algn="ctr">
              <a:spcBef>
                <a:spcPts val="0"/>
              </a:spcBef>
              <a:buSzPts val="1100"/>
              <a:buChar char="○"/>
              <a:defRPr/>
            </a:lvl8pPr>
            <a:lvl9pPr lvl="8" algn="ctr">
              <a:spcBef>
                <a:spcPts val="0"/>
              </a:spcBef>
              <a:buSzPts val="1100"/>
              <a:buChar char="■"/>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rIns="91425" wrap="square" tIns="91425"/>
          <a:lstStyle>
            <a:lvl1pPr lvl="0" algn="ctr">
              <a:spcBef>
                <a:spcPts val="0"/>
              </a:spcBef>
              <a:buClr>
                <a:schemeClr val="dk2"/>
              </a:buClr>
              <a:buSzPts val="3200"/>
              <a:buNone/>
              <a:defRPr sz="3200">
                <a:solidFill>
                  <a:schemeClr val="dk2"/>
                </a:solidFill>
              </a:defRPr>
            </a:lvl1pPr>
            <a:lvl2pPr lvl="1" algn="ctr">
              <a:spcBef>
                <a:spcPts val="0"/>
              </a:spcBef>
              <a:buClr>
                <a:schemeClr val="dk2"/>
              </a:buClr>
              <a:buSzPts val="3200"/>
              <a:buNone/>
              <a:defRPr sz="3200">
                <a:solidFill>
                  <a:schemeClr val="dk2"/>
                </a:solidFill>
              </a:defRPr>
            </a:lvl2pPr>
            <a:lvl3pPr lvl="2" algn="ctr">
              <a:spcBef>
                <a:spcPts val="0"/>
              </a:spcBef>
              <a:buClr>
                <a:schemeClr val="dk2"/>
              </a:buClr>
              <a:buSzPts val="3200"/>
              <a:buNone/>
              <a:defRPr sz="3200">
                <a:solidFill>
                  <a:schemeClr val="dk2"/>
                </a:solidFill>
              </a:defRPr>
            </a:lvl3pPr>
            <a:lvl4pPr lvl="3" algn="ctr">
              <a:spcBef>
                <a:spcPts val="0"/>
              </a:spcBef>
              <a:buClr>
                <a:schemeClr val="dk2"/>
              </a:buClr>
              <a:buSzPts val="3200"/>
              <a:buNone/>
              <a:defRPr sz="3200">
                <a:solidFill>
                  <a:schemeClr val="dk2"/>
                </a:solidFill>
              </a:defRPr>
            </a:lvl4pPr>
            <a:lvl5pPr lvl="4" algn="ctr">
              <a:spcBef>
                <a:spcPts val="0"/>
              </a:spcBef>
              <a:buClr>
                <a:schemeClr val="dk2"/>
              </a:buClr>
              <a:buSzPts val="3200"/>
              <a:buNone/>
              <a:defRPr sz="3200">
                <a:solidFill>
                  <a:schemeClr val="dk2"/>
                </a:solidFill>
              </a:defRPr>
            </a:lvl5pPr>
            <a:lvl6pPr lvl="5" algn="ctr">
              <a:spcBef>
                <a:spcPts val="0"/>
              </a:spcBef>
              <a:buClr>
                <a:schemeClr val="dk2"/>
              </a:buClr>
              <a:buSzPts val="3200"/>
              <a:buNone/>
              <a:defRPr sz="3200">
                <a:solidFill>
                  <a:schemeClr val="dk2"/>
                </a:solidFill>
              </a:defRPr>
            </a:lvl6pPr>
            <a:lvl7pPr lvl="6" algn="ctr">
              <a:spcBef>
                <a:spcPts val="0"/>
              </a:spcBef>
              <a:buClr>
                <a:schemeClr val="dk2"/>
              </a:buClr>
              <a:buSzPts val="3200"/>
              <a:buNone/>
              <a:defRPr sz="3200">
                <a:solidFill>
                  <a:schemeClr val="dk2"/>
                </a:solidFill>
              </a:defRPr>
            </a:lvl7pPr>
            <a:lvl8pPr lvl="7" algn="ctr">
              <a:spcBef>
                <a:spcPts val="0"/>
              </a:spcBef>
              <a:buClr>
                <a:schemeClr val="dk2"/>
              </a:buClr>
              <a:buSzPts val="3200"/>
              <a:buNone/>
              <a:defRPr sz="3200">
                <a:solidFill>
                  <a:schemeClr val="dk2"/>
                </a:solidFill>
              </a:defRPr>
            </a:lvl8pPr>
            <a:lvl9pPr lvl="8" algn="ctr">
              <a:spcBef>
                <a:spcPts val="0"/>
              </a:spcBef>
              <a:buClr>
                <a:schemeClr val="dk2"/>
              </a:buClr>
              <a:buSzPts val="3200"/>
              <a:buNone/>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rIns="91425" wrap="square" tIns="91425"/>
          <a:lstStyle>
            <a:lvl1pPr lvl="0" algn="ctr">
              <a:spcBef>
                <a:spcPts val="0"/>
              </a:spcBef>
              <a:buSzPts val="3200"/>
              <a:buNone/>
              <a:defRPr sz="3200"/>
            </a:lvl1pPr>
            <a:lvl2pPr lvl="1" algn="ctr">
              <a:spcBef>
                <a:spcPts val="0"/>
              </a:spcBef>
              <a:buSzPts val="3200"/>
              <a:buNone/>
              <a:defRPr sz="3200"/>
            </a:lvl2pPr>
            <a:lvl3pPr lvl="2" algn="ctr">
              <a:spcBef>
                <a:spcPts val="0"/>
              </a:spcBef>
              <a:buSzPts val="3200"/>
              <a:buNone/>
              <a:defRPr sz="3200"/>
            </a:lvl3pPr>
            <a:lvl4pPr lvl="3" algn="ctr">
              <a:spcBef>
                <a:spcPts val="0"/>
              </a:spcBef>
              <a:buSzPts val="3200"/>
              <a:buNone/>
              <a:defRPr sz="3200"/>
            </a:lvl4pPr>
            <a:lvl5pPr lvl="4" algn="ctr">
              <a:spcBef>
                <a:spcPts val="0"/>
              </a:spcBef>
              <a:buSzPts val="3200"/>
              <a:buNone/>
              <a:defRPr sz="3200"/>
            </a:lvl5pPr>
            <a:lvl6pPr lvl="5" algn="ctr">
              <a:spcBef>
                <a:spcPts val="0"/>
              </a:spcBef>
              <a:buSzPts val="3200"/>
              <a:buNone/>
              <a:defRPr sz="3200"/>
            </a:lvl6pPr>
            <a:lvl7pPr lvl="6" algn="ctr">
              <a:spcBef>
                <a:spcPts val="0"/>
              </a:spcBef>
              <a:buSzPts val="3200"/>
              <a:buNone/>
              <a:defRPr sz="3200"/>
            </a:lvl7pPr>
            <a:lvl8pPr lvl="7" algn="ctr">
              <a:spcBef>
                <a:spcPts val="0"/>
              </a:spcBef>
              <a:buSzPts val="3200"/>
              <a:buNone/>
              <a:defRPr sz="3200"/>
            </a:lvl8pPr>
            <a:lvl9pPr lvl="8" algn="ctr">
              <a:spcBef>
                <a:spcPts val="0"/>
              </a:spcBef>
              <a:buSzPts val="3200"/>
              <a:buNone/>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rIns="91425" wrap="square" tIns="91425"/>
          <a:lstStyle>
            <a:lvl1pPr lvl="0">
              <a:lnSpc>
                <a:spcPct val="100000"/>
              </a:lnSpc>
              <a:spcBef>
                <a:spcPts val="0"/>
              </a:spcBef>
              <a:spcAft>
                <a:spcPts val="0"/>
              </a:spcAft>
              <a:buSzPts val="1300"/>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ts val="2800"/>
              <a:buFont typeface="Nunito"/>
              <a:buNone/>
              <a:defRPr sz="2800">
                <a:solidFill>
                  <a:schemeClr val="lt1"/>
                </a:solidFill>
                <a:latin typeface="Nunito"/>
                <a:ea typeface="Nunito"/>
                <a:cs typeface="Nunito"/>
                <a:sym typeface="Nunito"/>
              </a:defRPr>
            </a:lvl1pPr>
            <a:lvl2pPr lvl="1">
              <a:spcBef>
                <a:spcPts val="0"/>
              </a:spcBef>
              <a:buClr>
                <a:schemeClr val="lt1"/>
              </a:buClr>
              <a:buSzPts val="2800"/>
              <a:buFont typeface="Nunito"/>
              <a:buNone/>
              <a:defRPr sz="2800">
                <a:solidFill>
                  <a:schemeClr val="lt1"/>
                </a:solidFill>
                <a:latin typeface="Nunito"/>
                <a:ea typeface="Nunito"/>
                <a:cs typeface="Nunito"/>
                <a:sym typeface="Nunito"/>
              </a:defRPr>
            </a:lvl2pPr>
            <a:lvl3pPr lvl="2">
              <a:spcBef>
                <a:spcPts val="0"/>
              </a:spcBef>
              <a:buClr>
                <a:schemeClr val="lt1"/>
              </a:buClr>
              <a:buSzPts val="2800"/>
              <a:buFont typeface="Nunito"/>
              <a:buNone/>
              <a:defRPr sz="2800">
                <a:solidFill>
                  <a:schemeClr val="lt1"/>
                </a:solidFill>
                <a:latin typeface="Nunito"/>
                <a:ea typeface="Nunito"/>
                <a:cs typeface="Nunito"/>
                <a:sym typeface="Nunito"/>
              </a:defRPr>
            </a:lvl3pPr>
            <a:lvl4pPr lvl="3">
              <a:spcBef>
                <a:spcPts val="0"/>
              </a:spcBef>
              <a:buClr>
                <a:schemeClr val="lt1"/>
              </a:buClr>
              <a:buSzPts val="2800"/>
              <a:buFont typeface="Nunito"/>
              <a:buNone/>
              <a:defRPr sz="2800">
                <a:solidFill>
                  <a:schemeClr val="lt1"/>
                </a:solidFill>
                <a:latin typeface="Nunito"/>
                <a:ea typeface="Nunito"/>
                <a:cs typeface="Nunito"/>
                <a:sym typeface="Nunito"/>
              </a:defRPr>
            </a:lvl4pPr>
            <a:lvl5pPr lvl="4">
              <a:spcBef>
                <a:spcPts val="0"/>
              </a:spcBef>
              <a:buClr>
                <a:schemeClr val="lt1"/>
              </a:buClr>
              <a:buSzPts val="2800"/>
              <a:buFont typeface="Nunito"/>
              <a:buNone/>
              <a:defRPr sz="2800">
                <a:solidFill>
                  <a:schemeClr val="lt1"/>
                </a:solidFill>
                <a:latin typeface="Nunito"/>
                <a:ea typeface="Nunito"/>
                <a:cs typeface="Nunito"/>
                <a:sym typeface="Nunito"/>
              </a:defRPr>
            </a:lvl5pPr>
            <a:lvl6pPr lvl="5">
              <a:spcBef>
                <a:spcPts val="0"/>
              </a:spcBef>
              <a:buClr>
                <a:schemeClr val="lt1"/>
              </a:buClr>
              <a:buSzPts val="2800"/>
              <a:buFont typeface="Nunito"/>
              <a:buNone/>
              <a:defRPr sz="2800">
                <a:solidFill>
                  <a:schemeClr val="lt1"/>
                </a:solidFill>
                <a:latin typeface="Nunito"/>
                <a:ea typeface="Nunito"/>
                <a:cs typeface="Nunito"/>
                <a:sym typeface="Nunito"/>
              </a:defRPr>
            </a:lvl6pPr>
            <a:lvl7pPr lvl="6">
              <a:spcBef>
                <a:spcPts val="0"/>
              </a:spcBef>
              <a:buClr>
                <a:schemeClr val="lt1"/>
              </a:buClr>
              <a:buSzPts val="2800"/>
              <a:buFont typeface="Nunito"/>
              <a:buNone/>
              <a:defRPr sz="2800">
                <a:solidFill>
                  <a:schemeClr val="lt1"/>
                </a:solidFill>
                <a:latin typeface="Nunito"/>
                <a:ea typeface="Nunito"/>
                <a:cs typeface="Nunito"/>
                <a:sym typeface="Nunito"/>
              </a:defRPr>
            </a:lvl7pPr>
            <a:lvl8pPr lvl="7">
              <a:spcBef>
                <a:spcPts val="0"/>
              </a:spcBef>
              <a:buClr>
                <a:schemeClr val="lt1"/>
              </a:buClr>
              <a:buSzPts val="2800"/>
              <a:buFont typeface="Nunito"/>
              <a:buNone/>
              <a:defRPr sz="2800">
                <a:solidFill>
                  <a:schemeClr val="lt1"/>
                </a:solidFill>
                <a:latin typeface="Nunito"/>
                <a:ea typeface="Nunito"/>
                <a:cs typeface="Nunito"/>
                <a:sym typeface="Nunito"/>
              </a:defRPr>
            </a:lvl8pPr>
            <a:lvl9pPr lvl="8">
              <a:spcBef>
                <a:spcPts val="0"/>
              </a:spcBef>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3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descr="ucfgarage.jpg" id="128" name="Shape 128"/>
          <p:cNvPicPr preferRelativeResize="0"/>
          <p:nvPr/>
        </p:nvPicPr>
        <p:blipFill>
          <a:blip r:embed="rId3">
            <a:alphaModFix/>
          </a:blip>
          <a:stretch>
            <a:fillRect/>
          </a:stretch>
        </p:blipFill>
        <p:spPr>
          <a:xfrm>
            <a:off x="4019950" y="1253775"/>
            <a:ext cx="4898650" cy="3674000"/>
          </a:xfrm>
          <a:prstGeom prst="rect">
            <a:avLst/>
          </a:prstGeom>
          <a:noFill/>
          <a:ln>
            <a:noFill/>
          </a:ln>
        </p:spPr>
      </p:pic>
      <p:sp>
        <p:nvSpPr>
          <p:cNvPr id="129" name="Shape 129"/>
          <p:cNvSpPr txBox="1"/>
          <p:nvPr>
            <p:ph type="ctrTitle"/>
          </p:nvPr>
        </p:nvSpPr>
        <p:spPr>
          <a:xfrm>
            <a:off x="1687978" y="-124242"/>
            <a:ext cx="5361300" cy="1448100"/>
          </a:xfrm>
          <a:prstGeom prst="rect">
            <a:avLst/>
          </a:prstGeom>
        </p:spPr>
        <p:txBody>
          <a:bodyPr anchorCtr="0" anchor="ctr" bIns="91425" lIns="91425" rIns="91425" wrap="square" tIns="91425">
            <a:noAutofit/>
          </a:bodyPr>
          <a:lstStyle/>
          <a:p>
            <a:pPr lvl="0">
              <a:spcBef>
                <a:spcPts val="0"/>
              </a:spcBef>
              <a:buNone/>
            </a:pPr>
            <a:r>
              <a:rPr lang="en">
                <a:solidFill>
                  <a:srgbClr val="000000"/>
                </a:solidFill>
              </a:rPr>
              <a:t>The Garaginator</a:t>
            </a:r>
          </a:p>
        </p:txBody>
      </p:sp>
      <p:sp>
        <p:nvSpPr>
          <p:cNvPr id="130" name="Shape 130"/>
          <p:cNvSpPr txBox="1"/>
          <p:nvPr>
            <p:ph idx="1" type="subTitle"/>
          </p:nvPr>
        </p:nvSpPr>
        <p:spPr>
          <a:xfrm>
            <a:off x="1891350" y="807383"/>
            <a:ext cx="5361300" cy="522600"/>
          </a:xfrm>
          <a:prstGeom prst="rect">
            <a:avLst/>
          </a:prstGeom>
        </p:spPr>
        <p:txBody>
          <a:bodyPr anchorCtr="0" anchor="t" bIns="91425" lIns="91425" rIns="91425" wrap="square" tIns="91425">
            <a:noAutofit/>
          </a:bodyPr>
          <a:lstStyle/>
          <a:p>
            <a:pPr lvl="0" rtl="0">
              <a:spcBef>
                <a:spcPts val="0"/>
              </a:spcBef>
              <a:buNone/>
            </a:pPr>
            <a:r>
              <a:rPr lang="en">
                <a:solidFill>
                  <a:srgbClr val="000000"/>
                </a:solidFill>
              </a:rPr>
              <a:t>Car Tracking System For Garages</a:t>
            </a:r>
          </a:p>
        </p:txBody>
      </p:sp>
      <p:sp>
        <p:nvSpPr>
          <p:cNvPr id="131" name="Shape 131"/>
          <p:cNvSpPr txBox="1"/>
          <p:nvPr/>
        </p:nvSpPr>
        <p:spPr>
          <a:xfrm>
            <a:off x="1427550" y="2977050"/>
            <a:ext cx="4131900" cy="1040100"/>
          </a:xfrm>
          <a:prstGeom prst="rect">
            <a:avLst/>
          </a:prstGeom>
          <a:noFill/>
          <a:ln>
            <a:noFill/>
          </a:ln>
        </p:spPr>
        <p:txBody>
          <a:bodyPr anchorCtr="0" anchor="t" bIns="91425" lIns="91425" rIns="91425" wrap="square" tIns="91425">
            <a:noAutofit/>
          </a:bodyPr>
          <a:lstStyle/>
          <a:p>
            <a:pPr lvl="0">
              <a:spcBef>
                <a:spcPts val="0"/>
              </a:spcBef>
              <a:buNone/>
            </a:pPr>
            <a:r>
              <a:rPr lang="en"/>
              <a:t>Sebastian Rodriguez E.E.</a:t>
            </a:r>
          </a:p>
          <a:p>
            <a:pPr lvl="0">
              <a:spcBef>
                <a:spcPts val="0"/>
              </a:spcBef>
              <a:buNone/>
            </a:pPr>
            <a:r>
              <a:rPr lang="en"/>
              <a:t>Jonathan Gillis CPE</a:t>
            </a:r>
          </a:p>
          <a:p>
            <a:pPr lvl="0">
              <a:spcBef>
                <a:spcPts val="0"/>
              </a:spcBef>
              <a:buNone/>
            </a:pPr>
            <a:r>
              <a:rPr lang="en"/>
              <a:t>Jon Staudt E.E.</a:t>
            </a:r>
          </a:p>
          <a:p>
            <a:pPr lvl="0">
              <a:spcBef>
                <a:spcPts val="0"/>
              </a:spcBef>
              <a:buNone/>
            </a:pPr>
            <a:r>
              <a:rPr lang="en"/>
              <a:t>Elliot Rodriguez CPE</a:t>
            </a:r>
          </a:p>
          <a:p>
            <a:pPr lvl="0">
              <a:spcBef>
                <a:spcPts val="0"/>
              </a:spcBef>
              <a:buNone/>
            </a:pPr>
            <a:r>
              <a:t/>
            </a:r>
            <a:endParaRPr/>
          </a:p>
        </p:txBody>
      </p:sp>
      <p:sp>
        <p:nvSpPr>
          <p:cNvPr id="132" name="Shape 132"/>
          <p:cNvSpPr txBox="1"/>
          <p:nvPr/>
        </p:nvSpPr>
        <p:spPr>
          <a:xfrm>
            <a:off x="1427550" y="2571150"/>
            <a:ext cx="4131900" cy="482100"/>
          </a:xfrm>
          <a:prstGeom prst="rect">
            <a:avLst/>
          </a:prstGeom>
          <a:noFill/>
          <a:ln>
            <a:noFill/>
          </a:ln>
        </p:spPr>
        <p:txBody>
          <a:bodyPr anchorCtr="0" anchor="t" bIns="91425" lIns="91425" rIns="91425" wrap="square" tIns="91425">
            <a:noAutofit/>
          </a:bodyPr>
          <a:lstStyle/>
          <a:p>
            <a:pPr lvl="0">
              <a:spcBef>
                <a:spcPts val="0"/>
              </a:spcBef>
              <a:buNone/>
            </a:pPr>
            <a:r>
              <a:rPr lang="en" sz="2400"/>
              <a:t>Group 5</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lgn="ctr">
              <a:spcBef>
                <a:spcPts val="0"/>
              </a:spcBef>
              <a:buNone/>
            </a:pPr>
            <a:r>
              <a:rPr lang="en"/>
              <a:t>Part Selection - Keypad</a:t>
            </a:r>
          </a:p>
        </p:txBody>
      </p:sp>
      <p:sp>
        <p:nvSpPr>
          <p:cNvPr id="214" name="Shape 214"/>
          <p:cNvSpPr txBox="1"/>
          <p:nvPr>
            <p:ph idx="1" type="body"/>
          </p:nvPr>
        </p:nvSpPr>
        <p:spPr>
          <a:xfrm>
            <a:off x="4651350" y="1847825"/>
            <a:ext cx="3673500" cy="24480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3x4 numeric keypad, rather than one with alphanumeric input</a:t>
            </a:r>
            <a:br>
              <a:rPr lang="en" sz="1600"/>
            </a:br>
          </a:p>
          <a:p>
            <a:pPr indent="-330200" lvl="0" marL="457200">
              <a:spcBef>
                <a:spcPts val="0"/>
              </a:spcBef>
              <a:spcAft>
                <a:spcPts val="0"/>
              </a:spcAft>
              <a:buSzPts val="1600"/>
              <a:buChar char="❖"/>
            </a:pPr>
            <a:r>
              <a:rPr lang="en" sz="1600"/>
              <a:t>Cost $3.40</a:t>
            </a:r>
            <a:br>
              <a:rPr lang="en" sz="1600"/>
            </a:br>
          </a:p>
          <a:p>
            <a:pPr indent="-330200" lvl="0" marL="457200" rtl="0">
              <a:spcBef>
                <a:spcPts val="0"/>
              </a:spcBef>
              <a:spcAft>
                <a:spcPts val="0"/>
              </a:spcAft>
              <a:buSzPts val="1600"/>
              <a:buChar char="❖"/>
            </a:pPr>
            <a:r>
              <a:rPr lang="en" sz="1600"/>
              <a:t>Decision was largely driven by desire to reduce costs</a:t>
            </a:r>
            <a:br>
              <a:rPr lang="en" sz="1600"/>
            </a:br>
          </a:p>
          <a:p>
            <a:pPr indent="-330200" lvl="0" marL="457200" rtl="0">
              <a:spcBef>
                <a:spcPts val="0"/>
              </a:spcBef>
              <a:buSzPts val="1600"/>
              <a:buChar char="❖"/>
            </a:pPr>
            <a:r>
              <a:rPr lang="en" sz="1600"/>
              <a:t>Part was purchased at Skycraft</a:t>
            </a:r>
          </a:p>
        </p:txBody>
      </p:sp>
      <p:pic>
        <p:nvPicPr>
          <p:cNvPr id="215" name="Shape 215"/>
          <p:cNvPicPr preferRelativeResize="0"/>
          <p:nvPr/>
        </p:nvPicPr>
        <p:blipFill>
          <a:blip r:embed="rId3">
            <a:alphaModFix/>
          </a:blip>
          <a:stretch>
            <a:fillRect/>
          </a:stretch>
        </p:blipFill>
        <p:spPr>
          <a:xfrm>
            <a:off x="676000" y="1847813"/>
            <a:ext cx="3673500" cy="2755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64275" y="246825"/>
            <a:ext cx="7505700" cy="954600"/>
          </a:xfrm>
          <a:prstGeom prst="rect">
            <a:avLst/>
          </a:prstGeom>
        </p:spPr>
        <p:txBody>
          <a:bodyPr anchorCtr="0" anchor="t" bIns="91425" lIns="91425" rIns="91425" wrap="square" tIns="91425">
            <a:noAutofit/>
          </a:bodyPr>
          <a:lstStyle/>
          <a:p>
            <a:pPr lvl="0" algn="ctr">
              <a:spcBef>
                <a:spcPts val="0"/>
              </a:spcBef>
              <a:buNone/>
            </a:pPr>
            <a:r>
              <a:rPr lang="en"/>
              <a:t>Part Selection - Network Interface</a:t>
            </a:r>
          </a:p>
        </p:txBody>
      </p:sp>
      <p:sp>
        <p:nvSpPr>
          <p:cNvPr id="221" name="Shape 221"/>
          <p:cNvSpPr txBox="1"/>
          <p:nvPr>
            <p:ph idx="1" type="body"/>
          </p:nvPr>
        </p:nvSpPr>
        <p:spPr>
          <a:xfrm>
            <a:off x="3817700" y="890675"/>
            <a:ext cx="5193300" cy="36672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Using the ESP8266 WiFi transciever</a:t>
            </a:r>
            <a:br>
              <a:rPr lang="en" sz="1600"/>
            </a:br>
          </a:p>
          <a:p>
            <a:pPr indent="-330200" lvl="0" marL="457200">
              <a:spcBef>
                <a:spcPts val="0"/>
              </a:spcBef>
              <a:spcAft>
                <a:spcPts val="0"/>
              </a:spcAft>
              <a:buSzPts val="1600"/>
              <a:buChar char="❖"/>
            </a:pPr>
            <a:r>
              <a:rPr lang="en" sz="1600"/>
              <a:t>TBD Control Brand</a:t>
            </a:r>
            <a:br>
              <a:rPr lang="en" sz="1600"/>
            </a:br>
          </a:p>
          <a:p>
            <a:pPr indent="-330200" lvl="0" marL="457200">
              <a:spcBef>
                <a:spcPts val="0"/>
              </a:spcBef>
              <a:spcAft>
                <a:spcPts val="0"/>
              </a:spcAft>
              <a:buSzPts val="1600"/>
              <a:buChar char="❖"/>
            </a:pPr>
            <a:r>
              <a:rPr lang="en" sz="1600"/>
              <a:t>Very low cost - $3.50 on amazon</a:t>
            </a:r>
            <a:br>
              <a:rPr lang="en" sz="1600"/>
            </a:br>
          </a:p>
          <a:p>
            <a:pPr indent="-330200" lvl="0" marL="457200" rtl="0">
              <a:spcBef>
                <a:spcPts val="0"/>
              </a:spcBef>
              <a:spcAft>
                <a:spcPts val="0"/>
              </a:spcAft>
              <a:buSzPts val="1600"/>
              <a:buChar char="❖"/>
            </a:pPr>
            <a:r>
              <a:rPr lang="en" sz="1600"/>
              <a:t>Uses UART interface, easing requirements from MCU</a:t>
            </a:r>
            <a:br>
              <a:rPr lang="en" sz="1600"/>
            </a:br>
          </a:p>
          <a:p>
            <a:pPr indent="-330200" lvl="0" marL="457200" rtl="0">
              <a:spcBef>
                <a:spcPts val="0"/>
              </a:spcBef>
              <a:spcAft>
                <a:spcPts val="0"/>
              </a:spcAft>
              <a:buSzPts val="1600"/>
              <a:buChar char="❖"/>
            </a:pPr>
            <a:r>
              <a:rPr lang="en" sz="1600"/>
              <a:t>Allows flashing of custom firmware, which offloads some computation from the host microcontroller</a:t>
            </a:r>
            <a:br>
              <a:rPr lang="en" sz="1600"/>
            </a:br>
          </a:p>
          <a:p>
            <a:pPr indent="-330200" lvl="0" marL="457200">
              <a:spcBef>
                <a:spcPts val="0"/>
              </a:spcBef>
              <a:buSzPts val="1600"/>
              <a:buChar char="❖"/>
            </a:pPr>
            <a:r>
              <a:rPr lang="en" sz="1600"/>
              <a:t>Part Number: </a:t>
            </a:r>
            <a:r>
              <a:rPr lang="en" sz="1600">
                <a:highlight>
                  <a:srgbClr val="FFFFFF"/>
                </a:highlight>
              </a:rPr>
              <a:t>B01MT6T73L</a:t>
            </a:r>
          </a:p>
        </p:txBody>
      </p:sp>
      <p:pic>
        <p:nvPicPr>
          <p:cNvPr id="222" name="Shape 222"/>
          <p:cNvPicPr preferRelativeResize="0"/>
          <p:nvPr/>
        </p:nvPicPr>
        <p:blipFill>
          <a:blip r:embed="rId3">
            <a:alphaModFix/>
          </a:blip>
          <a:stretch>
            <a:fillRect/>
          </a:stretch>
        </p:blipFill>
        <p:spPr>
          <a:xfrm>
            <a:off x="566450" y="1490525"/>
            <a:ext cx="3067350" cy="3067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819150" y="403900"/>
            <a:ext cx="7505700" cy="954600"/>
          </a:xfrm>
          <a:prstGeom prst="rect">
            <a:avLst/>
          </a:prstGeom>
        </p:spPr>
        <p:txBody>
          <a:bodyPr anchorCtr="0" anchor="t" bIns="91425" lIns="91425" rIns="91425" wrap="square" tIns="91425">
            <a:noAutofit/>
          </a:bodyPr>
          <a:lstStyle/>
          <a:p>
            <a:pPr lvl="0" rtl="0" algn="ctr">
              <a:spcBef>
                <a:spcPts val="0"/>
              </a:spcBef>
              <a:buNone/>
            </a:pPr>
            <a:r>
              <a:rPr lang="en"/>
              <a:t>Sensor Requirements	</a:t>
            </a:r>
          </a:p>
        </p:txBody>
      </p:sp>
      <p:sp>
        <p:nvSpPr>
          <p:cNvPr id="228" name="Shape 228"/>
          <p:cNvSpPr txBox="1"/>
          <p:nvPr>
            <p:ph idx="1" type="body"/>
          </p:nvPr>
        </p:nvSpPr>
        <p:spPr>
          <a:xfrm>
            <a:off x="819150" y="895500"/>
            <a:ext cx="7505700" cy="2448000"/>
          </a:xfrm>
          <a:prstGeom prst="rect">
            <a:avLst/>
          </a:prstGeom>
        </p:spPr>
        <p:txBody>
          <a:bodyPr anchorCtr="0" anchor="t" bIns="91425" lIns="91425" rIns="91425" wrap="square" tIns="91425">
            <a:noAutofit/>
          </a:bodyPr>
          <a:lstStyle/>
          <a:p>
            <a:pPr lvl="0" rtl="0">
              <a:spcBef>
                <a:spcPts val="0"/>
              </a:spcBef>
              <a:buNone/>
            </a:pPr>
            <a:r>
              <a:t/>
            </a:r>
            <a:endParaRPr sz="1600"/>
          </a:p>
          <a:p>
            <a:pPr indent="-330200" lvl="0" marL="457200" rtl="0">
              <a:spcBef>
                <a:spcPts val="0"/>
              </a:spcBef>
              <a:spcAft>
                <a:spcPts val="0"/>
              </a:spcAft>
              <a:buSzPts val="1600"/>
              <a:buChar char="❖"/>
            </a:pPr>
            <a:r>
              <a:rPr lang="en" sz="1600"/>
              <a:t>Accuracy - Car should trigger sensor only once as it enters or exits</a:t>
            </a:r>
            <a:br>
              <a:rPr lang="en" sz="1600"/>
            </a:br>
          </a:p>
          <a:p>
            <a:pPr indent="-330200" lvl="0" marL="457200" rtl="0">
              <a:spcBef>
                <a:spcPts val="0"/>
              </a:spcBef>
              <a:spcAft>
                <a:spcPts val="0"/>
              </a:spcAft>
              <a:buSzPts val="1600"/>
              <a:buChar char="❖"/>
            </a:pPr>
            <a:r>
              <a:rPr lang="en" sz="1600"/>
              <a:t>False Positives - Sensors should be able to filter out false positives</a:t>
            </a:r>
            <a:br>
              <a:rPr lang="en" sz="1600"/>
            </a:br>
          </a:p>
          <a:p>
            <a:pPr indent="-330200" lvl="0" marL="457200" rtl="0">
              <a:spcBef>
                <a:spcPts val="0"/>
              </a:spcBef>
              <a:spcAft>
                <a:spcPts val="0"/>
              </a:spcAft>
              <a:buSzPts val="1600"/>
              <a:buChar char="❖"/>
            </a:pPr>
            <a:r>
              <a:rPr lang="en" sz="1600"/>
              <a:t>Noise Resilience - Sensor should not be triggered or prevented from triggering by noise</a:t>
            </a:r>
            <a:br>
              <a:rPr lang="en" sz="1600"/>
            </a:br>
          </a:p>
          <a:p>
            <a:pPr indent="-330200" lvl="0" marL="457200" rtl="0">
              <a:spcBef>
                <a:spcPts val="0"/>
              </a:spcBef>
              <a:buSzPts val="1600"/>
              <a:buChar char="❖"/>
            </a:pPr>
            <a:r>
              <a:rPr lang="en" sz="1600"/>
              <a:t>Small Cone of Detection - Cone of Detection should be as close to 0 degrees as possible</a:t>
            </a:r>
          </a:p>
          <a:p>
            <a:pPr lvl="0" rtl="0">
              <a:spcBef>
                <a:spcPts val="0"/>
              </a:spcBef>
              <a:buNone/>
            </a:pPr>
            <a:r>
              <a:t/>
            </a:r>
            <a:endParaRPr sz="1600"/>
          </a:p>
          <a:p>
            <a:pPr lvl="0" rt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rtl="0" algn="ctr">
              <a:spcBef>
                <a:spcPts val="0"/>
              </a:spcBef>
              <a:buNone/>
            </a:pPr>
            <a:r>
              <a:rPr lang="en"/>
              <a:t>Sensors</a:t>
            </a:r>
          </a:p>
        </p:txBody>
      </p:sp>
      <p:sp>
        <p:nvSpPr>
          <p:cNvPr id="234" name="Shape 234"/>
          <p:cNvSpPr txBox="1"/>
          <p:nvPr>
            <p:ph idx="1" type="body"/>
          </p:nvPr>
        </p:nvSpPr>
        <p:spPr>
          <a:xfrm>
            <a:off x="819150" y="1990725"/>
            <a:ext cx="3686100" cy="2448000"/>
          </a:xfrm>
          <a:prstGeom prst="rect">
            <a:avLst/>
          </a:prstGeom>
        </p:spPr>
        <p:txBody>
          <a:bodyPr anchorCtr="0" anchor="t" bIns="91425" lIns="91425" rIns="91425" wrap="square" tIns="91425">
            <a:noAutofit/>
          </a:bodyPr>
          <a:lstStyle/>
          <a:p>
            <a:pPr indent="-330200" lvl="0" marL="457200" rtl="0">
              <a:spcBef>
                <a:spcPts val="0"/>
              </a:spcBef>
              <a:buSzPts val="1600"/>
              <a:buChar char="❖"/>
            </a:pPr>
            <a:r>
              <a:t/>
            </a:r>
            <a:endParaRPr sz="1600"/>
          </a:p>
        </p:txBody>
      </p:sp>
      <p:sp>
        <p:nvSpPr>
          <p:cNvPr id="235" name="Shape 235"/>
          <p:cNvSpPr txBox="1"/>
          <p:nvPr>
            <p:ph idx="2" type="body"/>
          </p:nvPr>
        </p:nvSpPr>
        <p:spPr>
          <a:xfrm>
            <a:off x="4638675" y="1990725"/>
            <a:ext cx="3686100" cy="24480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Optical sensor system with laser and photoresistor</a:t>
            </a:r>
          </a:p>
          <a:p>
            <a:pPr indent="-330200" lvl="0" marL="457200" rtl="0">
              <a:spcBef>
                <a:spcPts val="0"/>
              </a:spcBef>
              <a:spcAft>
                <a:spcPts val="0"/>
              </a:spcAft>
              <a:buSzPts val="1600"/>
              <a:buChar char="❖"/>
            </a:pPr>
            <a:r>
              <a:rPr lang="en" sz="1600"/>
              <a:t>Voltage level of circuit driven to 5V as laser shines on it</a:t>
            </a:r>
          </a:p>
          <a:p>
            <a:pPr indent="-330200" lvl="0" marL="457200" rtl="0">
              <a:spcBef>
                <a:spcPts val="0"/>
              </a:spcBef>
              <a:spcAft>
                <a:spcPts val="0"/>
              </a:spcAft>
              <a:buSzPts val="1600"/>
              <a:buChar char="❖"/>
            </a:pPr>
            <a:r>
              <a:rPr lang="en" sz="1600"/>
              <a:t>Signal that car has entered is sent when voltage level drops to 0 V </a:t>
            </a:r>
          </a:p>
          <a:p>
            <a:pPr indent="-330200" lvl="0" marL="457200" rtl="0">
              <a:spcBef>
                <a:spcPts val="0"/>
              </a:spcBef>
              <a:buSzPts val="1600"/>
              <a:buChar char="❖"/>
            </a:pPr>
            <a:r>
              <a:rPr lang="en" sz="1600"/>
              <a:t>Two sensors per lane to reduce false positives</a:t>
            </a:r>
          </a:p>
          <a:p>
            <a:pPr lvl="0" rtl="0">
              <a:spcBef>
                <a:spcPts val="0"/>
              </a:spcBef>
              <a:buNone/>
            </a:pPr>
            <a:r>
              <a:t/>
            </a:r>
            <a:endParaRPr sz="1600"/>
          </a:p>
        </p:txBody>
      </p:sp>
      <p:pic>
        <p:nvPicPr>
          <p:cNvPr id="236" name="Shape 236"/>
          <p:cNvPicPr preferRelativeResize="0"/>
          <p:nvPr/>
        </p:nvPicPr>
        <p:blipFill>
          <a:blip r:embed="rId3">
            <a:alphaModFix/>
          </a:blip>
          <a:stretch>
            <a:fillRect/>
          </a:stretch>
        </p:blipFill>
        <p:spPr>
          <a:xfrm>
            <a:off x="819150" y="1990725"/>
            <a:ext cx="3686100" cy="244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lgn="ctr">
              <a:spcBef>
                <a:spcPts val="0"/>
              </a:spcBef>
              <a:buNone/>
            </a:pPr>
            <a:r>
              <a:rPr lang="en"/>
              <a:t>Microcontroller Choice</a:t>
            </a:r>
          </a:p>
        </p:txBody>
      </p:sp>
      <p:graphicFrame>
        <p:nvGraphicFramePr>
          <p:cNvPr id="242" name="Shape 242"/>
          <p:cNvGraphicFramePr/>
          <p:nvPr/>
        </p:nvGraphicFramePr>
        <p:xfrm>
          <a:off x="669100" y="1517775"/>
          <a:ext cx="3000000" cy="3000000"/>
        </p:xfrm>
        <a:graphic>
          <a:graphicData uri="http://schemas.openxmlformats.org/drawingml/2006/table">
            <a:tbl>
              <a:tblPr>
                <a:noFill/>
                <a:tableStyleId>{45724E0A-846B-4B25-B2AA-3BE931766F56}</a:tableStyleId>
              </a:tblPr>
              <a:tblGrid>
                <a:gridCol w="1354450"/>
                <a:gridCol w="653325"/>
                <a:gridCol w="875425"/>
                <a:gridCol w="1543300"/>
                <a:gridCol w="1106625"/>
                <a:gridCol w="1106625"/>
                <a:gridCol w="1106625"/>
              </a:tblGrid>
              <a:tr h="381000">
                <a:tc>
                  <a:txBody>
                    <a:bodyPr>
                      <a:noAutofit/>
                    </a:bodyPr>
                    <a:lstStyle/>
                    <a:p>
                      <a:pPr lvl="0">
                        <a:spcBef>
                          <a:spcPts val="0"/>
                        </a:spcBef>
                        <a:buNone/>
                      </a:pPr>
                      <a:r>
                        <a:rPr lang="en"/>
                        <a:t>MCU</a:t>
                      </a:r>
                    </a:p>
                  </a:txBody>
                  <a:tcPr marT="91425" marB="91425" marR="91425" marL="91425"/>
                </a:tc>
                <a:tc>
                  <a:txBody>
                    <a:bodyPr>
                      <a:noAutofit/>
                    </a:bodyPr>
                    <a:lstStyle/>
                    <a:p>
                      <a:pPr lvl="0">
                        <a:spcBef>
                          <a:spcPts val="0"/>
                        </a:spcBef>
                        <a:buNone/>
                      </a:pPr>
                      <a:r>
                        <a:rPr lang="en"/>
                        <a:t>USB</a:t>
                      </a:r>
                    </a:p>
                  </a:txBody>
                  <a:tcPr marT="91425" marB="91425" marR="91425" marL="91425"/>
                </a:tc>
                <a:tc>
                  <a:txBody>
                    <a:bodyPr>
                      <a:noAutofit/>
                    </a:bodyPr>
                    <a:lstStyle/>
                    <a:p>
                      <a:pPr lvl="0">
                        <a:spcBef>
                          <a:spcPts val="0"/>
                        </a:spcBef>
                        <a:buNone/>
                      </a:pPr>
                      <a:r>
                        <a:rPr lang="en"/>
                        <a:t>UART’s</a:t>
                      </a:r>
                    </a:p>
                  </a:txBody>
                  <a:tcPr marT="91425" marB="91425" marR="91425" marL="91425"/>
                </a:tc>
                <a:tc>
                  <a:txBody>
                    <a:bodyPr>
                      <a:noAutofit/>
                    </a:bodyPr>
                    <a:lstStyle/>
                    <a:p>
                      <a:pPr lvl="0">
                        <a:spcBef>
                          <a:spcPts val="0"/>
                        </a:spcBef>
                        <a:buNone/>
                      </a:pPr>
                      <a:r>
                        <a:rPr lang="en"/>
                        <a:t>#Pins (&amp;GPIO)</a:t>
                      </a:r>
                    </a:p>
                  </a:txBody>
                  <a:tcPr marT="91425" marB="91425" marR="91425" marL="91425"/>
                </a:tc>
                <a:tc>
                  <a:txBody>
                    <a:bodyPr>
                      <a:noAutofit/>
                    </a:bodyPr>
                    <a:lstStyle/>
                    <a:p>
                      <a:pPr lvl="0">
                        <a:spcBef>
                          <a:spcPts val="0"/>
                        </a:spcBef>
                        <a:buNone/>
                      </a:pPr>
                      <a:r>
                        <a:rPr lang="en"/>
                        <a:t>Self Programing</a:t>
                      </a:r>
                    </a:p>
                  </a:txBody>
                  <a:tcPr marT="91425" marB="91425" marR="91425" marL="91425"/>
                </a:tc>
                <a:tc>
                  <a:txBody>
                    <a:bodyPr>
                      <a:noAutofit/>
                    </a:bodyPr>
                    <a:lstStyle/>
                    <a:p>
                      <a:pPr lvl="0" rtl="0">
                        <a:spcBef>
                          <a:spcPts val="0"/>
                        </a:spcBef>
                        <a:buNone/>
                      </a:pPr>
                      <a:r>
                        <a:rPr lang="en"/>
                        <a:t>Clock Speed</a:t>
                      </a:r>
                    </a:p>
                  </a:txBody>
                  <a:tcPr marT="91425" marB="91425" marR="91425" marL="91425"/>
                </a:tc>
                <a:tc>
                  <a:txBody>
                    <a:bodyPr>
                      <a:noAutofit/>
                    </a:bodyPr>
                    <a:lstStyle/>
                    <a:p>
                      <a:pPr lvl="0">
                        <a:spcBef>
                          <a:spcPts val="0"/>
                        </a:spcBef>
                        <a:buNone/>
                      </a:pPr>
                      <a:r>
                        <a:rPr lang="en"/>
                        <a:t>Cost</a:t>
                      </a:r>
                    </a:p>
                  </a:txBody>
                  <a:tcPr marT="91425" marB="91425" marR="91425" marL="91425"/>
                </a:tc>
              </a:tr>
              <a:tr h="381000">
                <a:tc>
                  <a:txBody>
                    <a:bodyPr>
                      <a:noAutofit/>
                    </a:bodyPr>
                    <a:lstStyle/>
                    <a:p>
                      <a:pPr lvl="0">
                        <a:spcBef>
                          <a:spcPts val="0"/>
                        </a:spcBef>
                        <a:buNone/>
                      </a:pPr>
                      <a:r>
                        <a:rPr lang="en"/>
                        <a:t>Rasp. Pi 3-b</a:t>
                      </a:r>
                    </a:p>
                  </a:txBody>
                  <a:tcPr marT="91425" marB="91425" marR="91425" marL="91425"/>
                </a:tc>
                <a:tc>
                  <a:txBody>
                    <a:bodyPr>
                      <a:noAutofit/>
                    </a:bodyPr>
                    <a:lstStyle/>
                    <a:p>
                      <a:pPr lvl="0">
                        <a:spcBef>
                          <a:spcPts val="0"/>
                        </a:spcBef>
                        <a:buNone/>
                      </a:pPr>
                      <a:r>
                        <a:rPr lang="en"/>
                        <a:t>Y</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40 (40)</a:t>
                      </a:r>
                    </a:p>
                  </a:txBody>
                  <a:tcPr marT="91425" marB="91425" marR="91425" marL="91425"/>
                </a:tc>
                <a:tc>
                  <a:txBody>
                    <a:bodyPr>
                      <a:noAutofit/>
                    </a:bodyPr>
                    <a:lstStyle/>
                    <a:p>
                      <a:pPr lvl="0">
                        <a:spcBef>
                          <a:spcPts val="0"/>
                        </a:spcBef>
                        <a:buNone/>
                      </a:pPr>
                      <a:r>
                        <a:rPr lang="en"/>
                        <a:t>Y</a:t>
                      </a:r>
                    </a:p>
                  </a:txBody>
                  <a:tcPr marT="91425" marB="91425" marR="91425" marL="91425"/>
                </a:tc>
                <a:tc>
                  <a:txBody>
                    <a:bodyPr>
                      <a:noAutofit/>
                    </a:bodyPr>
                    <a:lstStyle/>
                    <a:p>
                      <a:pPr lvl="0" rtl="0">
                        <a:spcBef>
                          <a:spcPts val="0"/>
                        </a:spcBef>
                        <a:buNone/>
                      </a:pPr>
                      <a:r>
                        <a:rPr lang="en"/>
                        <a:t>1.2 GHz</a:t>
                      </a:r>
                    </a:p>
                  </a:txBody>
                  <a:tcPr marT="91425" marB="91425" marR="91425" marL="91425"/>
                </a:tc>
                <a:tc>
                  <a:txBody>
                    <a:bodyPr>
                      <a:noAutofit/>
                    </a:bodyPr>
                    <a:lstStyle/>
                    <a:p>
                      <a:pPr lvl="0">
                        <a:spcBef>
                          <a:spcPts val="0"/>
                        </a:spcBef>
                        <a:buNone/>
                      </a:pPr>
                      <a:r>
                        <a:rPr lang="en"/>
                        <a:t>$35</a:t>
                      </a:r>
                    </a:p>
                  </a:txBody>
                  <a:tcPr marT="91425" marB="91425" marR="91425" marL="91425"/>
                </a:tc>
              </a:tr>
              <a:tr h="381000">
                <a:tc>
                  <a:txBody>
                    <a:bodyPr>
                      <a:noAutofit/>
                    </a:bodyPr>
                    <a:lstStyle/>
                    <a:p>
                      <a:pPr lvl="0">
                        <a:spcBef>
                          <a:spcPts val="0"/>
                        </a:spcBef>
                        <a:buNone/>
                      </a:pPr>
                      <a:r>
                        <a:rPr lang="en"/>
                        <a:t>nRF52832</a:t>
                      </a:r>
                    </a:p>
                  </a:txBody>
                  <a:tcPr marT="91425" marB="91425" marR="91425" marL="91425"/>
                </a:tc>
                <a:tc>
                  <a:txBody>
                    <a:bodyPr>
                      <a:noAutofit/>
                    </a:bodyPr>
                    <a:lstStyle/>
                    <a:p>
                      <a:pPr lvl="0">
                        <a:spcBef>
                          <a:spcPts val="0"/>
                        </a:spcBef>
                        <a:buNone/>
                      </a:pPr>
                      <a:r>
                        <a:rPr lang="en"/>
                        <a:t>N</a:t>
                      </a:r>
                    </a:p>
                  </a:txBody>
                  <a:tcPr marT="91425" marB="91425" marR="91425" marL="91425"/>
                </a:tc>
                <a:tc>
                  <a:txBody>
                    <a:bodyPr>
                      <a:noAutofit/>
                    </a:bodyPr>
                    <a:lstStyle/>
                    <a:p>
                      <a:pPr lvl="0">
                        <a:spcBef>
                          <a:spcPts val="0"/>
                        </a:spcBef>
                        <a:buNone/>
                      </a:pPr>
                      <a:r>
                        <a:rPr lang="en"/>
                        <a:t>1</a:t>
                      </a:r>
                    </a:p>
                  </a:txBody>
                  <a:tcPr marT="91425" marB="91425" marR="91425" marL="91425"/>
                </a:tc>
                <a:tc>
                  <a:txBody>
                    <a:bodyPr>
                      <a:noAutofit/>
                    </a:bodyPr>
                    <a:lstStyle/>
                    <a:p>
                      <a:pPr lvl="0">
                        <a:spcBef>
                          <a:spcPts val="0"/>
                        </a:spcBef>
                        <a:buNone/>
                      </a:pPr>
                      <a:r>
                        <a:rPr lang="en"/>
                        <a:t>48 (32)</a:t>
                      </a:r>
                    </a:p>
                  </a:txBody>
                  <a:tcPr marT="91425" marB="91425" marR="91425" marL="91425"/>
                </a:tc>
                <a:tc>
                  <a:txBody>
                    <a:bodyPr>
                      <a:noAutofit/>
                    </a:bodyPr>
                    <a:lstStyle/>
                    <a:p>
                      <a:pPr lvl="0">
                        <a:spcBef>
                          <a:spcPts val="0"/>
                        </a:spcBef>
                        <a:buNone/>
                      </a:pPr>
                      <a:r>
                        <a:rPr lang="en"/>
                        <a:t>N</a:t>
                      </a:r>
                    </a:p>
                  </a:txBody>
                  <a:tcPr marT="91425" marB="91425" marR="91425" marL="91425"/>
                </a:tc>
                <a:tc>
                  <a:txBody>
                    <a:bodyPr>
                      <a:noAutofit/>
                    </a:bodyPr>
                    <a:lstStyle/>
                    <a:p>
                      <a:pPr lvl="0">
                        <a:spcBef>
                          <a:spcPts val="0"/>
                        </a:spcBef>
                        <a:buNone/>
                      </a:pPr>
                      <a:r>
                        <a:rPr lang="en"/>
                        <a:t>64 MHz</a:t>
                      </a:r>
                    </a:p>
                  </a:txBody>
                  <a:tcPr marT="91425" marB="91425" marR="91425" marL="91425"/>
                </a:tc>
                <a:tc>
                  <a:txBody>
                    <a:bodyPr>
                      <a:noAutofit/>
                    </a:bodyPr>
                    <a:lstStyle/>
                    <a:p>
                      <a:pPr lvl="0">
                        <a:spcBef>
                          <a:spcPts val="0"/>
                        </a:spcBef>
                        <a:buNone/>
                      </a:pPr>
                      <a:r>
                        <a:rPr lang="en"/>
                        <a:t>$20</a:t>
                      </a:r>
                    </a:p>
                  </a:txBody>
                  <a:tcPr marT="91425" marB="91425" marR="91425" marL="91425"/>
                </a:tc>
              </a:tr>
              <a:tr h="381000">
                <a:tc>
                  <a:txBody>
                    <a:bodyPr>
                      <a:noAutofit/>
                    </a:bodyPr>
                    <a:lstStyle/>
                    <a:p>
                      <a:pPr lvl="0">
                        <a:spcBef>
                          <a:spcPts val="0"/>
                        </a:spcBef>
                        <a:buNone/>
                      </a:pPr>
                      <a:r>
                        <a:rPr lang="en"/>
                        <a:t>PIC32MX64</a:t>
                      </a:r>
                    </a:p>
                  </a:txBody>
                  <a:tcPr marT="91425" marB="91425" marR="91425" marL="91425"/>
                </a:tc>
                <a:tc>
                  <a:txBody>
                    <a:bodyPr>
                      <a:noAutofit/>
                    </a:bodyPr>
                    <a:lstStyle/>
                    <a:p>
                      <a:pPr lvl="0">
                        <a:spcBef>
                          <a:spcPts val="0"/>
                        </a:spcBef>
                        <a:buNone/>
                      </a:pPr>
                      <a:r>
                        <a:rPr lang="en"/>
                        <a:t>Y</a:t>
                      </a:r>
                    </a:p>
                  </a:txBody>
                  <a:tcPr marT="91425" marB="91425" marR="91425" marL="91425"/>
                </a:tc>
                <a:tc>
                  <a:txBody>
                    <a:bodyPr>
                      <a:noAutofit/>
                    </a:bodyPr>
                    <a:lstStyle/>
                    <a:p>
                      <a:pPr lvl="0">
                        <a:spcBef>
                          <a:spcPts val="0"/>
                        </a:spcBef>
                        <a:buNone/>
                      </a:pPr>
                      <a:r>
                        <a:rPr lang="en"/>
                        <a:t>4</a:t>
                      </a:r>
                    </a:p>
                  </a:txBody>
                  <a:tcPr marT="91425" marB="91425" marR="91425" marL="91425"/>
                </a:tc>
                <a:tc>
                  <a:txBody>
                    <a:bodyPr>
                      <a:noAutofit/>
                    </a:bodyPr>
                    <a:lstStyle/>
                    <a:p>
                      <a:pPr lvl="0">
                        <a:spcBef>
                          <a:spcPts val="0"/>
                        </a:spcBef>
                        <a:buNone/>
                      </a:pPr>
                      <a:r>
                        <a:rPr lang="en"/>
                        <a:t>64 (53)</a:t>
                      </a:r>
                    </a:p>
                  </a:txBody>
                  <a:tcPr marT="91425" marB="91425" marR="91425" marL="91425"/>
                </a:tc>
                <a:tc>
                  <a:txBody>
                    <a:bodyPr>
                      <a:noAutofit/>
                    </a:bodyPr>
                    <a:lstStyle/>
                    <a:p>
                      <a:pPr lvl="0">
                        <a:spcBef>
                          <a:spcPts val="0"/>
                        </a:spcBef>
                        <a:buNone/>
                      </a:pPr>
                      <a:r>
                        <a:rPr lang="en"/>
                        <a:t>N</a:t>
                      </a:r>
                    </a:p>
                  </a:txBody>
                  <a:tcPr marT="91425" marB="91425" marR="91425" marL="91425"/>
                </a:tc>
                <a:tc>
                  <a:txBody>
                    <a:bodyPr>
                      <a:noAutofit/>
                    </a:bodyPr>
                    <a:lstStyle/>
                    <a:p>
                      <a:pPr lvl="0">
                        <a:spcBef>
                          <a:spcPts val="0"/>
                        </a:spcBef>
                        <a:buNone/>
                      </a:pPr>
                      <a:r>
                        <a:rPr lang="en"/>
                        <a:t>200 MHz</a:t>
                      </a:r>
                    </a:p>
                  </a:txBody>
                  <a:tcPr marT="91425" marB="91425" marR="91425" marL="91425"/>
                </a:tc>
                <a:tc>
                  <a:txBody>
                    <a:bodyPr>
                      <a:noAutofit/>
                    </a:bodyPr>
                    <a:lstStyle/>
                    <a:p>
                      <a:pPr lvl="0">
                        <a:spcBef>
                          <a:spcPts val="0"/>
                        </a:spcBef>
                        <a:buNone/>
                      </a:pPr>
                      <a:r>
                        <a:rPr lang="en"/>
                        <a:t>$20</a:t>
                      </a:r>
                    </a:p>
                  </a:txBody>
                  <a:tcPr marT="91425" marB="91425" marR="91425" marL="91425"/>
                </a:tc>
              </a:tr>
              <a:tr h="381000">
                <a:tc>
                  <a:txBody>
                    <a:bodyPr>
                      <a:noAutofit/>
                    </a:bodyPr>
                    <a:lstStyle/>
                    <a:p>
                      <a:pPr lvl="0">
                        <a:spcBef>
                          <a:spcPts val="0"/>
                        </a:spcBef>
                        <a:buNone/>
                      </a:pPr>
                      <a:r>
                        <a:rPr lang="en">
                          <a:highlight>
                            <a:srgbClr val="00FFFF"/>
                          </a:highlight>
                        </a:rPr>
                        <a:t>PIC32MZ144</a:t>
                      </a:r>
                    </a:p>
                  </a:txBody>
                  <a:tcPr marT="91425" marB="91425" marR="91425" marL="91425"/>
                </a:tc>
                <a:tc>
                  <a:txBody>
                    <a:bodyPr>
                      <a:noAutofit/>
                    </a:bodyPr>
                    <a:lstStyle/>
                    <a:p>
                      <a:pPr lvl="0">
                        <a:spcBef>
                          <a:spcPts val="0"/>
                        </a:spcBef>
                        <a:buNone/>
                      </a:pPr>
                      <a:r>
                        <a:rPr lang="en">
                          <a:highlight>
                            <a:srgbClr val="00FFFF"/>
                          </a:highlight>
                        </a:rPr>
                        <a:t>Y</a:t>
                      </a:r>
                    </a:p>
                  </a:txBody>
                  <a:tcPr marT="91425" marB="91425" marR="91425" marL="91425"/>
                </a:tc>
                <a:tc>
                  <a:txBody>
                    <a:bodyPr>
                      <a:noAutofit/>
                    </a:bodyPr>
                    <a:lstStyle/>
                    <a:p>
                      <a:pPr lvl="0">
                        <a:spcBef>
                          <a:spcPts val="0"/>
                        </a:spcBef>
                        <a:buNone/>
                      </a:pPr>
                      <a:r>
                        <a:rPr lang="en">
                          <a:highlight>
                            <a:srgbClr val="00FFFF"/>
                          </a:highlight>
                        </a:rPr>
                        <a:t>6</a:t>
                      </a:r>
                    </a:p>
                  </a:txBody>
                  <a:tcPr marT="91425" marB="91425" marR="91425" marL="91425"/>
                </a:tc>
                <a:tc>
                  <a:txBody>
                    <a:bodyPr>
                      <a:noAutofit/>
                    </a:bodyPr>
                    <a:lstStyle/>
                    <a:p>
                      <a:pPr lvl="0">
                        <a:spcBef>
                          <a:spcPts val="0"/>
                        </a:spcBef>
                        <a:buNone/>
                      </a:pPr>
                      <a:r>
                        <a:rPr lang="en">
                          <a:highlight>
                            <a:srgbClr val="00FFFF"/>
                          </a:highlight>
                        </a:rPr>
                        <a:t>144 (120)</a:t>
                      </a:r>
                    </a:p>
                  </a:txBody>
                  <a:tcPr marT="91425" marB="91425" marR="91425" marL="91425"/>
                </a:tc>
                <a:tc>
                  <a:txBody>
                    <a:bodyPr>
                      <a:noAutofit/>
                    </a:bodyPr>
                    <a:lstStyle/>
                    <a:p>
                      <a:pPr lvl="0">
                        <a:spcBef>
                          <a:spcPts val="0"/>
                        </a:spcBef>
                        <a:buNone/>
                      </a:pPr>
                      <a:r>
                        <a:rPr lang="en">
                          <a:highlight>
                            <a:srgbClr val="00FFFF"/>
                          </a:highlight>
                        </a:rPr>
                        <a:t>N</a:t>
                      </a:r>
                    </a:p>
                  </a:txBody>
                  <a:tcPr marT="91425" marB="91425" marR="91425" marL="91425"/>
                </a:tc>
                <a:tc>
                  <a:txBody>
                    <a:bodyPr>
                      <a:noAutofit/>
                    </a:bodyPr>
                    <a:lstStyle/>
                    <a:p>
                      <a:pPr lvl="0">
                        <a:spcBef>
                          <a:spcPts val="0"/>
                        </a:spcBef>
                        <a:buNone/>
                      </a:pPr>
                      <a:r>
                        <a:rPr lang="en">
                          <a:highlight>
                            <a:srgbClr val="00FFFF"/>
                          </a:highlight>
                        </a:rPr>
                        <a:t>252 MHz</a:t>
                      </a:r>
                    </a:p>
                  </a:txBody>
                  <a:tcPr marT="91425" marB="91425" marR="91425" marL="91425"/>
                </a:tc>
                <a:tc>
                  <a:txBody>
                    <a:bodyPr>
                      <a:noAutofit/>
                    </a:bodyPr>
                    <a:lstStyle/>
                    <a:p>
                      <a:pPr lvl="0">
                        <a:spcBef>
                          <a:spcPts val="0"/>
                        </a:spcBef>
                        <a:buNone/>
                      </a:pPr>
                      <a:r>
                        <a:rPr lang="en">
                          <a:highlight>
                            <a:srgbClr val="00FFFF"/>
                          </a:highlight>
                        </a:rPr>
                        <a:t>$10</a:t>
                      </a:r>
                    </a:p>
                  </a:txBody>
                  <a:tcPr marT="91425" marB="91425" marR="91425" marL="91425"/>
                </a:tc>
              </a:tr>
              <a:tr h="381000">
                <a:tc>
                  <a:txBody>
                    <a:bodyPr>
                      <a:noAutofit/>
                    </a:bodyPr>
                    <a:lstStyle/>
                    <a:p>
                      <a:pPr lvl="0">
                        <a:spcBef>
                          <a:spcPts val="0"/>
                        </a:spcBef>
                        <a:buNone/>
                      </a:pPr>
                      <a:r>
                        <a:rPr lang="en"/>
                        <a:t>MSP430F67</a:t>
                      </a:r>
                    </a:p>
                  </a:txBody>
                  <a:tcPr marT="91425" marB="91425" marR="91425" marL="91425"/>
                </a:tc>
                <a:tc>
                  <a:txBody>
                    <a:bodyPr>
                      <a:noAutofit/>
                    </a:bodyPr>
                    <a:lstStyle/>
                    <a:p>
                      <a:pPr lvl="0">
                        <a:spcBef>
                          <a:spcPts val="0"/>
                        </a:spcBef>
                        <a:buNone/>
                      </a:pPr>
                      <a:r>
                        <a:rPr lang="en"/>
                        <a:t>N</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100 (72) </a:t>
                      </a:r>
                    </a:p>
                  </a:txBody>
                  <a:tcPr marT="91425" marB="91425" marR="91425" marL="91425"/>
                </a:tc>
                <a:tc>
                  <a:txBody>
                    <a:bodyPr>
                      <a:noAutofit/>
                    </a:bodyPr>
                    <a:lstStyle/>
                    <a:p>
                      <a:pPr lvl="0">
                        <a:spcBef>
                          <a:spcPts val="0"/>
                        </a:spcBef>
                        <a:buNone/>
                      </a:pPr>
                      <a:r>
                        <a:rPr lang="en"/>
                        <a:t>Y</a:t>
                      </a:r>
                    </a:p>
                  </a:txBody>
                  <a:tcPr marT="91425" marB="91425" marR="91425" marL="91425"/>
                </a:tc>
                <a:tc>
                  <a:txBody>
                    <a:bodyPr>
                      <a:noAutofit/>
                    </a:bodyPr>
                    <a:lstStyle/>
                    <a:p>
                      <a:pPr lvl="0">
                        <a:spcBef>
                          <a:spcPts val="0"/>
                        </a:spcBef>
                        <a:buNone/>
                      </a:pPr>
                      <a:r>
                        <a:rPr lang="en"/>
                        <a:t>25 MHz</a:t>
                      </a:r>
                    </a:p>
                  </a:txBody>
                  <a:tcPr marT="91425" marB="91425" marR="91425" marL="91425"/>
                </a:tc>
                <a:tc>
                  <a:txBody>
                    <a:bodyPr>
                      <a:noAutofit/>
                    </a:bodyPr>
                    <a:lstStyle/>
                    <a:p>
                      <a:pPr lvl="0">
                        <a:spcBef>
                          <a:spcPts val="0"/>
                        </a:spcBef>
                        <a:buNone/>
                      </a:pPr>
                      <a:r>
                        <a:rPr lang="en"/>
                        <a:t>$7</a:t>
                      </a:r>
                    </a:p>
                  </a:txBody>
                  <a:tcPr marT="91425" marB="91425" marR="91425" marL="91425"/>
                </a:tc>
              </a:tr>
              <a:tr h="381000">
                <a:tc>
                  <a:txBody>
                    <a:bodyPr>
                      <a:noAutofit/>
                    </a:bodyPr>
                    <a:lstStyle/>
                    <a:p>
                      <a:pPr lvl="0" rtl="0">
                        <a:spcBef>
                          <a:spcPts val="0"/>
                        </a:spcBef>
                        <a:buNone/>
                      </a:pPr>
                      <a:r>
                        <a:rPr lang="en">
                          <a:highlight>
                            <a:srgbClr val="FFFF00"/>
                          </a:highlight>
                        </a:rPr>
                        <a:t>ATMEGA328P</a:t>
                      </a:r>
                    </a:p>
                  </a:txBody>
                  <a:tcPr marT="91425" marB="91425" marR="91425" marL="91425"/>
                </a:tc>
                <a:tc>
                  <a:txBody>
                    <a:bodyPr>
                      <a:noAutofit/>
                    </a:bodyPr>
                    <a:lstStyle/>
                    <a:p>
                      <a:pPr lvl="0" rtl="0">
                        <a:spcBef>
                          <a:spcPts val="0"/>
                        </a:spcBef>
                        <a:buNone/>
                      </a:pPr>
                      <a:r>
                        <a:rPr lang="en">
                          <a:highlight>
                            <a:srgbClr val="FFFF00"/>
                          </a:highlight>
                        </a:rPr>
                        <a:t>N</a:t>
                      </a:r>
                    </a:p>
                  </a:txBody>
                  <a:tcPr marT="91425" marB="91425" marR="91425" marL="91425"/>
                </a:tc>
                <a:tc>
                  <a:txBody>
                    <a:bodyPr>
                      <a:noAutofit/>
                    </a:bodyPr>
                    <a:lstStyle/>
                    <a:p>
                      <a:pPr lvl="0" rtl="0">
                        <a:spcBef>
                          <a:spcPts val="0"/>
                        </a:spcBef>
                        <a:buNone/>
                      </a:pPr>
                      <a:r>
                        <a:rPr lang="en">
                          <a:highlight>
                            <a:srgbClr val="FFFF00"/>
                          </a:highlight>
                        </a:rPr>
                        <a:t>1</a:t>
                      </a:r>
                    </a:p>
                  </a:txBody>
                  <a:tcPr marT="91425" marB="91425" marR="91425" marL="91425"/>
                </a:tc>
                <a:tc>
                  <a:txBody>
                    <a:bodyPr>
                      <a:noAutofit/>
                    </a:bodyPr>
                    <a:lstStyle/>
                    <a:p>
                      <a:pPr lvl="0" rtl="0">
                        <a:spcBef>
                          <a:spcPts val="0"/>
                        </a:spcBef>
                        <a:buNone/>
                      </a:pPr>
                      <a:r>
                        <a:rPr lang="en">
                          <a:highlight>
                            <a:srgbClr val="FFFF00"/>
                          </a:highlight>
                        </a:rPr>
                        <a:t>28</a:t>
                      </a:r>
                    </a:p>
                  </a:txBody>
                  <a:tcPr marT="91425" marB="91425" marR="91425" marL="91425"/>
                </a:tc>
                <a:tc>
                  <a:txBody>
                    <a:bodyPr>
                      <a:noAutofit/>
                    </a:bodyPr>
                    <a:lstStyle/>
                    <a:p>
                      <a:pPr lvl="0" rtl="0">
                        <a:spcBef>
                          <a:spcPts val="0"/>
                        </a:spcBef>
                        <a:buNone/>
                      </a:pPr>
                      <a:r>
                        <a:rPr lang="en">
                          <a:highlight>
                            <a:srgbClr val="FFFF00"/>
                          </a:highlight>
                        </a:rPr>
                        <a:t>Y</a:t>
                      </a:r>
                    </a:p>
                  </a:txBody>
                  <a:tcPr marT="91425" marB="91425" marR="91425" marL="91425"/>
                </a:tc>
                <a:tc>
                  <a:txBody>
                    <a:bodyPr>
                      <a:noAutofit/>
                    </a:bodyPr>
                    <a:lstStyle/>
                    <a:p>
                      <a:pPr lvl="0" rtl="0">
                        <a:spcBef>
                          <a:spcPts val="0"/>
                        </a:spcBef>
                        <a:buNone/>
                      </a:pPr>
                      <a:r>
                        <a:rPr lang="en">
                          <a:highlight>
                            <a:srgbClr val="FFFF00"/>
                          </a:highlight>
                        </a:rPr>
                        <a:t>20 MHz</a:t>
                      </a:r>
                    </a:p>
                  </a:txBody>
                  <a:tcPr marT="91425" marB="91425" marR="91425" marL="91425"/>
                </a:tc>
                <a:tc>
                  <a:txBody>
                    <a:bodyPr>
                      <a:noAutofit/>
                    </a:bodyPr>
                    <a:lstStyle/>
                    <a:p>
                      <a:pPr lvl="0" rtl="0">
                        <a:spcBef>
                          <a:spcPts val="0"/>
                        </a:spcBef>
                        <a:buNone/>
                      </a:pPr>
                      <a:r>
                        <a:rPr lang="en">
                          <a:highlight>
                            <a:srgbClr val="FFFF00"/>
                          </a:highlight>
                        </a:rPr>
                        <a:t>$2</a:t>
                      </a: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729250" y="871275"/>
            <a:ext cx="7505700" cy="954600"/>
          </a:xfrm>
          <a:prstGeom prst="rect">
            <a:avLst/>
          </a:prstGeom>
        </p:spPr>
        <p:txBody>
          <a:bodyPr anchorCtr="0" anchor="t" bIns="91425" lIns="91425" rIns="91425" wrap="square" tIns="91425">
            <a:noAutofit/>
          </a:bodyPr>
          <a:lstStyle/>
          <a:p>
            <a:pPr lvl="0" algn="ctr">
              <a:spcBef>
                <a:spcPts val="0"/>
              </a:spcBef>
              <a:buNone/>
            </a:pPr>
            <a:r>
              <a:rPr lang="en"/>
              <a:t>ATMEGA328P-PU</a:t>
            </a:r>
          </a:p>
        </p:txBody>
      </p:sp>
      <p:sp>
        <p:nvSpPr>
          <p:cNvPr id="248" name="Shape 248"/>
          <p:cNvSpPr txBox="1"/>
          <p:nvPr>
            <p:ph idx="1" type="body"/>
          </p:nvPr>
        </p:nvSpPr>
        <p:spPr>
          <a:xfrm>
            <a:off x="819150" y="1762125"/>
            <a:ext cx="3815100" cy="2448000"/>
          </a:xfrm>
          <a:prstGeom prst="rect">
            <a:avLst/>
          </a:prstGeom>
        </p:spPr>
        <p:txBody>
          <a:bodyPr anchorCtr="0" anchor="t" bIns="91425" lIns="91425" rIns="91425" wrap="square" tIns="91425">
            <a:noAutofit/>
          </a:bodyPr>
          <a:lstStyle/>
          <a:p>
            <a:pPr indent="-330200" lvl="0" marL="457200" rtl="0">
              <a:spcBef>
                <a:spcPts val="0"/>
              </a:spcBef>
              <a:spcAft>
                <a:spcPts val="0"/>
              </a:spcAft>
              <a:buClr>
                <a:srgbClr val="000000"/>
              </a:buClr>
              <a:buSzPts val="1600"/>
              <a:buChar char="❖"/>
            </a:pPr>
            <a:r>
              <a:rPr lang="en" sz="1600">
                <a:solidFill>
                  <a:srgbClr val="000000"/>
                </a:solidFill>
              </a:rPr>
              <a:t>8</a:t>
            </a:r>
            <a:r>
              <a:rPr lang="en" sz="1600">
                <a:solidFill>
                  <a:srgbClr val="000000"/>
                </a:solidFill>
              </a:rPr>
              <a:t>-Bit AVR RISC-based MIPS</a:t>
            </a:r>
          </a:p>
          <a:p>
            <a:pPr indent="-330200" lvl="0" marL="457200" rtl="0">
              <a:spcBef>
                <a:spcPts val="0"/>
              </a:spcBef>
              <a:spcAft>
                <a:spcPts val="0"/>
              </a:spcAft>
              <a:buClr>
                <a:srgbClr val="000000"/>
              </a:buClr>
              <a:buSzPts val="1600"/>
              <a:buChar char="❖"/>
            </a:pPr>
            <a:r>
              <a:rPr lang="en" sz="1600">
                <a:solidFill>
                  <a:srgbClr val="000000"/>
                </a:solidFill>
              </a:rPr>
              <a:t>Max Core Clock Speed - 20 MHz</a:t>
            </a:r>
          </a:p>
          <a:p>
            <a:pPr indent="-330200" lvl="0" marL="457200" rtl="0">
              <a:spcBef>
                <a:spcPts val="0"/>
              </a:spcBef>
              <a:spcAft>
                <a:spcPts val="0"/>
              </a:spcAft>
              <a:buClr>
                <a:srgbClr val="000000"/>
              </a:buClr>
              <a:buSzPts val="1600"/>
              <a:buChar char="❖"/>
            </a:pPr>
            <a:r>
              <a:rPr lang="en" sz="1600">
                <a:solidFill>
                  <a:srgbClr val="000000"/>
                </a:solidFill>
              </a:rPr>
              <a:t>Operating Voltage 1.8 - 5.5 Volts</a:t>
            </a:r>
          </a:p>
          <a:p>
            <a:pPr indent="-330200" lvl="0" marL="457200" rtl="0">
              <a:spcBef>
                <a:spcPts val="0"/>
              </a:spcBef>
              <a:spcAft>
                <a:spcPts val="0"/>
              </a:spcAft>
              <a:buClr>
                <a:srgbClr val="000000"/>
              </a:buClr>
              <a:buSzPts val="1600"/>
              <a:buChar char="❖"/>
            </a:pPr>
            <a:r>
              <a:rPr lang="en" sz="1600">
                <a:solidFill>
                  <a:srgbClr val="000000"/>
                </a:solidFill>
              </a:rPr>
              <a:t>UART(s) - 1 (Pairs of RX and TX)</a:t>
            </a:r>
          </a:p>
          <a:p>
            <a:pPr indent="-330200" lvl="0" marL="457200" rtl="0">
              <a:spcBef>
                <a:spcPts val="0"/>
              </a:spcBef>
              <a:spcAft>
                <a:spcPts val="0"/>
              </a:spcAft>
              <a:buClr>
                <a:srgbClr val="000000"/>
              </a:buClr>
              <a:buSzPts val="1600"/>
              <a:buChar char="❖"/>
            </a:pPr>
            <a:r>
              <a:rPr lang="en" sz="1600">
                <a:solidFill>
                  <a:srgbClr val="000000"/>
                </a:solidFill>
              </a:rPr>
              <a:t>6 channel A/D converter</a:t>
            </a:r>
          </a:p>
          <a:p>
            <a:pPr indent="-330200" lvl="0" marL="457200" rtl="0">
              <a:spcBef>
                <a:spcPts val="0"/>
              </a:spcBef>
              <a:spcAft>
                <a:spcPts val="0"/>
              </a:spcAft>
              <a:buClr>
                <a:srgbClr val="000000"/>
              </a:buClr>
              <a:buSzPts val="1600"/>
              <a:buChar char="❖"/>
            </a:pPr>
            <a:r>
              <a:rPr lang="en" sz="1600">
                <a:solidFill>
                  <a:srgbClr val="000000"/>
                </a:solidFill>
              </a:rPr>
              <a:t>Number of Pins - 28</a:t>
            </a:r>
          </a:p>
          <a:p>
            <a:pPr indent="-330200" lvl="0" marL="457200" rtl="0">
              <a:spcBef>
                <a:spcPts val="0"/>
              </a:spcBef>
              <a:spcAft>
                <a:spcPts val="0"/>
              </a:spcAft>
              <a:buClr>
                <a:srgbClr val="000000"/>
              </a:buClr>
              <a:buSzPts val="1600"/>
              <a:buChar char="❖"/>
            </a:pPr>
            <a:r>
              <a:rPr lang="en" sz="1600">
                <a:solidFill>
                  <a:srgbClr val="000000"/>
                </a:solidFill>
              </a:rPr>
              <a:t>Low-Power Modes</a:t>
            </a:r>
          </a:p>
          <a:p>
            <a:pPr indent="-330200" lvl="0" marL="457200" rtl="0">
              <a:spcBef>
                <a:spcPts val="0"/>
              </a:spcBef>
              <a:buClr>
                <a:srgbClr val="000000"/>
              </a:buClr>
              <a:buSzPts val="1600"/>
              <a:buChar char="❖"/>
            </a:pPr>
            <a:r>
              <a:rPr lang="en" sz="1600">
                <a:solidFill>
                  <a:srgbClr val="000000"/>
                </a:solidFill>
              </a:rPr>
              <a:t>$2.18 from Microchip Direct</a:t>
            </a:r>
          </a:p>
        </p:txBody>
      </p:sp>
      <p:pic>
        <p:nvPicPr>
          <p:cNvPr id="249" name="Shape 249"/>
          <p:cNvPicPr preferRelativeResize="0"/>
          <p:nvPr/>
        </p:nvPicPr>
        <p:blipFill>
          <a:blip r:embed="rId3">
            <a:alphaModFix/>
          </a:blip>
          <a:stretch>
            <a:fillRect/>
          </a:stretch>
        </p:blipFill>
        <p:spPr>
          <a:xfrm>
            <a:off x="4329450" y="1825875"/>
            <a:ext cx="4204951" cy="23272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id="254" name="Shape 254"/>
          <p:cNvPicPr preferRelativeResize="0"/>
          <p:nvPr/>
        </p:nvPicPr>
        <p:blipFill>
          <a:blip r:embed="rId3">
            <a:alphaModFix/>
          </a:blip>
          <a:stretch>
            <a:fillRect/>
          </a:stretch>
        </p:blipFill>
        <p:spPr>
          <a:xfrm>
            <a:off x="4047850" y="210350"/>
            <a:ext cx="4575451" cy="4704551"/>
          </a:xfrm>
          <a:prstGeom prst="rect">
            <a:avLst/>
          </a:prstGeom>
          <a:noFill/>
          <a:ln>
            <a:noFill/>
          </a:ln>
        </p:spPr>
      </p:pic>
      <p:pic>
        <p:nvPicPr>
          <p:cNvPr id="255" name="Shape 255"/>
          <p:cNvPicPr preferRelativeResize="0"/>
          <p:nvPr/>
        </p:nvPicPr>
        <p:blipFill>
          <a:blip r:embed="rId4">
            <a:alphaModFix/>
          </a:blip>
          <a:stretch>
            <a:fillRect/>
          </a:stretch>
        </p:blipFill>
        <p:spPr>
          <a:xfrm>
            <a:off x="773300" y="244125"/>
            <a:ext cx="1410250" cy="1569150"/>
          </a:xfrm>
          <a:prstGeom prst="rect">
            <a:avLst/>
          </a:prstGeom>
          <a:noFill/>
          <a:ln>
            <a:noFill/>
          </a:ln>
        </p:spPr>
      </p:pic>
      <p:pic>
        <p:nvPicPr>
          <p:cNvPr id="256" name="Shape 256"/>
          <p:cNvPicPr preferRelativeResize="0"/>
          <p:nvPr/>
        </p:nvPicPr>
        <p:blipFill>
          <a:blip r:embed="rId5">
            <a:alphaModFix/>
          </a:blip>
          <a:stretch>
            <a:fillRect/>
          </a:stretch>
        </p:blipFill>
        <p:spPr>
          <a:xfrm>
            <a:off x="344875" y="1790150"/>
            <a:ext cx="3729345" cy="1477025"/>
          </a:xfrm>
          <a:prstGeom prst="rect">
            <a:avLst/>
          </a:prstGeom>
          <a:noFill/>
          <a:ln>
            <a:noFill/>
          </a:ln>
        </p:spPr>
      </p:pic>
      <p:pic>
        <p:nvPicPr>
          <p:cNvPr id="257" name="Shape 257"/>
          <p:cNvPicPr preferRelativeResize="0"/>
          <p:nvPr/>
        </p:nvPicPr>
        <p:blipFill>
          <a:blip r:embed="rId6">
            <a:alphaModFix/>
          </a:blip>
          <a:stretch>
            <a:fillRect/>
          </a:stretch>
        </p:blipFill>
        <p:spPr>
          <a:xfrm>
            <a:off x="592675" y="3394275"/>
            <a:ext cx="2620975" cy="1477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1123950" y="236000"/>
            <a:ext cx="7505700" cy="954600"/>
          </a:xfrm>
          <a:prstGeom prst="rect">
            <a:avLst/>
          </a:prstGeom>
        </p:spPr>
        <p:txBody>
          <a:bodyPr anchorCtr="0" anchor="t" bIns="91425" lIns="91425" rIns="91425" wrap="square" tIns="91425">
            <a:noAutofit/>
          </a:bodyPr>
          <a:lstStyle/>
          <a:p>
            <a:pPr lvl="0">
              <a:spcBef>
                <a:spcPts val="0"/>
              </a:spcBef>
              <a:buNone/>
            </a:pPr>
            <a:r>
              <a:rPr lang="en"/>
              <a:t>Power Supply and Voltage Regulators</a:t>
            </a:r>
          </a:p>
        </p:txBody>
      </p:sp>
      <p:pic>
        <p:nvPicPr>
          <p:cNvPr descr="wall outlet to dc barrel jack.jpg" id="263" name="Shape 263"/>
          <p:cNvPicPr preferRelativeResize="0"/>
          <p:nvPr/>
        </p:nvPicPr>
        <p:blipFill>
          <a:blip r:embed="rId3">
            <a:alphaModFix/>
          </a:blip>
          <a:stretch>
            <a:fillRect/>
          </a:stretch>
        </p:blipFill>
        <p:spPr>
          <a:xfrm>
            <a:off x="1240850" y="2921300"/>
            <a:ext cx="1677600" cy="1677600"/>
          </a:xfrm>
          <a:prstGeom prst="rect">
            <a:avLst/>
          </a:prstGeom>
          <a:noFill/>
          <a:ln>
            <a:noFill/>
          </a:ln>
        </p:spPr>
      </p:pic>
      <p:sp>
        <p:nvSpPr>
          <p:cNvPr id="264" name="Shape 264"/>
          <p:cNvSpPr txBox="1"/>
          <p:nvPr/>
        </p:nvSpPr>
        <p:spPr>
          <a:xfrm>
            <a:off x="300850" y="950800"/>
            <a:ext cx="4026900" cy="1504500"/>
          </a:xfrm>
          <a:prstGeom prst="rect">
            <a:avLst/>
          </a:prstGeom>
          <a:noFill/>
          <a:ln>
            <a:noFill/>
          </a:ln>
        </p:spPr>
        <p:txBody>
          <a:bodyPr anchorCtr="0" anchor="t" bIns="91425" lIns="91425" rIns="91425" wrap="square" tIns="91425">
            <a:noAutofit/>
          </a:bodyPr>
          <a:lstStyle/>
          <a:p>
            <a:pPr indent="-330200" lvl="0" marL="457200" rtl="0">
              <a:spcBef>
                <a:spcPts val="0"/>
              </a:spcBef>
              <a:spcAft>
                <a:spcPts val="0"/>
              </a:spcAft>
              <a:buSzPts val="1600"/>
              <a:buFont typeface="Calibri"/>
              <a:buChar char="❖"/>
            </a:pPr>
            <a:r>
              <a:rPr lang="en" sz="1600">
                <a:latin typeface="Calibri"/>
                <a:ea typeface="Calibri"/>
                <a:cs typeface="Calibri"/>
                <a:sym typeface="Calibri"/>
              </a:rPr>
              <a:t>Wall outlet 120V 60Hz AC to 9V DC</a:t>
            </a:r>
            <a:br>
              <a:rPr lang="en" sz="1600">
                <a:latin typeface="Calibri"/>
                <a:ea typeface="Calibri"/>
                <a:cs typeface="Calibri"/>
                <a:sym typeface="Calibri"/>
              </a:rPr>
            </a:br>
          </a:p>
          <a:p>
            <a:pPr indent="-330200" lvl="0" marL="457200" rtl="0">
              <a:spcBef>
                <a:spcPts val="0"/>
              </a:spcBef>
              <a:spcAft>
                <a:spcPts val="0"/>
              </a:spcAft>
              <a:buSzPts val="1600"/>
              <a:buFont typeface="Calibri"/>
              <a:buChar char="❖"/>
            </a:pPr>
            <a:r>
              <a:rPr lang="en" sz="1600">
                <a:latin typeface="Calibri"/>
                <a:ea typeface="Calibri"/>
                <a:cs typeface="Calibri"/>
                <a:sym typeface="Calibri"/>
              </a:rPr>
              <a:t>Two voltage regulators</a:t>
            </a:r>
          </a:p>
          <a:p>
            <a:pPr indent="-330200" lvl="1" marL="914400" rtl="0">
              <a:spcBef>
                <a:spcPts val="0"/>
              </a:spcBef>
              <a:spcAft>
                <a:spcPts val="0"/>
              </a:spcAft>
              <a:buSzPts val="1600"/>
              <a:buFont typeface="Calibri"/>
              <a:buChar char="➢"/>
            </a:pPr>
            <a:r>
              <a:rPr lang="en" sz="1600">
                <a:latin typeface="Calibri"/>
                <a:ea typeface="Calibri"/>
                <a:cs typeface="Calibri"/>
                <a:sym typeface="Calibri"/>
              </a:rPr>
              <a:t>5V &amp; 3.3V</a:t>
            </a:r>
          </a:p>
          <a:p>
            <a:pPr indent="-330200" lvl="1" marL="914400" rtl="0">
              <a:spcBef>
                <a:spcPts val="0"/>
              </a:spcBef>
              <a:spcAft>
                <a:spcPts val="0"/>
              </a:spcAft>
              <a:buSzPts val="1600"/>
              <a:buFont typeface="Calibri"/>
              <a:buChar char="➢"/>
            </a:pPr>
            <a:r>
              <a:rPr lang="en" sz="1600">
                <a:latin typeface="Calibri"/>
                <a:ea typeface="Calibri"/>
                <a:cs typeface="Calibri"/>
                <a:sym typeface="Calibri"/>
              </a:rPr>
              <a:t>3.3V required for Wifi Module</a:t>
            </a:r>
          </a:p>
          <a:p>
            <a:pPr indent="-330200" lvl="1" marL="914400" rtl="0">
              <a:spcBef>
                <a:spcPts val="0"/>
              </a:spcBef>
              <a:buSzPts val="1600"/>
              <a:buFont typeface="Calibri"/>
              <a:buChar char="➢"/>
            </a:pPr>
            <a:r>
              <a:rPr lang="en" sz="1600">
                <a:latin typeface="Calibri"/>
                <a:ea typeface="Calibri"/>
                <a:cs typeface="Calibri"/>
                <a:sym typeface="Calibri"/>
              </a:rPr>
              <a:t>5V for everything else</a:t>
            </a:r>
          </a:p>
        </p:txBody>
      </p:sp>
      <p:pic>
        <p:nvPicPr>
          <p:cNvPr id="265" name="Shape 265"/>
          <p:cNvPicPr preferRelativeResize="0"/>
          <p:nvPr/>
        </p:nvPicPr>
        <p:blipFill>
          <a:blip r:embed="rId4">
            <a:alphaModFix/>
          </a:blip>
          <a:stretch>
            <a:fillRect/>
          </a:stretch>
        </p:blipFill>
        <p:spPr>
          <a:xfrm>
            <a:off x="4167400" y="950800"/>
            <a:ext cx="4026982" cy="3648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358225" y="2094450"/>
            <a:ext cx="7505700" cy="954600"/>
          </a:xfrm>
          <a:prstGeom prst="rect">
            <a:avLst/>
          </a:prstGeom>
        </p:spPr>
        <p:txBody>
          <a:bodyPr anchorCtr="0" anchor="t" bIns="91425" lIns="91425" rIns="91425" wrap="square" tIns="91425">
            <a:noAutofit/>
          </a:bodyPr>
          <a:lstStyle/>
          <a:p>
            <a:pPr lvl="0">
              <a:spcBef>
                <a:spcPts val="0"/>
              </a:spcBef>
              <a:buNone/>
            </a:pPr>
            <a:r>
              <a:rPr lang="en"/>
              <a:t>PCB Design</a:t>
            </a:r>
          </a:p>
        </p:txBody>
      </p:sp>
      <p:pic>
        <p:nvPicPr>
          <p:cNvPr id="271" name="Shape 271"/>
          <p:cNvPicPr preferRelativeResize="0"/>
          <p:nvPr/>
        </p:nvPicPr>
        <p:blipFill>
          <a:blip r:embed="rId3">
            <a:alphaModFix/>
          </a:blip>
          <a:stretch>
            <a:fillRect/>
          </a:stretch>
        </p:blipFill>
        <p:spPr>
          <a:xfrm>
            <a:off x="3049800" y="446950"/>
            <a:ext cx="5460524" cy="424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819150" y="423525"/>
            <a:ext cx="7505700" cy="954600"/>
          </a:xfrm>
          <a:prstGeom prst="rect">
            <a:avLst/>
          </a:prstGeom>
        </p:spPr>
        <p:txBody>
          <a:bodyPr anchorCtr="0" anchor="t" bIns="91425" lIns="91425" rIns="91425" wrap="square" tIns="91425">
            <a:noAutofit/>
          </a:bodyPr>
          <a:lstStyle/>
          <a:p>
            <a:pPr lvl="0" algn="ctr">
              <a:spcBef>
                <a:spcPts val="0"/>
              </a:spcBef>
              <a:buNone/>
            </a:pPr>
            <a:r>
              <a:rPr lang="en"/>
              <a:t>Kiosk - Overview</a:t>
            </a:r>
          </a:p>
        </p:txBody>
      </p:sp>
      <p:sp>
        <p:nvSpPr>
          <p:cNvPr id="277" name="Shape 277"/>
          <p:cNvSpPr txBox="1"/>
          <p:nvPr>
            <p:ph idx="1" type="body"/>
          </p:nvPr>
        </p:nvSpPr>
        <p:spPr>
          <a:xfrm>
            <a:off x="1015500" y="1234875"/>
            <a:ext cx="3573000" cy="33216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Houses the PCB</a:t>
            </a:r>
            <a:br>
              <a:rPr lang="en" sz="1600"/>
            </a:br>
          </a:p>
          <a:p>
            <a:pPr indent="-330200" lvl="0" marL="457200" rtl="0">
              <a:spcBef>
                <a:spcPts val="0"/>
              </a:spcBef>
              <a:spcAft>
                <a:spcPts val="0"/>
              </a:spcAft>
              <a:buSzPts val="1600"/>
              <a:buChar char="❖"/>
            </a:pPr>
            <a:r>
              <a:rPr lang="en" sz="1600"/>
              <a:t>Allows users to input or retrieve their vehicle’s location from inside any garage</a:t>
            </a:r>
            <a:br>
              <a:rPr lang="en" sz="1600"/>
            </a:br>
          </a:p>
          <a:p>
            <a:pPr indent="-330200" lvl="0" marL="457200" rtl="0">
              <a:spcBef>
                <a:spcPts val="0"/>
              </a:spcBef>
              <a:spcAft>
                <a:spcPts val="0"/>
              </a:spcAft>
              <a:buSzPts val="1600"/>
              <a:buChar char="❖"/>
            </a:pPr>
            <a:r>
              <a:rPr lang="en" sz="1600"/>
              <a:t>Interprets analog data from sensors</a:t>
            </a:r>
            <a:br>
              <a:rPr lang="en" sz="1600"/>
            </a:br>
          </a:p>
          <a:p>
            <a:pPr indent="-311150" lvl="0" marL="457200" rtl="0">
              <a:spcBef>
                <a:spcPts val="0"/>
              </a:spcBef>
              <a:buSzPts val="1300"/>
              <a:buChar char="❖"/>
            </a:pPr>
            <a:r>
              <a:rPr lang="en" sz="1600"/>
              <a:t>Sends amount of cars entering and exiting a garage to the backend web server</a:t>
            </a:r>
            <a:br>
              <a:rPr lang="en"/>
            </a:br>
          </a:p>
          <a:p>
            <a:pPr lvl="0">
              <a:spcBef>
                <a:spcPts val="0"/>
              </a:spcBef>
              <a:buNone/>
            </a:pPr>
            <a:r>
              <a:t/>
            </a:r>
            <a:endParaRPr/>
          </a:p>
        </p:txBody>
      </p:sp>
      <p:pic>
        <p:nvPicPr>
          <p:cNvPr id="278" name="Shape 278"/>
          <p:cNvPicPr preferRelativeResize="0"/>
          <p:nvPr/>
        </p:nvPicPr>
        <p:blipFill>
          <a:blip r:embed="rId3">
            <a:alphaModFix/>
          </a:blip>
          <a:stretch>
            <a:fillRect/>
          </a:stretch>
        </p:blipFill>
        <p:spPr>
          <a:xfrm>
            <a:off x="5564325" y="1234875"/>
            <a:ext cx="2491201" cy="33216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lgn="ctr">
              <a:spcBef>
                <a:spcPts val="0"/>
              </a:spcBef>
              <a:buNone/>
            </a:pPr>
            <a:r>
              <a:rPr lang="en"/>
              <a:t>Motivation</a:t>
            </a:r>
          </a:p>
        </p:txBody>
      </p:sp>
      <p:sp>
        <p:nvSpPr>
          <p:cNvPr id="138" name="Shape 138"/>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Current UCF garage system is inefficient and slow to update</a:t>
            </a:r>
            <a:br>
              <a:rPr lang="en" sz="1600"/>
            </a:br>
          </a:p>
          <a:p>
            <a:pPr indent="-330200" lvl="0" marL="457200">
              <a:spcBef>
                <a:spcPts val="0"/>
              </a:spcBef>
              <a:spcAft>
                <a:spcPts val="0"/>
              </a:spcAft>
              <a:buSzPts val="1600"/>
              <a:buChar char="❖"/>
            </a:pPr>
            <a:r>
              <a:rPr lang="en" sz="1600"/>
              <a:t>In many cases we would see a sign for a garage say OPEN but there would be barely any spots or possibly zero spots remaining in the garage. </a:t>
            </a:r>
            <a:br>
              <a:rPr lang="en" sz="1600"/>
            </a:br>
          </a:p>
          <a:p>
            <a:pPr indent="-330200" lvl="0" marL="457200">
              <a:spcBef>
                <a:spcPts val="0"/>
              </a:spcBef>
              <a:spcAft>
                <a:spcPts val="0"/>
              </a:spcAft>
              <a:buSzPts val="1600"/>
              <a:buChar char="❖"/>
            </a:pPr>
            <a:r>
              <a:rPr lang="en" sz="1600"/>
              <a:t>Garages are large and easy to lose your car in</a:t>
            </a:r>
            <a:br>
              <a:rPr lang="en" sz="1600"/>
            </a:br>
          </a:p>
          <a:p>
            <a:pPr indent="-330200" lvl="0" marL="457200">
              <a:spcBef>
                <a:spcPts val="0"/>
              </a:spcBef>
              <a:buSzPts val="1600"/>
              <a:buChar char="❖"/>
            </a:pPr>
            <a:r>
              <a:rPr lang="en" sz="1600"/>
              <a:t>Current garage tracking systems are </a:t>
            </a:r>
            <a:r>
              <a:rPr lang="en" sz="1600"/>
              <a:t>expensive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819150" y="236000"/>
            <a:ext cx="7505700" cy="954600"/>
          </a:xfrm>
          <a:prstGeom prst="rect">
            <a:avLst/>
          </a:prstGeom>
        </p:spPr>
        <p:txBody>
          <a:bodyPr anchorCtr="0" anchor="t" bIns="91425" lIns="91425" rIns="91425" wrap="square" tIns="91425">
            <a:noAutofit/>
          </a:bodyPr>
          <a:lstStyle/>
          <a:p>
            <a:pPr lvl="0">
              <a:spcBef>
                <a:spcPts val="0"/>
              </a:spcBef>
              <a:buNone/>
            </a:pPr>
            <a:r>
              <a:rPr lang="en"/>
              <a:t>Kiosk - Interpreting Sensor Data</a:t>
            </a:r>
          </a:p>
        </p:txBody>
      </p:sp>
      <p:sp>
        <p:nvSpPr>
          <p:cNvPr id="284" name="Shape 284"/>
          <p:cNvSpPr txBox="1"/>
          <p:nvPr>
            <p:ph idx="1" type="body"/>
          </p:nvPr>
        </p:nvSpPr>
        <p:spPr>
          <a:xfrm>
            <a:off x="819150" y="1347750"/>
            <a:ext cx="3686100" cy="24480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Each lane has two laser/diode pairs, to ensure that an object passing through is at least a certain length</a:t>
            </a:r>
            <a:br>
              <a:rPr lang="en" sz="1600"/>
            </a:br>
          </a:p>
          <a:p>
            <a:pPr indent="-330200" lvl="0" marL="457200" rtl="0">
              <a:spcBef>
                <a:spcPts val="0"/>
              </a:spcBef>
              <a:spcAft>
                <a:spcPts val="0"/>
              </a:spcAft>
              <a:buSzPts val="1600"/>
              <a:buChar char="❖"/>
            </a:pPr>
            <a:r>
              <a:rPr lang="en" sz="1600"/>
              <a:t>Counters increment on the rising edge of the first pair, only if the second pair is also already broken.</a:t>
            </a:r>
            <a:br>
              <a:rPr lang="en" sz="1600"/>
            </a:br>
          </a:p>
          <a:p>
            <a:pPr indent="-330200" lvl="0" marL="457200" rtl="0">
              <a:spcBef>
                <a:spcPts val="0"/>
              </a:spcBef>
              <a:buSzPts val="1600"/>
              <a:buChar char="❖"/>
            </a:pPr>
            <a:r>
              <a:rPr lang="en" sz="1600"/>
              <a:t>This system works well for the case of cars tailgating</a:t>
            </a:r>
          </a:p>
        </p:txBody>
      </p:sp>
      <p:sp>
        <p:nvSpPr>
          <p:cNvPr id="285" name="Shape 285"/>
          <p:cNvSpPr/>
          <p:nvPr/>
        </p:nvSpPr>
        <p:spPr>
          <a:xfrm>
            <a:off x="5178525" y="3360925"/>
            <a:ext cx="640200" cy="46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Laser</a:t>
            </a:r>
          </a:p>
        </p:txBody>
      </p:sp>
      <p:sp>
        <p:nvSpPr>
          <p:cNvPr id="286" name="Shape 286"/>
          <p:cNvSpPr/>
          <p:nvPr/>
        </p:nvSpPr>
        <p:spPr>
          <a:xfrm>
            <a:off x="5178525" y="1603675"/>
            <a:ext cx="640200" cy="46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Laser</a:t>
            </a:r>
          </a:p>
        </p:txBody>
      </p:sp>
      <p:sp>
        <p:nvSpPr>
          <p:cNvPr id="287" name="Shape 287"/>
          <p:cNvSpPr/>
          <p:nvPr/>
        </p:nvSpPr>
        <p:spPr>
          <a:xfrm>
            <a:off x="7309750" y="1539475"/>
            <a:ext cx="682800" cy="533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Diode</a:t>
            </a:r>
          </a:p>
        </p:txBody>
      </p:sp>
      <p:sp>
        <p:nvSpPr>
          <p:cNvPr id="288" name="Shape 288"/>
          <p:cNvSpPr/>
          <p:nvPr/>
        </p:nvSpPr>
        <p:spPr>
          <a:xfrm>
            <a:off x="7309750" y="3360925"/>
            <a:ext cx="682800" cy="533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Diode</a:t>
            </a:r>
          </a:p>
        </p:txBody>
      </p:sp>
      <p:cxnSp>
        <p:nvCxnSpPr>
          <p:cNvPr id="289" name="Shape 289"/>
          <p:cNvCxnSpPr/>
          <p:nvPr/>
        </p:nvCxnSpPr>
        <p:spPr>
          <a:xfrm rot="10800000">
            <a:off x="5809450" y="1806325"/>
            <a:ext cx="1500300" cy="0"/>
          </a:xfrm>
          <a:prstGeom prst="straightConnector1">
            <a:avLst/>
          </a:prstGeom>
          <a:noFill/>
          <a:ln cap="flat" cmpd="sng" w="9525">
            <a:solidFill>
              <a:srgbClr val="FF0000"/>
            </a:solidFill>
            <a:prstDash val="solid"/>
            <a:round/>
            <a:headEnd len="lg" w="lg" type="none"/>
            <a:tailEnd len="lg" w="lg" type="none"/>
          </a:ln>
        </p:spPr>
      </p:cxnSp>
      <p:cxnSp>
        <p:nvCxnSpPr>
          <p:cNvPr id="290" name="Shape 290"/>
          <p:cNvCxnSpPr/>
          <p:nvPr/>
        </p:nvCxnSpPr>
        <p:spPr>
          <a:xfrm rot="10800000">
            <a:off x="5809450" y="3595675"/>
            <a:ext cx="1500300" cy="0"/>
          </a:xfrm>
          <a:prstGeom prst="straightConnector1">
            <a:avLst/>
          </a:prstGeom>
          <a:noFill/>
          <a:ln cap="flat" cmpd="sng" w="9525">
            <a:solidFill>
              <a:srgbClr val="FF0000"/>
            </a:solidFill>
            <a:prstDash val="solid"/>
            <a:round/>
            <a:headEnd len="lg" w="lg" type="none"/>
            <a:tailEnd len="lg" w="lg"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819150" y="236000"/>
            <a:ext cx="7505700" cy="954600"/>
          </a:xfrm>
          <a:prstGeom prst="rect">
            <a:avLst/>
          </a:prstGeom>
        </p:spPr>
        <p:txBody>
          <a:bodyPr anchorCtr="0" anchor="t" bIns="91425" lIns="91425" rIns="91425" wrap="square" tIns="91425">
            <a:noAutofit/>
          </a:bodyPr>
          <a:lstStyle/>
          <a:p>
            <a:pPr lvl="0" rtl="0">
              <a:spcBef>
                <a:spcPts val="0"/>
              </a:spcBef>
              <a:buNone/>
            </a:pPr>
            <a:r>
              <a:rPr lang="en"/>
              <a:t>Kiosk - Interpreting Sensor Data</a:t>
            </a:r>
          </a:p>
        </p:txBody>
      </p:sp>
      <p:sp>
        <p:nvSpPr>
          <p:cNvPr id="296" name="Shape 296"/>
          <p:cNvSpPr txBox="1"/>
          <p:nvPr>
            <p:ph idx="1" type="body"/>
          </p:nvPr>
        </p:nvSpPr>
        <p:spPr>
          <a:xfrm>
            <a:off x="819150" y="1347750"/>
            <a:ext cx="3686100" cy="2448000"/>
          </a:xfrm>
          <a:prstGeom prst="rect">
            <a:avLst/>
          </a:prstGeom>
        </p:spPr>
        <p:txBody>
          <a:bodyPr anchorCtr="0" anchor="t" bIns="91425" lIns="91425" rIns="91425" wrap="square" tIns="91425">
            <a:noAutofit/>
          </a:bodyPr>
          <a:lstStyle/>
          <a:p>
            <a:pPr indent="-330200" lvl="0" marL="457200" rtl="0">
              <a:spcBef>
                <a:spcPts val="0"/>
              </a:spcBef>
              <a:buSzPts val="1600"/>
              <a:buChar char="❖"/>
            </a:pPr>
            <a:r>
              <a:rPr lang="en" sz="1600"/>
              <a:t>When a car enters the garage it will always break both lasers on the way in</a:t>
            </a:r>
          </a:p>
        </p:txBody>
      </p:sp>
      <p:sp>
        <p:nvSpPr>
          <p:cNvPr id="297" name="Shape 297"/>
          <p:cNvSpPr/>
          <p:nvPr/>
        </p:nvSpPr>
        <p:spPr>
          <a:xfrm>
            <a:off x="5178525" y="2763800"/>
            <a:ext cx="640200" cy="46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Laser</a:t>
            </a:r>
          </a:p>
        </p:txBody>
      </p:sp>
      <p:sp>
        <p:nvSpPr>
          <p:cNvPr id="298" name="Shape 298"/>
          <p:cNvSpPr/>
          <p:nvPr/>
        </p:nvSpPr>
        <p:spPr>
          <a:xfrm>
            <a:off x="5178525" y="1603675"/>
            <a:ext cx="640200" cy="46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Laser</a:t>
            </a:r>
          </a:p>
        </p:txBody>
      </p:sp>
      <p:sp>
        <p:nvSpPr>
          <p:cNvPr id="299" name="Shape 299"/>
          <p:cNvSpPr/>
          <p:nvPr/>
        </p:nvSpPr>
        <p:spPr>
          <a:xfrm>
            <a:off x="7309750" y="1539475"/>
            <a:ext cx="682800" cy="533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Diode</a:t>
            </a:r>
          </a:p>
        </p:txBody>
      </p:sp>
      <p:sp>
        <p:nvSpPr>
          <p:cNvPr id="300" name="Shape 300"/>
          <p:cNvSpPr/>
          <p:nvPr/>
        </p:nvSpPr>
        <p:spPr>
          <a:xfrm>
            <a:off x="7309750" y="2731700"/>
            <a:ext cx="682800" cy="533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Diode</a:t>
            </a:r>
          </a:p>
        </p:txBody>
      </p:sp>
      <p:pic>
        <p:nvPicPr>
          <p:cNvPr id="301" name="Shape 301"/>
          <p:cNvPicPr preferRelativeResize="0"/>
          <p:nvPr/>
        </p:nvPicPr>
        <p:blipFill>
          <a:blip r:embed="rId3">
            <a:alphaModFix/>
          </a:blip>
          <a:stretch>
            <a:fillRect/>
          </a:stretch>
        </p:blipFill>
        <p:spPr>
          <a:xfrm>
            <a:off x="6170349" y="1482700"/>
            <a:ext cx="787775" cy="1750600"/>
          </a:xfrm>
          <a:prstGeom prst="rect">
            <a:avLst/>
          </a:prstGeom>
          <a:noFill/>
          <a:ln>
            <a:noFill/>
          </a:ln>
        </p:spPr>
      </p:pic>
      <p:cxnSp>
        <p:nvCxnSpPr>
          <p:cNvPr id="302" name="Shape 302"/>
          <p:cNvCxnSpPr>
            <a:endCxn id="297" idx="3"/>
          </p:cNvCxnSpPr>
          <p:nvPr/>
        </p:nvCxnSpPr>
        <p:spPr>
          <a:xfrm rot="10800000">
            <a:off x="5818725" y="2998550"/>
            <a:ext cx="413400" cy="0"/>
          </a:xfrm>
          <a:prstGeom prst="straightConnector1">
            <a:avLst/>
          </a:prstGeom>
          <a:noFill/>
          <a:ln cap="flat" cmpd="sng" w="9525">
            <a:solidFill>
              <a:srgbClr val="FF0000"/>
            </a:solidFill>
            <a:prstDash val="solid"/>
            <a:round/>
            <a:headEnd len="lg" w="lg" type="none"/>
            <a:tailEnd len="lg" w="lg" type="none"/>
          </a:ln>
        </p:spPr>
      </p:cxnSp>
      <p:cxnSp>
        <p:nvCxnSpPr>
          <p:cNvPr id="303" name="Shape 303"/>
          <p:cNvCxnSpPr/>
          <p:nvPr/>
        </p:nvCxnSpPr>
        <p:spPr>
          <a:xfrm rot="10800000">
            <a:off x="5809450" y="1806325"/>
            <a:ext cx="378300" cy="0"/>
          </a:xfrm>
          <a:prstGeom prst="straightConnector1">
            <a:avLst/>
          </a:prstGeom>
          <a:noFill/>
          <a:ln cap="flat" cmpd="sng" w="9525">
            <a:solidFill>
              <a:srgbClr val="FF0000"/>
            </a:solidFill>
            <a:prstDash val="solid"/>
            <a:round/>
            <a:headEnd len="lg" w="lg" type="none"/>
            <a:tailEnd len="lg" w="lg"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819150" y="236000"/>
            <a:ext cx="7505700" cy="954600"/>
          </a:xfrm>
          <a:prstGeom prst="rect">
            <a:avLst/>
          </a:prstGeom>
        </p:spPr>
        <p:txBody>
          <a:bodyPr anchorCtr="0" anchor="t" bIns="91425" lIns="91425" rIns="91425" wrap="square" tIns="91425">
            <a:noAutofit/>
          </a:bodyPr>
          <a:lstStyle/>
          <a:p>
            <a:pPr lvl="0" rtl="0">
              <a:spcBef>
                <a:spcPts val="0"/>
              </a:spcBef>
              <a:buNone/>
            </a:pPr>
            <a:r>
              <a:rPr lang="en"/>
              <a:t>Kiosk - Interpreting Sensor Data</a:t>
            </a:r>
          </a:p>
        </p:txBody>
      </p:sp>
      <p:sp>
        <p:nvSpPr>
          <p:cNvPr id="309" name="Shape 309"/>
          <p:cNvSpPr txBox="1"/>
          <p:nvPr>
            <p:ph idx="1" type="body"/>
          </p:nvPr>
        </p:nvSpPr>
        <p:spPr>
          <a:xfrm>
            <a:off x="819150" y="1347750"/>
            <a:ext cx="3686100" cy="24480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When a car enters the garage it will always break both lasers on the way in</a:t>
            </a:r>
            <a:br>
              <a:rPr lang="en" sz="1600"/>
            </a:br>
            <a:br>
              <a:rPr lang="en" sz="1600"/>
            </a:br>
          </a:p>
          <a:p>
            <a:pPr indent="-330200" lvl="0" marL="457200" rtl="0">
              <a:spcBef>
                <a:spcPts val="0"/>
              </a:spcBef>
              <a:spcAft>
                <a:spcPts val="0"/>
              </a:spcAft>
              <a:buSzPts val="1600"/>
              <a:buChar char="❖"/>
            </a:pPr>
            <a:r>
              <a:rPr lang="en" sz="1600"/>
              <a:t>Next, the first pair will become unbroken</a:t>
            </a:r>
            <a:br>
              <a:rPr lang="en" sz="1600"/>
            </a:br>
          </a:p>
          <a:p>
            <a:pPr indent="-330200" lvl="0" marL="457200" rtl="0">
              <a:spcBef>
                <a:spcPts val="0"/>
              </a:spcBef>
              <a:buSzPts val="1600"/>
              <a:buChar char="❖"/>
            </a:pPr>
            <a:r>
              <a:rPr b="1" lang="en" sz="1600"/>
              <a:t>This is the transition where the counter gets incremented/decremented</a:t>
            </a:r>
          </a:p>
        </p:txBody>
      </p:sp>
      <p:sp>
        <p:nvSpPr>
          <p:cNvPr id="310" name="Shape 310"/>
          <p:cNvSpPr/>
          <p:nvPr/>
        </p:nvSpPr>
        <p:spPr>
          <a:xfrm>
            <a:off x="5178525" y="2763800"/>
            <a:ext cx="640200" cy="46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Laser</a:t>
            </a:r>
          </a:p>
        </p:txBody>
      </p:sp>
      <p:sp>
        <p:nvSpPr>
          <p:cNvPr id="311" name="Shape 311"/>
          <p:cNvSpPr/>
          <p:nvPr/>
        </p:nvSpPr>
        <p:spPr>
          <a:xfrm>
            <a:off x="5178525" y="1603675"/>
            <a:ext cx="640200" cy="46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Laser</a:t>
            </a:r>
          </a:p>
        </p:txBody>
      </p:sp>
      <p:sp>
        <p:nvSpPr>
          <p:cNvPr id="312" name="Shape 312"/>
          <p:cNvSpPr/>
          <p:nvPr/>
        </p:nvSpPr>
        <p:spPr>
          <a:xfrm>
            <a:off x="7309750" y="1539475"/>
            <a:ext cx="682800" cy="533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Diode</a:t>
            </a:r>
          </a:p>
        </p:txBody>
      </p:sp>
      <p:sp>
        <p:nvSpPr>
          <p:cNvPr id="313" name="Shape 313"/>
          <p:cNvSpPr/>
          <p:nvPr/>
        </p:nvSpPr>
        <p:spPr>
          <a:xfrm>
            <a:off x="7309750" y="2731700"/>
            <a:ext cx="682800" cy="533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Diode</a:t>
            </a:r>
          </a:p>
        </p:txBody>
      </p:sp>
      <p:pic>
        <p:nvPicPr>
          <p:cNvPr id="314" name="Shape 314"/>
          <p:cNvPicPr preferRelativeResize="0"/>
          <p:nvPr/>
        </p:nvPicPr>
        <p:blipFill>
          <a:blip r:embed="rId3">
            <a:alphaModFix/>
          </a:blip>
          <a:stretch>
            <a:fillRect/>
          </a:stretch>
        </p:blipFill>
        <p:spPr>
          <a:xfrm>
            <a:off x="6170349" y="2123250"/>
            <a:ext cx="787775" cy="1750600"/>
          </a:xfrm>
          <a:prstGeom prst="rect">
            <a:avLst/>
          </a:prstGeom>
          <a:noFill/>
          <a:ln>
            <a:noFill/>
          </a:ln>
        </p:spPr>
      </p:pic>
      <p:cxnSp>
        <p:nvCxnSpPr>
          <p:cNvPr id="315" name="Shape 315"/>
          <p:cNvCxnSpPr>
            <a:endCxn id="310" idx="3"/>
          </p:cNvCxnSpPr>
          <p:nvPr/>
        </p:nvCxnSpPr>
        <p:spPr>
          <a:xfrm rot="10800000">
            <a:off x="5818725" y="2998550"/>
            <a:ext cx="413400" cy="0"/>
          </a:xfrm>
          <a:prstGeom prst="straightConnector1">
            <a:avLst/>
          </a:prstGeom>
          <a:noFill/>
          <a:ln cap="flat" cmpd="sng" w="9525">
            <a:solidFill>
              <a:srgbClr val="FF0000"/>
            </a:solidFill>
            <a:prstDash val="solid"/>
            <a:round/>
            <a:headEnd len="lg" w="lg" type="none"/>
            <a:tailEnd len="lg" w="lg" type="none"/>
          </a:ln>
        </p:spPr>
      </p:cxnSp>
      <p:cxnSp>
        <p:nvCxnSpPr>
          <p:cNvPr id="316" name="Shape 316"/>
          <p:cNvCxnSpPr>
            <a:stCxn id="312" idx="1"/>
          </p:cNvCxnSpPr>
          <p:nvPr/>
        </p:nvCxnSpPr>
        <p:spPr>
          <a:xfrm rot="10800000">
            <a:off x="5809450" y="1806325"/>
            <a:ext cx="1500300" cy="0"/>
          </a:xfrm>
          <a:prstGeom prst="straightConnector1">
            <a:avLst/>
          </a:prstGeom>
          <a:noFill/>
          <a:ln cap="flat" cmpd="sng" w="9525">
            <a:solidFill>
              <a:srgbClr val="FF0000"/>
            </a:solidFill>
            <a:prstDash val="solid"/>
            <a:round/>
            <a:headEnd len="lg" w="lg" type="none"/>
            <a:tailEnd len="lg" w="lg"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ph type="title"/>
          </p:nvPr>
        </p:nvSpPr>
        <p:spPr>
          <a:xfrm>
            <a:off x="819150" y="236000"/>
            <a:ext cx="7505700" cy="954600"/>
          </a:xfrm>
          <a:prstGeom prst="rect">
            <a:avLst/>
          </a:prstGeom>
        </p:spPr>
        <p:txBody>
          <a:bodyPr anchorCtr="0" anchor="t" bIns="91425" lIns="91425" rIns="91425" wrap="square" tIns="91425">
            <a:noAutofit/>
          </a:bodyPr>
          <a:lstStyle/>
          <a:p>
            <a:pPr lvl="0" rtl="0">
              <a:spcBef>
                <a:spcPts val="0"/>
              </a:spcBef>
              <a:buNone/>
            </a:pPr>
            <a:r>
              <a:rPr lang="en"/>
              <a:t>Kiosk - Interpreting Sensors </a:t>
            </a:r>
          </a:p>
        </p:txBody>
      </p:sp>
      <p:sp>
        <p:nvSpPr>
          <p:cNvPr id="322" name="Shape 322"/>
          <p:cNvSpPr txBox="1"/>
          <p:nvPr>
            <p:ph idx="1" type="body"/>
          </p:nvPr>
        </p:nvSpPr>
        <p:spPr>
          <a:xfrm>
            <a:off x="819150" y="1347750"/>
            <a:ext cx="3686100" cy="24480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Note that even if a car is tailgating extremely closely, this transition will still occur</a:t>
            </a:r>
            <a:br>
              <a:rPr lang="en" sz="1600"/>
            </a:br>
            <a:br>
              <a:rPr lang="en" sz="1600"/>
            </a:br>
          </a:p>
          <a:p>
            <a:pPr indent="-330200" lvl="0" marL="457200" rtl="0">
              <a:spcBef>
                <a:spcPts val="0"/>
              </a:spcBef>
              <a:buSzPts val="1600"/>
              <a:buChar char="❖"/>
            </a:pPr>
            <a:r>
              <a:rPr lang="en" sz="1600"/>
              <a:t>This works as long as the cars aren’t moving so fast that there isn’t time for a sensor reading</a:t>
            </a:r>
          </a:p>
        </p:txBody>
      </p:sp>
      <p:sp>
        <p:nvSpPr>
          <p:cNvPr id="323" name="Shape 323"/>
          <p:cNvSpPr/>
          <p:nvPr/>
        </p:nvSpPr>
        <p:spPr>
          <a:xfrm>
            <a:off x="5178525" y="2763800"/>
            <a:ext cx="640200" cy="46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Laser</a:t>
            </a:r>
          </a:p>
        </p:txBody>
      </p:sp>
      <p:sp>
        <p:nvSpPr>
          <p:cNvPr id="324" name="Shape 324"/>
          <p:cNvSpPr/>
          <p:nvPr/>
        </p:nvSpPr>
        <p:spPr>
          <a:xfrm>
            <a:off x="5178525" y="1603675"/>
            <a:ext cx="640200" cy="46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Laser</a:t>
            </a:r>
          </a:p>
        </p:txBody>
      </p:sp>
      <p:sp>
        <p:nvSpPr>
          <p:cNvPr id="325" name="Shape 325"/>
          <p:cNvSpPr/>
          <p:nvPr/>
        </p:nvSpPr>
        <p:spPr>
          <a:xfrm>
            <a:off x="7309750" y="1539475"/>
            <a:ext cx="682800" cy="533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Diode</a:t>
            </a:r>
          </a:p>
        </p:txBody>
      </p:sp>
      <p:sp>
        <p:nvSpPr>
          <p:cNvPr id="326" name="Shape 326"/>
          <p:cNvSpPr/>
          <p:nvPr/>
        </p:nvSpPr>
        <p:spPr>
          <a:xfrm>
            <a:off x="7309750" y="2731700"/>
            <a:ext cx="682800" cy="533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Diode</a:t>
            </a:r>
          </a:p>
        </p:txBody>
      </p:sp>
      <p:pic>
        <p:nvPicPr>
          <p:cNvPr id="327" name="Shape 327"/>
          <p:cNvPicPr preferRelativeResize="0"/>
          <p:nvPr/>
        </p:nvPicPr>
        <p:blipFill>
          <a:blip r:embed="rId3">
            <a:alphaModFix/>
          </a:blip>
          <a:stretch>
            <a:fillRect/>
          </a:stretch>
        </p:blipFill>
        <p:spPr>
          <a:xfrm>
            <a:off x="6232124" y="2197950"/>
            <a:ext cx="787775" cy="1750600"/>
          </a:xfrm>
          <a:prstGeom prst="rect">
            <a:avLst/>
          </a:prstGeom>
          <a:noFill/>
          <a:ln>
            <a:noFill/>
          </a:ln>
        </p:spPr>
      </p:pic>
      <p:cxnSp>
        <p:nvCxnSpPr>
          <p:cNvPr id="328" name="Shape 328"/>
          <p:cNvCxnSpPr>
            <a:endCxn id="323" idx="3"/>
          </p:cNvCxnSpPr>
          <p:nvPr/>
        </p:nvCxnSpPr>
        <p:spPr>
          <a:xfrm rot="10800000">
            <a:off x="5818725" y="2998550"/>
            <a:ext cx="413400" cy="0"/>
          </a:xfrm>
          <a:prstGeom prst="straightConnector1">
            <a:avLst/>
          </a:prstGeom>
          <a:noFill/>
          <a:ln cap="flat" cmpd="sng" w="9525">
            <a:solidFill>
              <a:srgbClr val="FF0000"/>
            </a:solidFill>
            <a:prstDash val="solid"/>
            <a:round/>
            <a:headEnd len="lg" w="lg" type="none"/>
            <a:tailEnd len="lg" w="lg" type="none"/>
          </a:ln>
        </p:spPr>
      </p:cxnSp>
      <p:cxnSp>
        <p:nvCxnSpPr>
          <p:cNvPr id="329" name="Shape 329"/>
          <p:cNvCxnSpPr>
            <a:stCxn id="325" idx="1"/>
            <a:endCxn id="324" idx="3"/>
          </p:cNvCxnSpPr>
          <p:nvPr/>
        </p:nvCxnSpPr>
        <p:spPr>
          <a:xfrm flipH="1">
            <a:off x="5818750" y="1806325"/>
            <a:ext cx="1491000" cy="32100"/>
          </a:xfrm>
          <a:prstGeom prst="straightConnector1">
            <a:avLst/>
          </a:prstGeom>
          <a:noFill/>
          <a:ln cap="flat" cmpd="sng" w="9525">
            <a:solidFill>
              <a:srgbClr val="FF0000"/>
            </a:solidFill>
            <a:prstDash val="solid"/>
            <a:round/>
            <a:headEnd len="lg" w="lg" type="none"/>
            <a:tailEnd len="lg" w="lg" type="none"/>
          </a:ln>
        </p:spPr>
      </p:cxnSp>
      <p:pic>
        <p:nvPicPr>
          <p:cNvPr id="330" name="Shape 330"/>
          <p:cNvPicPr preferRelativeResize="0"/>
          <p:nvPr/>
        </p:nvPicPr>
        <p:blipFill rotWithShape="1">
          <a:blip r:embed="rId3">
            <a:alphaModFix/>
          </a:blip>
          <a:srcRect b="-14493" l="-9485" r="-30414" t="-25405"/>
          <a:stretch/>
        </p:blipFill>
        <p:spPr>
          <a:xfrm>
            <a:off x="6232124" y="87825"/>
            <a:ext cx="787775" cy="1750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819150" y="221400"/>
            <a:ext cx="7505700" cy="954600"/>
          </a:xfrm>
          <a:prstGeom prst="rect">
            <a:avLst/>
          </a:prstGeom>
        </p:spPr>
        <p:txBody>
          <a:bodyPr anchorCtr="0" anchor="t" bIns="91425" lIns="91425" rIns="91425" wrap="square" tIns="91425">
            <a:noAutofit/>
          </a:bodyPr>
          <a:lstStyle/>
          <a:p>
            <a:pPr lvl="0" algn="ctr">
              <a:spcBef>
                <a:spcPts val="0"/>
              </a:spcBef>
              <a:buNone/>
            </a:pPr>
            <a:r>
              <a:rPr lang="en"/>
              <a:t>Kiosk - Other Challenges</a:t>
            </a:r>
          </a:p>
        </p:txBody>
      </p:sp>
      <p:sp>
        <p:nvSpPr>
          <p:cNvPr id="336" name="Shape 336"/>
          <p:cNvSpPr txBox="1"/>
          <p:nvPr>
            <p:ph idx="1" type="body"/>
          </p:nvPr>
        </p:nvSpPr>
        <p:spPr>
          <a:xfrm>
            <a:off x="672750" y="903075"/>
            <a:ext cx="7798500" cy="19554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User interactions must be smooth and responsive, meaning the MCU must always be ready to accept input</a:t>
            </a:r>
            <a:br>
              <a:rPr lang="en" sz="1600"/>
            </a:br>
          </a:p>
          <a:p>
            <a:pPr indent="-330200" lvl="0" marL="457200" rtl="0">
              <a:spcBef>
                <a:spcPts val="0"/>
              </a:spcBef>
              <a:spcAft>
                <a:spcPts val="0"/>
              </a:spcAft>
              <a:buSzPts val="1600"/>
              <a:buChar char="❖"/>
            </a:pPr>
            <a:r>
              <a:rPr lang="en" sz="1600"/>
              <a:t>Takes Sensor readings every 100 msec, and determines whether that means there is a car </a:t>
            </a:r>
          </a:p>
          <a:p>
            <a:pPr indent="-330200" lvl="1" marL="914400" rtl="0">
              <a:spcBef>
                <a:spcPts val="0"/>
              </a:spcBef>
              <a:spcAft>
                <a:spcPts val="0"/>
              </a:spcAft>
              <a:buSzPts val="1600"/>
              <a:buChar char="➢"/>
            </a:pPr>
            <a:r>
              <a:rPr lang="en" sz="1600"/>
              <a:t>Must make readings very quickly to keep user input latency low</a:t>
            </a:r>
            <a:br>
              <a:rPr lang="en" sz="1600"/>
            </a:br>
          </a:p>
          <a:p>
            <a:pPr indent="-330200" lvl="0" marL="457200" rtl="0">
              <a:spcBef>
                <a:spcPts val="0"/>
              </a:spcBef>
              <a:spcAft>
                <a:spcPts val="0"/>
              </a:spcAft>
              <a:buSzPts val="1600"/>
              <a:buChar char="❖"/>
            </a:pPr>
            <a:r>
              <a:rPr lang="en" sz="1600"/>
              <a:t>The Kiosk must also send all this information to the web server, while taking care to avoid data races</a:t>
            </a:r>
            <a:br>
              <a:rPr lang="en" sz="1600"/>
            </a:br>
          </a:p>
          <a:p>
            <a:pPr indent="-330200" lvl="0" marL="457200" rtl="0">
              <a:spcBef>
                <a:spcPts val="0"/>
              </a:spcBef>
              <a:spcAft>
                <a:spcPts val="0"/>
              </a:spcAft>
              <a:buSzPts val="1600"/>
              <a:buChar char="❖"/>
            </a:pPr>
            <a:r>
              <a:rPr lang="en" sz="1600"/>
              <a:t>Since there is only one data connection to the WiFi module, sensor data and parking spot data cannot be transferred simultaneously</a:t>
            </a:r>
            <a:br>
              <a:rPr lang="en" sz="1600"/>
            </a:br>
          </a:p>
          <a:p>
            <a:pPr indent="-330200" lvl="0" marL="457200" rtl="0">
              <a:spcBef>
                <a:spcPts val="0"/>
              </a:spcBef>
              <a:buSzPts val="1600"/>
              <a:buChar char="❖"/>
            </a:pPr>
            <a:r>
              <a:rPr lang="en" sz="1600"/>
              <a:t>We managed to do all this with about $5 worth of processing power</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type="title"/>
          </p:nvPr>
        </p:nvSpPr>
        <p:spPr>
          <a:xfrm>
            <a:off x="819150" y="427875"/>
            <a:ext cx="7505700" cy="954600"/>
          </a:xfrm>
          <a:prstGeom prst="rect">
            <a:avLst/>
          </a:prstGeom>
        </p:spPr>
        <p:txBody>
          <a:bodyPr anchorCtr="0" anchor="t" bIns="91425" lIns="91425" rIns="91425" wrap="square" tIns="91425">
            <a:noAutofit/>
          </a:bodyPr>
          <a:lstStyle/>
          <a:p>
            <a:pPr lvl="0" algn="ctr">
              <a:spcBef>
                <a:spcPts val="0"/>
              </a:spcBef>
              <a:buNone/>
            </a:pPr>
            <a:r>
              <a:rPr lang="en"/>
              <a:t>Kiosk - Software Design</a:t>
            </a:r>
          </a:p>
        </p:txBody>
      </p:sp>
      <p:sp>
        <p:nvSpPr>
          <p:cNvPr id="342" name="Shape 342"/>
          <p:cNvSpPr txBox="1"/>
          <p:nvPr>
            <p:ph idx="1" type="body"/>
          </p:nvPr>
        </p:nvSpPr>
        <p:spPr>
          <a:xfrm>
            <a:off x="819150" y="1062375"/>
            <a:ext cx="7505700" cy="36969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The key was to leverage the processing capabilities of the ESP8266 module with the I/O capabilities of the ATMega</a:t>
            </a:r>
          </a:p>
          <a:p>
            <a:pPr indent="-330200" lvl="0" marL="457200" rtl="0">
              <a:spcBef>
                <a:spcPts val="0"/>
              </a:spcBef>
              <a:spcAft>
                <a:spcPts val="0"/>
              </a:spcAft>
              <a:buSzPts val="1600"/>
              <a:buChar char="❖"/>
            </a:pPr>
            <a:r>
              <a:rPr lang="en" sz="1600"/>
              <a:t>We used a command pattern to allow the ATmega to control the processing on the WiFi module.</a:t>
            </a:r>
          </a:p>
          <a:p>
            <a:pPr indent="-330200" lvl="0" marL="457200" rtl="0">
              <a:spcBef>
                <a:spcPts val="0"/>
              </a:spcBef>
              <a:spcAft>
                <a:spcPts val="0"/>
              </a:spcAft>
              <a:buSzPts val="1600"/>
              <a:buChar char="❖"/>
            </a:pPr>
            <a:r>
              <a:rPr lang="en" sz="1600"/>
              <a:t>All commands are initiated by ATMega, and consist of a single line in a format that is convenient for the receiver</a:t>
            </a:r>
          </a:p>
          <a:p>
            <a:pPr indent="-330200" lvl="0" marL="457200" rtl="0">
              <a:spcBef>
                <a:spcPts val="0"/>
              </a:spcBef>
              <a:buSzPts val="1600"/>
              <a:buChar char="❖"/>
            </a:pPr>
            <a:r>
              <a:rPr lang="en" sz="1600"/>
              <a:t>Below is a rough example of the data exchange when a user is looking up where they parked</a:t>
            </a:r>
          </a:p>
          <a:p>
            <a:pPr lvl="0" rtl="0">
              <a:spcBef>
                <a:spcPts val="0"/>
              </a:spcBef>
              <a:buNone/>
            </a:pPr>
            <a:r>
              <a:t/>
            </a:r>
            <a:endParaRPr/>
          </a:p>
          <a:p>
            <a:pPr lvl="0" rtl="0">
              <a:spcBef>
                <a:spcPts val="0"/>
              </a:spcBef>
              <a:buNone/>
            </a:pPr>
            <a:r>
              <a:t/>
            </a:r>
            <a:endParaRPr/>
          </a:p>
        </p:txBody>
      </p:sp>
      <p:sp>
        <p:nvSpPr>
          <p:cNvPr id="343" name="Shape 343"/>
          <p:cNvSpPr/>
          <p:nvPr/>
        </p:nvSpPr>
        <p:spPr>
          <a:xfrm>
            <a:off x="864375" y="3660200"/>
            <a:ext cx="1067100" cy="10992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a:t>ATMega</a:t>
            </a:r>
          </a:p>
        </p:txBody>
      </p:sp>
      <p:sp>
        <p:nvSpPr>
          <p:cNvPr id="344" name="Shape 344"/>
          <p:cNvSpPr/>
          <p:nvPr/>
        </p:nvSpPr>
        <p:spPr>
          <a:xfrm>
            <a:off x="1931700" y="3606850"/>
            <a:ext cx="4577700" cy="4698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REQ:/getSpot {“userid”:”123”,”passcode”:”9876”}</a:t>
            </a:r>
          </a:p>
        </p:txBody>
      </p:sp>
      <p:sp>
        <p:nvSpPr>
          <p:cNvPr id="345" name="Shape 345"/>
          <p:cNvSpPr/>
          <p:nvPr/>
        </p:nvSpPr>
        <p:spPr>
          <a:xfrm>
            <a:off x="6509400" y="3606850"/>
            <a:ext cx="1815300" cy="10992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a:t>ESP8266 WiFi Module</a:t>
            </a:r>
          </a:p>
        </p:txBody>
      </p:sp>
      <p:sp>
        <p:nvSpPr>
          <p:cNvPr id="346" name="Shape 346"/>
          <p:cNvSpPr/>
          <p:nvPr/>
        </p:nvSpPr>
        <p:spPr>
          <a:xfrm>
            <a:off x="1931700" y="4225775"/>
            <a:ext cx="4577700" cy="469800"/>
          </a:xfrm>
          <a:prstGeom prst="lef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RSP:200:GARAGE D FLOOR 2  SPOT NUM 555</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Shape 351"/>
          <p:cNvSpPr txBox="1"/>
          <p:nvPr>
            <p:ph type="title"/>
          </p:nvPr>
        </p:nvSpPr>
        <p:spPr>
          <a:xfrm>
            <a:off x="819150" y="450275"/>
            <a:ext cx="7505700" cy="954600"/>
          </a:xfrm>
          <a:prstGeom prst="rect">
            <a:avLst/>
          </a:prstGeom>
        </p:spPr>
        <p:txBody>
          <a:bodyPr anchorCtr="0" anchor="t" bIns="91425" lIns="91425" rIns="91425" wrap="square" tIns="91425">
            <a:noAutofit/>
          </a:bodyPr>
          <a:lstStyle/>
          <a:p>
            <a:pPr lvl="0" algn="ctr">
              <a:spcBef>
                <a:spcPts val="0"/>
              </a:spcBef>
              <a:buNone/>
            </a:pPr>
            <a:r>
              <a:rPr lang="en"/>
              <a:t>Software Details</a:t>
            </a:r>
          </a:p>
        </p:txBody>
      </p:sp>
      <p:sp>
        <p:nvSpPr>
          <p:cNvPr id="352" name="Shape 352"/>
          <p:cNvSpPr txBox="1"/>
          <p:nvPr>
            <p:ph idx="1" type="body"/>
          </p:nvPr>
        </p:nvSpPr>
        <p:spPr>
          <a:xfrm>
            <a:off x="819150" y="1096450"/>
            <a:ext cx="7773900" cy="24480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b="1" lang="en" sz="1600"/>
              <a:t>NodeJs</a:t>
            </a:r>
            <a:r>
              <a:rPr lang="en" sz="1600"/>
              <a:t> is being used as our backend Server</a:t>
            </a:r>
          </a:p>
          <a:p>
            <a:pPr indent="-330200" lvl="1" marL="914400" rtl="0">
              <a:spcBef>
                <a:spcPts val="0"/>
              </a:spcBef>
              <a:spcAft>
                <a:spcPts val="0"/>
              </a:spcAft>
              <a:buSzPts val="1600"/>
              <a:buChar char="➢"/>
            </a:pPr>
            <a:r>
              <a:rPr lang="en" sz="1600"/>
              <a:t>Handles update requests when garage sensors are triggered</a:t>
            </a:r>
          </a:p>
          <a:p>
            <a:pPr indent="-330200" lvl="1" marL="914400" rtl="0">
              <a:spcBef>
                <a:spcPts val="0"/>
              </a:spcBef>
              <a:spcAft>
                <a:spcPts val="0"/>
              </a:spcAft>
              <a:buSzPts val="1600"/>
              <a:buChar char="➢"/>
            </a:pPr>
            <a:r>
              <a:rPr lang="en" sz="1600"/>
              <a:t>Used to constantly refresh the garage information table on the website </a:t>
            </a:r>
          </a:p>
          <a:p>
            <a:pPr indent="-330200" lvl="1" marL="914400" rtl="0">
              <a:spcBef>
                <a:spcPts val="0"/>
              </a:spcBef>
              <a:spcAft>
                <a:spcPts val="0"/>
              </a:spcAft>
              <a:buSzPts val="1600"/>
              <a:buChar char="➢"/>
            </a:pPr>
            <a:r>
              <a:rPr lang="en" sz="1600"/>
              <a:t>Handles data transfer of vehicle location to our garage kiosk system and website.</a:t>
            </a:r>
            <a:br>
              <a:rPr lang="en" sz="1600"/>
            </a:br>
          </a:p>
          <a:p>
            <a:pPr indent="-330200" lvl="0" marL="457200" rtl="0">
              <a:spcBef>
                <a:spcPts val="0"/>
              </a:spcBef>
              <a:spcAft>
                <a:spcPts val="0"/>
              </a:spcAft>
              <a:buSzPts val="1600"/>
              <a:buChar char="❖"/>
            </a:pPr>
            <a:r>
              <a:rPr b="1" lang="en" sz="1600"/>
              <a:t>MySQL</a:t>
            </a:r>
            <a:r>
              <a:rPr lang="en" sz="1600"/>
              <a:t> is the Database Management System we are using</a:t>
            </a:r>
          </a:p>
          <a:p>
            <a:pPr indent="-330200" lvl="1" marL="914400" rtl="0">
              <a:spcBef>
                <a:spcPts val="0"/>
              </a:spcBef>
              <a:spcAft>
                <a:spcPts val="0"/>
              </a:spcAft>
              <a:buSzPts val="1600"/>
              <a:buChar char="➢"/>
            </a:pPr>
            <a:r>
              <a:rPr lang="en" sz="1600"/>
              <a:t>Holds information for all garages and users</a:t>
            </a:r>
          </a:p>
          <a:p>
            <a:pPr indent="-330200" lvl="1" marL="914400" rtl="0">
              <a:spcBef>
                <a:spcPts val="0"/>
              </a:spcBef>
              <a:spcAft>
                <a:spcPts val="0"/>
              </a:spcAft>
              <a:buSzPts val="1600"/>
              <a:buChar char="➢"/>
            </a:pPr>
            <a:r>
              <a:rPr lang="en" sz="1600"/>
              <a:t>Used to store user’s vehicle location</a:t>
            </a:r>
            <a:br>
              <a:rPr lang="en" sz="1600"/>
            </a:br>
          </a:p>
          <a:p>
            <a:pPr indent="-330200" lvl="0" marL="457200" rtl="0">
              <a:spcBef>
                <a:spcPts val="0"/>
              </a:spcBef>
              <a:spcAft>
                <a:spcPts val="0"/>
              </a:spcAft>
              <a:buSzPts val="1600"/>
              <a:buChar char="❖"/>
            </a:pPr>
            <a:r>
              <a:rPr lang="en" sz="1600"/>
              <a:t> </a:t>
            </a:r>
            <a:r>
              <a:rPr b="1" lang="en" sz="1600"/>
              <a:t>HTML, BootStrap CSS </a:t>
            </a:r>
            <a:r>
              <a:rPr lang="en" sz="1600"/>
              <a:t>and </a:t>
            </a:r>
            <a:r>
              <a:rPr b="1" lang="en" sz="1600"/>
              <a:t>AngularJS</a:t>
            </a:r>
            <a:r>
              <a:rPr lang="en" sz="1600"/>
              <a:t> used for creating frontend web page</a:t>
            </a:r>
          </a:p>
          <a:p>
            <a:pPr indent="-330200" lvl="1" marL="914400" rtl="0">
              <a:spcBef>
                <a:spcPts val="0"/>
              </a:spcBef>
              <a:spcAft>
                <a:spcPts val="0"/>
              </a:spcAft>
              <a:buSzPts val="1600"/>
              <a:buChar char="➢"/>
            </a:pPr>
            <a:r>
              <a:rPr lang="en" sz="1600"/>
              <a:t>Displays real time garage information/availability</a:t>
            </a:r>
          </a:p>
          <a:p>
            <a:pPr indent="-330200" lvl="1" marL="914400" rtl="0">
              <a:spcBef>
                <a:spcPts val="0"/>
              </a:spcBef>
              <a:buSzPts val="1600"/>
              <a:buChar char="➢"/>
            </a:pPr>
            <a:r>
              <a:rPr lang="en" sz="1600"/>
              <a:t>Allows users to store and retrieve their vehicles location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Shape 357"/>
          <p:cNvSpPr txBox="1"/>
          <p:nvPr>
            <p:ph idx="1" type="body"/>
          </p:nvPr>
        </p:nvSpPr>
        <p:spPr>
          <a:xfrm>
            <a:off x="430250" y="710425"/>
            <a:ext cx="7637100" cy="2448000"/>
          </a:xfrm>
          <a:prstGeom prst="rect">
            <a:avLst/>
          </a:prstGeom>
        </p:spPr>
        <p:txBody>
          <a:bodyPr anchorCtr="0" anchor="t" bIns="91425" lIns="91425" rIns="91425" wrap="square" tIns="91425">
            <a:noAutofit/>
          </a:bodyPr>
          <a:lstStyle/>
          <a:p>
            <a:pPr lvl="0">
              <a:spcBef>
                <a:spcPts val="0"/>
              </a:spcBef>
              <a:buNone/>
            </a:pPr>
            <a:r>
              <a:t/>
            </a:r>
            <a:endParaRPr sz="1600"/>
          </a:p>
          <a:p>
            <a:pPr indent="-330200" lvl="0" marL="457200" rtl="0">
              <a:spcBef>
                <a:spcPts val="0"/>
              </a:spcBef>
              <a:spcAft>
                <a:spcPts val="0"/>
              </a:spcAft>
              <a:buSzPts val="1600"/>
              <a:buChar char="❖"/>
            </a:pPr>
            <a:r>
              <a:rPr lang="en" sz="1600"/>
              <a:t>Very good at handling a large amount of requests with ease, specifically I/O requests by using asynchronous event driven APIs.	</a:t>
            </a:r>
            <a:br>
              <a:rPr lang="en" sz="1600"/>
            </a:br>
          </a:p>
          <a:p>
            <a:pPr indent="-330200" lvl="0" marL="457200" rtl="0">
              <a:spcBef>
                <a:spcPts val="0"/>
              </a:spcBef>
              <a:spcAft>
                <a:spcPts val="0"/>
              </a:spcAft>
              <a:buSzPts val="1600"/>
              <a:buChar char="❖"/>
            </a:pPr>
            <a:r>
              <a:rPr lang="en" sz="1600"/>
              <a:t>NPM (Node Package Manager) which is a great tool for managing 3rd-party dependencies. </a:t>
            </a:r>
            <a:br>
              <a:rPr lang="en" sz="1600"/>
            </a:br>
          </a:p>
          <a:p>
            <a:pPr indent="-330200" lvl="0" marL="457200" rtl="0">
              <a:spcBef>
                <a:spcPts val="0"/>
              </a:spcBef>
              <a:spcAft>
                <a:spcPts val="0"/>
              </a:spcAft>
              <a:buSzPts val="1600"/>
              <a:buChar char="❖"/>
            </a:pPr>
            <a:r>
              <a:rPr lang="en" sz="1600"/>
              <a:t>Lots of useful libraries such as crypto which we used to implement a sha256 login system.</a:t>
            </a:r>
            <a:br>
              <a:rPr lang="en" sz="1600"/>
            </a:br>
          </a:p>
          <a:p>
            <a:pPr indent="-330200" lvl="0" marL="457200" rtl="0">
              <a:spcBef>
                <a:spcPts val="0"/>
              </a:spcBef>
              <a:buSzPts val="1600"/>
              <a:buChar char="❖"/>
            </a:pPr>
            <a:r>
              <a:rPr lang="en" sz="1600"/>
              <a:t>We use a NodeJS MySQL plugin which allows us to pool database connections, this lets us hand a database connection to any http request that requires one. </a:t>
            </a:r>
          </a:p>
          <a:p>
            <a:pPr lvl="0">
              <a:spcBef>
                <a:spcPts val="0"/>
              </a:spcBef>
              <a:buNone/>
            </a:pPr>
            <a:r>
              <a:t/>
            </a:r>
            <a:endParaRPr sz="1600"/>
          </a:p>
        </p:txBody>
      </p:sp>
      <p:sp>
        <p:nvSpPr>
          <p:cNvPr id="358" name="Shape 358"/>
          <p:cNvSpPr txBox="1"/>
          <p:nvPr/>
        </p:nvSpPr>
        <p:spPr>
          <a:xfrm>
            <a:off x="2692575" y="432750"/>
            <a:ext cx="4358100" cy="540000"/>
          </a:xfrm>
          <a:prstGeom prst="rect">
            <a:avLst/>
          </a:prstGeom>
          <a:noFill/>
          <a:ln>
            <a:noFill/>
          </a:ln>
        </p:spPr>
        <p:txBody>
          <a:bodyPr anchorCtr="0" anchor="t" bIns="91425" lIns="91425" rIns="91425" wrap="square" tIns="91425">
            <a:noAutofit/>
          </a:bodyPr>
          <a:lstStyle/>
          <a:p>
            <a:pPr lvl="0">
              <a:spcBef>
                <a:spcPts val="0"/>
              </a:spcBef>
              <a:buNone/>
            </a:pPr>
            <a:r>
              <a:rPr lang="en" sz="3000">
                <a:solidFill>
                  <a:schemeClr val="lt1"/>
                </a:solidFill>
                <a:latin typeface="Nunito"/>
                <a:ea typeface="Nunito"/>
                <a:cs typeface="Nunito"/>
                <a:sym typeface="Nunito"/>
              </a:rPr>
              <a:t>NodeJS Description</a:t>
            </a:r>
          </a:p>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Shape 363"/>
          <p:cNvSpPr txBox="1"/>
          <p:nvPr>
            <p:ph idx="1" type="body"/>
          </p:nvPr>
        </p:nvSpPr>
        <p:spPr>
          <a:xfrm>
            <a:off x="330550" y="962300"/>
            <a:ext cx="7178700" cy="25914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The </a:t>
            </a:r>
            <a:r>
              <a:rPr b="1" lang="en" sz="1600" u="sng"/>
              <a:t>Users table</a:t>
            </a:r>
            <a:r>
              <a:rPr lang="en" sz="1600"/>
              <a:t> holds user id (possibly UCF ID), salt, and passcode</a:t>
            </a:r>
            <a:br>
              <a:rPr lang="en" sz="1600"/>
            </a:br>
          </a:p>
          <a:p>
            <a:pPr indent="-330200" lvl="0" marL="457200" rtl="0">
              <a:spcBef>
                <a:spcPts val="0"/>
              </a:spcBef>
              <a:spcAft>
                <a:spcPts val="0"/>
              </a:spcAft>
              <a:buSzPts val="1600"/>
              <a:buChar char="❖"/>
            </a:pPr>
            <a:r>
              <a:rPr lang="en" sz="1600"/>
              <a:t>The </a:t>
            </a:r>
            <a:r>
              <a:rPr b="1" lang="en" sz="1600" u="sng"/>
              <a:t>Garage table</a:t>
            </a:r>
            <a:r>
              <a:rPr lang="en" sz="1600"/>
              <a:t> holds garage information such as number of spots and floors  </a:t>
            </a:r>
            <a:br>
              <a:rPr lang="en" sz="1600"/>
            </a:br>
          </a:p>
          <a:p>
            <a:pPr indent="-330200" lvl="0" marL="457200">
              <a:spcBef>
                <a:spcPts val="0"/>
              </a:spcBef>
              <a:buSzPts val="1600"/>
              <a:buChar char="❖"/>
            </a:pPr>
            <a:r>
              <a:rPr b="1" lang="en" sz="1600" u="sng"/>
              <a:t>Vehicle location</a:t>
            </a:r>
            <a:r>
              <a:rPr lang="en" sz="1600"/>
              <a:t> uses two foreign keys (</a:t>
            </a:r>
            <a:r>
              <a:rPr lang="en" sz="1600" u="sng"/>
              <a:t>account_id</a:t>
            </a:r>
            <a:r>
              <a:rPr lang="en" sz="1600"/>
              <a:t> from users table which is also the primary key) and (</a:t>
            </a:r>
            <a:r>
              <a:rPr lang="en" sz="1600" u="sng"/>
              <a:t>garage_id </a:t>
            </a:r>
            <a:r>
              <a:rPr lang="en" sz="1600"/>
              <a:t>from garages table) in order to create a unique entry in this table allowing users to “store” their location to be retrieved later. </a:t>
            </a:r>
          </a:p>
        </p:txBody>
      </p:sp>
      <p:sp>
        <p:nvSpPr>
          <p:cNvPr id="364" name="Shape 364"/>
          <p:cNvSpPr txBox="1"/>
          <p:nvPr/>
        </p:nvSpPr>
        <p:spPr>
          <a:xfrm>
            <a:off x="836825" y="282325"/>
            <a:ext cx="7254000" cy="7362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None/>
            </a:pPr>
            <a:r>
              <a:rPr lang="en" sz="3000">
                <a:solidFill>
                  <a:schemeClr val="lt1"/>
                </a:solidFill>
                <a:latin typeface="Nunito"/>
                <a:ea typeface="Nunito"/>
                <a:cs typeface="Nunito"/>
                <a:sym typeface="Nunito"/>
              </a:rPr>
              <a:t>Database Tables Description</a:t>
            </a:r>
          </a:p>
        </p:txBody>
      </p:sp>
      <p:pic>
        <p:nvPicPr>
          <p:cNvPr id="365" name="Shape 365"/>
          <p:cNvPicPr preferRelativeResize="0"/>
          <p:nvPr/>
        </p:nvPicPr>
        <p:blipFill>
          <a:blip r:embed="rId3">
            <a:alphaModFix/>
          </a:blip>
          <a:stretch>
            <a:fillRect/>
          </a:stretch>
        </p:blipFill>
        <p:spPr>
          <a:xfrm>
            <a:off x="621250" y="3249025"/>
            <a:ext cx="7685149" cy="1556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Shape 370"/>
          <p:cNvSpPr txBox="1"/>
          <p:nvPr>
            <p:ph type="title"/>
          </p:nvPr>
        </p:nvSpPr>
        <p:spPr>
          <a:xfrm>
            <a:off x="424825" y="348250"/>
            <a:ext cx="7505700" cy="954600"/>
          </a:xfrm>
          <a:prstGeom prst="rect">
            <a:avLst/>
          </a:prstGeom>
        </p:spPr>
        <p:txBody>
          <a:bodyPr anchorCtr="0" anchor="t" bIns="91425" lIns="91425" rIns="91425" wrap="square" tIns="91425">
            <a:noAutofit/>
          </a:bodyPr>
          <a:lstStyle/>
          <a:p>
            <a:pPr lvl="0" algn="ctr">
              <a:spcBef>
                <a:spcPts val="0"/>
              </a:spcBef>
              <a:buNone/>
            </a:pPr>
            <a:r>
              <a:rPr lang="en"/>
              <a:t>Web Application - Interface</a:t>
            </a:r>
          </a:p>
        </p:txBody>
      </p:sp>
      <p:sp>
        <p:nvSpPr>
          <p:cNvPr id="371" name="Shape 371"/>
          <p:cNvSpPr txBox="1"/>
          <p:nvPr>
            <p:ph idx="1" type="body"/>
          </p:nvPr>
        </p:nvSpPr>
        <p:spPr>
          <a:xfrm>
            <a:off x="169225" y="627125"/>
            <a:ext cx="4628400" cy="2448000"/>
          </a:xfrm>
          <a:prstGeom prst="rect">
            <a:avLst/>
          </a:prstGeom>
        </p:spPr>
        <p:txBody>
          <a:bodyPr anchorCtr="0" anchor="t" bIns="91425" lIns="91425" rIns="91425" wrap="square" tIns="91425">
            <a:noAutofit/>
          </a:bodyPr>
          <a:lstStyle/>
          <a:p>
            <a:pPr lvl="0" rtl="0">
              <a:spcBef>
                <a:spcPts val="0"/>
              </a:spcBef>
              <a:buNone/>
            </a:pPr>
            <a:r>
              <a:t/>
            </a:r>
            <a:endParaRPr/>
          </a:p>
          <a:p>
            <a:pPr indent="-330200" lvl="0" marL="457200" rtl="0">
              <a:spcBef>
                <a:spcPts val="0"/>
              </a:spcBef>
              <a:spcAft>
                <a:spcPts val="0"/>
              </a:spcAft>
              <a:buSzPts val="1600"/>
              <a:buChar char="❖"/>
            </a:pPr>
            <a:r>
              <a:rPr lang="en" sz="1600"/>
              <a:t>The Garage information is immediately accessible</a:t>
            </a:r>
          </a:p>
          <a:p>
            <a:pPr indent="-330200" lvl="0" marL="457200" rtl="0">
              <a:spcBef>
                <a:spcPts val="0"/>
              </a:spcBef>
              <a:spcAft>
                <a:spcPts val="0"/>
              </a:spcAft>
              <a:buSzPts val="1600"/>
              <a:buChar char="❖"/>
            </a:pPr>
            <a:r>
              <a:rPr lang="en" sz="1600"/>
              <a:t>The garage tables update in real time</a:t>
            </a:r>
            <a:r>
              <a:rPr lang="en" sz="1600"/>
              <a:t> </a:t>
            </a:r>
          </a:p>
          <a:p>
            <a:pPr indent="-330200" lvl="0" marL="457200" rtl="0">
              <a:spcBef>
                <a:spcPts val="0"/>
              </a:spcBef>
              <a:spcAft>
                <a:spcPts val="0"/>
              </a:spcAft>
              <a:buSzPts val="1600"/>
              <a:buChar char="❖"/>
            </a:pPr>
            <a:r>
              <a:rPr lang="en" sz="1600"/>
              <a:t>Users can store their vehicles location manually by filling out the form or they can take a picture of a QR code located at that location.</a:t>
            </a:r>
          </a:p>
          <a:p>
            <a:pPr indent="-330200" lvl="0" marL="457200" rtl="0">
              <a:spcBef>
                <a:spcPts val="0"/>
              </a:spcBef>
              <a:spcAft>
                <a:spcPts val="0"/>
              </a:spcAft>
              <a:buSzPts val="1600"/>
              <a:buChar char="❖"/>
            </a:pPr>
            <a:r>
              <a:rPr lang="en" sz="1600"/>
              <a:t>We use a JavaScript port of the </a:t>
            </a:r>
            <a:r>
              <a:rPr lang="en" sz="1600">
                <a:solidFill>
                  <a:srgbClr val="24292E"/>
                </a:solidFill>
              </a:rPr>
              <a:t>ZXing QR code scanner library to read and process images sent from users to extract and decode the</a:t>
            </a:r>
            <a:r>
              <a:rPr lang="en" sz="1600">
                <a:solidFill>
                  <a:srgbClr val="24292E"/>
                </a:solidFill>
                <a:latin typeface="Verdana"/>
                <a:ea typeface="Verdana"/>
                <a:cs typeface="Verdana"/>
                <a:sym typeface="Verdana"/>
              </a:rPr>
              <a:t> </a:t>
            </a:r>
            <a:r>
              <a:rPr lang="en" sz="1600">
                <a:solidFill>
                  <a:srgbClr val="24292E"/>
                </a:solidFill>
              </a:rPr>
              <a:t>QR code from the images they upload.</a:t>
            </a:r>
          </a:p>
          <a:p>
            <a:pPr indent="-330200" lvl="0" marL="457200" rtl="0">
              <a:spcBef>
                <a:spcPts val="0"/>
              </a:spcBef>
              <a:buSzPts val="1600"/>
              <a:buChar char="❖"/>
            </a:pPr>
            <a:r>
              <a:rPr lang="en" sz="1600"/>
              <a:t>Users can retrieve their spot if they have saved one</a:t>
            </a:r>
          </a:p>
          <a:p>
            <a:pPr lvl="0" rtl="0">
              <a:spcBef>
                <a:spcPts val="0"/>
              </a:spcBef>
              <a:buNone/>
            </a:pPr>
            <a:r>
              <a:t/>
            </a:r>
            <a:endParaRPr/>
          </a:p>
        </p:txBody>
      </p:sp>
      <p:pic>
        <p:nvPicPr>
          <p:cNvPr id="372" name="Shape 372"/>
          <p:cNvPicPr preferRelativeResize="0"/>
          <p:nvPr/>
        </p:nvPicPr>
        <p:blipFill>
          <a:blip r:embed="rId3">
            <a:alphaModFix/>
          </a:blip>
          <a:stretch>
            <a:fillRect/>
          </a:stretch>
        </p:blipFill>
        <p:spPr>
          <a:xfrm>
            <a:off x="4670250" y="1033325"/>
            <a:ext cx="1971825" cy="3535851"/>
          </a:xfrm>
          <a:prstGeom prst="rect">
            <a:avLst/>
          </a:prstGeom>
          <a:noFill/>
          <a:ln>
            <a:noFill/>
          </a:ln>
        </p:spPr>
      </p:pic>
      <p:pic>
        <p:nvPicPr>
          <p:cNvPr id="373" name="Shape 373"/>
          <p:cNvPicPr preferRelativeResize="0"/>
          <p:nvPr/>
        </p:nvPicPr>
        <p:blipFill>
          <a:blip r:embed="rId4">
            <a:alphaModFix/>
          </a:blip>
          <a:stretch>
            <a:fillRect/>
          </a:stretch>
        </p:blipFill>
        <p:spPr>
          <a:xfrm>
            <a:off x="6864950" y="1033325"/>
            <a:ext cx="2028056" cy="3535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lgn="ctr">
              <a:spcBef>
                <a:spcPts val="0"/>
              </a:spcBef>
              <a:buNone/>
            </a:pPr>
            <a:r>
              <a:rPr lang="en"/>
              <a:t>Solutions</a:t>
            </a:r>
          </a:p>
        </p:txBody>
      </p:sp>
      <p:sp>
        <p:nvSpPr>
          <p:cNvPr id="144" name="Shape 144"/>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indent="-330200" lvl="0" marL="457200">
              <a:spcBef>
                <a:spcPts val="0"/>
              </a:spcBef>
              <a:spcAft>
                <a:spcPts val="0"/>
              </a:spcAft>
              <a:buSzPts val="1600"/>
              <a:buChar char="❖"/>
            </a:pPr>
            <a:r>
              <a:rPr lang="en" sz="1600"/>
              <a:t>Implement garage sensors directly connected to a microcontroller which sends information to a web server  to update the volume of cars and spots available in real time</a:t>
            </a:r>
            <a:br>
              <a:rPr lang="en" sz="1600"/>
            </a:br>
          </a:p>
          <a:p>
            <a:pPr indent="-330200" lvl="0" marL="457200">
              <a:spcBef>
                <a:spcPts val="0"/>
              </a:spcBef>
              <a:spcAft>
                <a:spcPts val="0"/>
              </a:spcAft>
              <a:buSzPts val="1600"/>
              <a:buChar char="❖"/>
            </a:pPr>
            <a:r>
              <a:rPr lang="en" sz="1600"/>
              <a:t>Create a quick and </a:t>
            </a:r>
            <a:r>
              <a:rPr lang="en" sz="1600"/>
              <a:t>streamlined</a:t>
            </a:r>
            <a:r>
              <a:rPr lang="en" sz="1600"/>
              <a:t> process to save your car’s location for a later reminder upon return to the garage</a:t>
            </a:r>
            <a:br>
              <a:rPr lang="en" sz="1600"/>
            </a:br>
          </a:p>
          <a:p>
            <a:pPr indent="-330200" lvl="0" marL="457200">
              <a:spcBef>
                <a:spcPts val="0"/>
              </a:spcBef>
              <a:buSzPts val="1600"/>
              <a:buChar char="❖"/>
            </a:pPr>
            <a:r>
              <a:rPr lang="en" sz="1600"/>
              <a:t>Use readily available and inexpensive parts for all aspects of the design</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Shape 378"/>
          <p:cNvSpPr txBox="1"/>
          <p:nvPr>
            <p:ph type="title"/>
          </p:nvPr>
        </p:nvSpPr>
        <p:spPr>
          <a:xfrm>
            <a:off x="819150" y="423700"/>
            <a:ext cx="7505700" cy="954600"/>
          </a:xfrm>
          <a:prstGeom prst="rect">
            <a:avLst/>
          </a:prstGeom>
        </p:spPr>
        <p:txBody>
          <a:bodyPr anchorCtr="0" anchor="t" bIns="91425" lIns="91425" rIns="91425" wrap="square" tIns="91425">
            <a:noAutofit/>
          </a:bodyPr>
          <a:lstStyle/>
          <a:p>
            <a:pPr lvl="0" algn="ctr">
              <a:spcBef>
                <a:spcPts val="0"/>
              </a:spcBef>
              <a:buNone/>
            </a:pPr>
            <a:r>
              <a:rPr lang="en"/>
              <a:t>Task Allocation</a:t>
            </a:r>
          </a:p>
        </p:txBody>
      </p:sp>
      <p:pic>
        <p:nvPicPr>
          <p:cNvPr id="379" name="Shape 379"/>
          <p:cNvPicPr preferRelativeResize="0"/>
          <p:nvPr/>
        </p:nvPicPr>
        <p:blipFill>
          <a:blip r:embed="rId3">
            <a:alphaModFix/>
          </a:blip>
          <a:stretch>
            <a:fillRect/>
          </a:stretch>
        </p:blipFill>
        <p:spPr>
          <a:xfrm>
            <a:off x="1825875" y="1378300"/>
            <a:ext cx="5492252" cy="3038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Shape 384"/>
          <p:cNvSpPr txBox="1"/>
          <p:nvPr>
            <p:ph type="title"/>
          </p:nvPr>
        </p:nvSpPr>
        <p:spPr>
          <a:xfrm>
            <a:off x="329100" y="447600"/>
            <a:ext cx="2399700" cy="664200"/>
          </a:xfrm>
          <a:prstGeom prst="rect">
            <a:avLst/>
          </a:prstGeom>
        </p:spPr>
        <p:txBody>
          <a:bodyPr anchorCtr="0" anchor="t" bIns="91425" lIns="91425" rIns="91425" wrap="square" tIns="91425">
            <a:noAutofit/>
          </a:bodyPr>
          <a:lstStyle/>
          <a:p>
            <a:pPr lvl="0" algn="ctr">
              <a:spcBef>
                <a:spcPts val="0"/>
              </a:spcBef>
              <a:buNone/>
            </a:pPr>
            <a:r>
              <a:rPr lang="en"/>
              <a:t>Budget</a:t>
            </a:r>
          </a:p>
        </p:txBody>
      </p:sp>
      <p:graphicFrame>
        <p:nvGraphicFramePr>
          <p:cNvPr id="385" name="Shape 385"/>
          <p:cNvGraphicFramePr/>
          <p:nvPr/>
        </p:nvGraphicFramePr>
        <p:xfrm>
          <a:off x="4684775" y="620325"/>
          <a:ext cx="3000000" cy="3000000"/>
        </p:xfrm>
        <a:graphic>
          <a:graphicData uri="http://schemas.openxmlformats.org/drawingml/2006/table">
            <a:tbl>
              <a:tblPr>
                <a:noFill/>
                <a:tableStyleId>{11B86D1F-6B6E-420F-8250-F43B992F5093}</a:tableStyleId>
              </a:tblPr>
              <a:tblGrid>
                <a:gridCol w="1838325"/>
                <a:gridCol w="952500"/>
                <a:gridCol w="1104900"/>
              </a:tblGrid>
              <a:tr h="200025">
                <a:tc>
                  <a:txBody>
                    <a:bodyPr>
                      <a:noAutofit/>
                    </a:bodyPr>
                    <a:lstStyle/>
                    <a:p>
                      <a:pPr lvl="0" rtl="0">
                        <a:lnSpc>
                          <a:spcPct val="115000"/>
                        </a:lnSpc>
                        <a:spcBef>
                          <a:spcPts val="0"/>
                        </a:spcBef>
                        <a:buNone/>
                      </a:pPr>
                      <a:r>
                        <a:rPr lang="en" sz="1000"/>
                        <a:t>Part</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nSpc>
                          <a:spcPct val="115000"/>
                        </a:lnSpc>
                        <a:spcBef>
                          <a:spcPts val="0"/>
                        </a:spcBef>
                        <a:buNone/>
                      </a:pPr>
                      <a:r>
                        <a:rPr lang="en" sz="1000"/>
                        <a:t>Price</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nSpc>
                          <a:spcPct val="115000"/>
                        </a:lnSpc>
                        <a:spcBef>
                          <a:spcPts val="0"/>
                        </a:spcBef>
                        <a:buNone/>
                      </a:pPr>
                      <a:r>
                        <a:rPr lang="en" sz="1000"/>
                        <a:t># ordered</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Router</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$50.00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ATMEGA328P</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$2.18</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5</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Pef Board</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$1.50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3 x 4 Keypad</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$3.50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character display</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$24.95</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Magnetic card reader</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$12.90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PIC32MZ2048EFH144</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$9.67</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8</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Sensors - Lasers</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$0.60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Sensors - PhotoDiodes</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$0.25</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20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ESP8266 Wifi module</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$3.50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4</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PCB</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$0.20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Housing Units</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$4.50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9</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190500">
                <a:tc>
                  <a:txBody>
                    <a:bodyPr>
                      <a:noAutofit/>
                    </a:bodyPr>
                    <a:lstStyle/>
                    <a:p>
                      <a:pPr lvl="0" rtl="0">
                        <a:lnSpc>
                          <a:spcPct val="115000"/>
                        </a:lnSpc>
                        <a:spcBef>
                          <a:spcPts val="0"/>
                        </a:spcBef>
                        <a:buNone/>
                      </a:pPr>
                      <a:r>
                        <a:rPr lang="en" sz="1000"/>
                        <a:t>Breakout Board #1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$2.60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4</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Breakout Board #2</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$1.60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4</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Ethernet RJ45 Jacks</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$6.69</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5</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Soldering Flux Pen</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$15.00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Ethernet PHY Chip KSZ8081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$0.67</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Debugger</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$50.00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b="1" lang="en" sz="1000"/>
                        <a:t>Total</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b="1" lang="en" sz="1000"/>
                        <a:t>$378.03</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bl>
          </a:graphicData>
        </a:graphic>
      </p:graphicFrame>
      <p:graphicFrame>
        <p:nvGraphicFramePr>
          <p:cNvPr id="386" name="Shape 386"/>
          <p:cNvGraphicFramePr/>
          <p:nvPr/>
        </p:nvGraphicFramePr>
        <p:xfrm>
          <a:off x="526588" y="2376725"/>
          <a:ext cx="3000000" cy="3000000"/>
        </p:xfrm>
        <a:graphic>
          <a:graphicData uri="http://schemas.openxmlformats.org/drawingml/2006/table">
            <a:tbl>
              <a:tblPr>
                <a:noFill/>
                <a:tableStyleId>{11B86D1F-6B6E-420F-8250-F43B992F5093}</a:tableStyleId>
              </a:tblPr>
              <a:tblGrid>
                <a:gridCol w="1838325"/>
                <a:gridCol w="952500"/>
                <a:gridCol w="1123950"/>
              </a:tblGrid>
              <a:tr h="333375">
                <a:tc>
                  <a:txBody>
                    <a:bodyPr>
                      <a:noAutofit/>
                    </a:bodyPr>
                    <a:lstStyle/>
                    <a:p>
                      <a:pPr lvl="0" rtl="0">
                        <a:lnSpc>
                          <a:spcPct val="115000"/>
                        </a:lnSpc>
                        <a:spcBef>
                          <a:spcPts val="0"/>
                        </a:spcBef>
                        <a:buNone/>
                      </a:pPr>
                      <a:r>
                        <a:rPr lang="en" sz="1000"/>
                        <a:t>Part</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nSpc>
                          <a:spcPct val="115000"/>
                        </a:lnSpc>
                        <a:spcBef>
                          <a:spcPts val="0"/>
                        </a:spcBef>
                        <a:buNone/>
                      </a:pPr>
                      <a:r>
                        <a:rPr lang="en" sz="1000"/>
                        <a:t>Price</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nSpc>
                          <a:spcPct val="115000"/>
                        </a:lnSpc>
                        <a:spcBef>
                          <a:spcPts val="0"/>
                        </a:spcBef>
                        <a:buNone/>
                      </a:pPr>
                      <a:r>
                        <a:rPr lang="en" sz="1000"/>
                        <a:t>#required in project</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Perf Board</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$1.50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6</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3 x 4 Keypad</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$3.50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LCD C</a:t>
                      </a:r>
                      <a:r>
                        <a:rPr lang="en" sz="1000"/>
                        <a:t>haracter Display</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$24.95</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ATMEGA328P</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$2.18</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Sensors - Lasers</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$0.60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4</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Sensors - PhotoDiodes</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$0.25</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4</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ESP8266 Wifi module</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$3.50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PCB - Estimate</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$0.20.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1</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 sz="1000"/>
                        <a:t>Housing Units</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$4.50</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lang="en" sz="1000"/>
                        <a:t>7</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r h="200025">
                <a:tc>
                  <a:txBody>
                    <a:bodyPr>
                      <a:noAutofit/>
                    </a:bodyPr>
                    <a:lstStyle/>
                    <a:p>
                      <a:pPr lvl="0" rtl="0">
                        <a:lnSpc>
                          <a:spcPct val="115000"/>
                        </a:lnSpc>
                        <a:spcBef>
                          <a:spcPts val="0"/>
                        </a:spcBef>
                        <a:buNone/>
                      </a:pPr>
                      <a:r>
                        <a:rPr b="1" lang="en" sz="1000"/>
                        <a:t>Total Unit Costs</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rPr b="1" lang="en" sz="1000"/>
                        <a:t>$51.23</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lvl="0" rtl="0" algn="r">
                        <a:lnSpc>
                          <a:spcPct val="115000"/>
                        </a:lnSpc>
                        <a:spcBef>
                          <a:spcPts val="0"/>
                        </a:spcBef>
                        <a:buNone/>
                      </a:pPr>
                      <a:r>
                        <a:t/>
                      </a:r>
                      <a:endParaRPr sz="1000"/>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bl>
          </a:graphicData>
        </a:graphic>
      </p:graphicFrame>
      <p:sp>
        <p:nvSpPr>
          <p:cNvPr id="387" name="Shape 387"/>
          <p:cNvSpPr txBox="1"/>
          <p:nvPr/>
        </p:nvSpPr>
        <p:spPr>
          <a:xfrm>
            <a:off x="1795638" y="1741263"/>
            <a:ext cx="1376700" cy="345900"/>
          </a:xfrm>
          <a:prstGeom prst="rect">
            <a:avLst/>
          </a:prstGeom>
          <a:noFill/>
          <a:ln>
            <a:noFill/>
          </a:ln>
        </p:spPr>
        <p:txBody>
          <a:bodyPr anchorCtr="0" anchor="t" bIns="91425" lIns="91425" rIns="91425" wrap="square" tIns="91425">
            <a:noAutofit/>
          </a:bodyPr>
          <a:lstStyle/>
          <a:p>
            <a:pPr lvl="0">
              <a:spcBef>
                <a:spcPts val="0"/>
              </a:spcBef>
              <a:buNone/>
            </a:pPr>
            <a:r>
              <a:rPr lang="en"/>
              <a:t>Per Unit Cost</a:t>
            </a:r>
          </a:p>
        </p:txBody>
      </p:sp>
      <p:sp>
        <p:nvSpPr>
          <p:cNvPr id="388" name="Shape 388"/>
          <p:cNvSpPr txBox="1"/>
          <p:nvPr/>
        </p:nvSpPr>
        <p:spPr>
          <a:xfrm>
            <a:off x="5631188" y="259650"/>
            <a:ext cx="3841500" cy="432000"/>
          </a:xfrm>
          <a:prstGeom prst="rect">
            <a:avLst/>
          </a:prstGeom>
          <a:noFill/>
          <a:ln>
            <a:noFill/>
          </a:ln>
        </p:spPr>
        <p:txBody>
          <a:bodyPr anchorCtr="0" anchor="t" bIns="91425" lIns="91425" rIns="91425" wrap="square" tIns="91425">
            <a:noAutofit/>
          </a:bodyPr>
          <a:lstStyle/>
          <a:p>
            <a:pPr lvl="0">
              <a:spcBef>
                <a:spcPts val="0"/>
              </a:spcBef>
              <a:buNone/>
            </a:pPr>
            <a:r>
              <a:rPr lang="en"/>
              <a:t>Total Development Costs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Shape 393"/>
          <p:cNvSpPr txBox="1"/>
          <p:nvPr>
            <p:ph type="title"/>
          </p:nvPr>
        </p:nvSpPr>
        <p:spPr>
          <a:xfrm>
            <a:off x="1393929" y="1301146"/>
            <a:ext cx="6366900" cy="2539200"/>
          </a:xfrm>
          <a:prstGeom prst="rect">
            <a:avLst/>
          </a:prstGeom>
        </p:spPr>
        <p:txBody>
          <a:bodyPr anchorCtr="0" anchor="ctr" bIns="91425" lIns="91425" rIns="91425" wrap="square" tIns="91425">
            <a:noAutofit/>
          </a:bodyPr>
          <a:lstStyle/>
          <a:p>
            <a:pPr lvl="0">
              <a:spcBef>
                <a:spcPts val="0"/>
              </a:spcBef>
              <a:buNone/>
            </a:pPr>
            <a:r>
              <a:rPr lang="en"/>
              <a:t>Questions?</a:t>
            </a:r>
          </a:p>
          <a:p>
            <a:pPr lvl="0" algn="l">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819150" y="176175"/>
            <a:ext cx="7505700" cy="954600"/>
          </a:xfrm>
          <a:prstGeom prst="rect">
            <a:avLst/>
          </a:prstGeom>
        </p:spPr>
        <p:txBody>
          <a:bodyPr anchorCtr="0" anchor="t" bIns="91425" lIns="91425" rIns="91425" wrap="square" tIns="91425">
            <a:noAutofit/>
          </a:bodyPr>
          <a:lstStyle/>
          <a:p>
            <a:pPr lvl="0" rtl="0" algn="ctr">
              <a:spcBef>
                <a:spcPts val="0"/>
              </a:spcBef>
              <a:buNone/>
            </a:pPr>
            <a:r>
              <a:rPr lang="en"/>
              <a:t>Block Diagram</a:t>
            </a:r>
          </a:p>
        </p:txBody>
      </p:sp>
      <p:sp>
        <p:nvSpPr>
          <p:cNvPr id="150" name="Shape 150"/>
          <p:cNvSpPr/>
          <p:nvPr/>
        </p:nvSpPr>
        <p:spPr>
          <a:xfrm>
            <a:off x="1856775" y="1429925"/>
            <a:ext cx="4200600" cy="33828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1" name="Shape 151"/>
          <p:cNvSpPr txBox="1"/>
          <p:nvPr/>
        </p:nvSpPr>
        <p:spPr>
          <a:xfrm>
            <a:off x="3670850" y="1130775"/>
            <a:ext cx="693600" cy="309300"/>
          </a:xfrm>
          <a:prstGeom prst="rect">
            <a:avLst/>
          </a:prstGeom>
          <a:noFill/>
          <a:ln>
            <a:noFill/>
          </a:ln>
        </p:spPr>
        <p:txBody>
          <a:bodyPr anchorCtr="0" anchor="t" bIns="91425" lIns="91425" rIns="91425" wrap="square" tIns="91425">
            <a:noAutofit/>
          </a:bodyPr>
          <a:lstStyle/>
          <a:p>
            <a:pPr lvl="0">
              <a:spcBef>
                <a:spcPts val="0"/>
              </a:spcBef>
              <a:buNone/>
            </a:pPr>
            <a:r>
              <a:rPr lang="en"/>
              <a:t>Kiosk</a:t>
            </a:r>
          </a:p>
          <a:p>
            <a:pPr lvl="0">
              <a:spcBef>
                <a:spcPts val="0"/>
              </a:spcBef>
              <a:buNone/>
            </a:pPr>
            <a:r>
              <a:t/>
            </a:r>
            <a:endParaRPr/>
          </a:p>
        </p:txBody>
      </p:sp>
      <p:sp>
        <p:nvSpPr>
          <p:cNvPr id="152" name="Shape 152"/>
          <p:cNvSpPr/>
          <p:nvPr/>
        </p:nvSpPr>
        <p:spPr>
          <a:xfrm rot="5400000">
            <a:off x="3071950" y="2331625"/>
            <a:ext cx="1824600" cy="768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a:t>ATMega328p</a:t>
            </a:r>
          </a:p>
        </p:txBody>
      </p:sp>
      <p:sp>
        <p:nvSpPr>
          <p:cNvPr id="153" name="Shape 153"/>
          <p:cNvSpPr/>
          <p:nvPr/>
        </p:nvSpPr>
        <p:spPr>
          <a:xfrm>
            <a:off x="1974175" y="2742475"/>
            <a:ext cx="1109700" cy="46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a:t>Keypad</a:t>
            </a:r>
          </a:p>
        </p:txBody>
      </p:sp>
      <p:sp>
        <p:nvSpPr>
          <p:cNvPr id="154" name="Shape 154"/>
          <p:cNvSpPr/>
          <p:nvPr/>
        </p:nvSpPr>
        <p:spPr>
          <a:xfrm>
            <a:off x="3462800" y="4225875"/>
            <a:ext cx="1109700" cy="362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a:t>LCD</a:t>
            </a:r>
          </a:p>
        </p:txBody>
      </p:sp>
      <p:sp>
        <p:nvSpPr>
          <p:cNvPr id="155" name="Shape 155"/>
          <p:cNvSpPr/>
          <p:nvPr/>
        </p:nvSpPr>
        <p:spPr>
          <a:xfrm>
            <a:off x="3148000" y="2742475"/>
            <a:ext cx="437400" cy="5121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6" name="Shape 156"/>
          <p:cNvSpPr/>
          <p:nvPr/>
        </p:nvSpPr>
        <p:spPr>
          <a:xfrm>
            <a:off x="3713575" y="3692225"/>
            <a:ext cx="651000" cy="469500"/>
          </a:xfrm>
          <a:prstGeom prst="downArrow">
            <a:avLst>
              <a:gd fmla="val 50000" name="adj1"/>
              <a:gd fmla="val 49986"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7" name="Shape 157"/>
          <p:cNvSpPr/>
          <p:nvPr/>
        </p:nvSpPr>
        <p:spPr>
          <a:xfrm>
            <a:off x="4716625" y="2422425"/>
            <a:ext cx="1173900" cy="1024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ESP8266</a:t>
            </a:r>
          </a:p>
          <a:p>
            <a:pPr lvl="0" algn="ctr">
              <a:spcBef>
                <a:spcPts val="0"/>
              </a:spcBef>
              <a:buNone/>
            </a:pPr>
            <a:r>
              <a:rPr lang="en"/>
              <a:t>WiFi Module</a:t>
            </a:r>
          </a:p>
        </p:txBody>
      </p:sp>
      <p:sp>
        <p:nvSpPr>
          <p:cNvPr id="158" name="Shape 158"/>
          <p:cNvSpPr/>
          <p:nvPr/>
        </p:nvSpPr>
        <p:spPr>
          <a:xfrm>
            <a:off x="6565550" y="1427163"/>
            <a:ext cx="2315700" cy="2294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9" name="Shape 159"/>
          <p:cNvSpPr/>
          <p:nvPr/>
        </p:nvSpPr>
        <p:spPr>
          <a:xfrm>
            <a:off x="6882900" y="2614425"/>
            <a:ext cx="1771500" cy="640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a:t>Server</a:t>
            </a:r>
          </a:p>
        </p:txBody>
      </p:sp>
      <p:sp>
        <p:nvSpPr>
          <p:cNvPr id="160" name="Shape 160"/>
          <p:cNvSpPr/>
          <p:nvPr/>
        </p:nvSpPr>
        <p:spPr>
          <a:xfrm>
            <a:off x="6904250" y="1696775"/>
            <a:ext cx="1675500" cy="565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a:t>Database</a:t>
            </a:r>
          </a:p>
        </p:txBody>
      </p:sp>
      <p:sp>
        <p:nvSpPr>
          <p:cNvPr id="161" name="Shape 161"/>
          <p:cNvSpPr/>
          <p:nvPr/>
        </p:nvSpPr>
        <p:spPr>
          <a:xfrm>
            <a:off x="6845550" y="4017675"/>
            <a:ext cx="1846200" cy="77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a:t>Web Client</a:t>
            </a:r>
          </a:p>
          <a:p>
            <a:pPr lvl="0">
              <a:spcBef>
                <a:spcPts val="0"/>
              </a:spcBef>
              <a:buNone/>
            </a:pPr>
            <a:r>
              <a:rPr lang="en"/>
              <a:t>(Mobile, Desktop)</a:t>
            </a:r>
          </a:p>
        </p:txBody>
      </p:sp>
      <p:sp>
        <p:nvSpPr>
          <p:cNvPr id="162" name="Shape 162"/>
          <p:cNvSpPr/>
          <p:nvPr/>
        </p:nvSpPr>
        <p:spPr>
          <a:xfrm>
            <a:off x="341475" y="1920800"/>
            <a:ext cx="1035000" cy="8217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a:t>Sensor Diodes</a:t>
            </a:r>
          </a:p>
        </p:txBody>
      </p:sp>
      <p:sp>
        <p:nvSpPr>
          <p:cNvPr id="163" name="Shape 163"/>
          <p:cNvSpPr/>
          <p:nvPr/>
        </p:nvSpPr>
        <p:spPr>
          <a:xfrm>
            <a:off x="1443288" y="2096900"/>
            <a:ext cx="2123400" cy="4695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4" name="Shape 164"/>
          <p:cNvSpPr/>
          <p:nvPr/>
        </p:nvSpPr>
        <p:spPr>
          <a:xfrm>
            <a:off x="5890525" y="2753175"/>
            <a:ext cx="992100" cy="362700"/>
          </a:xfrm>
          <a:prstGeom prst="lef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5" name="Shape 165"/>
          <p:cNvSpPr/>
          <p:nvPr/>
        </p:nvSpPr>
        <p:spPr>
          <a:xfrm>
            <a:off x="7523300" y="3254625"/>
            <a:ext cx="437400" cy="763200"/>
          </a:xfrm>
          <a:prstGeom prst="up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6" name="Shape 166"/>
          <p:cNvSpPr/>
          <p:nvPr/>
        </p:nvSpPr>
        <p:spPr>
          <a:xfrm>
            <a:off x="7608550" y="2262275"/>
            <a:ext cx="234900" cy="362700"/>
          </a:xfrm>
          <a:prstGeom prst="up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7" name="Shape 167"/>
          <p:cNvSpPr txBox="1"/>
          <p:nvPr/>
        </p:nvSpPr>
        <p:spPr>
          <a:xfrm>
            <a:off x="7299075" y="971075"/>
            <a:ext cx="1035000" cy="426900"/>
          </a:xfrm>
          <a:prstGeom prst="rect">
            <a:avLst/>
          </a:prstGeom>
          <a:noFill/>
          <a:ln>
            <a:noFill/>
          </a:ln>
        </p:spPr>
        <p:txBody>
          <a:bodyPr anchorCtr="0" anchor="t" bIns="91425" lIns="91425" rIns="91425" wrap="square" tIns="91425">
            <a:noAutofit/>
          </a:bodyPr>
          <a:lstStyle/>
          <a:p>
            <a:pPr lvl="0">
              <a:spcBef>
                <a:spcPts val="0"/>
              </a:spcBef>
              <a:buNone/>
            </a:pPr>
            <a:r>
              <a:rPr lang="en"/>
              <a:t>Back-end</a:t>
            </a:r>
          </a:p>
        </p:txBody>
      </p:sp>
      <p:sp>
        <p:nvSpPr>
          <p:cNvPr id="168" name="Shape 168"/>
          <p:cNvSpPr/>
          <p:nvPr/>
        </p:nvSpPr>
        <p:spPr>
          <a:xfrm>
            <a:off x="4401800" y="2710475"/>
            <a:ext cx="314700" cy="213300"/>
          </a:xfrm>
          <a:prstGeom prst="leftRightArrow">
            <a:avLst>
              <a:gd fmla="val 50000" name="adj1"/>
              <a:gd fmla="val 39694"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9" name="Shape 169"/>
          <p:cNvSpPr txBox="1"/>
          <p:nvPr/>
        </p:nvSpPr>
        <p:spPr>
          <a:xfrm>
            <a:off x="362825" y="1184500"/>
            <a:ext cx="992100" cy="512100"/>
          </a:xfrm>
          <a:prstGeom prst="rect">
            <a:avLst/>
          </a:prstGeom>
          <a:noFill/>
          <a:ln>
            <a:noFill/>
          </a:ln>
        </p:spPr>
        <p:txBody>
          <a:bodyPr anchorCtr="0" anchor="t" bIns="91425" lIns="91425" rIns="91425" wrap="square" tIns="91425">
            <a:noAutofit/>
          </a:bodyPr>
          <a:lstStyle/>
          <a:p>
            <a:pPr lvl="0" algn="ctr">
              <a:spcBef>
                <a:spcPts val="0"/>
              </a:spcBef>
              <a:buNone/>
            </a:pPr>
            <a:r>
              <a:rPr lang="en"/>
              <a:t>Sensors</a:t>
            </a:r>
          </a:p>
        </p:txBody>
      </p:sp>
      <p:cxnSp>
        <p:nvCxnSpPr>
          <p:cNvPr id="170" name="Shape 170"/>
          <p:cNvCxnSpPr/>
          <p:nvPr/>
        </p:nvCxnSpPr>
        <p:spPr>
          <a:xfrm>
            <a:off x="1529925" y="1224725"/>
            <a:ext cx="0" cy="3489600"/>
          </a:xfrm>
          <a:prstGeom prst="straightConnector1">
            <a:avLst/>
          </a:prstGeom>
          <a:noFill/>
          <a:ln cap="flat" cmpd="sng" w="9525">
            <a:solidFill>
              <a:schemeClr val="dk2"/>
            </a:solidFill>
            <a:prstDash val="solid"/>
            <a:round/>
            <a:headEnd len="lg" w="lg" type="none"/>
            <a:tailEnd len="lg" w="lg" type="none"/>
          </a:ln>
        </p:spPr>
      </p:cxnSp>
      <p:cxnSp>
        <p:nvCxnSpPr>
          <p:cNvPr id="171" name="Shape 171"/>
          <p:cNvCxnSpPr/>
          <p:nvPr/>
        </p:nvCxnSpPr>
        <p:spPr>
          <a:xfrm>
            <a:off x="6419025" y="1253725"/>
            <a:ext cx="0" cy="34896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819150" y="344975"/>
            <a:ext cx="7505700" cy="954600"/>
          </a:xfrm>
          <a:prstGeom prst="rect">
            <a:avLst/>
          </a:prstGeom>
        </p:spPr>
        <p:txBody>
          <a:bodyPr anchorCtr="0" anchor="t" bIns="91425" lIns="91425" rIns="91425" wrap="square" tIns="91425">
            <a:noAutofit/>
          </a:bodyPr>
          <a:lstStyle/>
          <a:p>
            <a:pPr lvl="0" algn="ctr">
              <a:spcBef>
                <a:spcPts val="0"/>
              </a:spcBef>
              <a:buNone/>
            </a:pPr>
            <a:r>
              <a:rPr lang="en"/>
              <a:t>Specifications</a:t>
            </a:r>
          </a:p>
        </p:txBody>
      </p:sp>
      <p:sp>
        <p:nvSpPr>
          <p:cNvPr id="177" name="Shape 177"/>
          <p:cNvSpPr txBox="1"/>
          <p:nvPr>
            <p:ph idx="1" type="body"/>
          </p:nvPr>
        </p:nvSpPr>
        <p:spPr>
          <a:xfrm>
            <a:off x="819150" y="881525"/>
            <a:ext cx="7505700" cy="2448000"/>
          </a:xfrm>
          <a:prstGeom prst="rect">
            <a:avLst/>
          </a:prstGeom>
        </p:spPr>
        <p:txBody>
          <a:bodyPr anchorCtr="0" anchor="t" bIns="91425" lIns="91425" rIns="91425" wrap="square" tIns="91425">
            <a:noAutofit/>
          </a:bodyPr>
          <a:lstStyle/>
          <a:p>
            <a:pPr lvl="0">
              <a:spcBef>
                <a:spcPts val="0"/>
              </a:spcBef>
              <a:buNone/>
            </a:pPr>
            <a:r>
              <a:rPr lang="en" sz="1600"/>
              <a:t>The Garaginator:</a:t>
            </a:r>
          </a:p>
          <a:p>
            <a:pPr indent="-330200" lvl="0" marL="457200" rtl="0">
              <a:spcBef>
                <a:spcPts val="0"/>
              </a:spcBef>
              <a:spcAft>
                <a:spcPts val="0"/>
              </a:spcAft>
              <a:buSzPts val="1600"/>
              <a:buChar char="❖"/>
            </a:pPr>
            <a:r>
              <a:rPr lang="en" sz="1600"/>
              <a:t>Quick and easy to use - No more than four menus for the Kiosk</a:t>
            </a:r>
            <a:br>
              <a:rPr lang="en" sz="1600"/>
            </a:br>
          </a:p>
          <a:p>
            <a:pPr indent="-330200" lvl="0" marL="457200" rtl="0">
              <a:spcBef>
                <a:spcPts val="0"/>
              </a:spcBef>
              <a:spcAft>
                <a:spcPts val="0"/>
              </a:spcAft>
              <a:buSzPts val="1600"/>
              <a:buChar char="❖"/>
            </a:pPr>
            <a:r>
              <a:rPr lang="en" sz="1600"/>
              <a:t>Fast and reactive user interface - Keypad latency less than 150 ms</a:t>
            </a:r>
            <a:br>
              <a:rPr lang="en" sz="1600"/>
            </a:br>
          </a:p>
          <a:p>
            <a:pPr indent="-330200" lvl="0" marL="457200" rtl="0">
              <a:spcBef>
                <a:spcPts val="0"/>
              </a:spcBef>
              <a:spcAft>
                <a:spcPts val="0"/>
              </a:spcAft>
              <a:buSzPts val="1600"/>
              <a:buChar char="❖"/>
            </a:pPr>
            <a:r>
              <a:rPr lang="en" sz="1600"/>
              <a:t>Cheap hardware solution - Under 100 dollars per unit</a:t>
            </a:r>
            <a:br>
              <a:rPr lang="en" sz="1600"/>
            </a:br>
          </a:p>
          <a:p>
            <a:pPr indent="-330200" lvl="0" marL="457200" rtl="0">
              <a:spcBef>
                <a:spcPts val="0"/>
              </a:spcBef>
              <a:spcAft>
                <a:spcPts val="0"/>
              </a:spcAft>
              <a:buSzPts val="1600"/>
              <a:buChar char="❖"/>
            </a:pPr>
            <a:r>
              <a:rPr lang="en" sz="1600"/>
              <a:t>Server must be able to handle a high volume of data with ease </a:t>
            </a:r>
            <a:br>
              <a:rPr lang="en" sz="1600"/>
            </a:br>
            <a:r>
              <a:rPr lang="en" sz="1600"/>
              <a:t> </a:t>
            </a:r>
          </a:p>
          <a:p>
            <a:pPr indent="-330200" lvl="0" marL="457200" rtl="0">
              <a:spcBef>
                <a:spcPts val="0"/>
              </a:spcBef>
              <a:spcAft>
                <a:spcPts val="0"/>
              </a:spcAft>
              <a:buSzPts val="1600"/>
              <a:buChar char="❖"/>
            </a:pPr>
            <a:r>
              <a:rPr lang="en" sz="1600"/>
              <a:t>Users must be able to save or retrieve their vehicle’s location</a:t>
            </a:r>
            <a:br>
              <a:rPr lang="en" sz="1600"/>
            </a:br>
          </a:p>
          <a:p>
            <a:pPr indent="-330200" lvl="0" marL="457200" rtl="0">
              <a:spcBef>
                <a:spcPts val="0"/>
              </a:spcBef>
              <a:buSzPts val="1600"/>
              <a:buChar char="❖"/>
            </a:pPr>
            <a:r>
              <a:rPr lang="en" sz="1600"/>
              <a:t>Responds to user requests in less than four seconds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lgn="ctr">
              <a:spcBef>
                <a:spcPts val="0"/>
              </a:spcBef>
              <a:buNone/>
            </a:pPr>
            <a:r>
              <a:rPr lang="en"/>
              <a:t>Part Selection - Photodiode</a:t>
            </a:r>
          </a:p>
        </p:txBody>
      </p:sp>
      <p:sp>
        <p:nvSpPr>
          <p:cNvPr id="183" name="Shape 183"/>
          <p:cNvSpPr txBox="1"/>
          <p:nvPr>
            <p:ph idx="1" type="body"/>
          </p:nvPr>
        </p:nvSpPr>
        <p:spPr>
          <a:xfrm>
            <a:off x="819150" y="1990725"/>
            <a:ext cx="3686100" cy="24480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61twO7DbMDL._SL1024_.jpg" id="184" name="Shape 184"/>
          <p:cNvPicPr preferRelativeResize="0"/>
          <p:nvPr/>
        </p:nvPicPr>
        <p:blipFill>
          <a:blip r:embed="rId3">
            <a:alphaModFix/>
          </a:blip>
          <a:stretch>
            <a:fillRect/>
          </a:stretch>
        </p:blipFill>
        <p:spPr>
          <a:xfrm>
            <a:off x="750900" y="1990725"/>
            <a:ext cx="3639050" cy="2448000"/>
          </a:xfrm>
          <a:prstGeom prst="rect">
            <a:avLst/>
          </a:prstGeom>
          <a:noFill/>
          <a:ln>
            <a:noFill/>
          </a:ln>
        </p:spPr>
      </p:pic>
      <p:sp>
        <p:nvSpPr>
          <p:cNvPr id="185" name="Shape 185"/>
          <p:cNvSpPr txBox="1"/>
          <p:nvPr>
            <p:ph idx="2" type="body"/>
          </p:nvPr>
        </p:nvSpPr>
        <p:spPr>
          <a:xfrm>
            <a:off x="4746400" y="1945850"/>
            <a:ext cx="3686100" cy="24480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Purchased from Amazon</a:t>
            </a:r>
            <a:br>
              <a:rPr lang="en" sz="1600"/>
            </a:br>
          </a:p>
          <a:p>
            <a:pPr indent="-330200" lvl="0" marL="457200" rtl="0">
              <a:spcBef>
                <a:spcPts val="0"/>
              </a:spcBef>
              <a:spcAft>
                <a:spcPts val="0"/>
              </a:spcAft>
              <a:buSzPts val="1600"/>
              <a:buChar char="❖"/>
            </a:pPr>
            <a:r>
              <a:rPr lang="en" sz="1600"/>
              <a:t>HiLetGo Brand</a:t>
            </a:r>
            <a:br>
              <a:rPr lang="en" sz="1600"/>
            </a:br>
          </a:p>
          <a:p>
            <a:pPr indent="-330200" lvl="0" marL="457200" rtl="0">
              <a:spcBef>
                <a:spcPts val="0"/>
              </a:spcBef>
              <a:spcAft>
                <a:spcPts val="0"/>
              </a:spcAft>
              <a:buSzPts val="1600"/>
              <a:buChar char="❖"/>
            </a:pPr>
            <a:r>
              <a:rPr lang="en" sz="1600"/>
              <a:t>25 cents each</a:t>
            </a:r>
            <a:br>
              <a:rPr lang="en" sz="1600"/>
            </a:br>
          </a:p>
          <a:p>
            <a:pPr indent="-330200" lvl="0" marL="457200" rtl="0">
              <a:spcBef>
                <a:spcPts val="0"/>
              </a:spcBef>
              <a:spcAft>
                <a:spcPts val="0"/>
              </a:spcAft>
              <a:buSzPts val="1600"/>
              <a:buChar char="❖"/>
            </a:pPr>
            <a:r>
              <a:rPr lang="en" sz="1600"/>
              <a:t>Active Low output  </a:t>
            </a:r>
            <a:br>
              <a:rPr lang="en" sz="1600"/>
            </a:br>
          </a:p>
          <a:p>
            <a:pPr indent="-330200" lvl="0" marL="457200" rtl="0">
              <a:spcBef>
                <a:spcPts val="0"/>
              </a:spcBef>
              <a:buSzPts val="1600"/>
              <a:buChar char="❖"/>
            </a:pPr>
            <a:r>
              <a:rPr lang="en" sz="1600"/>
              <a:t>Part Number: </a:t>
            </a:r>
            <a:r>
              <a:rPr lang="en" sz="1600">
                <a:highlight>
                  <a:srgbClr val="FFFFFF"/>
                </a:highlight>
              </a:rPr>
              <a:t>3-01-0591</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lgn="ctr">
              <a:spcBef>
                <a:spcPts val="0"/>
              </a:spcBef>
              <a:buNone/>
            </a:pPr>
            <a:r>
              <a:rPr lang="en"/>
              <a:t>Part Selection - Lasers</a:t>
            </a:r>
          </a:p>
        </p:txBody>
      </p:sp>
      <p:sp>
        <p:nvSpPr>
          <p:cNvPr id="191" name="Shape 191"/>
          <p:cNvSpPr txBox="1"/>
          <p:nvPr>
            <p:ph idx="1" type="body"/>
          </p:nvPr>
        </p:nvSpPr>
        <p:spPr>
          <a:xfrm>
            <a:off x="819150" y="1990725"/>
            <a:ext cx="3686100" cy="24480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71dOWgL7ZXL._SL1001_.jpg" id="192" name="Shape 192"/>
          <p:cNvPicPr preferRelativeResize="0"/>
          <p:nvPr/>
        </p:nvPicPr>
        <p:blipFill>
          <a:blip r:embed="rId3">
            <a:alphaModFix/>
          </a:blip>
          <a:stretch>
            <a:fillRect/>
          </a:stretch>
        </p:blipFill>
        <p:spPr>
          <a:xfrm>
            <a:off x="819150" y="1990725"/>
            <a:ext cx="3343300" cy="2448001"/>
          </a:xfrm>
          <a:prstGeom prst="rect">
            <a:avLst/>
          </a:prstGeom>
          <a:noFill/>
          <a:ln>
            <a:noFill/>
          </a:ln>
        </p:spPr>
      </p:pic>
      <p:sp>
        <p:nvSpPr>
          <p:cNvPr id="193" name="Shape 193"/>
          <p:cNvSpPr txBox="1"/>
          <p:nvPr>
            <p:ph idx="2" type="body"/>
          </p:nvPr>
        </p:nvSpPr>
        <p:spPr>
          <a:xfrm>
            <a:off x="4638750" y="1852000"/>
            <a:ext cx="3686100" cy="24480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Purchased from Amazon</a:t>
            </a:r>
            <a:br>
              <a:rPr lang="en" sz="1600"/>
            </a:br>
          </a:p>
          <a:p>
            <a:pPr indent="-330200" lvl="0" marL="457200">
              <a:spcBef>
                <a:spcPts val="0"/>
              </a:spcBef>
              <a:spcAft>
                <a:spcPts val="0"/>
              </a:spcAft>
              <a:buSzPts val="1600"/>
              <a:buChar char="❖"/>
            </a:pPr>
            <a:r>
              <a:rPr lang="en" sz="1600"/>
              <a:t>GeeBat Brand</a:t>
            </a:r>
            <a:br>
              <a:rPr lang="en" sz="1600"/>
            </a:br>
          </a:p>
          <a:p>
            <a:pPr indent="-330200" lvl="0" marL="457200" rtl="0">
              <a:spcBef>
                <a:spcPts val="0"/>
              </a:spcBef>
              <a:spcAft>
                <a:spcPts val="0"/>
              </a:spcAft>
              <a:buSzPts val="1600"/>
              <a:buChar char="❖"/>
            </a:pPr>
            <a:r>
              <a:rPr lang="en" sz="1600"/>
              <a:t>60 cents each</a:t>
            </a:r>
            <a:br>
              <a:rPr lang="en" sz="1600"/>
            </a:br>
          </a:p>
          <a:p>
            <a:pPr indent="-330200" lvl="0" marL="457200" rtl="0">
              <a:spcBef>
                <a:spcPts val="0"/>
              </a:spcBef>
              <a:spcAft>
                <a:spcPts val="0"/>
              </a:spcAft>
              <a:buSzPts val="1600"/>
              <a:buChar char="❖"/>
            </a:pPr>
            <a:r>
              <a:rPr lang="en" sz="1600"/>
              <a:t>650 nm, 5V, 5mW laser dot diode</a:t>
            </a:r>
            <a:br>
              <a:rPr lang="en" sz="1600"/>
            </a:br>
          </a:p>
          <a:p>
            <a:pPr indent="-330200" lvl="0" marL="457200">
              <a:spcBef>
                <a:spcPts val="0"/>
              </a:spcBef>
              <a:buSzPts val="1600"/>
              <a:buChar char="❖"/>
            </a:pPr>
            <a:r>
              <a:rPr lang="en" sz="1600"/>
              <a:t>Part Number: </a:t>
            </a:r>
            <a:r>
              <a:rPr lang="en" sz="1600">
                <a:highlight>
                  <a:srgbClr val="FFFFFF"/>
                </a:highlight>
              </a:rPr>
              <a:t>80-141-10</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lgn="ctr">
              <a:spcBef>
                <a:spcPts val="0"/>
              </a:spcBef>
              <a:buNone/>
            </a:pPr>
            <a:r>
              <a:rPr lang="en"/>
              <a:t>Part Selection - Housing</a:t>
            </a:r>
          </a:p>
        </p:txBody>
      </p:sp>
      <p:sp>
        <p:nvSpPr>
          <p:cNvPr id="199" name="Shape 199"/>
          <p:cNvSpPr txBox="1"/>
          <p:nvPr>
            <p:ph idx="1" type="body"/>
          </p:nvPr>
        </p:nvSpPr>
        <p:spPr>
          <a:xfrm>
            <a:off x="819150" y="1990725"/>
            <a:ext cx="3686100" cy="24480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0" name="Shape 200"/>
          <p:cNvSpPr txBox="1"/>
          <p:nvPr>
            <p:ph idx="2" type="body"/>
          </p:nvPr>
        </p:nvSpPr>
        <p:spPr>
          <a:xfrm>
            <a:off x="4638675" y="1800200"/>
            <a:ext cx="3686100" cy="26385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Purchased from Skycraft</a:t>
            </a:r>
            <a:br>
              <a:rPr lang="en" sz="1600"/>
            </a:br>
          </a:p>
          <a:p>
            <a:pPr indent="-330200" lvl="0" marL="457200" rtl="0">
              <a:spcBef>
                <a:spcPts val="0"/>
              </a:spcBef>
              <a:spcAft>
                <a:spcPts val="0"/>
              </a:spcAft>
              <a:buSzPts val="1600"/>
              <a:buChar char="❖"/>
            </a:pPr>
            <a:r>
              <a:rPr lang="en" sz="1350">
                <a:solidFill>
                  <a:srgbClr val="000000"/>
                </a:solidFill>
                <a:highlight>
                  <a:srgbClr val="FFFFFF"/>
                </a:highlight>
                <a:latin typeface="Verdana"/>
                <a:ea typeface="Verdana"/>
                <a:cs typeface="Verdana"/>
                <a:sym typeface="Verdana"/>
              </a:rPr>
              <a:t>5.25" x 3.25" x 1.6”</a:t>
            </a:r>
            <a:br>
              <a:rPr lang="en" sz="1350">
                <a:solidFill>
                  <a:srgbClr val="000000"/>
                </a:solidFill>
                <a:highlight>
                  <a:srgbClr val="FFFFFF"/>
                </a:highlight>
                <a:latin typeface="Verdana"/>
                <a:ea typeface="Verdana"/>
                <a:cs typeface="Verdana"/>
                <a:sym typeface="Verdana"/>
              </a:rPr>
            </a:br>
          </a:p>
          <a:p>
            <a:pPr indent="-314325" lvl="0" marL="457200" rtl="0">
              <a:spcBef>
                <a:spcPts val="0"/>
              </a:spcBef>
              <a:spcAft>
                <a:spcPts val="0"/>
              </a:spcAft>
              <a:buClr>
                <a:srgbClr val="000000"/>
              </a:buClr>
              <a:buSzPts val="1350"/>
              <a:buFont typeface="Verdana"/>
              <a:buChar char="❖"/>
            </a:pPr>
            <a:r>
              <a:rPr lang="en" sz="1350">
                <a:solidFill>
                  <a:srgbClr val="000000"/>
                </a:solidFill>
                <a:highlight>
                  <a:srgbClr val="FFFFFF"/>
                </a:highlight>
                <a:latin typeface="Verdana"/>
                <a:ea typeface="Verdana"/>
                <a:cs typeface="Verdana"/>
                <a:sym typeface="Verdana"/>
              </a:rPr>
              <a:t>Drilled into sides for placement of sensor circuits and wires</a:t>
            </a:r>
            <a:br>
              <a:rPr lang="en" sz="1350">
                <a:solidFill>
                  <a:srgbClr val="000000"/>
                </a:solidFill>
                <a:highlight>
                  <a:srgbClr val="FFFFFF"/>
                </a:highlight>
                <a:latin typeface="Verdana"/>
                <a:ea typeface="Verdana"/>
                <a:cs typeface="Verdana"/>
                <a:sym typeface="Verdana"/>
              </a:rPr>
            </a:br>
          </a:p>
          <a:p>
            <a:pPr indent="-330200" lvl="0" marL="457200" rtl="0">
              <a:spcBef>
                <a:spcPts val="0"/>
              </a:spcBef>
              <a:spcAft>
                <a:spcPts val="0"/>
              </a:spcAft>
              <a:buSzPts val="1600"/>
              <a:buChar char="❖"/>
            </a:pPr>
            <a:r>
              <a:rPr lang="en" sz="1600"/>
              <a:t>$4.50 each</a:t>
            </a:r>
            <a:br>
              <a:rPr lang="en" sz="1600"/>
            </a:br>
          </a:p>
          <a:p>
            <a:pPr indent="-330200" lvl="0" marL="457200" rtl="0">
              <a:spcBef>
                <a:spcPts val="0"/>
              </a:spcBef>
              <a:buSzPts val="1600"/>
              <a:buChar char="❖"/>
            </a:pPr>
            <a:r>
              <a:rPr lang="en" sz="1600"/>
              <a:t>Part Number: SK4465</a:t>
            </a:r>
          </a:p>
          <a:p>
            <a:pPr lvl="0">
              <a:spcBef>
                <a:spcPts val="0"/>
              </a:spcBef>
              <a:buNone/>
            </a:pPr>
            <a:r>
              <a:t/>
            </a:r>
            <a:endParaRPr/>
          </a:p>
        </p:txBody>
      </p:sp>
      <p:pic>
        <p:nvPicPr>
          <p:cNvPr id="201" name="Shape 201"/>
          <p:cNvPicPr preferRelativeResize="0"/>
          <p:nvPr/>
        </p:nvPicPr>
        <p:blipFill>
          <a:blip r:embed="rId3">
            <a:alphaModFix/>
          </a:blip>
          <a:stretch>
            <a:fillRect/>
          </a:stretch>
        </p:blipFill>
        <p:spPr>
          <a:xfrm>
            <a:off x="819150" y="1990725"/>
            <a:ext cx="3686100" cy="244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819150" y="328175"/>
            <a:ext cx="7505700" cy="954600"/>
          </a:xfrm>
          <a:prstGeom prst="rect">
            <a:avLst/>
          </a:prstGeom>
        </p:spPr>
        <p:txBody>
          <a:bodyPr anchorCtr="0" anchor="t" bIns="91425" lIns="91425" rIns="91425" wrap="square" tIns="91425">
            <a:noAutofit/>
          </a:bodyPr>
          <a:lstStyle/>
          <a:p>
            <a:pPr lvl="0" rtl="0" algn="ctr">
              <a:spcBef>
                <a:spcPts val="0"/>
              </a:spcBef>
              <a:buNone/>
            </a:pPr>
            <a:r>
              <a:rPr lang="en"/>
              <a:t>Part Selection - LCD Display </a:t>
            </a:r>
          </a:p>
          <a:p>
            <a:pPr lvl="0" algn="ctr">
              <a:spcBef>
                <a:spcPts val="0"/>
              </a:spcBef>
              <a:buNone/>
            </a:pPr>
            <a:r>
              <a:t/>
            </a:r>
            <a:endParaRPr/>
          </a:p>
        </p:txBody>
      </p:sp>
      <p:sp>
        <p:nvSpPr>
          <p:cNvPr id="207" name="Shape 207"/>
          <p:cNvSpPr txBox="1"/>
          <p:nvPr>
            <p:ph idx="1" type="body"/>
          </p:nvPr>
        </p:nvSpPr>
        <p:spPr>
          <a:xfrm>
            <a:off x="4033775" y="1316550"/>
            <a:ext cx="4614000" cy="25104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Purchased from sparkfun</a:t>
            </a:r>
            <a:br>
              <a:rPr lang="en" sz="1600"/>
            </a:br>
          </a:p>
          <a:p>
            <a:pPr indent="-330200" lvl="0" marL="457200" rtl="0">
              <a:spcBef>
                <a:spcPts val="0"/>
              </a:spcBef>
              <a:spcAft>
                <a:spcPts val="0"/>
              </a:spcAft>
              <a:buSzPts val="1600"/>
              <a:buChar char="❖"/>
            </a:pPr>
            <a:r>
              <a:rPr lang="en" sz="1600"/>
              <a:t>Has a serial interface  (not parallel), therefore requiring less GPIO pins from the MCU</a:t>
            </a:r>
            <a:br>
              <a:rPr lang="en" sz="1600"/>
            </a:br>
          </a:p>
          <a:p>
            <a:pPr indent="-330200" lvl="0" marL="457200">
              <a:spcBef>
                <a:spcPts val="0"/>
              </a:spcBef>
              <a:spcAft>
                <a:spcPts val="0"/>
              </a:spcAft>
              <a:buSzPts val="1600"/>
              <a:buChar char="❖"/>
            </a:pPr>
            <a:r>
              <a:rPr lang="en" sz="1600"/>
              <a:t>Also has a backlight, so it can be </a:t>
            </a:r>
            <a:r>
              <a:rPr lang="en" sz="1600"/>
              <a:t>used at night</a:t>
            </a:r>
            <a:br>
              <a:rPr lang="en" sz="1600"/>
            </a:br>
          </a:p>
          <a:p>
            <a:pPr indent="-330200" lvl="0" marL="457200" rtl="0">
              <a:spcBef>
                <a:spcPts val="0"/>
              </a:spcBef>
              <a:spcAft>
                <a:spcPts val="0"/>
              </a:spcAft>
              <a:buSzPts val="1600"/>
              <a:buChar char="❖"/>
            </a:pPr>
            <a:r>
              <a:rPr lang="en" sz="1600"/>
              <a:t>Was not necessary to have fancy graphics, so we chose something inexpensive - $24</a:t>
            </a:r>
            <a:br>
              <a:rPr lang="en" sz="1600"/>
            </a:br>
          </a:p>
          <a:p>
            <a:pPr indent="-330200" lvl="0" marL="457200" rtl="0">
              <a:spcBef>
                <a:spcPts val="0"/>
              </a:spcBef>
              <a:buSzPts val="1600"/>
              <a:buChar char="❖"/>
            </a:pPr>
            <a:r>
              <a:rPr lang="en" sz="1600"/>
              <a:t>Part Number: </a:t>
            </a:r>
            <a:r>
              <a:rPr lang="en" sz="1600">
                <a:highlight>
                  <a:srgbClr val="FFFFFF"/>
                </a:highlight>
              </a:rPr>
              <a:t>LCD-09395</a:t>
            </a:r>
          </a:p>
        </p:txBody>
      </p:sp>
      <p:pic>
        <p:nvPicPr>
          <p:cNvPr descr="Serial Enabled 16x2 LCD - White on Black 5V" id="208" name="Shape 208"/>
          <p:cNvPicPr preferRelativeResize="0"/>
          <p:nvPr/>
        </p:nvPicPr>
        <p:blipFill>
          <a:blip r:embed="rId3">
            <a:alphaModFix/>
          </a:blip>
          <a:stretch>
            <a:fillRect/>
          </a:stretch>
        </p:blipFill>
        <p:spPr>
          <a:xfrm>
            <a:off x="554125" y="1316550"/>
            <a:ext cx="3038500" cy="3038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