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12192000" cy="6858000"/>
  <p:notesSz cx="6858000" cy="9144000"/>
  <p:embeddedFontLst>
    <p:embeddedFont>
      <p:font typeface="Source Sans Pro" panose="020B0604020202020204" charset="0"/>
      <p:regular r:id="rId46"/>
      <p:bold r:id="rId47"/>
      <p:italic r:id="rId48"/>
      <p:bold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805809F4-A4EE-42CB-9174-489069693047}">
  <a:tblStyle styleId="{805809F4-A4EE-42CB-9174-489069693047}" styleName="Table_0">
    <a:wholeTbl>
      <a:tcTxStyle b="off" i="off">
        <a:font>
          <a:latin typeface="Franklin Gothic Book"/>
          <a:ea typeface="Franklin Gothic Book"/>
          <a:cs typeface="Franklin Gothic Book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DEDED"/>
          </a:solidFill>
        </a:fill>
      </a:tcStyle>
    </a:wholeTbl>
    <a:band1H>
      <a:tcTxStyle/>
      <a:tcStyle>
        <a:tcBdr/>
        <a:fill>
          <a:solidFill>
            <a:srgbClr val="DADAD8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ADAD8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D7C21F2-D367-4970-A3E5-153C62DAE70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SzPct val="116666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ct val="116666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116666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116666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116666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116666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116666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116666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116666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116666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1" name="Shape 25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4" name="Shape 32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0" name="Shape 33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4" name="Shape 34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0" name="Shape 35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6" name="Shape 35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8" name="Shape 36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4" name="Shape 37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  <a:defRPr sz="7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  <a:defRPr sz="23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ctr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ctr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ctr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16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ctr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ctr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16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ctr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ctr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16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ctr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dt" idx="10"/>
          </p:nvPr>
        </p:nvSpPr>
        <p:spPr>
          <a:xfrm>
            <a:off x="752858" y="6453386"/>
            <a:ext cx="1607944" cy="40461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ftr" idx="11"/>
          </p:nvPr>
        </p:nvSpPr>
        <p:spPr>
          <a:xfrm>
            <a:off x="2584054" y="6453386"/>
            <a:ext cx="7023377" cy="40461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ct val="116666"/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12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22" name="Shape 22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3" name="Shape 23"/>
            <p:cNvSpPr/>
            <p:nvPr/>
          </p:nvSpPr>
          <p:spPr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132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109512"/>
                  </a:lnTo>
                  <a:lnTo>
                    <a:pt x="105132" y="109524"/>
                  </a:lnTo>
                  <a:lnTo>
                    <a:pt x="10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24" name="Shape 24"/>
            <p:cNvSpPr/>
            <p:nvPr/>
          </p:nvSpPr>
          <p:spPr>
            <a:xfrm rot="10800000">
              <a:off x="752858" y="744469"/>
              <a:ext cx="3275668" cy="440848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134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23" y="120000"/>
                  </a:lnTo>
                  <a:cubicBezTo>
                    <a:pt x="-23" y="116376"/>
                    <a:pt x="47" y="113124"/>
                    <a:pt x="0" y="109500"/>
                  </a:cubicBezTo>
                  <a:lnTo>
                    <a:pt x="105134" y="109536"/>
                  </a:lnTo>
                  <a:lnTo>
                    <a:pt x="105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  <a:defRPr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 rot="5400000">
            <a:off x="4386262" y="-719138"/>
            <a:ext cx="3571875" cy="960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84048" marR="0" lvl="0" indent="-257048" algn="l" rtl="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84048" marR="0" lvl="1" indent="-2570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–"/>
              <a:defRPr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384048" marR="0" lvl="2" indent="-2697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384048" marR="0" lvl="3" indent="-2697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–"/>
              <a:defRPr sz="18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84048" marR="0" lvl="4" indent="-2824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84048" marR="0" lvl="5" indent="-2824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–"/>
              <a:defRPr sz="16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84048" marR="0" lvl="6" indent="-2951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84048" marR="0" lvl="7" indent="-2951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–"/>
              <a:defRPr sz="14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4048" marR="0" lvl="8" indent="-2951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12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 rot="5400000">
            <a:off x="7757822" y="2462895"/>
            <a:ext cx="5243244" cy="156576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  <a:defRPr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 rot="5400000">
            <a:off x="2839798" y="-844042"/>
            <a:ext cx="5243244" cy="817964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84048" marR="0" lvl="0" indent="-257048" algn="l" rtl="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84048" marR="0" lvl="1" indent="-2570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–"/>
              <a:defRPr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384048" marR="0" lvl="2" indent="-2697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384048" marR="0" lvl="3" indent="-2697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–"/>
              <a:defRPr sz="18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84048" marR="0" lvl="4" indent="-2824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84048" marR="0" lvl="5" indent="-2824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–"/>
              <a:defRPr sz="16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84048" marR="0" lvl="6" indent="-2951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84048" marR="0" lvl="7" indent="-2951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–"/>
              <a:defRPr sz="14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4048" marR="0" lvl="8" indent="-2951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12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  <a:defRPr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1371600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84048" marR="0" lvl="0" indent="-257048" algn="l" rtl="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84048" marR="0" lvl="1" indent="-2570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–"/>
              <a:defRPr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384048" marR="0" lvl="2" indent="-2697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384048" marR="0" lvl="3" indent="-2697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–"/>
              <a:defRPr sz="18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84048" marR="0" lvl="4" indent="-2824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84048" marR="0" lvl="5" indent="-2824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–"/>
              <a:defRPr sz="16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84048" marR="0" lvl="6" indent="-2951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84048" marR="0" lvl="7" indent="-2951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–"/>
              <a:defRPr sz="14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4048" marR="0" lvl="8" indent="-2951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525403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84048" marR="0" lvl="0" indent="-257048" algn="l" rtl="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84048" marR="0" lvl="1" indent="-2570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–"/>
              <a:defRPr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384048" marR="0" lvl="2" indent="-2697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384048" marR="0" lvl="3" indent="-2697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–"/>
              <a:defRPr sz="18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84048" marR="0" lvl="4" indent="-2824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84048" marR="0" lvl="5" indent="-2824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–"/>
              <a:defRPr sz="16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84048" marR="0" lvl="6" indent="-2951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84048" marR="0" lvl="7" indent="-2951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–"/>
              <a:defRPr sz="14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4048" marR="0" lvl="8" indent="-2951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12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  <a:defRPr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84048" marR="0" lvl="0" indent="-257048" algn="l" rtl="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84048" marR="0" lvl="1" indent="-2570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–"/>
              <a:defRPr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384048" marR="0" lvl="2" indent="-2697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384048" marR="0" lvl="3" indent="-2697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–"/>
              <a:defRPr sz="18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84048" marR="0" lvl="4" indent="-2824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84048" marR="0" lvl="5" indent="-2824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–"/>
              <a:defRPr sz="16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84048" marR="0" lvl="6" indent="-2951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84048" marR="0" lvl="7" indent="-2951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–"/>
              <a:defRPr sz="14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4048" marR="0" lvl="8" indent="-2951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12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12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  <a:defRPr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  <a:defRPr sz="3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2000" b="1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18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1600" b="1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16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1600" b="1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16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1600" b="1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16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2"/>
          </p:nvPr>
        </p:nvSpPr>
        <p:spPr>
          <a:xfrm>
            <a:off x="1371600" y="3305207"/>
            <a:ext cx="4443984" cy="256219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84048" marR="0" lvl="0" indent="-257048" algn="l" rtl="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84048" marR="0" lvl="1" indent="-2570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–"/>
              <a:defRPr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384048" marR="0" lvl="2" indent="-2697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384048" marR="0" lvl="3" indent="-2697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–"/>
              <a:defRPr sz="18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84048" marR="0" lvl="4" indent="-2824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84048" marR="0" lvl="5" indent="-2824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–"/>
              <a:defRPr sz="16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84048" marR="0" lvl="6" indent="-2951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84048" marR="0" lvl="7" indent="-2951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–"/>
              <a:defRPr sz="14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4048" marR="0" lvl="8" indent="-2951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3"/>
          </p:nvPr>
        </p:nvSpPr>
        <p:spPr>
          <a:xfrm>
            <a:off x="6525014" y="2340864"/>
            <a:ext cx="4443984" cy="8239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  <a:defRPr sz="3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2000" b="1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18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1600" b="1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16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1600" b="1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16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1600" b="1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16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4"/>
          </p:nvPr>
        </p:nvSpPr>
        <p:spPr>
          <a:xfrm>
            <a:off x="6525014" y="3305207"/>
            <a:ext cx="4443984" cy="256219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84048" marR="0" lvl="0" indent="-257048" algn="l" rtl="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84048" marR="0" lvl="1" indent="-2570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–"/>
              <a:defRPr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384048" marR="0" lvl="2" indent="-2697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384048" marR="0" lvl="3" indent="-2697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–"/>
              <a:defRPr sz="18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84048" marR="0" lvl="4" indent="-2824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84048" marR="0" lvl="5" indent="-2824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–"/>
              <a:defRPr sz="16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84048" marR="0" lvl="6" indent="-2951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84048" marR="0" lvl="7" indent="-2951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–"/>
              <a:defRPr sz="14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4048" marR="0" lvl="8" indent="-2951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12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r" rtl="0">
              <a:lnSpc>
                <a:spcPct val="89000"/>
              </a:lnSpc>
              <a:spcBef>
                <a:spcPts val="0"/>
              </a:spcBef>
              <a:buClr>
                <a:schemeClr val="lt2"/>
              </a:buClr>
              <a:buSzPct val="100000"/>
              <a:buFont typeface="Source Sans Pro"/>
              <a:buNone/>
              <a:defRPr sz="72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Source Sans Pro"/>
              <a:buNone/>
              <a:defRPr sz="2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lt1"/>
              </a:buClr>
              <a:buSzPct val="100000"/>
              <a:buFont typeface="Source Sans Pro"/>
              <a:buNone/>
              <a:defRPr sz="2000" b="0" i="1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lt1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lt1"/>
              </a:buClr>
              <a:buSzPct val="100000"/>
              <a:buFont typeface="Source Sans Pro"/>
              <a:buNone/>
              <a:defRPr sz="1600" b="0" i="1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lt1"/>
              </a:buClr>
              <a:buSzPct val="100000"/>
              <a:buFont typeface="Source Sans Pro"/>
              <a:buNone/>
              <a:defRPr sz="16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lt1"/>
              </a:buClr>
              <a:buSzPct val="100000"/>
              <a:buFont typeface="Source Sans Pro"/>
              <a:buNone/>
              <a:defRPr sz="1600" b="0" i="1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lt1"/>
              </a:buClr>
              <a:buSzPct val="100000"/>
              <a:buFont typeface="Source Sans Pro"/>
              <a:buNone/>
              <a:defRPr sz="16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lt1"/>
              </a:buClr>
              <a:buSzPct val="100000"/>
              <a:buFont typeface="Source Sans Pro"/>
              <a:buNone/>
              <a:defRPr sz="1600" b="0" i="1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lt1"/>
              </a:buClr>
              <a:buSzPct val="100000"/>
              <a:buFont typeface="Source Sans Pro"/>
              <a:buNone/>
              <a:defRPr sz="16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738908" y="6453386"/>
            <a:ext cx="1622409" cy="40461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2584312" y="6453386"/>
            <a:ext cx="7023377" cy="40461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ct val="116666"/>
              <a:buNone/>
              <a:defRPr sz="12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1200">
              <a:solidFill>
                <a:schemeClr val="l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7" name="Shape 57" title="Crop Mark"/>
          <p:cNvSpPr/>
          <p:nvPr/>
        </p:nvSpPr>
        <p:spPr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5134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109629"/>
                </a:lnTo>
                <a:lnTo>
                  <a:pt x="105134" y="109629"/>
                </a:lnTo>
                <a:lnTo>
                  <a:pt x="10513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  <a:defRPr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12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84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  <a:defRPr sz="4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256020" y="685801"/>
            <a:ext cx="5212080" cy="5175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84048" marR="0" lvl="0" indent="-257048" algn="l" rtl="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84048" marR="0" lvl="1" indent="-2570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–"/>
              <a:defRPr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384048" marR="0" lvl="2" indent="-2697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384048" marR="0" lvl="3" indent="-2697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–"/>
              <a:defRPr sz="18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84048" marR="0" lvl="4" indent="-2824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84048" marR="0" lvl="5" indent="-2824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–"/>
              <a:defRPr sz="16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84048" marR="0" lvl="6" indent="-2824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84048" marR="0" lvl="7" indent="-2824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–"/>
              <a:defRPr sz="16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4048" marR="0" lvl="8" indent="-2824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723900" y="2856344"/>
            <a:ext cx="3855720" cy="30110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Clr>
                <a:schemeClr val="dk2"/>
              </a:buClr>
              <a:buSzPct val="100000"/>
              <a:buFont typeface="Source Sans Pro"/>
              <a:buNone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14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1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1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1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1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1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1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12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1" name="Shape 71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84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  <a:defRPr sz="4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pic" idx="2"/>
          </p:nvPr>
        </p:nvSpPr>
        <p:spPr>
          <a:xfrm>
            <a:off x="5532120" y="0"/>
            <a:ext cx="6659880" cy="68579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723900" y="2855968"/>
            <a:ext cx="3855720" cy="30114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Clr>
                <a:schemeClr val="dk2"/>
              </a:buClr>
              <a:buSzPct val="100000"/>
              <a:buFont typeface="Source Sans Pro"/>
              <a:buNone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14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1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1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1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1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1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None/>
              <a:defRPr sz="1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12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0" name="Shape 80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F9F8"/>
            </a:gs>
            <a:gs pos="74000">
              <a:srgbClr val="CBCBC8"/>
            </a:gs>
            <a:gs pos="83000">
              <a:srgbClr val="CBCBC8"/>
            </a:gs>
            <a:gs pos="100000">
              <a:srgbClr val="DCDCDA"/>
            </a:gs>
          </a:gsLst>
          <a:lin ang="54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  <a:defRPr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84048" marR="0" lvl="0" indent="-257048" algn="l" rtl="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84048" marR="0" lvl="1" indent="-2570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–"/>
              <a:defRPr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384048" marR="0" lvl="2" indent="-2697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384048" marR="0" lvl="3" indent="-2697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–"/>
              <a:defRPr sz="18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84048" marR="0" lvl="4" indent="-2824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84048" marR="0" lvl="5" indent="-2824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–"/>
              <a:defRPr sz="16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84048" marR="0" lvl="6" indent="-2951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84048" marR="0" lvl="7" indent="-2951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–"/>
              <a:defRPr sz="14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4048" marR="0" lvl="8" indent="-29514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ct val="1000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12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" name="Shape 15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ctrTitle"/>
          </p:nvPr>
        </p:nvSpPr>
        <p:spPr>
          <a:xfrm>
            <a:off x="1915129" y="1788454"/>
            <a:ext cx="6447822" cy="149767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-457200" algn="ctr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</a:pPr>
            <a:r>
              <a:rPr lang="en-US" sz="7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AQUA SENTINEL</a:t>
            </a:r>
          </a:p>
        </p:txBody>
      </p:sp>
      <p:sp>
        <p:nvSpPr>
          <p:cNvPr id="98" name="Shape 98"/>
          <p:cNvSpPr txBox="1">
            <a:spLocks noGrp="1"/>
          </p:cNvSpPr>
          <p:nvPr>
            <p:ph type="subTitle" idx="1"/>
          </p:nvPr>
        </p:nvSpPr>
        <p:spPr>
          <a:xfrm>
            <a:off x="4686300" y="4289654"/>
            <a:ext cx="6254029" cy="10862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91249" algn="ctr" rtl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99965"/>
              <a:buFont typeface="Source Sans Pro"/>
              <a:buNone/>
            </a:pPr>
            <a:r>
              <a:rPr lang="en-US" sz="1437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Group 11</a:t>
            </a:r>
          </a:p>
          <a:p>
            <a:pPr marL="0" marR="0" lvl="0" indent="-91249" algn="ctr" rtl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99965"/>
              <a:buFont typeface="Source Sans Pro"/>
              <a:buNone/>
            </a:pPr>
            <a:r>
              <a:rPr lang="en-US" sz="1437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Anna Baranova           Computer Engineering</a:t>
            </a:r>
          </a:p>
          <a:p>
            <a:pPr marL="0" marR="0" lvl="0" indent="-91249" algn="ctr" rtl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99965"/>
              <a:buFont typeface="Source Sans Pro"/>
              <a:buNone/>
            </a:pPr>
            <a:r>
              <a:rPr lang="en-US" sz="1437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Brian Bisplinghoff       Computer Engineering</a:t>
            </a:r>
          </a:p>
          <a:p>
            <a:pPr marL="0" marR="0" lvl="0" indent="-91249" algn="ctr" rtl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99965"/>
              <a:buFont typeface="Source Sans Pro"/>
              <a:buNone/>
            </a:pPr>
            <a:r>
              <a:rPr lang="en-US" sz="1437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Minh Nguyen               Electrical Engineering</a:t>
            </a:r>
          </a:p>
          <a:p>
            <a:pPr marL="0" marR="0" lvl="0" indent="-91249" algn="ctr" rtl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99965"/>
              <a:buFont typeface="Source Sans Pro"/>
              <a:buNone/>
            </a:pPr>
            <a:r>
              <a:rPr lang="en-US" sz="1437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Zachary Schwartz        Computer Engineering</a:t>
            </a:r>
          </a:p>
          <a:p>
            <a:pPr marL="0" marR="0" lvl="0" indent="-91249" algn="ctr" rtl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99965"/>
              <a:buFont typeface="Source Sans Pro"/>
              <a:buNone/>
            </a:pPr>
            <a:endParaRPr sz="1437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Raspberry Pi Zero</a:t>
            </a:r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1371600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Extremely affordable at $10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Capable of video streaming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WIFI connection built in allows for easy configurability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Small enough to be compatible with the rest of system</a:t>
            </a:r>
          </a:p>
        </p:txBody>
      </p:sp>
      <p:pic>
        <p:nvPicPr>
          <p:cNvPr id="156" name="Shape 156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524625" y="2409198"/>
            <a:ext cx="4448175" cy="333500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hape 1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948" y="226243"/>
            <a:ext cx="10699093" cy="633730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10737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Wi-Fi Module ESP8266</a:t>
            </a:r>
          </a:p>
        </p:txBody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1371600" y="1793175"/>
            <a:ext cx="4447786" cy="407422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This module will be placed on wearable device and ATMega3208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Uses standard TCP/IP connection to connect to Wi-Fi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</a:pPr>
            <a:endParaRPr sz="20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</a:pPr>
            <a:endParaRPr sz="20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</a:pPr>
            <a:endParaRPr sz="20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</a:pPr>
            <a:endParaRPr sz="20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68" name="Shape 168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958012" y="1793174"/>
            <a:ext cx="3581400" cy="407422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  <p:graphicFrame>
        <p:nvGraphicFramePr>
          <p:cNvPr id="169" name="Shape 169"/>
          <p:cNvGraphicFramePr/>
          <p:nvPr/>
        </p:nvGraphicFramePr>
        <p:xfrm>
          <a:off x="1169719" y="341862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{805809F4-A4EE-42CB-9174-489069693047}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b="1" u="none" strike="noStrike" cap="none"/>
                        <a:t>Parameter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b="1" u="none" strike="noStrike" cap="none"/>
                        <a:t>ESP8266 Implementation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/>
                        <a:t>Transmit Current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/>
                        <a:t>200 mA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/>
                        <a:t>Receive Current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/>
                        <a:t>60 mA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/>
                        <a:t>Standby Current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/>
                        <a:t>.9 mA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/>
                        <a:t>Protocol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/>
                        <a:t>TCP/IP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/>
                        <a:t>Turnaround time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/>
                        <a:t>2ms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/>
                        <a:t>Microcontroller Connection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/>
                        <a:t>SPI/UART/SDIO 2.0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Speaker</a:t>
            </a:r>
          </a:p>
        </p:txBody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1371600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8 ohm speaker is best option for our project because</a:t>
            </a:r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–"/>
            </a:pPr>
            <a:r>
              <a:rPr lang="en-US"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Low-powered</a:t>
            </a:r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–"/>
            </a:pPr>
            <a:r>
              <a:rPr lang="en-US"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Lightweight</a:t>
            </a:r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–"/>
            </a:pPr>
            <a:r>
              <a:rPr lang="en-US"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Does not need aux input</a:t>
            </a:r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</a:pPr>
            <a:endParaRPr sz="2000" b="0" i="1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84048" marR="0" lvl="4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Using USB powered speakers would consume more power and require an aux input.</a:t>
            </a:r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</a:pPr>
            <a:endParaRPr sz="2000" b="0" i="1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</a:pPr>
            <a:endParaRPr sz="2000" b="0" i="1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</a:pPr>
            <a:endParaRPr sz="2000" b="0" i="1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</a:pPr>
            <a:endParaRPr sz="2000" b="0" i="1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</a:pPr>
            <a:endParaRPr sz="2000" b="0" i="1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76" name="Shape 176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524625" y="2407488"/>
            <a:ext cx="4448175" cy="333842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Camera (Raspberry Pi Camera Module V2)</a:t>
            </a:r>
          </a:p>
        </p:txBody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Will start recording video of pool area when main MCU receives signal that band enters the water.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Stream will be viewable on mobile application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</a:pPr>
            <a:endParaRPr sz="20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</a:pPr>
            <a:endParaRPr sz="20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aphicFrame>
        <p:nvGraphicFramePr>
          <p:cNvPr id="183" name="Shape 183"/>
          <p:cNvGraphicFramePr/>
          <p:nvPr/>
        </p:nvGraphicFramePr>
        <p:xfrm>
          <a:off x="2319455" y="349033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{0D7C21F2-D367-4970-A3E5-153C62DAE705}</a:tableStyleId>
              </a:tblPr>
              <a:tblGrid>
                <a:gridCol w="2493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2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9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000" b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Specifications</a:t>
                      </a: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000" b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Raspberry Pi Camera Module V2 </a:t>
                      </a:r>
                      <a:r>
                        <a:rPr lang="en-US" sz="10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($29)</a:t>
                      </a: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000" b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Logitech HD Webcam C525 </a:t>
                      </a:r>
                      <a:r>
                        <a:rPr lang="en-US" sz="10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($33)</a:t>
                      </a: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000" b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Connection</a:t>
                      </a: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0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Connects to CSI port </a:t>
                      </a: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0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Connects to USB port</a:t>
                      </a: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000" b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Video Quality</a:t>
                      </a: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0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Supports up to 1080P video</a:t>
                      </a: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0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Supports up to 720P video</a:t>
                      </a: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6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000" b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Compatibility</a:t>
                      </a: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0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Directly compatible with the Pi which will handle our video processing.</a:t>
                      </a: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0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WIll not be able to support official drivers when using with the Pi.</a:t>
                      </a: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000" b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Frame Rate</a:t>
                      </a: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0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 720P can produce 180 fps</a:t>
                      </a: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0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 720P can produce 30 fps</a:t>
                      </a: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000" b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CPU Consumption</a:t>
                      </a: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0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Consumes less CPU power</a:t>
                      </a: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0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Resource intensive</a:t>
                      </a: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9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000" b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Power</a:t>
                      </a: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0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Producing 1080P video draws only 250 mA</a:t>
                      </a: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0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Producing 720P video draws about 400 mA</a:t>
                      </a: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Ultrasonic Sensor Technology</a:t>
            </a:r>
          </a:p>
        </p:txBody>
      </p:sp>
      <p:pic>
        <p:nvPicPr>
          <p:cNvPr id="189" name="Shape 189" descr="A screenshot of text  Description generated with very high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r="13119" b="50413"/>
          <a:stretch/>
        </p:blipFill>
        <p:spPr>
          <a:xfrm>
            <a:off x="2321429" y="1613003"/>
            <a:ext cx="7549142" cy="502346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Ultrasonic Sensor Comparison</a:t>
            </a:r>
          </a:p>
        </p:txBody>
      </p:sp>
      <p:pic>
        <p:nvPicPr>
          <p:cNvPr id="195" name="Shape 195" descr="A screenshot of a cell phone  Description generated with very high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r="12591" b="37872"/>
          <a:stretch/>
        </p:blipFill>
        <p:spPr>
          <a:xfrm>
            <a:off x="2309275" y="1706880"/>
            <a:ext cx="8561880" cy="410464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HRLV-MaxSonar-EZ1 the choice </a:t>
            </a:r>
          </a:p>
        </p:txBody>
      </p:sp>
      <p:sp>
        <p:nvSpPr>
          <p:cNvPr id="201" name="Shape 201"/>
          <p:cNvSpPr txBox="1">
            <a:spLocks noGrp="1"/>
          </p:cNvSpPr>
          <p:nvPr>
            <p:ph type="body" idx="2"/>
          </p:nvPr>
        </p:nvSpPr>
        <p:spPr>
          <a:xfrm>
            <a:off x="1371599" y="1668545"/>
            <a:ext cx="6132136" cy="41988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7475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</a:pPr>
            <a:endParaRPr sz="185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84048" marR="0" lvl="0" indent="-384048" algn="l" rtl="0">
              <a:lnSpc>
                <a:spcPct val="8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185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Object proximity detection from 1-mm to 5 meters </a:t>
            </a:r>
          </a:p>
          <a:p>
            <a:pPr marL="384048" marR="0" lvl="0" indent="-384048" algn="l" rtl="0">
              <a:lnSpc>
                <a:spcPct val="8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185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Resolution of 1-mm </a:t>
            </a:r>
          </a:p>
          <a:p>
            <a:pPr marL="384048" marR="0" lvl="0" indent="-384048" algn="l" rtl="0">
              <a:lnSpc>
                <a:spcPct val="8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185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Actual operating temperature range from –40°C to +65°C</a:t>
            </a:r>
          </a:p>
          <a:p>
            <a:pPr marL="384048" marR="0" lvl="0" indent="-384048" algn="l" rtl="0">
              <a:lnSpc>
                <a:spcPct val="8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185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Operating voltage from 2.5V to 5.5V</a:t>
            </a:r>
          </a:p>
          <a:p>
            <a:pPr marL="384048" marR="0" lvl="0" indent="-384048" algn="l" rtl="0">
              <a:lnSpc>
                <a:spcPct val="8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185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Nominal current draw of 2.5mA at 3.3V, and 3.1mA at 5V </a:t>
            </a:r>
          </a:p>
          <a:p>
            <a:pPr marL="384048" marR="0" lvl="0" indent="-384048" algn="l" rtl="0">
              <a:lnSpc>
                <a:spcPct val="8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185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Low current draw reduces current drain for battery operation </a:t>
            </a:r>
          </a:p>
          <a:p>
            <a:pPr marL="384048" marR="0" lvl="0" indent="-384048" algn="l" rtl="0">
              <a:lnSpc>
                <a:spcPct val="8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185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Fast first reading after power-up eases battery requirements </a:t>
            </a:r>
          </a:p>
          <a:p>
            <a:pPr marL="384048" marR="0" lvl="0" indent="-384048" algn="l" rtl="0">
              <a:lnSpc>
                <a:spcPct val="8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</a:pPr>
            <a:endParaRPr sz="185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84048" marR="0" lvl="0" indent="-384048" algn="l" rtl="0">
              <a:lnSpc>
                <a:spcPct val="8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</a:pPr>
            <a:endParaRPr sz="185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02" name="Shape 202" descr="A picture containing indoor, top  Description generated with high confidence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791252" y="1619271"/>
            <a:ext cx="2894030" cy="231358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  <p:pic>
        <p:nvPicPr>
          <p:cNvPr id="203" name="Shape 203" descr="A picture containing athletic game, sport  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 l="-2659" t="46385"/>
          <a:stretch/>
        </p:blipFill>
        <p:spPr>
          <a:xfrm>
            <a:off x="7686261" y="4328842"/>
            <a:ext cx="3054616" cy="187037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Solar Panel</a:t>
            </a:r>
          </a:p>
        </p:txBody>
      </p:sp>
      <p:pic>
        <p:nvPicPr>
          <p:cNvPr id="209" name="Shape 20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381083" y="1828800"/>
            <a:ext cx="6453220" cy="40386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Types of Solar Panel Cell</a:t>
            </a:r>
          </a:p>
        </p:txBody>
      </p:sp>
      <p:pic>
        <p:nvPicPr>
          <p:cNvPr id="215" name="Shape 2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r="12628" b="17488"/>
          <a:stretch/>
        </p:blipFill>
        <p:spPr>
          <a:xfrm>
            <a:off x="4525801" y="2063821"/>
            <a:ext cx="3656271" cy="260231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  <p:pic>
        <p:nvPicPr>
          <p:cNvPr id="216" name="Shape 216"/>
          <p:cNvPicPr preferRelativeResize="0"/>
          <p:nvPr/>
        </p:nvPicPr>
        <p:blipFill rotWithShape="1">
          <a:blip r:embed="rId4">
            <a:alphaModFix/>
          </a:blip>
          <a:srcRect r="16302" b="18538"/>
          <a:stretch/>
        </p:blipFill>
        <p:spPr>
          <a:xfrm>
            <a:off x="973666" y="2063821"/>
            <a:ext cx="3330536" cy="260119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  <p:pic>
        <p:nvPicPr>
          <p:cNvPr id="217" name="Shape 217" descr="Image result for thin film solar panel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95324" y="2063822"/>
            <a:ext cx="3501096" cy="259991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  <p:sp>
        <p:nvSpPr>
          <p:cNvPr id="218" name="Shape 218"/>
          <p:cNvSpPr/>
          <p:nvPr/>
        </p:nvSpPr>
        <p:spPr>
          <a:xfrm>
            <a:off x="9293934" y="4358363"/>
            <a:ext cx="856325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thin film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Problem</a:t>
            </a:r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1371600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Pools are a major cause of death in children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Impossible to always keep track of kids 100%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Parents always worried when they own a pool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Particularly when leaving child with babysitter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</a:pPr>
            <a:endParaRPr sz="20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05" name="Shape 10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524625" y="2285999"/>
            <a:ext cx="4448175" cy="311467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</a:pPr>
            <a:r>
              <a:rPr lang="en-US" sz="44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Thin Film</a:t>
            </a:r>
          </a:p>
        </p:txBody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They are created from a thin layer of non-crystalline silicon like an amorphous silicon 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Extremely flexible and light 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These are the cheapest of the three solar cells 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Efficiency rate is around 10% 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Fragile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</a:pPr>
            <a:endParaRPr sz="20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MONO vs POLY</a:t>
            </a:r>
          </a:p>
        </p:txBody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Single layers cut off a silicon ingot </a:t>
            </a:r>
          </a:p>
          <a:p>
            <a:pPr marL="384048" marR="0" lvl="5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–"/>
            </a:pPr>
            <a:r>
              <a:rPr lang="en-US" sz="16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impurity that are form when </a:t>
            </a:r>
          </a:p>
          <a:p>
            <a:pPr marL="384048" marR="0" lvl="5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–"/>
            </a:pPr>
            <a:r>
              <a:rPr lang="en-US" sz="16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creating a square shape </a:t>
            </a:r>
          </a:p>
          <a:p>
            <a:pPr marL="384048" marR="0" lvl="5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–"/>
            </a:pPr>
            <a:r>
              <a:rPr lang="en-US" sz="16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form a cylinder ingots </a:t>
            </a:r>
          </a:p>
          <a:p>
            <a:pPr marL="384048" marR="0" lvl="5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</a:pPr>
            <a:endParaRPr sz="1600" b="0" i="1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Melting multiple smaller silicon crystals 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Lower efficiency rate than mono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Higher efficiency rate than 20%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</a:pPr>
            <a:endParaRPr sz="20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31" name="Shape 231"/>
          <p:cNvPicPr preferRelativeResize="0"/>
          <p:nvPr/>
        </p:nvPicPr>
        <p:blipFill rotWithShape="1">
          <a:blip r:embed="rId3">
            <a:alphaModFix/>
          </a:blip>
          <a:srcRect r="16302" b="18538"/>
          <a:stretch/>
        </p:blipFill>
        <p:spPr>
          <a:xfrm>
            <a:off x="7102067" y="2171700"/>
            <a:ext cx="3572494" cy="274201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Battery</a:t>
            </a:r>
          </a:p>
        </p:txBody>
      </p:sp>
      <p:pic>
        <p:nvPicPr>
          <p:cNvPr id="237" name="Shape 23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71600" y="2171700"/>
            <a:ext cx="2809875" cy="227647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  <p:pic>
        <p:nvPicPr>
          <p:cNvPr id="238" name="Shape 2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78399" y="2127885"/>
            <a:ext cx="2748115" cy="231487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  <p:sp>
        <p:nvSpPr>
          <p:cNvPr id="239" name="Shape 239"/>
          <p:cNvSpPr/>
          <p:nvPr/>
        </p:nvSpPr>
        <p:spPr>
          <a:xfrm>
            <a:off x="5884432" y="4448175"/>
            <a:ext cx="1322798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Lithium Ion </a:t>
            </a: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30786" y="2127885"/>
            <a:ext cx="2283360" cy="231872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  <p:sp>
        <p:nvSpPr>
          <p:cNvPr id="241" name="Shape 241"/>
          <p:cNvSpPr/>
          <p:nvPr/>
        </p:nvSpPr>
        <p:spPr>
          <a:xfrm>
            <a:off x="9165163" y="4404360"/>
            <a:ext cx="1151854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Saltwater </a:t>
            </a:r>
          </a:p>
        </p:txBody>
      </p:sp>
      <p:sp>
        <p:nvSpPr>
          <p:cNvPr id="242" name="Shape 242"/>
          <p:cNvSpPr/>
          <p:nvPr/>
        </p:nvSpPr>
        <p:spPr>
          <a:xfrm>
            <a:off x="2202501" y="4448175"/>
            <a:ext cx="1148071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Lead-acid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Lead Acid</a:t>
            </a:r>
          </a:p>
        </p:txBody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Most Commonly used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Cheapest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Doesn’t last as long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Constantly maintain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Toxic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Lithium</a:t>
            </a:r>
            <a:r>
              <a:rPr lang="en-US" sz="44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Ion</a:t>
            </a:r>
            <a:r>
              <a:rPr lang="en-US" sz="44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b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lang="en-US" sz="44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Long Lasting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Flexible in design 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Non-toxic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Flammable 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Very costly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Saltwater</a:t>
            </a:r>
            <a:r>
              <a:rPr lang="en-US" sz="44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</a:p>
        </p:txBody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5405120" cy="358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Pound per pound cheapest 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Starts at $800 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Extremely large (can power a whole building)</a:t>
            </a:r>
          </a:p>
        </p:txBody>
      </p:sp>
      <p:pic>
        <p:nvPicPr>
          <p:cNvPr id="261" name="Shape 2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45902" y="1918546"/>
            <a:ext cx="4260997" cy="302204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Voltage Regulator</a:t>
            </a:r>
            <a:b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lang="en-US" sz="44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1371600" y="1727200"/>
            <a:ext cx="9601200" cy="414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External or Internal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External cost more but can be easily swap 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Internal save space and enhanced the PCB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</a:pPr>
            <a:endParaRPr sz="20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</a:pPr>
            <a:endParaRPr sz="20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68" name="Shape 2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26766" y="3623733"/>
            <a:ext cx="2700038" cy="235796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  <p:pic>
        <p:nvPicPr>
          <p:cNvPr id="269" name="Shape 2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40049" y="3623733"/>
            <a:ext cx="2763718" cy="235572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Operating System (Android)</a:t>
            </a:r>
          </a:p>
        </p:txBody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Open source and extensive resources (API support)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Simple debugging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Programmable on Windows and Mac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Easier to publish Android app than iOS app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We have more background experience in Android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</a:pPr>
            <a:endParaRPr sz="20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</a:pPr>
            <a:endParaRPr sz="20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76" name="Shape 2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4302" y="4524496"/>
            <a:ext cx="3810000" cy="20553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  <p:pic>
        <p:nvPicPr>
          <p:cNvPr id="277" name="Shape 2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3318" y="2621640"/>
            <a:ext cx="3810000" cy="271417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Android Studio</a:t>
            </a:r>
          </a:p>
        </p:txBody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Official IDE for Android development.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Integrates version control tools such as GitHub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Efficient/fast emulator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Gradle-based build support</a:t>
            </a:r>
          </a:p>
        </p:txBody>
      </p:sp>
      <p:pic>
        <p:nvPicPr>
          <p:cNvPr id="284" name="Shape 2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9072" y="3211840"/>
            <a:ext cx="5468350" cy="314435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GUI</a:t>
            </a:r>
          </a:p>
        </p:txBody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Simple and organized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Navigation drawer with labels for each core functionality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Designed using layout editor and XML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</a:pPr>
            <a:endParaRPr sz="20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</a:pPr>
            <a:endParaRPr sz="20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91" name="Shape 2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7721" y="730366"/>
            <a:ext cx="3489947" cy="512419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Solution</a:t>
            </a: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371600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Pool monitoring system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Sits by the pool and constantly monitors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Child wears a band that will detect if they fall in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Sends alert to parents phone through application to alert them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Parent then has a variety of options to respond to the situation</a:t>
            </a:r>
          </a:p>
        </p:txBody>
      </p:sp>
      <p:pic>
        <p:nvPicPr>
          <p:cNvPr id="112" name="Shape 11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524625" y="2171700"/>
            <a:ext cx="4791075" cy="36957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App Functionality</a:t>
            </a:r>
          </a:p>
        </p:txBody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Communicate with main main MCU</a:t>
            </a:r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–"/>
            </a:pPr>
            <a:r>
              <a:rPr lang="en-US"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Display connection status</a:t>
            </a:r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–"/>
            </a:pPr>
            <a:r>
              <a:rPr lang="en-US"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Receive alert notifications</a:t>
            </a:r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–"/>
            </a:pPr>
            <a:r>
              <a:rPr lang="en-US"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Turn alarm on/off</a:t>
            </a:r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–"/>
            </a:pPr>
            <a:r>
              <a:rPr lang="en-US"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Display video stream</a:t>
            </a:r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</a:pPr>
            <a:endParaRPr sz="2000" b="0" i="1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</a:pPr>
            <a:endParaRPr sz="2000" b="0" i="1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Software Flowchart</a:t>
            </a:r>
          </a:p>
        </p:txBody>
      </p:sp>
      <p:pic>
        <p:nvPicPr>
          <p:cNvPr id="303" name="Shape 30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115294" y="1496291"/>
            <a:ext cx="5961413" cy="437110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Coding Microcontroller. Speaker</a:t>
            </a:r>
          </a:p>
        </p:txBody>
      </p:sp>
      <p:pic>
        <p:nvPicPr>
          <p:cNvPr id="309" name="Shape 309" descr="A close up of a sign  Description generated with high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86170" y="1635760"/>
            <a:ext cx="8819661" cy="437896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Block Diagram</a:t>
            </a:r>
          </a:p>
        </p:txBody>
      </p:sp>
      <p:pic>
        <p:nvPicPr>
          <p:cNvPr id="315" name="Shape 3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859974" y="2030681"/>
            <a:ext cx="6472052" cy="383671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Wearable Device</a:t>
            </a:r>
          </a:p>
        </p:txBody>
      </p:sp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1371600" y="1791093"/>
            <a:ext cx="9601200" cy="407630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Main purpose: to recognize  near drowning event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Lightweight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Mobile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Independent of main unit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Triggers when temperature changes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Triggers when connection lost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Temperature Sensor Technology</a:t>
            </a:r>
          </a:p>
        </p:txBody>
      </p:sp>
      <p:pic>
        <p:nvPicPr>
          <p:cNvPr id="327" name="Shape 327" descr="A screenshot of a cell phone  Description generated with very high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r="12757" b="47801"/>
          <a:stretch/>
        </p:blipFill>
        <p:spPr>
          <a:xfrm>
            <a:off x="2311400" y="1775774"/>
            <a:ext cx="7569200" cy="443441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0921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Temperature Sensors Comparison </a:t>
            </a:r>
          </a:p>
        </p:txBody>
      </p:sp>
      <p:pic>
        <p:nvPicPr>
          <p:cNvPr id="333" name="Shape 333" descr="A screenshot of a cell phone  Description generated with very high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418" r="12901" b="30494"/>
          <a:stretch/>
        </p:blipFill>
        <p:spPr>
          <a:xfrm>
            <a:off x="2128521" y="1843987"/>
            <a:ext cx="7934959" cy="4064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TMP36 (Our selection)</a:t>
            </a:r>
          </a:p>
        </p:txBody>
      </p:sp>
      <p:sp>
        <p:nvSpPr>
          <p:cNvPr id="339" name="Shape 339"/>
          <p:cNvSpPr txBox="1">
            <a:spLocks noGrp="1"/>
          </p:cNvSpPr>
          <p:nvPr>
            <p:ph type="body" idx="2"/>
          </p:nvPr>
        </p:nvSpPr>
        <p:spPr>
          <a:xfrm>
            <a:off x="1371599" y="1981395"/>
            <a:ext cx="4670981" cy="388600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Low voltage operation (2.7 V to 5.5 V)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±2°C accuracy over temperature 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Stable with large capacitive loads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Specified −40°C to +125°C operation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Less than 50 μA quiescent current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Shutdown current 0.5 μA max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Low self-heating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</a:pPr>
            <a:endParaRPr sz="20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</a:pPr>
            <a:endParaRPr sz="20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</a:pPr>
            <a:endParaRPr sz="20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</a:pPr>
            <a:endParaRPr sz="20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</a:pPr>
            <a:endParaRPr sz="20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</a:pPr>
            <a:endParaRPr sz="20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</a:pPr>
            <a:endParaRPr sz="20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</a:pPr>
            <a:endParaRPr sz="20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0" name="Shape 340"/>
          <p:cNvSpPr txBox="1">
            <a:spLocks noGrp="1"/>
          </p:cNvSpPr>
          <p:nvPr>
            <p:ph type="body" idx="3"/>
          </p:nvPr>
        </p:nvSpPr>
        <p:spPr>
          <a:xfrm>
            <a:off x="6525014" y="2340864"/>
            <a:ext cx="4443984" cy="8239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-19050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</a:pPr>
            <a:endParaRPr sz="30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41" name="Shape 341" descr="A close up of a coin  Description generated with very high confidence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3">
            <a:alphaModFix/>
          </a:blip>
          <a:srcRect l="2744" t="2319"/>
          <a:stretch/>
        </p:blipFill>
        <p:spPr>
          <a:xfrm>
            <a:off x="6337617" y="1981396"/>
            <a:ext cx="4955694" cy="369570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26468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Temperature</a:t>
            </a:r>
          </a:p>
        </p:txBody>
      </p:sp>
      <p:pic>
        <p:nvPicPr>
          <p:cNvPr id="347" name="Shape 347" descr="A close up of a sign  Description generated with high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25980" y="1950484"/>
            <a:ext cx="8092440" cy="357505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Main Housing </a:t>
            </a: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1371600" y="1885362"/>
            <a:ext cx="9601200" cy="2554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Dust Proof of at least IP5x rating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Waterproof of at least IPx5 rating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Weather resistant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Minimal penetration depth to ensure signal can be received and transmitted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Goals and Objectives</a:t>
            </a:r>
          </a:p>
        </p:txBody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1371600" y="2009775"/>
            <a:ext cx="9601200" cy="38576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Easy to setup by pool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Both band and sensor water proof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System is very responsive in alerting the parent and responding to commands sent from application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User friendly mobile application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Wearable is comfortable and small, but sturdy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Communications between all components reliable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</a:pPr>
            <a:endParaRPr sz="20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</a:pPr>
            <a:endParaRPr sz="20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78478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Proposed Budget</a:t>
            </a:r>
          </a:p>
        </p:txBody>
      </p:sp>
      <p:pic>
        <p:nvPicPr>
          <p:cNvPr id="359" name="Shape 359" descr="A screenshot of a cell phone  Description generated with very high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r="12906" b="30380"/>
          <a:stretch/>
        </p:blipFill>
        <p:spPr>
          <a:xfrm>
            <a:off x="2791905" y="1470582"/>
            <a:ext cx="6608190" cy="506219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Parts Purchased</a:t>
            </a:r>
          </a:p>
        </p:txBody>
      </p:sp>
      <p:pic>
        <p:nvPicPr>
          <p:cNvPr id="365" name="Shape 365" descr="A close up of a logo  Description generated with very high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r="74145" b="51969"/>
          <a:stretch/>
        </p:blipFill>
        <p:spPr>
          <a:xfrm>
            <a:off x="3644348" y="1563757"/>
            <a:ext cx="4731026" cy="489863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Work Division</a:t>
            </a:r>
          </a:p>
        </p:txBody>
      </p:sp>
      <p:graphicFrame>
        <p:nvGraphicFramePr>
          <p:cNvPr id="371" name="Shape 371"/>
          <p:cNvGraphicFramePr/>
          <p:nvPr/>
        </p:nvGraphicFramePr>
        <p:xfrm>
          <a:off x="2258568" y="1909064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{805809F4-A4EE-42CB-9174-489069693047}</a:tableStyleId>
              </a:tblPr>
              <a:tblGrid>
                <a:gridCol w="1531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1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1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1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1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9975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u="none" strike="noStrike" cap="none"/>
                        <a:t>Anna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u="none" strike="noStrike" cap="none"/>
                        <a:t>Brian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u="none" strike="noStrike" cap="none"/>
                        <a:t>Minh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u="none" strike="noStrike" cap="none"/>
                        <a:t>Zach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975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u="none" strike="noStrike" cap="none"/>
                        <a:t>Main PCB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u="none" strike="noStrike" cap="none"/>
                        <a:t>secondary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u="none" strike="noStrike" cap="none"/>
                        <a:t>primary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975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u="none" strike="noStrike" cap="none"/>
                        <a:t>Portable PCB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u="none" strike="noStrike" cap="none"/>
                        <a:t>primary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u="none" strike="noStrike" cap="none"/>
                        <a:t>secondary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975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u="none" strike="noStrike" cap="none"/>
                        <a:t>Mobile App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u="none" strike="noStrike" cap="none"/>
                        <a:t>secondary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u="none" strike="noStrike" cap="none"/>
                        <a:t>primary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975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u="none" strike="noStrike" cap="none"/>
                        <a:t>Power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u="none" strike="noStrike" cap="none"/>
                        <a:t>secondary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u="none" strike="noStrike" cap="none"/>
                        <a:t>primary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975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u="none" strike="noStrike" cap="none"/>
                        <a:t>Main Housing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u="none" strike="noStrike" cap="none"/>
                        <a:t>primary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u="none" strike="noStrike" cap="none"/>
                        <a:t>secondary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975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u="none" strike="noStrike" cap="none"/>
                        <a:t>Coding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u="none" strike="noStrike" cap="none"/>
                        <a:t>secondary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u="none" strike="noStrike" cap="none"/>
                        <a:t>primary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u="none" strike="noStrike" cap="none"/>
                        <a:t>secondary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975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u="none" strike="noStrike" cap="none"/>
                        <a:t>Video Coding 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u="none" strike="noStrike" cap="none"/>
                        <a:t>secondary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u="none" strike="noStrike" cap="none"/>
                        <a:t>primary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 txBox="1">
            <a:spLocks noGrp="1"/>
          </p:cNvSpPr>
          <p:nvPr>
            <p:ph type="title"/>
          </p:nvPr>
        </p:nvSpPr>
        <p:spPr>
          <a:xfrm>
            <a:off x="1371600" y="429768"/>
            <a:ext cx="9601200" cy="81381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Current Progress</a:t>
            </a:r>
          </a:p>
        </p:txBody>
      </p:sp>
      <p:pic>
        <p:nvPicPr>
          <p:cNvPr id="377" name="Shape 3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1600" y="1133856"/>
            <a:ext cx="9601200" cy="4733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Specifications and Requirements</a:t>
            </a:r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1371600" y="2247900"/>
            <a:ext cx="9601200" cy="3619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Lightweight, no more than 15 pounds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Band able with withstand being submerged in a several feet of water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WIFI connection able to sync within at least 30 meters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Able to be powered solely by sunlight and function with no light for several days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Video able to be streamed with minimal delay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Cost below $100 to manufacture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All components survive exposure to water splashing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</a:pPr>
            <a:endParaRPr sz="20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1148080" y="2347274"/>
            <a:ext cx="2397760" cy="158370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House of Quality</a:t>
            </a:r>
          </a:p>
        </p:txBody>
      </p:sp>
      <p:pic>
        <p:nvPicPr>
          <p:cNvPr id="130" name="Shape 130" descr="A close up of a piece of paper  Description generated with very high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145280" y="685800"/>
            <a:ext cx="8046720" cy="588590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System Overview</a:t>
            </a:r>
          </a:p>
        </p:txBody>
      </p:sp>
      <p:pic>
        <p:nvPicPr>
          <p:cNvPr id="136" name="Shape 13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238376" y="1864931"/>
            <a:ext cx="8239124" cy="400246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Microcontroller Selection</a:t>
            </a:r>
          </a:p>
        </p:txBody>
      </p:sp>
      <p:graphicFrame>
        <p:nvGraphicFramePr>
          <p:cNvPr id="142" name="Shape 142"/>
          <p:cNvGraphicFramePr/>
          <p:nvPr/>
        </p:nvGraphicFramePr>
        <p:xfrm>
          <a:off x="1295400" y="2286000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{805809F4-A4EE-42CB-9174-489069693047}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MSP430G2553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MSP430FG4618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ATmega328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SAM4SD32C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PIC 16F887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GPIO Count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24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80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22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79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35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Clock Frequency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 MHz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 MHz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MIPS/MHz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120MHz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 MHz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RAM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512 Bytes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 kB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 kB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160 kB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368 Bytes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Storage Memory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 kB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116 kB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32 kB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2024 kB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kB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ADC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10-bit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12-bit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10-bit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16-bit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8-bit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Low power current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.5 µA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1.3 µA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.75 µA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30 µA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11 µA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Cost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$2.38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$121.18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$1.95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$2.16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$8.63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Additional Consideration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0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Available easily with launchpad development board.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0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Not available except with costly board.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0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Arduino libraries available to supplement development.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0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DAC available if necessary.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0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0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Low amount of development resources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Microcontroller Selection – ATmega328</a:t>
            </a:r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1371600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Sufficient memory and GPIO pins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10-bit ADC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Capable of low power modes with interrupts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Most development libraries of any MCU</a:t>
            </a: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</a:pPr>
            <a:endParaRPr sz="20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ource Sans Pro"/>
              <a:buNone/>
            </a:pPr>
            <a:endParaRPr sz="20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49" name="Shape 149" descr="A circuit board  Description generated with very high confidence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524625" y="2407488"/>
            <a:ext cx="4448175" cy="333842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rgbClr val="000000"/>
      </a:dk1>
      <a:lt1>
        <a:srgbClr val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1080</Words>
  <Application>Microsoft Office PowerPoint</Application>
  <PresentationFormat>Widescreen</PresentationFormat>
  <Paragraphs>289</Paragraphs>
  <Slides>43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Source Sans Pro</vt:lpstr>
      <vt:lpstr>Calibri</vt:lpstr>
      <vt:lpstr>Crop</vt:lpstr>
      <vt:lpstr>AQUA SENTINEL</vt:lpstr>
      <vt:lpstr>Problem</vt:lpstr>
      <vt:lpstr>Solution</vt:lpstr>
      <vt:lpstr>Goals and Objectives</vt:lpstr>
      <vt:lpstr>Specifications and Requirements</vt:lpstr>
      <vt:lpstr>House of Quality</vt:lpstr>
      <vt:lpstr>System Overview</vt:lpstr>
      <vt:lpstr>Microcontroller Selection</vt:lpstr>
      <vt:lpstr>Microcontroller Selection – ATmega328</vt:lpstr>
      <vt:lpstr>Raspberry Pi Zero</vt:lpstr>
      <vt:lpstr>PowerPoint Presentation</vt:lpstr>
      <vt:lpstr>Wi-Fi Module ESP8266</vt:lpstr>
      <vt:lpstr>Speaker</vt:lpstr>
      <vt:lpstr>Camera (Raspberry Pi Camera Module V2)</vt:lpstr>
      <vt:lpstr>Ultrasonic Sensor Technology</vt:lpstr>
      <vt:lpstr>Ultrasonic Sensor Comparison</vt:lpstr>
      <vt:lpstr>HRLV-MaxSonar-EZ1 the choice </vt:lpstr>
      <vt:lpstr>Solar Panel</vt:lpstr>
      <vt:lpstr>Types of Solar Panel Cell</vt:lpstr>
      <vt:lpstr>Thin Film</vt:lpstr>
      <vt:lpstr>MONO vs POLY</vt:lpstr>
      <vt:lpstr>Battery</vt:lpstr>
      <vt:lpstr>Lead Acid</vt:lpstr>
      <vt:lpstr>Lithium Ion  </vt:lpstr>
      <vt:lpstr>Saltwater </vt:lpstr>
      <vt:lpstr>Voltage Regulator </vt:lpstr>
      <vt:lpstr>Operating System (Android)</vt:lpstr>
      <vt:lpstr>Android Studio</vt:lpstr>
      <vt:lpstr>GUI</vt:lpstr>
      <vt:lpstr>App Functionality</vt:lpstr>
      <vt:lpstr>Software Flowchart</vt:lpstr>
      <vt:lpstr>Coding Microcontroller. Speaker</vt:lpstr>
      <vt:lpstr>Block Diagram</vt:lpstr>
      <vt:lpstr>Wearable Device</vt:lpstr>
      <vt:lpstr>Temperature Sensor Technology</vt:lpstr>
      <vt:lpstr>Temperature Sensors Comparison </vt:lpstr>
      <vt:lpstr>TMP36 (Our selection)</vt:lpstr>
      <vt:lpstr>Temperature</vt:lpstr>
      <vt:lpstr>Main Housing </vt:lpstr>
      <vt:lpstr>Proposed Budget</vt:lpstr>
      <vt:lpstr>Parts Purchased</vt:lpstr>
      <vt:lpstr>Work Division</vt:lpstr>
      <vt:lpstr>Current Progress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AQUA SENTINEL</dc:title>
  <dc:creator>home</dc:creator>
  <cp:lastModifiedBy>Anna Baranova</cp:lastModifiedBy>
  <cp:revision>1</cp:revision>
  <dcterms:modified xsi:type="dcterms:W3CDTF">2017-12-01T16:14:29Z</dcterms:modified>
</cp:coreProperties>
</file>