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Montserrat"/>
      <p:regular r:id="rId71"/>
      <p:bold r:id="rId72"/>
      <p:italic r:id="rId73"/>
      <p:boldItalic r:id="rId74"/>
    </p:embeddedFont>
    <p:embeddedFont>
      <p:font typeface="Lato"/>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90AC847-1273-471A-A7B5-B167D9A903AC}">
  <a:tblStyle styleId="{590AC847-1273-471A-A7B5-B167D9A903AC}"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87D3CFF-714F-4735-B191-35C98B4B9D96}" styleName="Table_1">
    <a:wholeTbl>
      <a:tcTxStyle>
        <a:font>
          <a:latin typeface="Arial"/>
          <a:ea typeface="Arial"/>
          <a:cs typeface="Arial"/>
        </a:font>
        <a:srgbClr val="000000"/>
      </a:tcTxStyle>
      <a:tcStyle>
        <a:tcBdr>
          <a:left>
            <a:ln cap="flat" cmpd="sng" w="12700">
              <a:solidFill>
                <a:srgbClr val="000000"/>
              </a:solidFill>
              <a:prstDash val="solid"/>
              <a:round/>
              <a:headEnd len="med" w="med" type="none"/>
              <a:tailEnd len="med" w="med" type="none"/>
            </a:ln>
          </a:left>
          <a:right>
            <a:ln cap="flat" cmpd="sng" w="12700">
              <a:solidFill>
                <a:srgbClr val="000000"/>
              </a:solidFill>
              <a:prstDash val="solid"/>
              <a:round/>
              <a:headEnd len="med" w="med" type="none"/>
              <a:tailEnd len="med" w="med" type="none"/>
            </a:ln>
          </a:right>
          <a:top>
            <a:ln cap="flat" cmpd="sng" w="12700">
              <a:solidFill>
                <a:srgbClr val="000000"/>
              </a:solidFill>
              <a:prstDash val="solid"/>
              <a:round/>
              <a:headEnd len="med" w="med" type="none"/>
              <a:tailEnd len="med" w="med" type="none"/>
            </a:ln>
          </a:top>
          <a:bottom>
            <a:ln cap="flat" cmpd="sng" w="12700">
              <a:solidFill>
                <a:srgbClr val="000000"/>
              </a:solidFill>
              <a:prstDash val="solid"/>
              <a:round/>
              <a:headEnd len="med" w="med" type="none"/>
              <a:tailEnd len="med" w="med" type="none"/>
            </a:ln>
          </a:bottom>
          <a:insideH>
            <a:ln cap="flat" cmpd="sng" w="12700">
              <a:solidFill>
                <a:srgbClr val="000000"/>
              </a:solidFill>
              <a:prstDash val="solid"/>
              <a:round/>
              <a:headEnd len="med" w="med" type="none"/>
              <a:tailEnd len="med" w="med" type="none"/>
            </a:ln>
          </a:insideH>
          <a:insideV>
            <a:ln cap="flat" cmpd="sng" w="12700">
              <a:solidFill>
                <a:srgbClr val="000000"/>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5952463-953D-43BE-91EC-1BDE271476EF}" styleName="Table_2">
    <a:wholeTbl>
      <a:tcTxStyle>
        <a:font>
          <a:latin typeface="Arial"/>
          <a:ea typeface="Arial"/>
          <a:cs typeface="Arial"/>
        </a:font>
        <a:srgbClr val="000000"/>
      </a:tcTxStyle>
      <a:tcStyle>
        <a:tcBdr>
          <a:left>
            <a:ln cap="flat" cmpd="sng" w="12700">
              <a:solidFill>
                <a:srgbClr val="000000"/>
              </a:solidFill>
              <a:prstDash val="solid"/>
              <a:round/>
              <a:headEnd len="med" w="med" type="none"/>
              <a:tailEnd len="med" w="med" type="none"/>
            </a:ln>
          </a:left>
          <a:right>
            <a:ln cap="flat" cmpd="sng" w="12700">
              <a:solidFill>
                <a:srgbClr val="000000"/>
              </a:solidFill>
              <a:prstDash val="solid"/>
              <a:round/>
              <a:headEnd len="med" w="med" type="none"/>
              <a:tailEnd len="med" w="med" type="none"/>
            </a:ln>
          </a:right>
          <a:top>
            <a:ln cap="flat" cmpd="sng" w="12700">
              <a:solidFill>
                <a:srgbClr val="000000"/>
              </a:solidFill>
              <a:prstDash val="solid"/>
              <a:round/>
              <a:headEnd len="med" w="med" type="none"/>
              <a:tailEnd len="med" w="med" type="none"/>
            </a:ln>
          </a:top>
          <a:bottom>
            <a:ln cap="flat" cmpd="sng" w="12700">
              <a:solidFill>
                <a:srgbClr val="000000"/>
              </a:solidFill>
              <a:prstDash val="solid"/>
              <a:round/>
              <a:headEnd len="med" w="med" type="none"/>
              <a:tailEnd len="med" w="med" type="none"/>
            </a:ln>
          </a:bottom>
          <a:insideH>
            <a:ln cap="flat" cmpd="sng" w="12700">
              <a:solidFill>
                <a:srgbClr val="000000"/>
              </a:solidFill>
              <a:prstDash val="solid"/>
              <a:round/>
              <a:headEnd len="med" w="med" type="none"/>
              <a:tailEnd len="med" w="med" type="none"/>
            </a:ln>
          </a:insideH>
          <a:insideV>
            <a:ln cap="flat" cmpd="sng" w="12700">
              <a:solidFill>
                <a:srgbClr val="000000"/>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italic.fntdata"/><Relationship Id="rId72" Type="http://schemas.openxmlformats.org/officeDocument/2006/relationships/font" Target="fonts/Montserrat-bold.fntdata"/><Relationship Id="rId31" Type="http://schemas.openxmlformats.org/officeDocument/2006/relationships/slide" Target="slides/slide26.xml"/><Relationship Id="rId75" Type="http://schemas.openxmlformats.org/officeDocument/2006/relationships/font" Target="fonts/Lato-regular.fntdata"/><Relationship Id="rId30" Type="http://schemas.openxmlformats.org/officeDocument/2006/relationships/slide" Target="slides/slide25.xml"/><Relationship Id="rId74" Type="http://schemas.openxmlformats.org/officeDocument/2006/relationships/font" Target="fonts/Montserrat-boldItalic.fntdata"/><Relationship Id="rId33" Type="http://schemas.openxmlformats.org/officeDocument/2006/relationships/slide" Target="slides/slide28.xml"/><Relationship Id="rId77" Type="http://schemas.openxmlformats.org/officeDocument/2006/relationships/font" Target="fonts/Lato-italic.fntdata"/><Relationship Id="rId32" Type="http://schemas.openxmlformats.org/officeDocument/2006/relationships/slide" Target="slides/slide27.xml"/><Relationship Id="rId76" Type="http://schemas.openxmlformats.org/officeDocument/2006/relationships/font" Target="fonts/Lato-bold.fntdata"/><Relationship Id="rId35" Type="http://schemas.openxmlformats.org/officeDocument/2006/relationships/slide" Target="slides/slide30.xml"/><Relationship Id="rId34" Type="http://schemas.openxmlformats.org/officeDocument/2006/relationships/slide" Target="slides/slide29.xml"/><Relationship Id="rId78" Type="http://schemas.openxmlformats.org/officeDocument/2006/relationships/font" Target="fonts/Lato-boldItalic.fntdata"/><Relationship Id="rId71" Type="http://schemas.openxmlformats.org/officeDocument/2006/relationships/font" Target="fonts/Montserrat-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Introduce names,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On a side note, we might want to revisit this, like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Col talks while everyone </a:t>
            </a:r>
            <a:r>
              <a:rPr lang="en"/>
              <a:t>admires</a:t>
            </a:r>
            <a:r>
              <a:rPr lang="en"/>
              <a:t> his cool shirts.  Says something like we need the brightest one that can still show </a:t>
            </a:r>
            <a:r>
              <a:rPr lang="en"/>
              <a:t>brightly</a:t>
            </a:r>
            <a:r>
              <a:rPr lang="en"/>
              <a:t> at an angle. Through-holes had a small wide angle intensity. The LTE  part and MTE parts were high cost.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(Dane)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Shape 3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2" name="Shape 3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7" name="Shape 3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3" name="Shape 39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7" name="Shape 4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6" name="Shape 4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Shape 4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2" name="Shape 4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Shape 4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7" name="Shape 4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Shape 4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4" name="Shape 4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Shape 4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2" name="Shape 4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Shape 4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8" name="Shape 4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4" name="Shape 5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1" name="Shape 51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Shape 5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2" name="Shape 5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Shape 5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8" name="Shape 5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5" name="Shape 5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1" name="Shape 54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5" name="Shape 5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2" name="Shape 5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9" name="Shape 5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Shape 5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6" name="Shape 5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Shape 5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3" name="Shape 5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Shape 5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4" name="Shape 5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Shape 6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6" name="Shape 6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Shape 6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0" name="Shape 6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3" name="Shape 13"/>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4" name="Shape 14"/>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15" name="Shape 15"/>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6" name="Shape 16"/>
          <p:cNvSpPr txBox="1"/>
          <p:nvPr>
            <p:ph type="ctrTitle"/>
          </p:nvPr>
        </p:nvSpPr>
        <p:spPr>
          <a:xfrm>
            <a:off x="3537150" y="1578400"/>
            <a:ext cx="5017500" cy="1578900"/>
          </a:xfrm>
          <a:prstGeom prst="rect">
            <a:avLst/>
          </a:prstGeom>
        </p:spPr>
        <p:txBody>
          <a:bodyPr anchorCtr="0" anchor="t" bIns="91425" lIns="91425" rIns="91425" wrap="square" tIns="91425"/>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p:txBody>
      </p:sp>
      <p:sp>
        <p:nvSpPr>
          <p:cNvPr id="17" name="Shape 17"/>
          <p:cNvSpPr txBox="1"/>
          <p:nvPr>
            <p:ph idx="1" type="subTitle"/>
          </p:nvPr>
        </p:nvSpPr>
        <p:spPr>
          <a:xfrm>
            <a:off x="5083950" y="3924925"/>
            <a:ext cx="34707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105"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8" name="Shape 108"/>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9" name="Shape 109"/>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0" name="Shape 110"/>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1" name="Shape 1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2" name="Shape 112"/>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3" name="Shape 11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4" name="Shape 1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115" name="Shape 115"/>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6" name="Shape 116"/>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7" name="Shape 117"/>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8" name="Shape 118"/>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 name="Shape 119"/>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0" name="Shape 120"/>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 name="Shape 12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2" name="Shape 122"/>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3" name="Shape 12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4" name="Shape 12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25" name="Shape 125"/>
          <p:cNvSpPr txBox="1"/>
          <p:nvPr>
            <p:ph type="title"/>
          </p:nvPr>
        </p:nvSpPr>
        <p:spPr>
          <a:xfrm>
            <a:off x="823850" y="1284675"/>
            <a:ext cx="4776000" cy="1300800"/>
          </a:xfrm>
          <a:prstGeom prst="rect">
            <a:avLst/>
          </a:prstGeom>
        </p:spPr>
        <p:txBody>
          <a:bodyPr anchorCtr="0" anchor="t" bIns="91425" lIns="91425" rIns="91425" wrap="square" tIns="91425"/>
          <a:lstStyle>
            <a:lvl1pPr lvl="0">
              <a:spcBef>
                <a:spcPts val="0"/>
              </a:spcBef>
              <a:buSzPts val="8000"/>
              <a:buNone/>
              <a:defRPr sz="8000"/>
            </a:lvl1pPr>
            <a:lvl2pPr lvl="1">
              <a:spcBef>
                <a:spcPts val="0"/>
              </a:spcBef>
              <a:buSzPts val="8000"/>
              <a:buNone/>
              <a:defRPr sz="8000"/>
            </a:lvl2pPr>
            <a:lvl3pPr lvl="2">
              <a:spcBef>
                <a:spcPts val="0"/>
              </a:spcBef>
              <a:buSzPts val="8000"/>
              <a:buNone/>
              <a:defRPr sz="8000"/>
            </a:lvl3pPr>
            <a:lvl4pPr lvl="3">
              <a:spcBef>
                <a:spcPts val="0"/>
              </a:spcBef>
              <a:buSzPts val="8000"/>
              <a:buNone/>
              <a:defRPr sz="8000"/>
            </a:lvl4pPr>
            <a:lvl5pPr lvl="4">
              <a:spcBef>
                <a:spcPts val="0"/>
              </a:spcBef>
              <a:buSzPts val="8000"/>
              <a:buNone/>
              <a:defRPr sz="8000"/>
            </a:lvl5pPr>
            <a:lvl6pPr lvl="5">
              <a:spcBef>
                <a:spcPts val="0"/>
              </a:spcBef>
              <a:buSzPts val="8000"/>
              <a:buNone/>
              <a:defRPr sz="8000"/>
            </a:lvl6pPr>
            <a:lvl7pPr lvl="6">
              <a:spcBef>
                <a:spcPts val="0"/>
              </a:spcBef>
              <a:buSzPts val="8000"/>
              <a:buNone/>
              <a:defRPr sz="8000"/>
            </a:lvl7pPr>
            <a:lvl8pPr lvl="7">
              <a:spcBef>
                <a:spcPts val="0"/>
              </a:spcBef>
              <a:buSzPts val="8000"/>
              <a:buNone/>
              <a:defRPr sz="8000"/>
            </a:lvl8pPr>
            <a:lvl9pPr lvl="8">
              <a:spcBef>
                <a:spcPts val="0"/>
              </a:spcBef>
              <a:buSzPts val="8000"/>
              <a:buNone/>
              <a:defRPr sz="8000"/>
            </a:lvl9pPr>
          </a:lstStyle>
          <a:p/>
        </p:txBody>
      </p:sp>
      <p:sp>
        <p:nvSpPr>
          <p:cNvPr id="126" name="Shape 126"/>
          <p:cNvSpPr txBox="1"/>
          <p:nvPr>
            <p:ph idx="1" type="body"/>
          </p:nvPr>
        </p:nvSpPr>
        <p:spPr>
          <a:xfrm>
            <a:off x="823850" y="2643124"/>
            <a:ext cx="4776000" cy="1218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27" name="Shape 1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28" name="Shape 128"/>
        <p:cNvGrpSpPr/>
        <p:nvPr/>
      </p:nvGrpSpPr>
      <p:grpSpPr>
        <a:xfrm>
          <a:off x="0" y="0"/>
          <a:ext cx="0" cy="0"/>
          <a:chOff x="0" y="0"/>
          <a:chExt cx="0" cy="0"/>
        </a:xfrm>
      </p:grpSpPr>
      <p:sp>
        <p:nvSpPr>
          <p:cNvPr id="129" name="Shape 1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9"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2" name="Shape 22"/>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3" name="Shape 2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4" name="Shape 2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5" name="Shape 25"/>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6" name="Shape 26"/>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7" name="Shape 27"/>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8" name="Shape 28"/>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29" name="Shape 29"/>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0" name="Shape 30"/>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1" name="Shape 3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2" name="Shape 32"/>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3" name="Shape 3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4" name="Shape 3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35" name="Shape 35"/>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6" name="Shape 36"/>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7" name="Shape 37"/>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8" name="Shape 38"/>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39" name="Shape 39"/>
          <p:cNvSpPr txBox="1"/>
          <p:nvPr>
            <p:ph type="title"/>
          </p:nvPr>
        </p:nvSpPr>
        <p:spPr>
          <a:xfrm>
            <a:off x="823850" y="2053000"/>
            <a:ext cx="4587000" cy="11487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4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44" name="Shape 4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45" name="Shape 45"/>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46" name="Shape 46"/>
          <p:cNvSpPr txBox="1"/>
          <p:nvPr>
            <p:ph idx="1" type="body"/>
          </p:nvPr>
        </p:nvSpPr>
        <p:spPr>
          <a:xfrm>
            <a:off x="1297500" y="1567550"/>
            <a:ext cx="70389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48"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51" name="Shape 51"/>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52" name="Shape 52"/>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53" name="Shape 53"/>
          <p:cNvSpPr txBox="1"/>
          <p:nvPr>
            <p:ph idx="1" type="body"/>
          </p:nvPr>
        </p:nvSpPr>
        <p:spPr>
          <a:xfrm>
            <a:off x="1297500"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4" name="Shape 54"/>
          <p:cNvSpPr txBox="1"/>
          <p:nvPr>
            <p:ph idx="2" type="body"/>
          </p:nvPr>
        </p:nvSpPr>
        <p:spPr>
          <a:xfrm>
            <a:off x="4933221"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56"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59" name="Shape 5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60" name="Shape 60"/>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1" name="Shape 6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62"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65" name="Shape 6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66" name="Shape 66"/>
          <p:cNvSpPr txBox="1"/>
          <p:nvPr>
            <p:ph type="title"/>
          </p:nvPr>
        </p:nvSpPr>
        <p:spPr>
          <a:xfrm>
            <a:off x="1297500" y="393750"/>
            <a:ext cx="3798900" cy="1493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7" name="Shape 67"/>
          <p:cNvSpPr txBox="1"/>
          <p:nvPr>
            <p:ph idx="1" type="body"/>
          </p:nvPr>
        </p:nvSpPr>
        <p:spPr>
          <a:xfrm>
            <a:off x="1297500" y="1972550"/>
            <a:ext cx="3798900" cy="2415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69"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2" name="Shape 72"/>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3" name="Shape 73"/>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4" name="Shape 74"/>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5" name="Shape 75"/>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6" name="Shape 76"/>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7" name="Shape 77"/>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8" name="Shape 7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79" name="Shape 79"/>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0" name="Shape 80"/>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1" name="Shape 8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2" name="Shape 82"/>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3" name="Shape 83"/>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4" name="Shape 84"/>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85" name="Shape 85"/>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6" name="Shape 86"/>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7" name="Shape 87"/>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8" name="Shape 8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89" name="Shape 89"/>
          <p:cNvSpPr txBox="1"/>
          <p:nvPr>
            <p:ph type="title"/>
          </p:nvPr>
        </p:nvSpPr>
        <p:spPr>
          <a:xfrm>
            <a:off x="823850" y="866775"/>
            <a:ext cx="4587000" cy="35211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90" name="Shape 9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9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94" name="Shape 9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95" name="Shape 95"/>
          <p:cNvSpPr txBox="1"/>
          <p:nvPr>
            <p:ph type="title"/>
          </p:nvPr>
        </p:nvSpPr>
        <p:spPr>
          <a:xfrm>
            <a:off x="1297500" y="1658325"/>
            <a:ext cx="3036300" cy="17517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96" name="Shape 96"/>
          <p:cNvSpPr txBox="1"/>
          <p:nvPr>
            <p:ph idx="1" type="subTitle"/>
          </p:nvPr>
        </p:nvSpPr>
        <p:spPr>
          <a:xfrm>
            <a:off x="1297500" y="3538000"/>
            <a:ext cx="30363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Shape 97"/>
          <p:cNvSpPr txBox="1"/>
          <p:nvPr>
            <p:ph idx="2" type="body"/>
          </p:nvPr>
        </p:nvSpPr>
        <p:spPr>
          <a:xfrm>
            <a:off x="4648200" y="1696600"/>
            <a:ext cx="3676800" cy="23475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98" name="Shape 9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9"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2" name="Shape 102"/>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03" name="Shape 103"/>
          <p:cNvSpPr txBox="1"/>
          <p:nvPr>
            <p:ph idx="1" type="body"/>
          </p:nvPr>
        </p:nvSpPr>
        <p:spPr>
          <a:xfrm>
            <a:off x="812725" y="4305375"/>
            <a:ext cx="6936000" cy="523800"/>
          </a:xfrm>
          <a:prstGeom prst="rect">
            <a:avLst/>
          </a:prstGeom>
        </p:spPr>
        <p:txBody>
          <a:bodyPr anchorCtr="0" anchor="ctr" bIns="91425" lIns="91425" rIns="91425" wrap="square" tIns="91425"/>
          <a:lstStyle>
            <a:lvl1pPr lvl="0">
              <a:lnSpc>
                <a:spcPct val="100000"/>
              </a:lnSpc>
              <a:spcBef>
                <a:spcPts val="0"/>
              </a:spcBef>
              <a:spcAft>
                <a:spcPts val="0"/>
              </a:spcAft>
              <a:buSzPts val="1300"/>
              <a:buNone/>
              <a:defRPr/>
            </a:lvl1pPr>
          </a:lstStyle>
          <a:p/>
        </p:txBody>
      </p:sp>
      <p:sp>
        <p:nvSpPr>
          <p:cNvPr id="104" name="Shape 10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lt1"/>
              </a:buClr>
              <a:buSzPts val="1300"/>
              <a:buFont typeface="Lato"/>
              <a:buChar char="●"/>
              <a:defRPr sz="1300">
                <a:solidFill>
                  <a:schemeClr val="lt1"/>
                </a:solidFill>
                <a:latin typeface="Lato"/>
                <a:ea typeface="Lato"/>
                <a:cs typeface="Lato"/>
                <a:sym typeface="Lato"/>
              </a:defRPr>
            </a:lvl1pPr>
            <a:lvl2pPr lvl="1">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 sz="1000">
                <a:solidFill>
                  <a:schemeClr val="lt1"/>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drive.google.com/file/d/0BwRbCiRFWMBIRDRpamNMVWpKODg/view"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2.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3.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1.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ctrTitle"/>
          </p:nvPr>
        </p:nvSpPr>
        <p:spPr>
          <a:xfrm>
            <a:off x="3537150" y="1578400"/>
            <a:ext cx="5017500" cy="1578900"/>
          </a:xfrm>
          <a:prstGeom prst="rect">
            <a:avLst/>
          </a:prstGeom>
        </p:spPr>
        <p:txBody>
          <a:bodyPr anchorCtr="0" anchor="t" bIns="91425" lIns="91425" rIns="91425" wrap="square" tIns="91425">
            <a:noAutofit/>
          </a:bodyPr>
          <a:lstStyle/>
          <a:p>
            <a:pPr indent="0" lvl="0" marL="0">
              <a:spcBef>
                <a:spcPts val="0"/>
              </a:spcBef>
              <a:buNone/>
            </a:pPr>
            <a:r>
              <a:rPr lang="en"/>
              <a:t>Multi-User Volumetric Display</a:t>
            </a:r>
          </a:p>
          <a:p>
            <a:pPr indent="0" lvl="0" marL="0">
              <a:spcBef>
                <a:spcPts val="0"/>
              </a:spcBef>
              <a:buNone/>
            </a:pPr>
            <a:r>
              <a:t/>
            </a:r>
            <a:endParaRPr/>
          </a:p>
        </p:txBody>
      </p:sp>
      <p:sp>
        <p:nvSpPr>
          <p:cNvPr id="135" name="Shape 135"/>
          <p:cNvSpPr txBox="1"/>
          <p:nvPr>
            <p:ph idx="1" type="subTitle"/>
          </p:nvPr>
        </p:nvSpPr>
        <p:spPr>
          <a:xfrm>
            <a:off x="5083950" y="3822350"/>
            <a:ext cx="3470700" cy="1021800"/>
          </a:xfrm>
          <a:prstGeom prst="rect">
            <a:avLst/>
          </a:prstGeom>
        </p:spPr>
        <p:txBody>
          <a:bodyPr anchorCtr="0" anchor="t" bIns="91425" lIns="91425" rIns="91425" wrap="square" tIns="91425">
            <a:noAutofit/>
          </a:bodyPr>
          <a:lstStyle/>
          <a:p>
            <a:pPr indent="0" lvl="0" marL="0" rtl="0">
              <a:spcBef>
                <a:spcPts val="0"/>
              </a:spcBef>
              <a:buNone/>
            </a:pPr>
            <a:r>
              <a:rPr lang="en"/>
              <a:t>Dane Bouchie, Cp. E.</a:t>
            </a:r>
            <a:br>
              <a:rPr lang="en"/>
            </a:br>
            <a:r>
              <a:rPr lang="en"/>
              <a:t>Matthew Hosken, Cp. E.</a:t>
            </a:r>
            <a:br>
              <a:rPr lang="en"/>
            </a:br>
            <a:r>
              <a:rPr lang="en"/>
              <a:t>Colburn Schacht, E. E.</a:t>
            </a:r>
            <a:br>
              <a:rPr lang="en"/>
            </a:br>
            <a:r>
              <a:rPr lang="en"/>
              <a:t>Eric Smithson, Cp. E.</a:t>
            </a:r>
          </a:p>
        </p:txBody>
      </p:sp>
      <p:sp>
        <p:nvSpPr>
          <p:cNvPr id="136" name="Shape 136"/>
          <p:cNvSpPr txBox="1"/>
          <p:nvPr>
            <p:ph idx="1" type="subTitle"/>
          </p:nvPr>
        </p:nvSpPr>
        <p:spPr>
          <a:xfrm>
            <a:off x="1463450" y="3961650"/>
            <a:ext cx="3470700" cy="1021800"/>
          </a:xfrm>
          <a:prstGeom prst="rect">
            <a:avLst/>
          </a:prstGeom>
        </p:spPr>
        <p:txBody>
          <a:bodyPr anchorCtr="0" anchor="t" bIns="91425" lIns="91425" rIns="91425" wrap="square" tIns="91425">
            <a:noAutofit/>
          </a:bodyPr>
          <a:lstStyle/>
          <a:p>
            <a:pPr indent="0" lvl="0" marL="0" rtl="0">
              <a:spcBef>
                <a:spcPts val="0"/>
              </a:spcBef>
              <a:buNone/>
            </a:pPr>
            <a:r>
              <a:rPr lang="en" sz="1800"/>
              <a:t>Group 14</a:t>
            </a:r>
          </a:p>
        </p:txBody>
      </p:sp>
      <p:pic>
        <p:nvPicPr>
          <p:cNvPr descr="Tetrahedron2.png" id="137" name="Shape 137"/>
          <p:cNvPicPr preferRelativeResize="0"/>
          <p:nvPr/>
        </p:nvPicPr>
        <p:blipFill rotWithShape="1">
          <a:blip r:embed="rId3">
            <a:alphaModFix/>
          </a:blip>
          <a:srcRect b="0" l="23654" r="27612" t="7893"/>
          <a:stretch/>
        </p:blipFill>
        <p:spPr>
          <a:xfrm>
            <a:off x="470100" y="578675"/>
            <a:ext cx="2759376" cy="2933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Function</a:t>
            </a:r>
          </a:p>
        </p:txBody>
      </p:sp>
      <p:sp>
        <p:nvSpPr>
          <p:cNvPr id="212" name="Shape 212"/>
          <p:cNvSpPr txBox="1"/>
          <p:nvPr>
            <p:ph idx="1" type="body"/>
          </p:nvPr>
        </p:nvSpPr>
        <p:spPr>
          <a:xfrm>
            <a:off x="1297500" y="1379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Active 3D </a:t>
            </a:r>
          </a:p>
          <a:p>
            <a:pPr indent="-298450" lvl="1" marL="914400" rtl="0">
              <a:spcBef>
                <a:spcPts val="0"/>
              </a:spcBef>
              <a:spcAft>
                <a:spcPts val="0"/>
              </a:spcAft>
              <a:buSzPts val="1100"/>
              <a:buChar char="○"/>
            </a:pPr>
            <a:r>
              <a:rPr lang="en"/>
              <a:t>Process stereoscopic data</a:t>
            </a:r>
          </a:p>
          <a:p>
            <a:pPr indent="-298450" lvl="1" marL="914400">
              <a:spcBef>
                <a:spcPts val="0"/>
              </a:spcBef>
              <a:spcAft>
                <a:spcPts val="0"/>
              </a:spcAft>
              <a:buSzPts val="1100"/>
              <a:buChar char="○"/>
            </a:pPr>
            <a:r>
              <a:rPr lang="en"/>
              <a:t>DLP-Link</a:t>
            </a:r>
          </a:p>
          <a:p>
            <a:pPr indent="-311150" lvl="0" marL="457200" rtl="0">
              <a:spcBef>
                <a:spcPts val="0"/>
              </a:spcBef>
              <a:spcAft>
                <a:spcPts val="0"/>
              </a:spcAft>
              <a:buSzPts val="1300"/>
              <a:buChar char="●"/>
            </a:pPr>
            <a:r>
              <a:rPr lang="en"/>
              <a:t>Sense and transmit IMU data</a:t>
            </a:r>
          </a:p>
          <a:p>
            <a:pPr indent="-298450" lvl="1" marL="914400" rtl="0">
              <a:spcBef>
                <a:spcPts val="0"/>
              </a:spcBef>
              <a:spcAft>
                <a:spcPts val="0"/>
              </a:spcAft>
              <a:buSzPts val="1100"/>
              <a:buChar char="○"/>
            </a:pPr>
            <a:r>
              <a:rPr lang="en"/>
              <a:t>Used in head-tracking</a:t>
            </a:r>
          </a:p>
          <a:p>
            <a:pPr indent="-311150" lvl="0" marL="457200">
              <a:spcBef>
                <a:spcPts val="0"/>
              </a:spcBef>
              <a:buSzPts val="1300"/>
              <a:buChar char="●"/>
            </a:pPr>
            <a:r>
              <a:rPr lang="en"/>
              <a:t>Provide tracking markers</a:t>
            </a:r>
          </a:p>
        </p:txBody>
      </p:sp>
      <p:pic>
        <p:nvPicPr>
          <p:cNvPr id="213" name="Shape 213"/>
          <p:cNvPicPr preferRelativeResize="0"/>
          <p:nvPr/>
        </p:nvPicPr>
        <p:blipFill>
          <a:blip r:embed="rId3">
            <a:alphaModFix/>
          </a:blip>
          <a:stretch>
            <a:fillRect/>
          </a:stretch>
        </p:blipFill>
        <p:spPr>
          <a:xfrm>
            <a:off x="4706863" y="932150"/>
            <a:ext cx="2979300" cy="1973075"/>
          </a:xfrm>
          <a:prstGeom prst="rect">
            <a:avLst/>
          </a:prstGeom>
          <a:noFill/>
          <a:ln>
            <a:noFill/>
          </a:ln>
        </p:spPr>
      </p:pic>
      <p:pic>
        <p:nvPicPr>
          <p:cNvPr id="214" name="Shape 214"/>
          <p:cNvPicPr preferRelativeResize="0"/>
          <p:nvPr/>
        </p:nvPicPr>
        <p:blipFill>
          <a:blip r:embed="rId4">
            <a:alphaModFix/>
          </a:blip>
          <a:stretch>
            <a:fillRect/>
          </a:stretch>
        </p:blipFill>
        <p:spPr>
          <a:xfrm>
            <a:off x="4442750" y="3131425"/>
            <a:ext cx="3507525" cy="1702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3D Glasses Design</a:t>
            </a:r>
          </a:p>
        </p:txBody>
      </p:sp>
      <p:sp>
        <p:nvSpPr>
          <p:cNvPr id="220" name="Shape 220"/>
          <p:cNvSpPr txBox="1"/>
          <p:nvPr>
            <p:ph idx="1" type="body"/>
          </p:nvPr>
        </p:nvSpPr>
        <p:spPr>
          <a:xfrm>
            <a:off x="225925" y="1759075"/>
            <a:ext cx="25932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descr="3D Glasses.PNG" id="221" name="Shape 221"/>
          <p:cNvPicPr preferRelativeResize="0"/>
          <p:nvPr/>
        </p:nvPicPr>
        <p:blipFill>
          <a:blip r:embed="rId3">
            <a:alphaModFix/>
          </a:blip>
          <a:stretch>
            <a:fillRect/>
          </a:stretch>
        </p:blipFill>
        <p:spPr>
          <a:xfrm>
            <a:off x="1188788" y="1014050"/>
            <a:ext cx="6766425" cy="4005000"/>
          </a:xfrm>
          <a:prstGeom prst="rect">
            <a:avLst/>
          </a:prstGeom>
          <a:noFill/>
          <a:ln>
            <a:noFill/>
          </a:ln>
        </p:spPr>
      </p:pic>
      <p:pic>
        <p:nvPicPr>
          <p:cNvPr id="222" name="Shape 222"/>
          <p:cNvPicPr preferRelativeResize="0"/>
          <p:nvPr/>
        </p:nvPicPr>
        <p:blipFill>
          <a:blip r:embed="rId4">
            <a:alphaModFix/>
          </a:blip>
          <a:stretch>
            <a:fillRect/>
          </a:stretch>
        </p:blipFill>
        <p:spPr>
          <a:xfrm>
            <a:off x="5268788" y="1307850"/>
            <a:ext cx="1647825"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Battery - Part Selection</a:t>
            </a:r>
          </a:p>
        </p:txBody>
      </p:sp>
      <p:graphicFrame>
        <p:nvGraphicFramePr>
          <p:cNvPr id="228" name="Shape 228"/>
          <p:cNvGraphicFramePr/>
          <p:nvPr/>
        </p:nvGraphicFramePr>
        <p:xfrm>
          <a:off x="952500" y="1428750"/>
          <a:ext cx="3000000" cy="3000000"/>
        </p:xfrm>
        <a:graphic>
          <a:graphicData uri="http://schemas.openxmlformats.org/drawingml/2006/table">
            <a:tbl>
              <a:tblPr>
                <a:noFill/>
                <a:tableStyleId>{590AC847-1273-471A-A7B5-B167D9A903AC}</a:tableStyleId>
              </a:tblPr>
              <a:tblGrid>
                <a:gridCol w="1809750"/>
                <a:gridCol w="1809750"/>
                <a:gridCol w="1809750"/>
                <a:gridCol w="1809750"/>
              </a:tblGrid>
              <a:tr h="381000">
                <a:tc>
                  <a:txBody>
                    <a:bodyPr>
                      <a:noAutofit/>
                    </a:bodyPr>
                    <a:lstStyle/>
                    <a:p>
                      <a:pPr indent="0" lvl="0" marL="0">
                        <a:spcBef>
                          <a:spcPts val="0"/>
                        </a:spcBef>
                        <a:buNone/>
                      </a:pPr>
                      <a:r>
                        <a:rPr lang="en">
                          <a:solidFill>
                            <a:schemeClr val="lt1"/>
                          </a:solidFill>
                        </a:rPr>
                        <a:t>Model #</a:t>
                      </a:r>
                    </a:p>
                  </a:txBody>
                  <a:tcPr marT="91425" marB="91425" marR="91425" marL="91425"/>
                </a:tc>
                <a:tc>
                  <a:txBody>
                    <a:bodyPr>
                      <a:noAutofit/>
                    </a:bodyPr>
                    <a:lstStyle/>
                    <a:p>
                      <a:pPr indent="0" lvl="0" marL="0">
                        <a:spcBef>
                          <a:spcPts val="0"/>
                        </a:spcBef>
                        <a:buNone/>
                      </a:pPr>
                      <a:r>
                        <a:rPr lang="en">
                          <a:solidFill>
                            <a:schemeClr val="lt1"/>
                          </a:solidFill>
                        </a:rPr>
                        <a:t>Storage</a:t>
                      </a:r>
                      <a:r>
                        <a:rPr lang="en">
                          <a:solidFill>
                            <a:schemeClr val="lt1"/>
                          </a:solidFill>
                        </a:rPr>
                        <a:t> (mAh)</a:t>
                      </a:r>
                    </a:p>
                  </a:txBody>
                  <a:tcPr marT="91425" marB="91425" marR="91425" marL="91425"/>
                </a:tc>
                <a:tc>
                  <a:txBody>
                    <a:bodyPr>
                      <a:noAutofit/>
                    </a:bodyPr>
                    <a:lstStyle/>
                    <a:p>
                      <a:pPr indent="0" lvl="0" marL="0">
                        <a:spcBef>
                          <a:spcPts val="0"/>
                        </a:spcBef>
                        <a:buNone/>
                      </a:pPr>
                      <a:r>
                        <a:rPr lang="en">
                          <a:solidFill>
                            <a:schemeClr val="lt1"/>
                          </a:solidFill>
                        </a:rPr>
                        <a:t>Depth (mm)</a:t>
                      </a:r>
                    </a:p>
                  </a:txBody>
                  <a:tcPr marT="91425" marB="91425" marR="91425" marL="91425"/>
                </a:tc>
                <a:tc>
                  <a:txBody>
                    <a:bodyPr>
                      <a:noAutofit/>
                    </a:bodyPr>
                    <a:lstStyle/>
                    <a:p>
                      <a:pPr indent="0" lvl="0" marL="0">
                        <a:spcBef>
                          <a:spcPts val="0"/>
                        </a:spcBef>
                        <a:buNone/>
                      </a:pPr>
                      <a:r>
                        <a:rPr lang="en">
                          <a:solidFill>
                            <a:schemeClr val="lt1"/>
                          </a:solidFill>
                        </a:rPr>
                        <a:t>Est. Runtime (hrs)</a:t>
                      </a:r>
                    </a:p>
                  </a:txBody>
                  <a:tcPr marT="91425" marB="91425" marR="91425" marL="91425"/>
                </a:tc>
              </a:tr>
              <a:tr h="381000">
                <a:tc>
                  <a:txBody>
                    <a:bodyPr>
                      <a:noAutofit/>
                    </a:bodyPr>
                    <a:lstStyle/>
                    <a:p>
                      <a:pPr indent="0" lvl="0" marL="0">
                        <a:spcBef>
                          <a:spcPts val="0"/>
                        </a:spcBef>
                        <a:buNone/>
                      </a:pPr>
                      <a:r>
                        <a:rPr lang="en">
                          <a:solidFill>
                            <a:schemeClr val="lt1"/>
                          </a:solidFill>
                        </a:rPr>
                        <a:t>CR2016</a:t>
                      </a:r>
                    </a:p>
                  </a:txBody>
                  <a:tcPr marT="91425" marB="91425" marR="91425" marL="91425"/>
                </a:tc>
                <a:tc>
                  <a:txBody>
                    <a:bodyPr>
                      <a:noAutofit/>
                    </a:bodyPr>
                    <a:lstStyle/>
                    <a:p>
                      <a:pPr indent="0" lvl="0" marL="0">
                        <a:spcBef>
                          <a:spcPts val="0"/>
                        </a:spcBef>
                        <a:buNone/>
                      </a:pPr>
                      <a:r>
                        <a:rPr lang="en">
                          <a:solidFill>
                            <a:schemeClr val="lt1"/>
                          </a:solidFill>
                        </a:rPr>
                        <a:t>90</a:t>
                      </a:r>
                    </a:p>
                  </a:txBody>
                  <a:tcPr marT="91425" marB="91425" marR="91425" marL="91425"/>
                </a:tc>
                <a:tc>
                  <a:txBody>
                    <a:bodyPr>
                      <a:noAutofit/>
                    </a:bodyPr>
                    <a:lstStyle/>
                    <a:p>
                      <a:pPr indent="0" lvl="0" marL="0">
                        <a:spcBef>
                          <a:spcPts val="0"/>
                        </a:spcBef>
                        <a:buNone/>
                      </a:pPr>
                      <a:r>
                        <a:rPr lang="en">
                          <a:solidFill>
                            <a:schemeClr val="lt1"/>
                          </a:solidFill>
                        </a:rPr>
                        <a:t>1.6</a:t>
                      </a:r>
                    </a:p>
                  </a:txBody>
                  <a:tcPr marT="91425" marB="91425" marR="91425" marL="91425"/>
                </a:tc>
                <a:tc>
                  <a:txBody>
                    <a:bodyPr>
                      <a:noAutofit/>
                    </a:bodyPr>
                    <a:lstStyle/>
                    <a:p>
                      <a:pPr indent="0" lvl="0" marL="0">
                        <a:spcBef>
                          <a:spcPts val="0"/>
                        </a:spcBef>
                        <a:buNone/>
                      </a:pPr>
                      <a:r>
                        <a:rPr lang="en">
                          <a:solidFill>
                            <a:schemeClr val="lt1"/>
                          </a:solidFill>
                        </a:rPr>
                        <a:t>56.25</a:t>
                      </a:r>
                    </a:p>
                  </a:txBody>
                  <a:tcPr marT="91425" marB="91425" marR="91425" marL="91425"/>
                </a:tc>
              </a:tr>
              <a:tr h="381000">
                <a:tc>
                  <a:txBody>
                    <a:bodyPr>
                      <a:noAutofit/>
                    </a:bodyPr>
                    <a:lstStyle/>
                    <a:p>
                      <a:pPr indent="0" lvl="0" marL="0">
                        <a:spcBef>
                          <a:spcPts val="0"/>
                        </a:spcBef>
                        <a:buNone/>
                      </a:pPr>
                      <a:r>
                        <a:rPr lang="en">
                          <a:solidFill>
                            <a:schemeClr val="lt1"/>
                          </a:solidFill>
                        </a:rPr>
                        <a:t>CR2025</a:t>
                      </a:r>
                    </a:p>
                  </a:txBody>
                  <a:tcPr marT="91425" marB="91425" marR="91425" marL="91425"/>
                </a:tc>
                <a:tc>
                  <a:txBody>
                    <a:bodyPr>
                      <a:noAutofit/>
                    </a:bodyPr>
                    <a:lstStyle/>
                    <a:p>
                      <a:pPr indent="0" lvl="0" marL="0">
                        <a:spcBef>
                          <a:spcPts val="0"/>
                        </a:spcBef>
                        <a:buNone/>
                      </a:pPr>
                      <a:r>
                        <a:rPr lang="en">
                          <a:solidFill>
                            <a:schemeClr val="lt1"/>
                          </a:solidFill>
                        </a:rPr>
                        <a:t>162</a:t>
                      </a:r>
                    </a:p>
                  </a:txBody>
                  <a:tcPr marT="91425" marB="91425" marR="91425" marL="91425"/>
                </a:tc>
                <a:tc>
                  <a:txBody>
                    <a:bodyPr>
                      <a:noAutofit/>
                    </a:bodyPr>
                    <a:lstStyle/>
                    <a:p>
                      <a:pPr indent="0" lvl="0" marL="0">
                        <a:spcBef>
                          <a:spcPts val="0"/>
                        </a:spcBef>
                        <a:buNone/>
                      </a:pPr>
                      <a:r>
                        <a:rPr lang="en">
                          <a:solidFill>
                            <a:schemeClr val="lt1"/>
                          </a:solidFill>
                        </a:rPr>
                        <a:t>2.5 </a:t>
                      </a:r>
                    </a:p>
                  </a:txBody>
                  <a:tcPr marT="91425" marB="91425" marR="91425" marL="91425"/>
                </a:tc>
                <a:tc>
                  <a:txBody>
                    <a:bodyPr>
                      <a:noAutofit/>
                    </a:bodyPr>
                    <a:lstStyle/>
                    <a:p>
                      <a:pPr indent="0" lvl="0" marL="0">
                        <a:spcBef>
                          <a:spcPts val="0"/>
                        </a:spcBef>
                        <a:buNone/>
                      </a:pPr>
                      <a:r>
                        <a:rPr lang="en">
                          <a:solidFill>
                            <a:schemeClr val="lt1"/>
                          </a:solidFill>
                        </a:rPr>
                        <a:t>101.25</a:t>
                      </a:r>
                    </a:p>
                  </a:txBody>
                  <a:tcPr marT="91425" marB="91425" marR="91425" marL="91425"/>
                </a:tc>
              </a:tr>
              <a:tr h="381000">
                <a:tc>
                  <a:txBody>
                    <a:bodyPr>
                      <a:noAutofit/>
                    </a:bodyPr>
                    <a:lstStyle/>
                    <a:p>
                      <a:pPr indent="0" lvl="0" marL="0">
                        <a:spcBef>
                          <a:spcPts val="0"/>
                        </a:spcBef>
                        <a:buNone/>
                      </a:pPr>
                      <a:r>
                        <a:rPr lang="en">
                          <a:solidFill>
                            <a:schemeClr val="lt1"/>
                          </a:solidFill>
                        </a:rPr>
                        <a:t>CR2032</a:t>
                      </a:r>
                    </a:p>
                  </a:txBody>
                  <a:tcPr marT="91425" marB="91425" marR="91425" marL="91425"/>
                </a:tc>
                <a:tc>
                  <a:txBody>
                    <a:bodyPr>
                      <a:noAutofit/>
                    </a:bodyPr>
                    <a:lstStyle/>
                    <a:p>
                      <a:pPr indent="0" lvl="0" marL="0">
                        <a:spcBef>
                          <a:spcPts val="0"/>
                        </a:spcBef>
                        <a:buNone/>
                      </a:pPr>
                      <a:r>
                        <a:rPr lang="en">
                          <a:solidFill>
                            <a:schemeClr val="lt1"/>
                          </a:solidFill>
                        </a:rPr>
                        <a:t>225</a:t>
                      </a:r>
                    </a:p>
                  </a:txBody>
                  <a:tcPr marT="91425" marB="91425" marR="91425" marL="91425"/>
                </a:tc>
                <a:tc>
                  <a:txBody>
                    <a:bodyPr>
                      <a:noAutofit/>
                    </a:bodyPr>
                    <a:lstStyle/>
                    <a:p>
                      <a:pPr indent="0" lvl="0" marL="0">
                        <a:spcBef>
                          <a:spcPts val="0"/>
                        </a:spcBef>
                        <a:buNone/>
                      </a:pPr>
                      <a:r>
                        <a:rPr lang="en">
                          <a:solidFill>
                            <a:schemeClr val="lt1"/>
                          </a:solidFill>
                        </a:rPr>
                        <a:t>3.2</a:t>
                      </a:r>
                    </a:p>
                  </a:txBody>
                  <a:tcPr marT="91425" marB="91425" marR="91425" marL="91425"/>
                </a:tc>
                <a:tc>
                  <a:txBody>
                    <a:bodyPr>
                      <a:noAutofit/>
                    </a:bodyPr>
                    <a:lstStyle/>
                    <a:p>
                      <a:pPr indent="0" lvl="0" marL="0">
                        <a:spcBef>
                          <a:spcPts val="0"/>
                        </a:spcBef>
                        <a:buNone/>
                      </a:pPr>
                      <a:r>
                        <a:rPr lang="en">
                          <a:solidFill>
                            <a:schemeClr val="lt1"/>
                          </a:solidFill>
                        </a:rPr>
                        <a:t>141</a:t>
                      </a:r>
                    </a:p>
                  </a:txBody>
                  <a:tcPr marT="91425" marB="91425" marR="91425" marL="91425"/>
                </a:tc>
              </a:tr>
              <a:tr h="381000">
                <a:tc>
                  <a:txBody>
                    <a:bodyPr>
                      <a:noAutofit/>
                    </a:bodyPr>
                    <a:lstStyle/>
                    <a:p>
                      <a:pPr indent="0" lvl="0" marL="0">
                        <a:spcBef>
                          <a:spcPts val="0"/>
                        </a:spcBef>
                        <a:buNone/>
                      </a:pPr>
                      <a:r>
                        <a:rPr lang="en">
                          <a:solidFill>
                            <a:schemeClr val="lt1"/>
                          </a:solidFill>
                        </a:rPr>
                        <a:t>LR2025</a:t>
                      </a:r>
                    </a:p>
                  </a:txBody>
                  <a:tcPr marT="91425" marB="91425" marR="91425" marL="91425">
                    <a:solidFill>
                      <a:schemeClr val="accent1"/>
                    </a:solidFill>
                  </a:tcPr>
                </a:tc>
                <a:tc>
                  <a:txBody>
                    <a:bodyPr>
                      <a:noAutofit/>
                    </a:bodyPr>
                    <a:lstStyle/>
                    <a:p>
                      <a:pPr indent="0" lvl="0" marL="0">
                        <a:spcBef>
                          <a:spcPts val="0"/>
                        </a:spcBef>
                        <a:buNone/>
                      </a:pPr>
                      <a:r>
                        <a:rPr lang="en">
                          <a:solidFill>
                            <a:schemeClr val="lt1"/>
                          </a:solidFill>
                        </a:rPr>
                        <a:t>40</a:t>
                      </a:r>
                    </a:p>
                  </a:txBody>
                  <a:tcPr marT="91425" marB="91425" marR="91425" marL="91425">
                    <a:solidFill>
                      <a:schemeClr val="accent1"/>
                    </a:solidFill>
                  </a:tcPr>
                </a:tc>
                <a:tc>
                  <a:txBody>
                    <a:bodyPr>
                      <a:noAutofit/>
                    </a:bodyPr>
                    <a:lstStyle/>
                    <a:p>
                      <a:pPr indent="0" lvl="0" marL="0">
                        <a:spcBef>
                          <a:spcPts val="0"/>
                        </a:spcBef>
                        <a:buNone/>
                      </a:pPr>
                      <a:r>
                        <a:rPr lang="en">
                          <a:solidFill>
                            <a:schemeClr val="lt1"/>
                          </a:solidFill>
                        </a:rPr>
                        <a:t>2.5</a:t>
                      </a:r>
                    </a:p>
                  </a:txBody>
                  <a:tcPr marT="91425" marB="91425" marR="91425" marL="91425">
                    <a:solidFill>
                      <a:schemeClr val="accent1"/>
                    </a:solidFill>
                  </a:tcPr>
                </a:tc>
                <a:tc>
                  <a:txBody>
                    <a:bodyPr>
                      <a:noAutofit/>
                    </a:bodyPr>
                    <a:lstStyle/>
                    <a:p>
                      <a:pPr indent="0" lvl="0" marL="0">
                        <a:spcBef>
                          <a:spcPts val="0"/>
                        </a:spcBef>
                        <a:buNone/>
                      </a:pPr>
                      <a:r>
                        <a:rPr lang="en">
                          <a:solidFill>
                            <a:schemeClr val="lt1"/>
                          </a:solidFill>
                        </a:rPr>
                        <a:t>25</a:t>
                      </a:r>
                    </a:p>
                  </a:txBody>
                  <a:tcPr marT="91425" marB="91425" marR="91425" marL="91425">
                    <a:solidFill>
                      <a:schemeClr val="accent1"/>
                    </a:solidFill>
                  </a:tcPr>
                </a:tc>
              </a:tr>
              <a:tr h="381000">
                <a:tc>
                  <a:txBody>
                    <a:bodyPr>
                      <a:noAutofit/>
                    </a:bodyPr>
                    <a:lstStyle/>
                    <a:p>
                      <a:pPr indent="0" lvl="0" marL="0">
                        <a:spcBef>
                          <a:spcPts val="0"/>
                        </a:spcBef>
                        <a:buNone/>
                      </a:pPr>
                      <a:r>
                        <a:rPr lang="en">
                          <a:solidFill>
                            <a:schemeClr val="lt1"/>
                          </a:solidFill>
                        </a:rPr>
                        <a:t>LR2032</a:t>
                      </a:r>
                    </a:p>
                  </a:txBody>
                  <a:tcPr marT="91425" marB="91425" marR="91425" marL="91425"/>
                </a:tc>
                <a:tc>
                  <a:txBody>
                    <a:bodyPr>
                      <a:noAutofit/>
                    </a:bodyPr>
                    <a:lstStyle/>
                    <a:p>
                      <a:pPr indent="0" lvl="0" marL="0">
                        <a:spcBef>
                          <a:spcPts val="0"/>
                        </a:spcBef>
                        <a:buNone/>
                      </a:pPr>
                      <a:r>
                        <a:rPr lang="en">
                          <a:solidFill>
                            <a:schemeClr val="lt1"/>
                          </a:solidFill>
                        </a:rPr>
                        <a:t>50</a:t>
                      </a:r>
                    </a:p>
                  </a:txBody>
                  <a:tcPr marT="91425" marB="91425" marR="91425" marL="91425"/>
                </a:tc>
                <a:tc>
                  <a:txBody>
                    <a:bodyPr>
                      <a:noAutofit/>
                    </a:bodyPr>
                    <a:lstStyle/>
                    <a:p>
                      <a:pPr indent="0" lvl="0" marL="0">
                        <a:spcBef>
                          <a:spcPts val="0"/>
                        </a:spcBef>
                        <a:buNone/>
                      </a:pPr>
                      <a:r>
                        <a:rPr lang="en">
                          <a:solidFill>
                            <a:schemeClr val="lt1"/>
                          </a:solidFill>
                        </a:rPr>
                        <a:t>3.2</a:t>
                      </a:r>
                    </a:p>
                  </a:txBody>
                  <a:tcPr marT="91425" marB="91425" marR="91425" marL="91425"/>
                </a:tc>
                <a:tc>
                  <a:txBody>
                    <a:bodyPr>
                      <a:noAutofit/>
                    </a:bodyPr>
                    <a:lstStyle/>
                    <a:p>
                      <a:pPr indent="0" lvl="0" marL="0">
                        <a:spcBef>
                          <a:spcPts val="0"/>
                        </a:spcBef>
                        <a:buNone/>
                      </a:pPr>
                      <a:r>
                        <a:rPr lang="en">
                          <a:solidFill>
                            <a:schemeClr val="lt1"/>
                          </a:solidFill>
                        </a:rPr>
                        <a:t>31.25</a:t>
                      </a: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Shape 23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MCU - Part Selection</a:t>
            </a:r>
          </a:p>
        </p:txBody>
      </p:sp>
      <p:graphicFrame>
        <p:nvGraphicFramePr>
          <p:cNvPr id="234" name="Shape 234"/>
          <p:cNvGraphicFramePr/>
          <p:nvPr/>
        </p:nvGraphicFramePr>
        <p:xfrm>
          <a:off x="1574500" y="1657550"/>
          <a:ext cx="3000000" cy="3000000"/>
        </p:xfrm>
        <a:graphic>
          <a:graphicData uri="http://schemas.openxmlformats.org/drawingml/2006/table">
            <a:tbl>
              <a:tblPr>
                <a:noFill/>
                <a:tableStyleId>{287D3CFF-714F-4735-B191-35C98B4B9D96}</a:tableStyleId>
              </a:tblPr>
              <a:tblGrid>
                <a:gridCol w="742950"/>
                <a:gridCol w="1071725"/>
                <a:gridCol w="706400"/>
                <a:gridCol w="582250"/>
                <a:gridCol w="655250"/>
                <a:gridCol w="699125"/>
                <a:gridCol w="742950"/>
                <a:gridCol w="1561250"/>
              </a:tblGrid>
              <a:tr h="12700">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MCU</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Manufacturer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CPU (MHz)</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Flash (Kb)</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Low Power Modes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ADC (bit/sps)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PMU included</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Boost Convert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EFM32 Gecko</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Silicon Labs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32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128</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12/1M</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No</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No</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MSP430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T.I.</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16</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16</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10/200K</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Yes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Yes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r>
              <a:tr h="12700">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HT45FH3T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Holtek</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4</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32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12/500K</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Yes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chemeClr val="lt1"/>
                          </a:solidFill>
                          <a:latin typeface="Droid Sans"/>
                          <a:ea typeface="Droid Sans"/>
                          <a:cs typeface="Droid Sans"/>
                          <a:sym typeface="Droid Sans"/>
                        </a:rPr>
                        <a:t>Yes</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Shape 23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Power Management Unit</a:t>
            </a:r>
          </a:p>
        </p:txBody>
      </p:sp>
      <p:pic>
        <p:nvPicPr>
          <p:cNvPr id="240" name="Shape 240"/>
          <p:cNvPicPr preferRelativeResize="0"/>
          <p:nvPr/>
        </p:nvPicPr>
        <p:blipFill>
          <a:blip r:embed="rId3">
            <a:alphaModFix/>
          </a:blip>
          <a:stretch>
            <a:fillRect/>
          </a:stretch>
        </p:blipFill>
        <p:spPr>
          <a:xfrm>
            <a:off x="1486088" y="862000"/>
            <a:ext cx="6171825" cy="4281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IR LED - Part Selection</a:t>
            </a:r>
          </a:p>
        </p:txBody>
      </p:sp>
      <p:graphicFrame>
        <p:nvGraphicFramePr>
          <p:cNvPr id="246" name="Shape 246"/>
          <p:cNvGraphicFramePr/>
          <p:nvPr/>
        </p:nvGraphicFramePr>
        <p:xfrm>
          <a:off x="1219125" y="1307850"/>
          <a:ext cx="3000000" cy="3000000"/>
        </p:xfrm>
        <a:graphic>
          <a:graphicData uri="http://schemas.openxmlformats.org/drawingml/2006/table">
            <a:tbl>
              <a:tblPr>
                <a:noFill/>
                <a:tableStyleId>{C5952463-953D-43BE-91EC-1BDE271476EF}</a:tableStyleId>
              </a:tblPr>
              <a:tblGrid>
                <a:gridCol w="1552600"/>
                <a:gridCol w="989125"/>
                <a:gridCol w="1114350"/>
                <a:gridCol w="1014200"/>
                <a:gridCol w="914025"/>
                <a:gridCol w="972425"/>
                <a:gridCol w="1168625"/>
              </a:tblGrid>
              <a:tr h="507000">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Part Number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Mounting Type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Forward Current (mA)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Radiant Intensity (mW/sr)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Voltage (V)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Relative Intensity at 45°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000">
                          <a:solidFill>
                            <a:schemeClr val="lt1"/>
                          </a:solidFill>
                          <a:latin typeface="Droid Sans"/>
                          <a:ea typeface="Droid Sans"/>
                          <a:cs typeface="Droid Sans"/>
                          <a:sym typeface="Droid Sans"/>
                        </a:rPr>
                        <a:t>Radiance-Curren</a:t>
                      </a:r>
                    </a:p>
                    <a:p>
                      <a:pPr indent="0" lvl="0" marL="0" rtl="0" algn="ctr">
                        <a:spcBef>
                          <a:spcPts val="0"/>
                        </a:spcBef>
                        <a:buNone/>
                      </a:pPr>
                      <a:r>
                        <a:rPr b="1" lang="en" sz="1000">
                          <a:solidFill>
                            <a:schemeClr val="lt1"/>
                          </a:solidFill>
                          <a:latin typeface="Droid Sans"/>
                          <a:ea typeface="Droid Sans"/>
                          <a:cs typeface="Droid Sans"/>
                          <a:sym typeface="Droid Sans"/>
                        </a:rPr>
                        <a:t>Efficiency (μV/sr)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APT1608F3C</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2.5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VSML3710-GS08</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9.5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95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VSMB2020X01</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40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400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VSMY3940X01</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1.44</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75%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r>
              <a:tr h="18350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VSMB3940X01</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130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LTE-R38381S-ZF-U</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Surface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3.00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90%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VSLY5940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 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1.65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&lt;5%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OED-EL-1L2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 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 (30</a:t>
                      </a:r>
                      <a:r>
                        <a:rPr b="1" lang="en" sz="1000">
                          <a:solidFill>
                            <a:schemeClr val="lt1"/>
                          </a:solidFill>
                          <a:latin typeface="Droid Sans"/>
                          <a:ea typeface="Droid Sans"/>
                          <a:cs typeface="Droid Sans"/>
                          <a:sym typeface="Droid Sans"/>
                        </a:rPr>
                        <a:t>°</a:t>
                      </a:r>
                      <a:r>
                        <a:rPr lang="en" sz="1000">
                          <a:solidFill>
                            <a:schemeClr val="lt1"/>
                          </a:solidFill>
                          <a:latin typeface="Droid Sans"/>
                          <a:ea typeface="Droid Sans"/>
                          <a:cs typeface="Droid Sans"/>
                          <a:sym typeface="Droid Sans"/>
                        </a:rPr>
                        <a: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913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EAILP05RDBA2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 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1.4</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20%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150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249150">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MTE9440M3A</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Through-hole</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1.2</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85%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just">
                        <a:spcBef>
                          <a:spcPts val="0"/>
                        </a:spcBef>
                        <a:buNone/>
                      </a:pPr>
                      <a:r>
                        <a:rPr lang="en" sz="1000">
                          <a:solidFill>
                            <a:schemeClr val="lt1"/>
                          </a:solidFill>
                          <a:latin typeface="Droid Sans"/>
                          <a:ea typeface="Droid Sans"/>
                          <a:cs typeface="Droid Sans"/>
                          <a:sym typeface="Droid Sans"/>
                        </a:rPr>
                        <a: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Internal Measurement Unit - Part Selection</a:t>
            </a:r>
          </a:p>
        </p:txBody>
      </p:sp>
      <p:graphicFrame>
        <p:nvGraphicFramePr>
          <p:cNvPr id="252" name="Shape 252"/>
          <p:cNvGraphicFramePr/>
          <p:nvPr/>
        </p:nvGraphicFramePr>
        <p:xfrm>
          <a:off x="2095500" y="1560100"/>
          <a:ext cx="3000000" cy="3000000"/>
        </p:xfrm>
        <a:graphic>
          <a:graphicData uri="http://schemas.openxmlformats.org/drawingml/2006/table">
            <a:tbl>
              <a:tblPr>
                <a:noFill/>
                <a:tableStyleId>{C5952463-953D-43BE-91EC-1BDE271476EF}</a:tableStyleId>
              </a:tblPr>
              <a:tblGrid>
                <a:gridCol w="990600"/>
                <a:gridCol w="1428750"/>
                <a:gridCol w="828675"/>
                <a:gridCol w="819150"/>
                <a:gridCol w="885825"/>
              </a:tblGrid>
              <a:tr h="12700">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Part Number</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Range/ADC Precision</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Accelerometer Rate (kHz)</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Gyroscope Rate (kHz)</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lgn="ctr">
                        <a:spcBef>
                          <a:spcPts val="0"/>
                        </a:spcBef>
                        <a:buNone/>
                      </a:pPr>
                      <a:r>
                        <a:rPr b="1" lang="en" sz="1200">
                          <a:solidFill>
                            <a:schemeClr val="lt1"/>
                          </a:solidFill>
                          <a:latin typeface="Droid Sans"/>
                          <a:ea typeface="Droid Sans"/>
                          <a:cs typeface="Droid Sans"/>
                          <a:sym typeface="Droid Sans"/>
                        </a:rPr>
                        <a:t>Current (mA)</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2700">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LSM6DS3</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±2/±4/±8/±16 g,</a:t>
                      </a:r>
                    </a:p>
                    <a:p>
                      <a:pPr indent="0" lvl="0" marL="0" rtl="0">
                        <a:spcBef>
                          <a:spcPts val="0"/>
                        </a:spcBef>
                        <a:buNone/>
                      </a:pPr>
                      <a:r>
                        <a:rPr lang="en" sz="1200">
                          <a:solidFill>
                            <a:schemeClr val="lt1"/>
                          </a:solidFill>
                          <a:latin typeface="Droid Sans"/>
                          <a:ea typeface="Droid Sans"/>
                          <a:cs typeface="Droid Sans"/>
                          <a:sym typeface="Droid Sans"/>
                        </a:rPr>
                        <a:t>±125/±245/±500/±1000/±2000 dps @ 16-bit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1.25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2700">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MPU-6500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±2/±4/±8/±16 g,</a:t>
                      </a:r>
                    </a:p>
                    <a:p>
                      <a:pPr indent="0" lvl="0" marL="0" rtl="0">
                        <a:spcBef>
                          <a:spcPts val="0"/>
                        </a:spcBef>
                        <a:buNone/>
                      </a:pPr>
                      <a:r>
                        <a:rPr lang="en" sz="1200">
                          <a:solidFill>
                            <a:schemeClr val="lt1"/>
                          </a:solidFill>
                          <a:latin typeface="Droid Sans"/>
                          <a:ea typeface="Droid Sans"/>
                          <a:cs typeface="Droid Sans"/>
                          <a:sym typeface="Droid Sans"/>
                        </a:rPr>
                        <a:t>±245/±500/±1000/±2000 dps @ 16-bit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4.00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8.00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3.4 </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solidFill>
                      <a:schemeClr val="accent1"/>
                    </a:solidFill>
                  </a:tcPr>
                </a:tc>
              </a:tr>
              <a:tr h="12700">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BMI160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±2/±4/±8/±16 g,</a:t>
                      </a:r>
                    </a:p>
                    <a:p>
                      <a:pPr indent="0" lvl="0" marL="0" rtl="0">
                        <a:spcBef>
                          <a:spcPts val="0"/>
                        </a:spcBef>
                        <a:buNone/>
                      </a:pPr>
                      <a:r>
                        <a:rPr lang="en" sz="1200">
                          <a:solidFill>
                            <a:schemeClr val="lt1"/>
                          </a:solidFill>
                          <a:latin typeface="Droid Sans"/>
                          <a:ea typeface="Droid Sans"/>
                          <a:cs typeface="Droid Sans"/>
                          <a:sym typeface="Droid Sans"/>
                        </a:rPr>
                        <a:t>±125/±245/±500/±1000/±2000 dps @ 16-bit</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1.60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3.20</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rtl="0">
                        <a:spcBef>
                          <a:spcPts val="0"/>
                        </a:spcBef>
                        <a:buNone/>
                      </a:pPr>
                      <a:r>
                        <a:rPr lang="en" sz="1200">
                          <a:solidFill>
                            <a:schemeClr val="lt1"/>
                          </a:solidFill>
                          <a:latin typeface="Droid Sans"/>
                          <a:ea typeface="Droid Sans"/>
                          <a:cs typeface="Droid Sans"/>
                          <a:sym typeface="Droid Sans"/>
                        </a:rPr>
                        <a:t>0.925</a:t>
                      </a:r>
                    </a:p>
                  </a:txBody>
                  <a:tcPr marT="63500" marB="63500" marR="63500" marL="6350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Receiver Circuit</a:t>
            </a:r>
          </a:p>
        </p:txBody>
      </p:sp>
      <p:sp>
        <p:nvSpPr>
          <p:cNvPr id="258" name="Shape 25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rtl="0">
              <a:spcBef>
                <a:spcPts val="0"/>
              </a:spcBef>
              <a:buNone/>
            </a:pPr>
            <a:r>
              <a:t/>
            </a:r>
            <a:endParaRPr/>
          </a:p>
        </p:txBody>
      </p:sp>
      <p:pic>
        <p:nvPicPr>
          <p:cNvPr id="259" name="Shape 259"/>
          <p:cNvPicPr preferRelativeResize="0"/>
          <p:nvPr/>
        </p:nvPicPr>
        <p:blipFill>
          <a:blip r:embed="rId3">
            <a:alphaModFix/>
          </a:blip>
          <a:stretch>
            <a:fillRect/>
          </a:stretch>
        </p:blipFill>
        <p:spPr>
          <a:xfrm>
            <a:off x="1198575" y="1084900"/>
            <a:ext cx="7038900" cy="38764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Shape 26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Control Circuit</a:t>
            </a:r>
          </a:p>
        </p:txBody>
      </p:sp>
      <p:sp>
        <p:nvSpPr>
          <p:cNvPr id="265" name="Shape 26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rtl="0">
              <a:spcBef>
                <a:spcPts val="0"/>
              </a:spcBef>
              <a:buNone/>
            </a:pPr>
            <a:r>
              <a:t/>
            </a:r>
            <a:endParaRPr/>
          </a:p>
        </p:txBody>
      </p:sp>
      <p:pic>
        <p:nvPicPr>
          <p:cNvPr descr="3D Glasses_schematic.PNG" id="266" name="Shape 266"/>
          <p:cNvPicPr preferRelativeResize="0"/>
          <p:nvPr/>
        </p:nvPicPr>
        <p:blipFill>
          <a:blip r:embed="rId3">
            <a:alphaModFix/>
          </a:blip>
          <a:stretch>
            <a:fillRect/>
          </a:stretch>
        </p:blipFill>
        <p:spPr>
          <a:xfrm>
            <a:off x="593088" y="1148150"/>
            <a:ext cx="7957824" cy="375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Display</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Shape 14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Motivation/Background</a:t>
            </a:r>
          </a:p>
        </p:txBody>
      </p:sp>
      <p:sp>
        <p:nvSpPr>
          <p:cNvPr id="143" name="Shape 143"/>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Personal Motivation</a:t>
            </a:r>
          </a:p>
          <a:p>
            <a:pPr indent="-298450" lvl="1" marL="914400" rtl="0">
              <a:spcBef>
                <a:spcPts val="0"/>
              </a:spcBef>
              <a:spcAft>
                <a:spcPts val="0"/>
              </a:spcAft>
              <a:buSzPts val="1100"/>
              <a:buChar char="○"/>
            </a:pPr>
            <a:r>
              <a:rPr lang="en"/>
              <a:t>P</a:t>
            </a:r>
            <a:r>
              <a:rPr lang="en"/>
              <a:t>ractice our engineering skills by designing and building a project from start to finish</a:t>
            </a:r>
          </a:p>
          <a:p>
            <a:pPr indent="-298450" lvl="1" marL="914400" rtl="0">
              <a:spcBef>
                <a:spcPts val="0"/>
              </a:spcBef>
              <a:spcAft>
                <a:spcPts val="0"/>
              </a:spcAft>
              <a:buSzPts val="1100"/>
              <a:buChar char="○"/>
            </a:pPr>
            <a:r>
              <a:rPr lang="en"/>
              <a:t>Create </a:t>
            </a:r>
            <a:r>
              <a:rPr lang="en"/>
              <a:t>something that hasn’t been “done” before</a:t>
            </a:r>
          </a:p>
          <a:p>
            <a:pPr indent="-311150" lvl="0" marL="457200" rtl="0">
              <a:spcBef>
                <a:spcPts val="0"/>
              </a:spcBef>
              <a:spcAft>
                <a:spcPts val="0"/>
              </a:spcAft>
              <a:buSzPts val="1300"/>
              <a:buChar char="●"/>
            </a:pPr>
            <a:r>
              <a:rPr lang="en"/>
              <a:t>Existing </a:t>
            </a:r>
            <a:r>
              <a:rPr lang="en"/>
              <a:t>systems/Inspiration</a:t>
            </a:r>
          </a:p>
          <a:p>
            <a:pPr indent="-298450" lvl="1" marL="914400" rtl="0">
              <a:spcBef>
                <a:spcPts val="0"/>
              </a:spcBef>
              <a:spcAft>
                <a:spcPts val="0"/>
              </a:spcAft>
              <a:buSzPts val="1100"/>
              <a:buChar char="○"/>
            </a:pPr>
            <a:r>
              <a:rPr lang="en"/>
              <a:t>Virtual Reality</a:t>
            </a:r>
          </a:p>
          <a:p>
            <a:pPr indent="-298450" lvl="2" marL="1371600" rtl="0">
              <a:spcBef>
                <a:spcPts val="0"/>
              </a:spcBef>
              <a:spcAft>
                <a:spcPts val="0"/>
              </a:spcAft>
              <a:buSzPts val="1100"/>
              <a:buChar char="■"/>
            </a:pPr>
            <a:r>
              <a:rPr lang="en"/>
              <a:t>Designed to put into a reality, not work between realities</a:t>
            </a:r>
          </a:p>
          <a:p>
            <a:pPr indent="-298450" lvl="2" marL="1371600" rtl="0">
              <a:spcBef>
                <a:spcPts val="0"/>
              </a:spcBef>
              <a:spcAft>
                <a:spcPts val="0"/>
              </a:spcAft>
              <a:buSzPts val="1100"/>
              <a:buChar char="■"/>
            </a:pPr>
            <a:r>
              <a:rPr lang="en"/>
              <a:t>Large heavy headsets hinder long term use</a:t>
            </a:r>
          </a:p>
          <a:p>
            <a:pPr indent="-298450" lvl="1" marL="914400" rtl="0">
              <a:spcBef>
                <a:spcPts val="0"/>
              </a:spcBef>
              <a:spcAft>
                <a:spcPts val="0"/>
              </a:spcAft>
              <a:buSzPts val="1100"/>
              <a:buChar char="○"/>
            </a:pPr>
            <a:r>
              <a:rPr lang="en"/>
              <a:t>Augmented Reality </a:t>
            </a:r>
          </a:p>
          <a:p>
            <a:pPr indent="-298450" lvl="2" marL="1371600" rtl="0">
              <a:spcBef>
                <a:spcPts val="0"/>
              </a:spcBef>
              <a:spcAft>
                <a:spcPts val="0"/>
              </a:spcAft>
              <a:buSzPts val="1100"/>
              <a:buChar char="■"/>
            </a:pPr>
            <a:r>
              <a:rPr lang="en"/>
              <a:t>Large heavy  headsets ...</a:t>
            </a:r>
          </a:p>
          <a:p>
            <a:pPr indent="-298450" lvl="2" marL="1371600" rtl="0">
              <a:spcBef>
                <a:spcPts val="0"/>
              </a:spcBef>
              <a:spcAft>
                <a:spcPts val="0"/>
              </a:spcAft>
              <a:buSzPts val="1100"/>
              <a:buChar char="■"/>
            </a:pPr>
            <a:r>
              <a:rPr lang="en"/>
              <a:t>Non-Handsfree (require a phone or tablet)</a:t>
            </a:r>
          </a:p>
          <a:p>
            <a:pPr indent="-298450" lvl="2" marL="1371600" rtl="0">
              <a:spcBef>
                <a:spcPts val="0"/>
              </a:spcBef>
              <a:spcAft>
                <a:spcPts val="0"/>
              </a:spcAft>
              <a:buSzPts val="1100"/>
              <a:buChar char="■"/>
            </a:pPr>
            <a:r>
              <a:rPr lang="en"/>
              <a:t>Overlaid objects that don’t change perspective with users</a:t>
            </a:r>
          </a:p>
          <a:p>
            <a:pPr indent="-298450" lvl="1" marL="914400" rtl="0">
              <a:spcBef>
                <a:spcPts val="0"/>
              </a:spcBef>
              <a:spcAft>
                <a:spcPts val="0"/>
              </a:spcAft>
              <a:buSzPts val="1100"/>
              <a:buChar char="○"/>
            </a:pPr>
            <a:r>
              <a:rPr lang="en"/>
              <a:t>Volumetric Displays</a:t>
            </a:r>
          </a:p>
          <a:p>
            <a:pPr indent="-298450" lvl="2" marL="1371600" rtl="0">
              <a:spcBef>
                <a:spcPts val="0"/>
              </a:spcBef>
              <a:spcAft>
                <a:spcPts val="0"/>
              </a:spcAft>
              <a:buSzPts val="1100"/>
              <a:buChar char="■"/>
            </a:pPr>
            <a:r>
              <a:rPr lang="en"/>
              <a:t>Non-commercial</a:t>
            </a:r>
          </a:p>
          <a:p>
            <a:pPr indent="-298450" lvl="2" marL="1371600" rtl="0">
              <a:spcBef>
                <a:spcPts val="0"/>
              </a:spcBef>
              <a:buSzPts val="1100"/>
              <a:buChar char="■"/>
            </a:pPr>
            <a:r>
              <a:rPr lang="en"/>
              <a:t>Still in development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Display (Stereoscopic Projector)</a:t>
            </a:r>
          </a:p>
        </p:txBody>
      </p:sp>
      <p:sp>
        <p:nvSpPr>
          <p:cNvPr id="277" name="Shape 277"/>
          <p:cNvSpPr/>
          <p:nvPr/>
        </p:nvSpPr>
        <p:spPr>
          <a:xfrm>
            <a:off x="4185000" y="1497000"/>
            <a:ext cx="2869500" cy="3263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0" lvl="0" marL="0" rtl="0" algn="ctr">
              <a:spcBef>
                <a:spcPts val="0"/>
              </a:spcBef>
              <a:buNone/>
            </a:pPr>
            <a:r>
              <a:rPr lang="en"/>
              <a:t>3D Glasses</a:t>
            </a:r>
          </a:p>
        </p:txBody>
      </p:sp>
      <p:sp>
        <p:nvSpPr>
          <p:cNvPr id="278" name="Shape 278"/>
          <p:cNvSpPr/>
          <p:nvPr/>
        </p:nvSpPr>
        <p:spPr>
          <a:xfrm>
            <a:off x="2188025" y="1958175"/>
            <a:ext cx="1220400" cy="16779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l">
              <a:spcBef>
                <a:spcPts val="0"/>
              </a:spcBef>
              <a:buNone/>
            </a:pPr>
            <a:r>
              <a:rPr lang="en"/>
              <a:t>DLP Projector</a:t>
            </a:r>
          </a:p>
        </p:txBody>
      </p:sp>
      <p:sp>
        <p:nvSpPr>
          <p:cNvPr id="279" name="Shape 279"/>
          <p:cNvSpPr/>
          <p:nvPr/>
        </p:nvSpPr>
        <p:spPr>
          <a:xfrm>
            <a:off x="5760400" y="3778025"/>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spcBef>
                <a:spcPts val="0"/>
              </a:spcBef>
              <a:buNone/>
            </a:pPr>
            <a:r>
              <a:rPr lang="en"/>
              <a:t>DLP-Link Processor</a:t>
            </a:r>
          </a:p>
        </p:txBody>
      </p:sp>
      <p:sp>
        <p:nvSpPr>
          <p:cNvPr id="280" name="Shape 280"/>
          <p:cNvSpPr/>
          <p:nvPr/>
        </p:nvSpPr>
        <p:spPr>
          <a:xfrm>
            <a:off x="7493775" y="1536000"/>
            <a:ext cx="1363200" cy="20715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0" lvl="0" marL="0" rtl="0" algn="ctr">
              <a:spcBef>
                <a:spcPts val="0"/>
              </a:spcBef>
              <a:buNone/>
            </a:pPr>
            <a:r>
              <a:rPr lang="en">
                <a:solidFill>
                  <a:schemeClr val="lt1"/>
                </a:solidFill>
              </a:rPr>
              <a:t>User</a:t>
            </a:r>
          </a:p>
        </p:txBody>
      </p:sp>
      <p:sp>
        <p:nvSpPr>
          <p:cNvPr id="281" name="Shape 281"/>
          <p:cNvSpPr/>
          <p:nvPr/>
        </p:nvSpPr>
        <p:spPr>
          <a:xfrm>
            <a:off x="7547925" y="2012150"/>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Left Eye</a:t>
            </a:r>
          </a:p>
        </p:txBody>
      </p:sp>
      <p:sp>
        <p:nvSpPr>
          <p:cNvPr id="282" name="Shape 282"/>
          <p:cNvSpPr/>
          <p:nvPr/>
        </p:nvSpPr>
        <p:spPr>
          <a:xfrm>
            <a:off x="7547925" y="280982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Right </a:t>
            </a:r>
            <a:r>
              <a:rPr lang="en">
                <a:solidFill>
                  <a:schemeClr val="lt1"/>
                </a:solidFill>
              </a:rPr>
              <a:t>Eye</a:t>
            </a:r>
          </a:p>
        </p:txBody>
      </p:sp>
      <p:sp>
        <p:nvSpPr>
          <p:cNvPr id="283" name="Shape 283"/>
          <p:cNvSpPr/>
          <p:nvPr/>
        </p:nvSpPr>
        <p:spPr>
          <a:xfrm>
            <a:off x="4285475" y="3778025"/>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Photodiode</a:t>
            </a:r>
          </a:p>
        </p:txBody>
      </p:sp>
      <p:sp>
        <p:nvSpPr>
          <p:cNvPr id="284" name="Shape 284"/>
          <p:cNvSpPr/>
          <p:nvPr/>
        </p:nvSpPr>
        <p:spPr>
          <a:xfrm>
            <a:off x="5760400" y="2012150"/>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Left LCD Shutter</a:t>
            </a:r>
          </a:p>
        </p:txBody>
      </p:sp>
      <p:sp>
        <p:nvSpPr>
          <p:cNvPr id="285" name="Shape 285"/>
          <p:cNvSpPr/>
          <p:nvPr/>
        </p:nvSpPr>
        <p:spPr>
          <a:xfrm>
            <a:off x="5760400" y="2809825"/>
            <a:ext cx="1220400" cy="738000"/>
          </a:xfrm>
          <a:prstGeom prst="rect">
            <a:avLst/>
          </a:prstGeom>
          <a:solidFill>
            <a:schemeClr val="lt2"/>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Right </a:t>
            </a:r>
            <a:r>
              <a:rPr lang="en"/>
              <a:t>LCD Shutter</a:t>
            </a:r>
          </a:p>
        </p:txBody>
      </p:sp>
      <p:cxnSp>
        <p:nvCxnSpPr>
          <p:cNvPr id="286" name="Shape 286"/>
          <p:cNvCxnSpPr>
            <a:stCxn id="278" idx="3"/>
            <a:endCxn id="284" idx="1"/>
          </p:cNvCxnSpPr>
          <p:nvPr/>
        </p:nvCxnSpPr>
        <p:spPr>
          <a:xfrm flipH="1" rot="10800000">
            <a:off x="3408425" y="2381025"/>
            <a:ext cx="2352000" cy="416100"/>
          </a:xfrm>
          <a:prstGeom prst="bentConnector3">
            <a:avLst>
              <a:gd fmla="val 18516" name="adj1"/>
            </a:avLst>
          </a:prstGeom>
          <a:noFill/>
          <a:ln cap="flat" cmpd="sng" w="28575">
            <a:solidFill>
              <a:schemeClr val="dk2"/>
            </a:solidFill>
            <a:prstDash val="solid"/>
            <a:round/>
            <a:headEnd len="lg" w="lg" type="none"/>
            <a:tailEnd len="lg" w="lg" type="triangle"/>
          </a:ln>
        </p:spPr>
      </p:cxnSp>
      <p:cxnSp>
        <p:nvCxnSpPr>
          <p:cNvPr id="287" name="Shape 287"/>
          <p:cNvCxnSpPr>
            <a:stCxn id="278" idx="3"/>
            <a:endCxn id="285" idx="1"/>
          </p:cNvCxnSpPr>
          <p:nvPr/>
        </p:nvCxnSpPr>
        <p:spPr>
          <a:xfrm>
            <a:off x="3408425" y="2797125"/>
            <a:ext cx="2352000" cy="381600"/>
          </a:xfrm>
          <a:prstGeom prst="bentConnector3">
            <a:avLst>
              <a:gd fmla="val 18516" name="adj1"/>
            </a:avLst>
          </a:prstGeom>
          <a:noFill/>
          <a:ln cap="flat" cmpd="sng" w="28575">
            <a:solidFill>
              <a:schemeClr val="dk2"/>
            </a:solidFill>
            <a:prstDash val="solid"/>
            <a:round/>
            <a:headEnd len="lg" w="lg" type="none"/>
            <a:tailEnd len="lg" w="lg" type="triangle"/>
          </a:ln>
        </p:spPr>
      </p:cxnSp>
      <p:cxnSp>
        <p:nvCxnSpPr>
          <p:cNvPr id="288" name="Shape 288"/>
          <p:cNvCxnSpPr>
            <a:stCxn id="279" idx="0"/>
            <a:endCxn id="285" idx="2"/>
          </p:cNvCxnSpPr>
          <p:nvPr/>
        </p:nvCxnSpPr>
        <p:spPr>
          <a:xfrm rot="10800000">
            <a:off x="6370600" y="3547925"/>
            <a:ext cx="0" cy="230100"/>
          </a:xfrm>
          <a:prstGeom prst="straightConnector1">
            <a:avLst/>
          </a:prstGeom>
          <a:noFill/>
          <a:ln cap="flat" cmpd="sng" w="28575">
            <a:solidFill>
              <a:schemeClr val="dk2"/>
            </a:solidFill>
            <a:prstDash val="solid"/>
            <a:round/>
            <a:headEnd len="lg" w="lg" type="none"/>
            <a:tailEnd len="lg" w="lg" type="triangle"/>
          </a:ln>
        </p:spPr>
      </p:cxnSp>
      <p:cxnSp>
        <p:nvCxnSpPr>
          <p:cNvPr id="289" name="Shape 289"/>
          <p:cNvCxnSpPr>
            <a:stCxn id="284" idx="3"/>
            <a:endCxn id="281" idx="1"/>
          </p:cNvCxnSpPr>
          <p:nvPr/>
        </p:nvCxnSpPr>
        <p:spPr>
          <a:xfrm>
            <a:off x="6980800" y="2381150"/>
            <a:ext cx="567000" cy="0"/>
          </a:xfrm>
          <a:prstGeom prst="straightConnector1">
            <a:avLst/>
          </a:prstGeom>
          <a:noFill/>
          <a:ln cap="flat" cmpd="sng" w="28575">
            <a:solidFill>
              <a:schemeClr val="dk2"/>
            </a:solidFill>
            <a:prstDash val="solid"/>
            <a:round/>
            <a:headEnd len="lg" w="lg" type="none"/>
            <a:tailEnd len="lg" w="lg" type="triangle"/>
          </a:ln>
        </p:spPr>
      </p:cxnSp>
      <p:cxnSp>
        <p:nvCxnSpPr>
          <p:cNvPr id="290" name="Shape 290"/>
          <p:cNvCxnSpPr>
            <a:stCxn id="285" idx="3"/>
            <a:endCxn id="282" idx="1"/>
          </p:cNvCxnSpPr>
          <p:nvPr/>
        </p:nvCxnSpPr>
        <p:spPr>
          <a:xfrm>
            <a:off x="6980800" y="3178825"/>
            <a:ext cx="567000" cy="0"/>
          </a:xfrm>
          <a:prstGeom prst="straightConnector1">
            <a:avLst/>
          </a:prstGeom>
          <a:noFill/>
          <a:ln cap="flat" cmpd="sng" w="28575">
            <a:solidFill>
              <a:schemeClr val="dk2"/>
            </a:solidFill>
            <a:prstDash val="solid"/>
            <a:round/>
            <a:headEnd len="lg" w="lg" type="none"/>
            <a:tailEnd len="lg" w="lg" type="triangle"/>
          </a:ln>
        </p:spPr>
      </p:cxnSp>
      <p:cxnSp>
        <p:nvCxnSpPr>
          <p:cNvPr id="291" name="Shape 291"/>
          <p:cNvCxnSpPr>
            <a:stCxn id="283" idx="3"/>
            <a:endCxn id="279" idx="1"/>
          </p:cNvCxnSpPr>
          <p:nvPr/>
        </p:nvCxnSpPr>
        <p:spPr>
          <a:xfrm>
            <a:off x="5505875" y="4147025"/>
            <a:ext cx="254400" cy="0"/>
          </a:xfrm>
          <a:prstGeom prst="straightConnector1">
            <a:avLst/>
          </a:prstGeom>
          <a:noFill/>
          <a:ln cap="flat" cmpd="sng" w="28575">
            <a:solidFill>
              <a:schemeClr val="dk2"/>
            </a:solidFill>
            <a:prstDash val="solid"/>
            <a:round/>
            <a:headEnd len="lg" w="lg" type="none"/>
            <a:tailEnd len="lg" w="lg" type="triangle"/>
          </a:ln>
        </p:spPr>
      </p:cxnSp>
      <p:cxnSp>
        <p:nvCxnSpPr>
          <p:cNvPr id="292" name="Shape 292"/>
          <p:cNvCxnSpPr>
            <a:stCxn id="278" idx="3"/>
            <a:endCxn id="283" idx="1"/>
          </p:cNvCxnSpPr>
          <p:nvPr/>
        </p:nvCxnSpPr>
        <p:spPr>
          <a:xfrm>
            <a:off x="3408425" y="2797125"/>
            <a:ext cx="877200" cy="1350000"/>
          </a:xfrm>
          <a:prstGeom prst="bentConnector3">
            <a:avLst>
              <a:gd fmla="val 50009" name="adj1"/>
            </a:avLst>
          </a:prstGeom>
          <a:noFill/>
          <a:ln cap="flat" cmpd="sng" w="28575">
            <a:solidFill>
              <a:schemeClr val="dk2"/>
            </a:solidFill>
            <a:prstDash val="solid"/>
            <a:round/>
            <a:headEnd len="lg" w="lg" type="none"/>
            <a:tailEnd len="lg" w="lg" type="none"/>
          </a:ln>
        </p:spPr>
      </p:cxnSp>
      <p:sp>
        <p:nvSpPr>
          <p:cNvPr id="293" name="Shape 293"/>
          <p:cNvSpPr/>
          <p:nvPr/>
        </p:nvSpPr>
        <p:spPr>
          <a:xfrm>
            <a:off x="511675" y="2249025"/>
            <a:ext cx="1163400" cy="1096200"/>
          </a:xfrm>
          <a:prstGeom prst="rect">
            <a:avLst/>
          </a:prstGeom>
          <a:noFill/>
          <a:ln cap="flat" cmpd="sng" w="9525">
            <a:solidFill>
              <a:schemeClr val="lt1"/>
            </a:solidFill>
            <a:prstDash val="lgDash"/>
            <a:round/>
            <a:headEnd len="med" w="med" type="none"/>
            <a:tailEnd len="med" w="med" type="none"/>
          </a:ln>
        </p:spPr>
        <p:txBody>
          <a:bodyPr anchorCtr="0" anchor="ctr" bIns="91425" lIns="91425" rIns="91425" wrap="square" tIns="91425">
            <a:noAutofit/>
          </a:bodyPr>
          <a:lstStyle/>
          <a:p>
            <a:pPr indent="0" lvl="0" marL="0" rtl="0" algn="l">
              <a:spcBef>
                <a:spcPts val="0"/>
              </a:spcBef>
              <a:buNone/>
            </a:pPr>
            <a:r>
              <a:rPr lang="en">
                <a:solidFill>
                  <a:schemeClr val="lt1"/>
                </a:solidFill>
              </a:rPr>
              <a:t>HDMI</a:t>
            </a:r>
          </a:p>
        </p:txBody>
      </p:sp>
      <p:cxnSp>
        <p:nvCxnSpPr>
          <p:cNvPr id="294" name="Shape 294"/>
          <p:cNvCxnSpPr>
            <a:stCxn id="293" idx="3"/>
            <a:endCxn id="278" idx="1"/>
          </p:cNvCxnSpPr>
          <p:nvPr/>
        </p:nvCxnSpPr>
        <p:spPr>
          <a:xfrm>
            <a:off x="1675075" y="2797125"/>
            <a:ext cx="513000" cy="600"/>
          </a:xfrm>
          <a:prstGeom prst="bentConnector3">
            <a:avLst>
              <a:gd fmla="val 49995" name="adj1"/>
            </a:avLst>
          </a:prstGeom>
          <a:noFill/>
          <a:ln cap="flat" cmpd="sng" w="28575">
            <a:solidFill>
              <a:schemeClr val="dk2"/>
            </a:solidFill>
            <a:prstDash val="solid"/>
            <a:round/>
            <a:headEnd len="lg" w="lg" type="none"/>
            <a:tailEnd len="lg" w="lg"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Shape 29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DLP-Link</a:t>
            </a:r>
          </a:p>
        </p:txBody>
      </p:sp>
      <p:pic>
        <p:nvPicPr>
          <p:cNvPr id="300" name="Shape 300"/>
          <p:cNvPicPr preferRelativeResize="0"/>
          <p:nvPr/>
        </p:nvPicPr>
        <p:blipFill rotWithShape="1">
          <a:blip r:embed="rId3">
            <a:alphaModFix/>
          </a:blip>
          <a:srcRect b="28078" l="0" r="0" t="0"/>
          <a:stretch/>
        </p:blipFill>
        <p:spPr>
          <a:xfrm>
            <a:off x="594275" y="1224125"/>
            <a:ext cx="7955450" cy="3365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DLP-Link</a:t>
            </a:r>
          </a:p>
          <a:p>
            <a:pPr indent="0" lvl="0" marL="0">
              <a:spcBef>
                <a:spcPts val="0"/>
              </a:spcBef>
              <a:buNone/>
            </a:pPr>
            <a:r>
              <a:t/>
            </a:r>
            <a:endParaRPr/>
          </a:p>
        </p:txBody>
      </p:sp>
      <p:pic>
        <p:nvPicPr>
          <p:cNvPr id="306" name="Shape 306"/>
          <p:cNvPicPr preferRelativeResize="0"/>
          <p:nvPr/>
        </p:nvPicPr>
        <p:blipFill>
          <a:blip r:embed="rId3">
            <a:alphaModFix/>
          </a:blip>
          <a:stretch>
            <a:fillRect/>
          </a:stretch>
        </p:blipFill>
        <p:spPr>
          <a:xfrm>
            <a:off x="617538" y="1900650"/>
            <a:ext cx="7908925" cy="2451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Display - Stereoscopic Technologies</a:t>
            </a:r>
          </a:p>
        </p:txBody>
      </p:sp>
      <p:sp>
        <p:nvSpPr>
          <p:cNvPr id="312" name="Shape 312"/>
          <p:cNvSpPr txBox="1"/>
          <p:nvPr>
            <p:ph idx="1" type="body"/>
          </p:nvPr>
        </p:nvSpPr>
        <p:spPr>
          <a:xfrm>
            <a:off x="1297500" y="1379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DLP Projector</a:t>
            </a:r>
          </a:p>
          <a:p>
            <a:pPr indent="-298450" lvl="1" marL="914400" rtl="0">
              <a:spcBef>
                <a:spcPts val="0"/>
              </a:spcBef>
              <a:spcAft>
                <a:spcPts val="0"/>
              </a:spcAft>
              <a:buSzPts val="1100"/>
              <a:buChar char="○"/>
            </a:pPr>
            <a:r>
              <a:rPr lang="en"/>
              <a:t>Active shutter</a:t>
            </a:r>
          </a:p>
          <a:p>
            <a:pPr indent="-298450" lvl="1" marL="914400" rtl="0">
              <a:spcBef>
                <a:spcPts val="0"/>
              </a:spcBef>
              <a:spcAft>
                <a:spcPts val="0"/>
              </a:spcAft>
              <a:buSzPts val="1100"/>
              <a:buChar char="○"/>
            </a:pPr>
            <a:r>
              <a:rPr lang="en"/>
              <a:t>High cost between $300 - $1000</a:t>
            </a:r>
          </a:p>
          <a:p>
            <a:pPr indent="-298450" lvl="1" marL="914400" rtl="0">
              <a:spcBef>
                <a:spcPts val="0"/>
              </a:spcBef>
              <a:spcAft>
                <a:spcPts val="0"/>
              </a:spcAft>
              <a:buSzPts val="1100"/>
              <a:buChar char="○"/>
            </a:pPr>
            <a:r>
              <a:rPr lang="en"/>
              <a:t>Adjustable size between 20” - 300+”</a:t>
            </a:r>
          </a:p>
          <a:p>
            <a:pPr indent="-298450" lvl="1" marL="914400" rtl="0">
              <a:spcBef>
                <a:spcPts val="0"/>
              </a:spcBef>
              <a:spcAft>
                <a:spcPts val="0"/>
              </a:spcAft>
              <a:buSzPts val="1100"/>
              <a:buChar char="○"/>
            </a:pPr>
            <a:r>
              <a:rPr lang="en"/>
              <a:t>Projected shapes</a:t>
            </a:r>
          </a:p>
          <a:p>
            <a:pPr indent="-298450" lvl="1" marL="914400" rtl="0">
              <a:spcBef>
                <a:spcPts val="0"/>
              </a:spcBef>
              <a:spcAft>
                <a:spcPts val="0"/>
              </a:spcAft>
              <a:buSzPts val="1100"/>
              <a:buChar char="○"/>
            </a:pPr>
            <a:r>
              <a:rPr lang="en"/>
              <a:t>Requires distance from screen/display surface</a:t>
            </a:r>
          </a:p>
          <a:p>
            <a:pPr indent="-311150" lvl="0" marL="457200" rtl="0">
              <a:spcBef>
                <a:spcPts val="0"/>
              </a:spcBef>
              <a:spcAft>
                <a:spcPts val="0"/>
              </a:spcAft>
              <a:buSzPts val="1300"/>
              <a:buChar char="●"/>
            </a:pPr>
            <a:r>
              <a:rPr lang="en"/>
              <a:t>3D TVs</a:t>
            </a:r>
          </a:p>
          <a:p>
            <a:pPr indent="-298450" lvl="1" marL="914400" rtl="0">
              <a:spcBef>
                <a:spcPts val="0"/>
              </a:spcBef>
              <a:spcAft>
                <a:spcPts val="0"/>
              </a:spcAft>
              <a:buSzPts val="1100"/>
              <a:buChar char="○"/>
            </a:pPr>
            <a:r>
              <a:rPr lang="en"/>
              <a:t>Polarized t</a:t>
            </a:r>
            <a:r>
              <a:rPr lang="en"/>
              <a:t>echnology</a:t>
            </a:r>
          </a:p>
          <a:p>
            <a:pPr indent="-298450" lvl="1" marL="914400" rtl="0">
              <a:spcBef>
                <a:spcPts val="0"/>
              </a:spcBef>
              <a:spcAft>
                <a:spcPts val="0"/>
              </a:spcAft>
              <a:buSzPts val="1100"/>
              <a:buChar char="○"/>
            </a:pPr>
            <a:r>
              <a:rPr lang="en"/>
              <a:t>Rectangular, landscape only</a:t>
            </a:r>
          </a:p>
          <a:p>
            <a:pPr indent="-298450" lvl="1" marL="914400" rtl="0">
              <a:spcBef>
                <a:spcPts val="0"/>
              </a:spcBef>
              <a:spcAft>
                <a:spcPts val="0"/>
              </a:spcAft>
              <a:buSzPts val="1100"/>
              <a:buChar char="○"/>
            </a:pPr>
            <a:r>
              <a:rPr lang="en"/>
              <a:t>High cost between $300 - $1000+</a:t>
            </a:r>
          </a:p>
          <a:p>
            <a:pPr indent="-298450" lvl="1" marL="914400" rtl="0">
              <a:spcBef>
                <a:spcPts val="0"/>
              </a:spcBef>
              <a:spcAft>
                <a:spcPts val="0"/>
              </a:spcAft>
              <a:buSzPts val="1100"/>
              <a:buChar char="○"/>
            </a:pPr>
            <a:r>
              <a:rPr lang="en"/>
              <a:t>Large size between 35” - 90”</a:t>
            </a:r>
          </a:p>
          <a:p>
            <a:pPr indent="-311150" lvl="0" marL="457200" rtl="0">
              <a:spcBef>
                <a:spcPts val="0"/>
              </a:spcBef>
              <a:spcAft>
                <a:spcPts val="0"/>
              </a:spcAft>
              <a:buSzPts val="1300"/>
              <a:buChar char="●"/>
            </a:pPr>
            <a:r>
              <a:rPr lang="en"/>
              <a:t>3D Monitors</a:t>
            </a:r>
          </a:p>
          <a:p>
            <a:pPr indent="-298450" lvl="1" marL="914400" rtl="0">
              <a:spcBef>
                <a:spcPts val="0"/>
              </a:spcBef>
              <a:spcAft>
                <a:spcPts val="0"/>
              </a:spcAft>
              <a:buSzPts val="1100"/>
              <a:buChar char="○"/>
            </a:pPr>
            <a:r>
              <a:rPr lang="en"/>
              <a:t>Polarized technology</a:t>
            </a:r>
          </a:p>
          <a:p>
            <a:pPr indent="-298450" lvl="1" marL="914400" rtl="0">
              <a:spcBef>
                <a:spcPts val="0"/>
              </a:spcBef>
              <a:spcAft>
                <a:spcPts val="0"/>
              </a:spcAft>
              <a:buSzPts val="1100"/>
              <a:buChar char="○"/>
            </a:pPr>
            <a:r>
              <a:rPr lang="en"/>
              <a:t>Rectangular, landscape only</a:t>
            </a:r>
          </a:p>
          <a:p>
            <a:pPr indent="-298450" lvl="1" marL="914400" rtl="0">
              <a:spcBef>
                <a:spcPts val="0"/>
              </a:spcBef>
              <a:spcAft>
                <a:spcPts val="0"/>
              </a:spcAft>
              <a:buSzPts val="1100"/>
              <a:buChar char="○"/>
            </a:pPr>
            <a:r>
              <a:rPr lang="en"/>
              <a:t>Medium cost between $150-$300</a:t>
            </a:r>
          </a:p>
          <a:p>
            <a:pPr indent="-298450" lvl="1" marL="914400" rtl="0">
              <a:spcBef>
                <a:spcPts val="0"/>
              </a:spcBef>
              <a:buSzPts val="1100"/>
              <a:buChar char="○"/>
            </a:pPr>
            <a:r>
              <a:rPr lang="en"/>
              <a:t>Small sizes between 20” - 30”</a:t>
            </a:r>
          </a:p>
          <a:p>
            <a:pPr indent="0" lvl="0" marL="0" marR="0" rtl="0" algn="l">
              <a:lnSpc>
                <a:spcPct val="115000"/>
              </a:lnSpc>
              <a:spcBef>
                <a:spcPts val="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Projector - Part Selection </a:t>
            </a:r>
          </a:p>
        </p:txBody>
      </p:sp>
      <p:sp>
        <p:nvSpPr>
          <p:cNvPr id="318" name="Shape 31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Optoma HD142X</a:t>
            </a:r>
          </a:p>
          <a:p>
            <a:pPr indent="-298450" lvl="1" marL="914400" rtl="0">
              <a:spcBef>
                <a:spcPts val="0"/>
              </a:spcBef>
              <a:spcAft>
                <a:spcPts val="0"/>
              </a:spcAft>
              <a:buSzPts val="1100"/>
              <a:buChar char="○"/>
            </a:pPr>
            <a:r>
              <a:rPr lang="en"/>
              <a:t>Mid-high cost ($550)</a:t>
            </a:r>
          </a:p>
          <a:p>
            <a:pPr indent="-298450" lvl="1" marL="914400" rtl="0">
              <a:spcBef>
                <a:spcPts val="0"/>
              </a:spcBef>
              <a:spcAft>
                <a:spcPts val="0"/>
              </a:spcAft>
              <a:buSzPts val="1100"/>
              <a:buChar char="○"/>
            </a:pPr>
            <a:r>
              <a:rPr lang="en"/>
              <a:t>1080p (1920 x 1080)</a:t>
            </a:r>
          </a:p>
          <a:p>
            <a:pPr indent="-298450" lvl="1" marL="914400" rtl="0">
              <a:spcBef>
                <a:spcPts val="0"/>
              </a:spcBef>
              <a:spcAft>
                <a:spcPts val="0"/>
              </a:spcAft>
              <a:buSzPts val="1100"/>
              <a:buChar char="○"/>
            </a:pPr>
            <a:r>
              <a:rPr lang="en"/>
              <a:t>3000 lumens</a:t>
            </a:r>
          </a:p>
          <a:p>
            <a:pPr indent="-311150" lvl="0" marL="457200" rtl="0">
              <a:spcBef>
                <a:spcPts val="0"/>
              </a:spcBef>
              <a:spcAft>
                <a:spcPts val="0"/>
              </a:spcAft>
              <a:buSzPts val="1300"/>
              <a:buChar char="●"/>
            </a:pPr>
            <a:r>
              <a:rPr lang="en"/>
              <a:t>Optoma W331</a:t>
            </a:r>
          </a:p>
          <a:p>
            <a:pPr indent="-298450" lvl="1" marL="914400" rtl="0">
              <a:spcBef>
                <a:spcPts val="0"/>
              </a:spcBef>
              <a:spcAft>
                <a:spcPts val="0"/>
              </a:spcAft>
              <a:buSzPts val="1100"/>
              <a:buChar char="○"/>
            </a:pPr>
            <a:r>
              <a:rPr lang="en"/>
              <a:t>Mid cost ($350)</a:t>
            </a:r>
          </a:p>
          <a:p>
            <a:pPr indent="-298450" lvl="1" marL="914400" rtl="0">
              <a:spcBef>
                <a:spcPts val="0"/>
              </a:spcBef>
              <a:spcAft>
                <a:spcPts val="0"/>
              </a:spcAft>
              <a:buSzPts val="1100"/>
              <a:buChar char="○"/>
            </a:pPr>
            <a:r>
              <a:rPr lang="en"/>
              <a:t>WXGA+ (1280	x854)</a:t>
            </a:r>
          </a:p>
          <a:p>
            <a:pPr indent="-298450" lvl="1" marL="914400" rtl="0">
              <a:spcBef>
                <a:spcPts val="0"/>
              </a:spcBef>
              <a:spcAft>
                <a:spcPts val="0"/>
              </a:spcAft>
              <a:buSzPts val="1100"/>
              <a:buChar char="○"/>
            </a:pPr>
            <a:r>
              <a:rPr lang="en"/>
              <a:t>3200 lumens</a:t>
            </a:r>
          </a:p>
          <a:p>
            <a:pPr indent="-311150" lvl="0" marL="457200" rtl="0">
              <a:spcBef>
                <a:spcPts val="0"/>
              </a:spcBef>
              <a:spcAft>
                <a:spcPts val="0"/>
              </a:spcAft>
              <a:buSzPts val="1300"/>
              <a:buChar char="●"/>
            </a:pPr>
            <a:r>
              <a:rPr lang="en"/>
              <a:t>Optoma GT1080</a:t>
            </a:r>
          </a:p>
          <a:p>
            <a:pPr indent="-298450" lvl="1" marL="914400" rtl="0">
              <a:spcBef>
                <a:spcPts val="0"/>
              </a:spcBef>
              <a:spcAft>
                <a:spcPts val="0"/>
              </a:spcAft>
              <a:buSzPts val="1100"/>
              <a:buChar char="○"/>
            </a:pPr>
            <a:r>
              <a:rPr lang="en"/>
              <a:t>High cost ($650)</a:t>
            </a:r>
          </a:p>
          <a:p>
            <a:pPr indent="-298450" lvl="1" marL="914400" rtl="0">
              <a:spcBef>
                <a:spcPts val="0"/>
              </a:spcBef>
              <a:spcAft>
                <a:spcPts val="0"/>
              </a:spcAft>
              <a:buSzPts val="1100"/>
              <a:buChar char="○"/>
            </a:pPr>
            <a:r>
              <a:rPr lang="en"/>
              <a:t>Short throw</a:t>
            </a:r>
          </a:p>
          <a:p>
            <a:pPr indent="-298450" lvl="1" marL="914400" rtl="0">
              <a:spcBef>
                <a:spcPts val="0"/>
              </a:spcBef>
              <a:spcAft>
                <a:spcPts val="0"/>
              </a:spcAft>
              <a:buSzPts val="1100"/>
              <a:buChar char="○"/>
            </a:pPr>
            <a:r>
              <a:rPr lang="en"/>
              <a:t>1080p (1920 x 1080)</a:t>
            </a:r>
          </a:p>
          <a:p>
            <a:pPr indent="-298450" lvl="1" marL="914400" rtl="0">
              <a:spcBef>
                <a:spcPts val="0"/>
              </a:spcBef>
              <a:spcAft>
                <a:spcPts val="0"/>
              </a:spcAft>
              <a:buSzPts val="1100"/>
              <a:buChar char="○"/>
            </a:pPr>
            <a:r>
              <a:rPr lang="en"/>
              <a:t>16ms Latency</a:t>
            </a:r>
          </a:p>
          <a:p>
            <a:pPr indent="-298450" lvl="1" marL="914400" rtl="0">
              <a:spcBef>
                <a:spcPts val="0"/>
              </a:spcBef>
              <a:buSzPts val="1100"/>
              <a:buChar char="○"/>
            </a:pPr>
            <a:r>
              <a:rPr lang="en"/>
              <a:t>3000 lumens</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Shape 32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Display - Housing</a:t>
            </a:r>
          </a:p>
        </p:txBody>
      </p:sp>
      <p:sp>
        <p:nvSpPr>
          <p:cNvPr id="324" name="Shape 324"/>
          <p:cNvSpPr txBox="1"/>
          <p:nvPr>
            <p:ph idx="1" type="body"/>
          </p:nvPr>
        </p:nvSpPr>
        <p:spPr>
          <a:xfrm>
            <a:off x="1190050" y="13078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Considerations</a:t>
            </a:r>
          </a:p>
          <a:p>
            <a:pPr indent="-298450" lvl="1" marL="914400" rtl="0">
              <a:spcBef>
                <a:spcPts val="0"/>
              </a:spcBef>
              <a:spcAft>
                <a:spcPts val="0"/>
              </a:spcAft>
              <a:buSzPts val="1100"/>
              <a:buChar char="○"/>
            </a:pPr>
            <a:r>
              <a:rPr lang="en"/>
              <a:t>Allocate area for each user (users cannot share screens)</a:t>
            </a:r>
          </a:p>
          <a:p>
            <a:pPr indent="-298450" lvl="1" marL="914400" rtl="0">
              <a:spcBef>
                <a:spcPts val="0"/>
              </a:spcBef>
              <a:spcAft>
                <a:spcPts val="0"/>
              </a:spcAft>
              <a:buSzPts val="1100"/>
              <a:buChar char="○"/>
            </a:pPr>
            <a:r>
              <a:rPr lang="en"/>
              <a:t>Balance projector location (</a:t>
            </a:r>
            <a:r>
              <a:rPr lang="en"/>
              <a:t>hiding them</a:t>
            </a:r>
            <a:r>
              <a:rPr lang="en"/>
              <a:t> from the user is preferable)</a:t>
            </a:r>
          </a:p>
          <a:p>
            <a:pPr indent="-298450" lvl="1" marL="914400" rtl="0">
              <a:spcBef>
                <a:spcPts val="0"/>
              </a:spcBef>
              <a:buSzPts val="1100"/>
              <a:buChar char="○"/>
            </a:pPr>
            <a:r>
              <a:rPr lang="en"/>
              <a:t>Have a camera location which has the user’s head and glasses in clear view</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Shape 329"/>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Head Tracking</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Objective</a:t>
            </a:r>
          </a:p>
        </p:txBody>
      </p:sp>
      <p:sp>
        <p:nvSpPr>
          <p:cNvPr id="335" name="Shape 33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Main:</a:t>
            </a:r>
          </a:p>
          <a:p>
            <a:pPr indent="-298450" lvl="1" marL="914400" rtl="0">
              <a:spcBef>
                <a:spcPts val="0"/>
              </a:spcBef>
              <a:spcAft>
                <a:spcPts val="0"/>
              </a:spcAft>
              <a:buSzPts val="1100"/>
              <a:buChar char="○"/>
            </a:pPr>
            <a:r>
              <a:rPr lang="en"/>
              <a:t>Know position of user’s eyes</a:t>
            </a:r>
          </a:p>
          <a:p>
            <a:pPr indent="-311150" lvl="0" marL="457200" rtl="0">
              <a:spcBef>
                <a:spcPts val="0"/>
              </a:spcBef>
              <a:spcAft>
                <a:spcPts val="0"/>
              </a:spcAft>
              <a:buSzPts val="1300"/>
              <a:buChar char="●"/>
            </a:pPr>
            <a:r>
              <a:rPr lang="en"/>
              <a:t>Supplementary</a:t>
            </a:r>
          </a:p>
          <a:p>
            <a:pPr indent="-298450" lvl="1" marL="914400" rtl="0">
              <a:spcBef>
                <a:spcPts val="0"/>
              </a:spcBef>
              <a:spcAft>
                <a:spcPts val="0"/>
              </a:spcAft>
              <a:buSzPts val="1100"/>
              <a:buChar char="○"/>
            </a:pPr>
            <a:r>
              <a:rPr lang="en"/>
              <a:t>       Position of glasses</a:t>
            </a:r>
          </a:p>
          <a:p>
            <a:pPr indent="-298450" lvl="1" marL="914400" rtl="0">
              <a:spcBef>
                <a:spcPts val="0"/>
              </a:spcBef>
              <a:spcAft>
                <a:spcPts val="0"/>
              </a:spcAft>
              <a:buSzPts val="1100"/>
              <a:buChar char="○"/>
            </a:pPr>
            <a:r>
              <a:rPr lang="en" u="sng"/>
              <a:t>+    Orientation of glasses</a:t>
            </a:r>
          </a:p>
          <a:p>
            <a:pPr indent="-298450" lvl="1" marL="914400" rtl="0">
              <a:spcBef>
                <a:spcPts val="0"/>
              </a:spcBef>
              <a:buSzPts val="1100"/>
              <a:buChar char="○"/>
            </a:pPr>
            <a:r>
              <a:rPr lang="en"/>
              <a:t>=&gt; Position of eyes</a:t>
            </a:r>
          </a:p>
        </p:txBody>
      </p:sp>
      <p:grpSp>
        <p:nvGrpSpPr>
          <p:cNvPr id="336" name="Shape 336"/>
          <p:cNvGrpSpPr/>
          <p:nvPr/>
        </p:nvGrpSpPr>
        <p:grpSpPr>
          <a:xfrm>
            <a:off x="5929850" y="1874423"/>
            <a:ext cx="839700" cy="301802"/>
            <a:chOff x="5824900" y="1572673"/>
            <a:chExt cx="839700" cy="301802"/>
          </a:xfrm>
        </p:grpSpPr>
        <p:sp>
          <p:nvSpPr>
            <p:cNvPr id="337" name="Shape 337"/>
            <p:cNvSpPr/>
            <p:nvPr/>
          </p:nvSpPr>
          <p:spPr>
            <a:xfrm>
              <a:off x="5824900" y="1572675"/>
              <a:ext cx="8397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38" name="Shape 338"/>
            <p:cNvSpPr/>
            <p:nvPr/>
          </p:nvSpPr>
          <p:spPr>
            <a:xfrm rot="10800000">
              <a:off x="6084850" y="1572673"/>
              <a:ext cx="3198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grpSp>
      <p:grpSp>
        <p:nvGrpSpPr>
          <p:cNvPr id="339" name="Shape 339"/>
          <p:cNvGrpSpPr/>
          <p:nvPr/>
        </p:nvGrpSpPr>
        <p:grpSpPr>
          <a:xfrm>
            <a:off x="7315450" y="1874423"/>
            <a:ext cx="839700" cy="301802"/>
            <a:chOff x="5824900" y="1572673"/>
            <a:chExt cx="839700" cy="301802"/>
          </a:xfrm>
        </p:grpSpPr>
        <p:sp>
          <p:nvSpPr>
            <p:cNvPr id="340" name="Shape 340"/>
            <p:cNvSpPr/>
            <p:nvPr/>
          </p:nvSpPr>
          <p:spPr>
            <a:xfrm>
              <a:off x="5824900" y="1572675"/>
              <a:ext cx="8397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41" name="Shape 341"/>
            <p:cNvSpPr/>
            <p:nvPr/>
          </p:nvSpPr>
          <p:spPr>
            <a:xfrm rot="10800000">
              <a:off x="6084850" y="1572673"/>
              <a:ext cx="319800" cy="301800"/>
            </a:xfrm>
            <a:prstGeom prst="ellipse">
              <a:avLst/>
            </a:prstGeom>
            <a:noFill/>
            <a:ln cap="flat" cmpd="sng" w="2857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grpSp>
      <p:sp>
        <p:nvSpPr>
          <p:cNvPr id="342" name="Shape 342"/>
          <p:cNvSpPr/>
          <p:nvPr/>
        </p:nvSpPr>
        <p:spPr>
          <a:xfrm>
            <a:off x="5798600" y="1568275"/>
            <a:ext cx="1102200" cy="914100"/>
          </a:xfrm>
          <a:prstGeom prst="chord">
            <a:avLst>
              <a:gd fmla="val 19760344" name="adj1"/>
              <a:gd fmla="val 12634541" name="adj2"/>
            </a:avLst>
          </a:prstGeom>
          <a:noFill/>
          <a:ln cap="flat" cmpd="sng" w="114300">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43" name="Shape 343"/>
          <p:cNvSpPr/>
          <p:nvPr/>
        </p:nvSpPr>
        <p:spPr>
          <a:xfrm>
            <a:off x="7184200" y="1568275"/>
            <a:ext cx="1102200" cy="914100"/>
          </a:xfrm>
          <a:prstGeom prst="chord">
            <a:avLst>
              <a:gd fmla="val 19760344" name="adj1"/>
              <a:gd fmla="val 12634541" name="adj2"/>
            </a:avLst>
          </a:prstGeom>
          <a:noFill/>
          <a:ln cap="flat" cmpd="sng" w="114300">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344" name="Shape 344"/>
          <p:cNvCxnSpPr>
            <a:stCxn id="342" idx="1"/>
            <a:endCxn id="343" idx="0"/>
          </p:cNvCxnSpPr>
          <p:nvPr/>
        </p:nvCxnSpPr>
        <p:spPr>
          <a:xfrm flipH="1" rot="10800000">
            <a:off x="5900852" y="1759534"/>
            <a:ext cx="2282700" cy="600"/>
          </a:xfrm>
          <a:prstGeom prst="straightConnector1">
            <a:avLst/>
          </a:prstGeom>
          <a:noFill/>
          <a:ln cap="flat" cmpd="sng" w="114300">
            <a:solidFill>
              <a:schemeClr val="dk2"/>
            </a:solidFill>
            <a:prstDash val="solid"/>
            <a:round/>
            <a:headEnd len="lg" w="lg" type="none"/>
            <a:tailEnd len="lg" w="lg" type="none"/>
          </a:ln>
        </p:spPr>
      </p:cxnSp>
      <p:cxnSp>
        <p:nvCxnSpPr>
          <p:cNvPr id="345" name="Shape 345"/>
          <p:cNvCxnSpPr>
            <a:stCxn id="342" idx="1"/>
          </p:cNvCxnSpPr>
          <p:nvPr/>
        </p:nvCxnSpPr>
        <p:spPr>
          <a:xfrm flipH="1" rot="10800000">
            <a:off x="5900852" y="1506934"/>
            <a:ext cx="120900" cy="253200"/>
          </a:xfrm>
          <a:prstGeom prst="straightConnector1">
            <a:avLst/>
          </a:prstGeom>
          <a:noFill/>
          <a:ln cap="flat" cmpd="sng" w="114300">
            <a:solidFill>
              <a:schemeClr val="dk2"/>
            </a:solidFill>
            <a:prstDash val="solid"/>
            <a:round/>
            <a:headEnd len="lg" w="lg" type="none"/>
            <a:tailEnd len="lg" w="lg" type="none"/>
          </a:ln>
        </p:spPr>
      </p:cxnSp>
      <p:cxnSp>
        <p:nvCxnSpPr>
          <p:cNvPr id="346" name="Shape 346"/>
          <p:cNvCxnSpPr>
            <a:stCxn id="343" idx="0"/>
          </p:cNvCxnSpPr>
          <p:nvPr/>
        </p:nvCxnSpPr>
        <p:spPr>
          <a:xfrm flipH="1" rot="10800000">
            <a:off x="8183634" y="1572637"/>
            <a:ext cx="107700" cy="186900"/>
          </a:xfrm>
          <a:prstGeom prst="straightConnector1">
            <a:avLst/>
          </a:prstGeom>
          <a:noFill/>
          <a:ln cap="flat" cmpd="sng" w="114300">
            <a:solidFill>
              <a:schemeClr val="dk2"/>
            </a:solidFill>
            <a:prstDash val="solid"/>
            <a:round/>
            <a:headEnd len="lg" w="lg" type="none"/>
            <a:tailEnd len="lg" w="lg" type="none"/>
          </a:ln>
        </p:spPr>
      </p:cxnSp>
      <p:sp>
        <p:nvSpPr>
          <p:cNvPr id="347" name="Shape 347"/>
          <p:cNvSpPr/>
          <p:nvPr/>
        </p:nvSpPr>
        <p:spPr>
          <a:xfrm>
            <a:off x="6982050" y="1711975"/>
            <a:ext cx="120900" cy="95700"/>
          </a:xfrm>
          <a:prstGeom prst="ellipse">
            <a:avLst/>
          </a:prstGeom>
          <a:solidFill>
            <a:schemeClr val="accent6"/>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348" name="Shape 348"/>
          <p:cNvCxnSpPr>
            <a:stCxn id="347" idx="4"/>
          </p:cNvCxnSpPr>
          <p:nvPr/>
        </p:nvCxnSpPr>
        <p:spPr>
          <a:xfrm>
            <a:off x="7042500" y="1807675"/>
            <a:ext cx="0" cy="250500"/>
          </a:xfrm>
          <a:prstGeom prst="straightConnector1">
            <a:avLst/>
          </a:prstGeom>
          <a:noFill/>
          <a:ln cap="flat" cmpd="sng" w="28575">
            <a:solidFill>
              <a:schemeClr val="lt2"/>
            </a:solidFill>
            <a:prstDash val="solid"/>
            <a:round/>
            <a:headEnd len="lg" w="lg" type="none"/>
            <a:tailEnd len="lg" w="lg" type="none"/>
          </a:ln>
        </p:spPr>
      </p:cxnSp>
      <p:cxnSp>
        <p:nvCxnSpPr>
          <p:cNvPr id="349" name="Shape 349"/>
          <p:cNvCxnSpPr/>
          <p:nvPr/>
        </p:nvCxnSpPr>
        <p:spPr>
          <a:xfrm rot="10800000">
            <a:off x="7044875" y="2058175"/>
            <a:ext cx="695400" cy="0"/>
          </a:xfrm>
          <a:prstGeom prst="straightConnector1">
            <a:avLst/>
          </a:prstGeom>
          <a:noFill/>
          <a:ln cap="flat" cmpd="sng" w="28575">
            <a:solidFill>
              <a:schemeClr val="lt2"/>
            </a:solidFill>
            <a:prstDash val="solid"/>
            <a:round/>
            <a:headEnd len="lg" w="lg" type="none"/>
            <a:tailEnd len="lg" w="lg" type="none"/>
          </a:ln>
        </p:spPr>
      </p:cxnSp>
      <p:cxnSp>
        <p:nvCxnSpPr>
          <p:cNvPr id="350" name="Shape 350"/>
          <p:cNvCxnSpPr/>
          <p:nvPr/>
        </p:nvCxnSpPr>
        <p:spPr>
          <a:xfrm rot="10800000">
            <a:off x="6349575" y="2058075"/>
            <a:ext cx="695400" cy="0"/>
          </a:xfrm>
          <a:prstGeom prst="straightConnector1">
            <a:avLst/>
          </a:prstGeom>
          <a:noFill/>
          <a:ln cap="flat" cmpd="sng" w="28575">
            <a:solidFill>
              <a:schemeClr val="lt2"/>
            </a:solidFill>
            <a:prstDash val="solid"/>
            <a:round/>
            <a:headEnd len="lg" w="lg" type="none"/>
            <a:tailEnd len="lg" w="lg" type="none"/>
          </a:ln>
        </p:spPr>
      </p:cxnSp>
      <p:sp>
        <p:nvSpPr>
          <p:cNvPr id="351" name="Shape 351"/>
          <p:cNvSpPr txBox="1"/>
          <p:nvPr/>
        </p:nvSpPr>
        <p:spPr>
          <a:xfrm>
            <a:off x="6467650" y="462575"/>
            <a:ext cx="2282700" cy="695400"/>
          </a:xfrm>
          <a:prstGeom prst="rect">
            <a:avLst/>
          </a:prstGeom>
          <a:noFill/>
          <a:ln>
            <a:noFill/>
          </a:ln>
        </p:spPr>
        <p:txBody>
          <a:bodyPr anchorCtr="0" anchor="t" bIns="91425" lIns="91425" rIns="91425" wrap="square" tIns="91425">
            <a:noAutofit/>
          </a:bodyPr>
          <a:lstStyle/>
          <a:p>
            <a:pPr indent="0" lvl="0" marL="0">
              <a:spcBef>
                <a:spcPts val="0"/>
              </a:spcBef>
              <a:buNone/>
            </a:pPr>
            <a:r>
              <a:rPr lang="en" sz="2400">
                <a:solidFill>
                  <a:schemeClr val="accent6"/>
                </a:solidFill>
              </a:rPr>
              <a:t>p</a:t>
            </a:r>
            <a:r>
              <a:rPr baseline="-25000" lang="en" sz="2400">
                <a:solidFill>
                  <a:schemeClr val="accent6"/>
                </a:solidFill>
              </a:rPr>
              <a:t>glasses</a:t>
            </a:r>
          </a:p>
        </p:txBody>
      </p:sp>
      <p:cxnSp>
        <p:nvCxnSpPr>
          <p:cNvPr id="352" name="Shape 352"/>
          <p:cNvCxnSpPr/>
          <p:nvPr/>
        </p:nvCxnSpPr>
        <p:spPr>
          <a:xfrm>
            <a:off x="6874425" y="1231575"/>
            <a:ext cx="118200" cy="406800"/>
          </a:xfrm>
          <a:prstGeom prst="straightConnector1">
            <a:avLst/>
          </a:prstGeom>
          <a:noFill/>
          <a:ln cap="flat" cmpd="sng" w="9525">
            <a:solidFill>
              <a:schemeClr val="accent6"/>
            </a:solidFill>
            <a:prstDash val="solid"/>
            <a:round/>
            <a:headEnd len="lg" w="lg" type="none"/>
            <a:tailEnd len="lg" w="lg" type="triangle"/>
          </a:ln>
        </p:spPr>
      </p:cxnSp>
      <p:sp>
        <p:nvSpPr>
          <p:cNvPr id="353" name="Shape 353"/>
          <p:cNvSpPr txBox="1"/>
          <p:nvPr/>
        </p:nvSpPr>
        <p:spPr>
          <a:xfrm>
            <a:off x="5457575" y="2558000"/>
            <a:ext cx="2282700" cy="695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chemeClr val="accent6"/>
                </a:solidFill>
              </a:rPr>
              <a:t>q</a:t>
            </a:r>
            <a:r>
              <a:rPr baseline="-25000" lang="en" sz="2400">
                <a:solidFill>
                  <a:schemeClr val="accent6"/>
                </a:solidFill>
              </a:rPr>
              <a:t>glasses</a:t>
            </a:r>
          </a:p>
        </p:txBody>
      </p:sp>
      <p:sp>
        <p:nvSpPr>
          <p:cNvPr id="354" name="Shape 354"/>
          <p:cNvSpPr/>
          <p:nvPr/>
        </p:nvSpPr>
        <p:spPr>
          <a:xfrm>
            <a:off x="5378850" y="2044950"/>
            <a:ext cx="734675" cy="760925"/>
          </a:xfrm>
          <a:custGeom>
            <a:pathLst>
              <a:path extrusionOk="0" h="30437" w="29387">
                <a:moveTo>
                  <a:pt x="0" y="0"/>
                </a:moveTo>
                <a:cubicBezTo>
                  <a:pt x="1137" y="3148"/>
                  <a:pt x="1924" y="13819"/>
                  <a:pt x="6822" y="18892"/>
                </a:cubicBezTo>
                <a:cubicBezTo>
                  <a:pt x="11719" y="23964"/>
                  <a:pt x="25626" y="28512"/>
                  <a:pt x="29387" y="30437"/>
                </a:cubicBezTo>
              </a:path>
            </a:pathLst>
          </a:custGeom>
          <a:noFill/>
          <a:ln cap="flat" cmpd="sng" w="9525">
            <a:solidFill>
              <a:schemeClr val="accent6"/>
            </a:solidFill>
            <a:prstDash val="solid"/>
            <a:round/>
            <a:headEnd len="lg" w="lg" type="none"/>
            <a:tailEnd len="lg" w="lg" type="triangle"/>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Shape 35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Head Tracking </a:t>
            </a:r>
            <a:r>
              <a:rPr lang="en"/>
              <a:t>Technologies</a:t>
            </a:r>
          </a:p>
        </p:txBody>
      </p:sp>
      <p:sp>
        <p:nvSpPr>
          <p:cNvPr id="360" name="Shape 360"/>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Magnetic</a:t>
            </a:r>
          </a:p>
          <a:p>
            <a:pPr indent="-311150" lvl="0" marL="457200" rtl="0">
              <a:spcBef>
                <a:spcPts val="0"/>
              </a:spcBef>
              <a:spcAft>
                <a:spcPts val="0"/>
              </a:spcAft>
              <a:buSzPts val="1300"/>
              <a:buChar char="●"/>
            </a:pPr>
            <a:r>
              <a:rPr lang="en"/>
              <a:t>Acoustic</a:t>
            </a:r>
          </a:p>
          <a:p>
            <a:pPr indent="-311150" lvl="0" marL="457200" rtl="0">
              <a:spcBef>
                <a:spcPts val="0"/>
              </a:spcBef>
              <a:spcAft>
                <a:spcPts val="0"/>
              </a:spcAft>
              <a:buSzPts val="1300"/>
              <a:buChar char="●"/>
            </a:pPr>
            <a:r>
              <a:rPr lang="en"/>
              <a:t>Gyroscope/</a:t>
            </a:r>
            <a:r>
              <a:rPr lang="en"/>
              <a:t>Accelerometer</a:t>
            </a:r>
          </a:p>
          <a:p>
            <a:pPr indent="-311150" lvl="0" marL="457200" rtl="0">
              <a:spcBef>
                <a:spcPts val="0"/>
              </a:spcBef>
              <a:spcAft>
                <a:spcPts val="0"/>
              </a:spcAft>
              <a:buSzPts val="1300"/>
              <a:buChar char="●"/>
            </a:pPr>
            <a:r>
              <a:rPr lang="en"/>
              <a:t>IR Markers</a:t>
            </a:r>
          </a:p>
          <a:p>
            <a:pPr indent="-311150" lvl="0" marL="457200" marR="0" rtl="0" algn="l">
              <a:lnSpc>
                <a:spcPct val="115000"/>
              </a:lnSpc>
              <a:spcBef>
                <a:spcPts val="0"/>
              </a:spcBef>
              <a:spcAft>
                <a:spcPts val="1600"/>
              </a:spcAft>
              <a:buClr>
                <a:schemeClr val="lt1"/>
              </a:buClr>
              <a:buSzPts val="1300"/>
              <a:buFont typeface="Lato"/>
              <a:buChar char="●"/>
            </a:pPr>
            <a:r>
              <a:rPr lang="en" sz="1300"/>
              <a:t>Lighthouse</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Shape 36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Tracking Processor</a:t>
            </a:r>
          </a:p>
        </p:txBody>
      </p:sp>
      <p:sp>
        <p:nvSpPr>
          <p:cNvPr id="366" name="Shape 366"/>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0" lvl="0" marL="0" rtl="0">
              <a:spcBef>
                <a:spcPts val="0"/>
              </a:spcBef>
              <a:buNone/>
            </a:pPr>
            <a:r>
              <a:rPr lang="en"/>
              <a:t>RPi Zero W</a:t>
            </a:r>
          </a:p>
          <a:p>
            <a:pPr indent="-311150" lvl="0" marL="457200" rtl="0">
              <a:spcBef>
                <a:spcPts val="0"/>
              </a:spcBef>
              <a:spcAft>
                <a:spcPts val="0"/>
              </a:spcAft>
              <a:buSzPts val="1300"/>
              <a:buChar char="●"/>
            </a:pPr>
            <a:r>
              <a:rPr lang="en"/>
              <a:t>Low-cost ($15*)</a:t>
            </a:r>
          </a:p>
          <a:p>
            <a:pPr indent="-311150" lvl="0" marL="457200" rtl="0">
              <a:spcBef>
                <a:spcPts val="0"/>
              </a:spcBef>
              <a:spcAft>
                <a:spcPts val="0"/>
              </a:spcAft>
              <a:buSzPts val="1300"/>
              <a:buChar char="●"/>
            </a:pPr>
            <a:r>
              <a:rPr lang="en"/>
              <a:t>High performance </a:t>
            </a:r>
          </a:p>
          <a:p>
            <a:pPr indent="-298450" lvl="1" marL="914400" rtl="0">
              <a:spcBef>
                <a:spcPts val="0"/>
              </a:spcBef>
              <a:spcAft>
                <a:spcPts val="0"/>
              </a:spcAft>
              <a:buSzPts val="1100"/>
              <a:buChar char="○"/>
            </a:pPr>
            <a:r>
              <a:rPr lang="en"/>
              <a:t>1x CPU @ 1.0 GHz</a:t>
            </a:r>
          </a:p>
          <a:p>
            <a:pPr indent="-298450" lvl="1" marL="914400" rtl="0">
              <a:spcBef>
                <a:spcPts val="0"/>
              </a:spcBef>
              <a:spcAft>
                <a:spcPts val="0"/>
              </a:spcAft>
              <a:buSzPts val="1100"/>
              <a:buChar char="○"/>
            </a:pPr>
            <a:r>
              <a:rPr lang="en"/>
              <a:t>12 x GPU @ 400 MHz</a:t>
            </a:r>
          </a:p>
          <a:p>
            <a:pPr indent="-311150" lvl="0" marL="457200" rtl="0">
              <a:spcBef>
                <a:spcPts val="0"/>
              </a:spcBef>
              <a:spcAft>
                <a:spcPts val="0"/>
              </a:spcAft>
              <a:buSzPts val="1300"/>
              <a:buChar char="●"/>
            </a:pPr>
            <a:r>
              <a:rPr lang="en"/>
              <a:t>Very small form factor </a:t>
            </a:r>
          </a:p>
          <a:p>
            <a:pPr indent="-311150" lvl="0" marL="457200" rtl="0">
              <a:spcBef>
                <a:spcPts val="0"/>
              </a:spcBef>
              <a:spcAft>
                <a:spcPts val="0"/>
              </a:spcAft>
              <a:buSzPts val="1300"/>
              <a:buChar char="●"/>
            </a:pPr>
            <a:r>
              <a:rPr lang="en"/>
              <a:t>Variety of Peripherals</a:t>
            </a:r>
          </a:p>
          <a:p>
            <a:pPr indent="-298450" lvl="1" marL="914400" rtl="0">
              <a:spcBef>
                <a:spcPts val="0"/>
              </a:spcBef>
              <a:spcAft>
                <a:spcPts val="0"/>
              </a:spcAft>
              <a:buSzPts val="1100"/>
              <a:buChar char="○"/>
            </a:pPr>
            <a:r>
              <a:rPr lang="en"/>
              <a:t>CSI Camera</a:t>
            </a:r>
          </a:p>
          <a:p>
            <a:pPr indent="-298450" lvl="1" marL="914400" rtl="0">
              <a:spcBef>
                <a:spcPts val="0"/>
              </a:spcBef>
              <a:spcAft>
                <a:spcPts val="0"/>
              </a:spcAft>
              <a:buSzPts val="1100"/>
              <a:buChar char="○"/>
            </a:pPr>
            <a:r>
              <a:rPr lang="en"/>
              <a:t>USB OTG</a:t>
            </a:r>
          </a:p>
          <a:p>
            <a:pPr indent="-298450" lvl="1" marL="914400" rtl="0">
              <a:spcBef>
                <a:spcPts val="0"/>
              </a:spcBef>
              <a:spcAft>
                <a:spcPts val="0"/>
              </a:spcAft>
              <a:buSzPts val="1100"/>
              <a:buChar char="○"/>
            </a:pPr>
            <a:r>
              <a:rPr lang="en"/>
              <a:t>SPI, I2C, UART</a:t>
            </a:r>
          </a:p>
          <a:p>
            <a:pPr indent="-298450" lvl="1" marL="914400" rtl="0">
              <a:spcBef>
                <a:spcPts val="0"/>
              </a:spcBef>
              <a:spcAft>
                <a:spcPts val="0"/>
              </a:spcAft>
              <a:buSzPts val="1100"/>
              <a:buChar char="○"/>
            </a:pPr>
            <a:r>
              <a:rPr lang="en"/>
              <a:t>GPIO</a:t>
            </a:r>
          </a:p>
          <a:p>
            <a:pPr indent="-298450" lvl="1" marL="914400" rtl="0">
              <a:spcBef>
                <a:spcPts val="0"/>
              </a:spcBef>
              <a:spcAft>
                <a:spcPts val="0"/>
              </a:spcAft>
              <a:buSzPts val="1100"/>
              <a:buChar char="○"/>
            </a:pPr>
            <a:r>
              <a:rPr lang="en"/>
              <a:t>Bluetooth</a:t>
            </a:r>
          </a:p>
          <a:p>
            <a:pPr indent="-298450" lvl="1" marL="914400" rtl="0">
              <a:spcBef>
                <a:spcPts val="0"/>
              </a:spcBef>
              <a:buSzPts val="1100"/>
              <a:buChar char="○"/>
            </a:pPr>
            <a:r>
              <a:rPr lang="en"/>
              <a:t>WiFi</a:t>
            </a:r>
          </a:p>
        </p:txBody>
      </p:sp>
      <p:sp>
        <p:nvSpPr>
          <p:cNvPr id="367" name="Shape 367"/>
          <p:cNvSpPr txBox="1"/>
          <p:nvPr>
            <p:ph idx="2" type="body"/>
          </p:nvPr>
        </p:nvSpPr>
        <p:spPr>
          <a:xfrm>
            <a:off x="4933221" y="1567550"/>
            <a:ext cx="3403200" cy="2911200"/>
          </a:xfrm>
          <a:prstGeom prst="rect">
            <a:avLst/>
          </a:prstGeom>
        </p:spPr>
        <p:txBody>
          <a:bodyPr anchorCtr="0" anchor="t" bIns="91425" lIns="91425" rIns="91425" wrap="square" tIns="91425">
            <a:noAutofit/>
          </a:bodyPr>
          <a:lstStyle/>
          <a:p>
            <a:pPr indent="0" lvl="0" marL="0" rtl="0">
              <a:spcBef>
                <a:spcPts val="0"/>
              </a:spcBef>
              <a:buNone/>
            </a:pPr>
            <a:r>
              <a:rPr lang="en"/>
              <a:t>RPi 3</a:t>
            </a:r>
          </a:p>
          <a:p>
            <a:pPr indent="-311150" lvl="0" marL="457200" rtl="0">
              <a:spcBef>
                <a:spcPts val="0"/>
              </a:spcBef>
              <a:spcAft>
                <a:spcPts val="0"/>
              </a:spcAft>
              <a:buSzPts val="1300"/>
              <a:buChar char="●"/>
            </a:pPr>
            <a:r>
              <a:rPr lang="en"/>
              <a:t>Mid-cost ($35)</a:t>
            </a:r>
          </a:p>
          <a:p>
            <a:pPr indent="-311150" lvl="0" marL="457200" rtl="0">
              <a:spcBef>
                <a:spcPts val="0"/>
              </a:spcBef>
              <a:spcAft>
                <a:spcPts val="0"/>
              </a:spcAft>
              <a:buSzPts val="1300"/>
              <a:buChar char="●"/>
            </a:pPr>
            <a:r>
              <a:rPr lang="en"/>
              <a:t>High performance </a:t>
            </a:r>
          </a:p>
          <a:p>
            <a:pPr indent="-298450" lvl="1" marL="914400" rtl="0">
              <a:spcBef>
                <a:spcPts val="0"/>
              </a:spcBef>
              <a:spcAft>
                <a:spcPts val="0"/>
              </a:spcAft>
              <a:buSzPts val="1100"/>
              <a:buChar char="○"/>
            </a:pPr>
            <a:r>
              <a:rPr lang="en"/>
              <a:t>4x CPU @ 1.2 GHz</a:t>
            </a:r>
          </a:p>
          <a:p>
            <a:pPr indent="-298450" lvl="1" marL="914400" rtl="0">
              <a:spcBef>
                <a:spcPts val="0"/>
              </a:spcBef>
              <a:spcAft>
                <a:spcPts val="0"/>
              </a:spcAft>
              <a:buSzPts val="1100"/>
              <a:buChar char="○"/>
            </a:pPr>
            <a:r>
              <a:rPr lang="en"/>
              <a:t>12 x GPU @ 400 MHz</a:t>
            </a:r>
          </a:p>
          <a:p>
            <a:pPr indent="-311150" lvl="0" marL="457200" rtl="0">
              <a:spcBef>
                <a:spcPts val="0"/>
              </a:spcBef>
              <a:spcAft>
                <a:spcPts val="0"/>
              </a:spcAft>
              <a:buSzPts val="1300"/>
              <a:buChar char="●"/>
            </a:pPr>
            <a:r>
              <a:rPr lang="en"/>
              <a:t>Small form factor </a:t>
            </a:r>
          </a:p>
          <a:p>
            <a:pPr indent="-311150" lvl="0" marL="457200" rtl="0">
              <a:spcBef>
                <a:spcPts val="0"/>
              </a:spcBef>
              <a:spcAft>
                <a:spcPts val="0"/>
              </a:spcAft>
              <a:buSzPts val="1300"/>
              <a:buChar char="●"/>
            </a:pPr>
            <a:r>
              <a:rPr lang="en"/>
              <a:t>Variety of Peripherals</a:t>
            </a:r>
          </a:p>
          <a:p>
            <a:pPr indent="-298450" lvl="1" marL="914400" rtl="0">
              <a:spcBef>
                <a:spcPts val="0"/>
              </a:spcBef>
              <a:spcAft>
                <a:spcPts val="0"/>
              </a:spcAft>
              <a:buSzPts val="1100"/>
              <a:buChar char="○"/>
            </a:pPr>
            <a:r>
              <a:rPr lang="en"/>
              <a:t>CSI Camera</a:t>
            </a:r>
          </a:p>
          <a:p>
            <a:pPr indent="-298450" lvl="1" marL="914400" rtl="0">
              <a:spcBef>
                <a:spcPts val="0"/>
              </a:spcBef>
              <a:spcAft>
                <a:spcPts val="0"/>
              </a:spcAft>
              <a:buSzPts val="1100"/>
              <a:buChar char="○"/>
            </a:pPr>
            <a:r>
              <a:rPr lang="en"/>
              <a:t>SPI, I2C, UART</a:t>
            </a:r>
          </a:p>
          <a:p>
            <a:pPr indent="-298450" lvl="1" marL="914400" rtl="0">
              <a:spcBef>
                <a:spcPts val="0"/>
              </a:spcBef>
              <a:spcAft>
                <a:spcPts val="0"/>
              </a:spcAft>
              <a:buSzPts val="1100"/>
              <a:buChar char="○"/>
            </a:pPr>
            <a:r>
              <a:rPr lang="en"/>
              <a:t>GPIO</a:t>
            </a:r>
          </a:p>
          <a:p>
            <a:pPr indent="-298450" lvl="1" marL="914400" rtl="0">
              <a:spcBef>
                <a:spcPts val="0"/>
              </a:spcBef>
              <a:spcAft>
                <a:spcPts val="0"/>
              </a:spcAft>
              <a:buSzPts val="1100"/>
              <a:buChar char="○"/>
            </a:pPr>
            <a:r>
              <a:rPr lang="en"/>
              <a:t>Bluetooth</a:t>
            </a:r>
          </a:p>
          <a:p>
            <a:pPr indent="-298450" lvl="1" marL="914400" rtl="0">
              <a:spcBef>
                <a:spcPts val="0"/>
              </a:spcBef>
              <a:buSzPts val="1100"/>
              <a:buChar char="○"/>
            </a:pPr>
            <a:r>
              <a:rPr lang="en"/>
              <a:t>WiFi</a:t>
            </a:r>
          </a:p>
        </p:txBody>
      </p:sp>
      <p:pic>
        <p:nvPicPr>
          <p:cNvPr id="368" name="Shape 368"/>
          <p:cNvPicPr preferRelativeResize="0"/>
          <p:nvPr/>
        </p:nvPicPr>
        <p:blipFill>
          <a:blip r:embed="rId3">
            <a:alphaModFix/>
          </a:blip>
          <a:stretch>
            <a:fillRect/>
          </a:stretch>
        </p:blipFill>
        <p:spPr>
          <a:xfrm>
            <a:off x="4786350" y="123361"/>
            <a:ext cx="1911176" cy="1454889"/>
          </a:xfrm>
          <a:prstGeom prst="rect">
            <a:avLst/>
          </a:prstGeom>
          <a:noFill/>
          <a:ln>
            <a:noFill/>
          </a:ln>
        </p:spPr>
      </p:pic>
      <p:pic>
        <p:nvPicPr>
          <p:cNvPr id="369" name="Shape 369"/>
          <p:cNvPicPr preferRelativeResize="0"/>
          <p:nvPr/>
        </p:nvPicPr>
        <p:blipFill>
          <a:blip r:embed="rId4">
            <a:alphaModFix/>
          </a:blip>
          <a:stretch>
            <a:fillRect/>
          </a:stretch>
        </p:blipFill>
        <p:spPr>
          <a:xfrm>
            <a:off x="6946475" y="123360"/>
            <a:ext cx="1911174" cy="14548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Criteria &amp; Requirements</a:t>
            </a:r>
          </a:p>
        </p:txBody>
      </p:sp>
      <p:sp>
        <p:nvSpPr>
          <p:cNvPr id="149" name="Shape 14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Product Criteria</a:t>
            </a:r>
          </a:p>
          <a:p>
            <a:pPr indent="-298450" lvl="1" marL="914400" rtl="0">
              <a:spcBef>
                <a:spcPts val="0"/>
              </a:spcBef>
              <a:spcAft>
                <a:spcPts val="0"/>
              </a:spcAft>
              <a:buSzPts val="1100"/>
              <a:buChar char="○"/>
            </a:pPr>
            <a:r>
              <a:rPr lang="en"/>
              <a:t>S</a:t>
            </a:r>
            <a:r>
              <a:rPr lang="en"/>
              <a:t>imulate the viewing of a 3-dimensional image within the confines of the display surface.</a:t>
            </a:r>
          </a:p>
          <a:p>
            <a:pPr indent="-298450" lvl="1" marL="914400" rtl="0">
              <a:spcBef>
                <a:spcPts val="0"/>
              </a:spcBef>
              <a:spcAft>
                <a:spcPts val="0"/>
              </a:spcAft>
              <a:buSzPts val="1100"/>
              <a:buChar char="○"/>
            </a:pPr>
            <a:r>
              <a:rPr lang="en"/>
              <a:t>Demonstrate at least one program demonstrating a design application.</a:t>
            </a:r>
          </a:p>
          <a:p>
            <a:pPr indent="-298450" lvl="1" marL="914400" rtl="0">
              <a:spcBef>
                <a:spcPts val="0"/>
              </a:spcBef>
              <a:spcAft>
                <a:spcPts val="0"/>
              </a:spcAft>
              <a:buSzPts val="1100"/>
              <a:buChar char="○"/>
            </a:pPr>
            <a:r>
              <a:rPr lang="en"/>
              <a:t>Demonstrate at least one program demonstrating an entertainment applications</a:t>
            </a:r>
          </a:p>
          <a:p>
            <a:pPr indent="-311150" lvl="0" marL="457200" rtl="0">
              <a:spcBef>
                <a:spcPts val="0"/>
              </a:spcBef>
              <a:spcAft>
                <a:spcPts val="0"/>
              </a:spcAft>
              <a:buSzPts val="1300"/>
              <a:buChar char="●"/>
            </a:pPr>
            <a:r>
              <a:rPr lang="en"/>
              <a:t>Technical Requirements</a:t>
            </a:r>
          </a:p>
          <a:p>
            <a:pPr indent="-298450" lvl="1" marL="914400" rtl="0">
              <a:spcBef>
                <a:spcPts val="0"/>
              </a:spcBef>
              <a:spcAft>
                <a:spcPts val="0"/>
              </a:spcAft>
              <a:buSzPts val="1100"/>
              <a:buChar char="○"/>
            </a:pPr>
            <a:r>
              <a:rPr lang="en"/>
              <a:t>Create a stationary stereoscopic display surface</a:t>
            </a:r>
          </a:p>
          <a:p>
            <a:pPr indent="-298450" lvl="1" marL="914400" rtl="0">
              <a:spcBef>
                <a:spcPts val="0"/>
              </a:spcBef>
              <a:spcAft>
                <a:spcPts val="0"/>
              </a:spcAft>
              <a:buSzPts val="1100"/>
              <a:buChar char="○"/>
            </a:pPr>
            <a:r>
              <a:rPr lang="en"/>
              <a:t>Track both the position of a user’s eyes with low-latency</a:t>
            </a:r>
          </a:p>
          <a:p>
            <a:pPr indent="-298450" lvl="1" marL="914400" rtl="0">
              <a:spcBef>
                <a:spcPts val="0"/>
              </a:spcBef>
              <a:spcAft>
                <a:spcPts val="0"/>
              </a:spcAft>
              <a:buSzPts val="1100"/>
              <a:buChar char="○"/>
            </a:pPr>
            <a:r>
              <a:rPr lang="en"/>
              <a:t>Develop 3D applications for the system</a:t>
            </a:r>
          </a:p>
          <a:p>
            <a:pPr indent="-298450" lvl="1" marL="914400">
              <a:spcBef>
                <a:spcPts val="0"/>
              </a:spcBef>
              <a:buSzPts val="1100"/>
              <a:buChar char="○"/>
            </a:pPr>
            <a:r>
              <a:rPr lang="en"/>
              <a:t>Provide a way for users to interact with the system</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Shape 37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a:t>
            </a:r>
          </a:p>
        </p:txBody>
      </p:sp>
      <p:sp>
        <p:nvSpPr>
          <p:cNvPr id="375" name="Shape 375"/>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0" lvl="0" marL="0">
              <a:spcBef>
                <a:spcPts val="0"/>
              </a:spcBef>
              <a:buNone/>
            </a:pPr>
            <a:r>
              <a:rPr lang="en"/>
              <a:t>OVR5647 RPi Camera</a:t>
            </a:r>
          </a:p>
          <a:p>
            <a:pPr indent="-311150" lvl="0" marL="457200" rtl="0">
              <a:spcBef>
                <a:spcPts val="0"/>
              </a:spcBef>
              <a:spcAft>
                <a:spcPts val="0"/>
              </a:spcAft>
              <a:buSzPts val="1300"/>
              <a:buChar char="●"/>
            </a:pPr>
            <a:r>
              <a:rPr lang="en"/>
              <a:t>1080p @ 30 Hz, 720p @ 60 Hz</a:t>
            </a:r>
          </a:p>
          <a:p>
            <a:pPr indent="-311150" lvl="0" marL="457200" rtl="0">
              <a:spcBef>
                <a:spcPts val="0"/>
              </a:spcBef>
              <a:spcAft>
                <a:spcPts val="0"/>
              </a:spcAft>
              <a:buSzPts val="1300"/>
              <a:buChar char="●"/>
            </a:pPr>
            <a:r>
              <a:rPr lang="en"/>
              <a:t>5 MP</a:t>
            </a:r>
          </a:p>
          <a:p>
            <a:pPr indent="-311150" lvl="0" marL="457200" rtl="0">
              <a:spcBef>
                <a:spcPts val="0"/>
              </a:spcBef>
              <a:spcAft>
                <a:spcPts val="0"/>
              </a:spcAft>
              <a:buSzPts val="1300"/>
              <a:buChar char="●"/>
            </a:pPr>
            <a:r>
              <a:rPr lang="en"/>
              <a:t>Low-Mid cost ($26)</a:t>
            </a:r>
          </a:p>
          <a:p>
            <a:pPr indent="-311150" lvl="0" marL="457200" rtl="0">
              <a:spcBef>
                <a:spcPts val="0"/>
              </a:spcBef>
              <a:buSzPts val="1300"/>
              <a:buChar char="●"/>
            </a:pPr>
            <a:r>
              <a:rPr lang="en"/>
              <a:t>OVR5647 Sensor</a:t>
            </a:r>
          </a:p>
        </p:txBody>
      </p:sp>
      <p:sp>
        <p:nvSpPr>
          <p:cNvPr id="376" name="Shape 376"/>
          <p:cNvSpPr txBox="1"/>
          <p:nvPr>
            <p:ph idx="2" type="body"/>
          </p:nvPr>
        </p:nvSpPr>
        <p:spPr>
          <a:xfrm>
            <a:off x="4933221" y="1567550"/>
            <a:ext cx="3403200" cy="2911200"/>
          </a:xfrm>
          <a:prstGeom prst="rect">
            <a:avLst/>
          </a:prstGeom>
        </p:spPr>
        <p:txBody>
          <a:bodyPr anchorCtr="0" anchor="t" bIns="91425" lIns="91425" rIns="91425" wrap="square" tIns="91425">
            <a:noAutofit/>
          </a:bodyPr>
          <a:lstStyle/>
          <a:p>
            <a:pPr indent="0" lvl="0" marL="0" rtl="0">
              <a:spcBef>
                <a:spcPts val="0"/>
              </a:spcBef>
              <a:buNone/>
            </a:pPr>
            <a:r>
              <a:rPr lang="en"/>
              <a:t>RPi NoIR V2</a:t>
            </a:r>
          </a:p>
          <a:p>
            <a:pPr indent="-311150" lvl="0" marL="457200" rtl="0">
              <a:spcBef>
                <a:spcPts val="0"/>
              </a:spcBef>
              <a:spcAft>
                <a:spcPts val="0"/>
              </a:spcAft>
              <a:buSzPts val="1300"/>
              <a:buChar char="●"/>
            </a:pPr>
            <a:r>
              <a:rPr lang="en"/>
              <a:t>1080p @ 30 Hz, 720p @ 60 Hz</a:t>
            </a:r>
          </a:p>
          <a:p>
            <a:pPr indent="-311150" lvl="0" marL="457200" rtl="0">
              <a:spcBef>
                <a:spcPts val="0"/>
              </a:spcBef>
              <a:spcAft>
                <a:spcPts val="0"/>
              </a:spcAft>
              <a:buSzPts val="1300"/>
              <a:buChar char="●"/>
            </a:pPr>
            <a:r>
              <a:rPr lang="en"/>
              <a:t>8 MP</a:t>
            </a:r>
          </a:p>
          <a:p>
            <a:pPr indent="-311150" lvl="0" marL="457200" rtl="0">
              <a:spcBef>
                <a:spcPts val="0"/>
              </a:spcBef>
              <a:spcAft>
                <a:spcPts val="0"/>
              </a:spcAft>
              <a:buSzPts val="1300"/>
              <a:buChar char="●"/>
            </a:pPr>
            <a:r>
              <a:rPr lang="en"/>
              <a:t>Mid cost ($30)</a:t>
            </a:r>
          </a:p>
          <a:p>
            <a:pPr indent="-311150" lvl="0" marL="457200">
              <a:spcBef>
                <a:spcPts val="0"/>
              </a:spcBef>
              <a:buSzPts val="1300"/>
              <a:buChar char="●"/>
            </a:pPr>
            <a:r>
              <a:rPr lang="en"/>
              <a:t>Sony IMX219 Sensor</a:t>
            </a:r>
          </a:p>
        </p:txBody>
      </p:sp>
      <p:pic>
        <p:nvPicPr>
          <p:cNvPr id="377" name="Shape 377"/>
          <p:cNvPicPr preferRelativeResize="0"/>
          <p:nvPr/>
        </p:nvPicPr>
        <p:blipFill>
          <a:blip r:embed="rId3">
            <a:alphaModFix/>
          </a:blip>
          <a:stretch>
            <a:fillRect/>
          </a:stretch>
        </p:blipFill>
        <p:spPr>
          <a:xfrm>
            <a:off x="2219875" y="3205550"/>
            <a:ext cx="1558450" cy="1558450"/>
          </a:xfrm>
          <a:prstGeom prst="rect">
            <a:avLst/>
          </a:prstGeom>
          <a:noFill/>
          <a:ln>
            <a:noFill/>
          </a:ln>
        </p:spPr>
      </p:pic>
      <p:pic>
        <p:nvPicPr>
          <p:cNvPr id="378" name="Shape 378"/>
          <p:cNvPicPr preferRelativeResize="0"/>
          <p:nvPr/>
        </p:nvPicPr>
        <p:blipFill>
          <a:blip r:embed="rId4">
            <a:alphaModFix/>
          </a:blip>
          <a:stretch>
            <a:fillRect/>
          </a:stretch>
        </p:blipFill>
        <p:spPr>
          <a:xfrm>
            <a:off x="5855600" y="3205550"/>
            <a:ext cx="1558450" cy="1558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Shape 38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Tracking - Challenges &amp; Considerations</a:t>
            </a:r>
          </a:p>
        </p:txBody>
      </p:sp>
      <p:sp>
        <p:nvSpPr>
          <p:cNvPr id="384" name="Shape 38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AutoNum type="arabicPeriod"/>
            </a:pPr>
            <a:r>
              <a:rPr lang="en"/>
              <a:t>Search for pixels</a:t>
            </a:r>
          </a:p>
          <a:p>
            <a:pPr indent="-311150" lvl="0" marL="457200" rtl="0">
              <a:spcBef>
                <a:spcPts val="0"/>
              </a:spcBef>
              <a:spcAft>
                <a:spcPts val="0"/>
              </a:spcAft>
              <a:buSzPts val="1300"/>
              <a:buAutoNum type="arabicPeriod"/>
            </a:pPr>
            <a:r>
              <a:rPr lang="en"/>
              <a:t>Define markers</a:t>
            </a:r>
          </a:p>
          <a:p>
            <a:pPr indent="-298450" lvl="1" marL="914400" rtl="0">
              <a:spcBef>
                <a:spcPts val="0"/>
              </a:spcBef>
              <a:spcAft>
                <a:spcPts val="0"/>
              </a:spcAft>
              <a:buSzPts val="1100"/>
              <a:buAutoNum type="alphaLcPeriod"/>
            </a:pPr>
            <a:r>
              <a:rPr lang="en"/>
              <a:t>Put pixels into groups</a:t>
            </a:r>
          </a:p>
          <a:p>
            <a:pPr indent="-298450" lvl="1" marL="914400" rtl="0">
              <a:spcBef>
                <a:spcPts val="0"/>
              </a:spcBef>
              <a:spcAft>
                <a:spcPts val="0"/>
              </a:spcAft>
              <a:buSzPts val="1100"/>
              <a:buAutoNum type="alphaLcPeriod"/>
            </a:pPr>
            <a:r>
              <a:rPr lang="en"/>
              <a:t>Use most likely groups as trackers </a:t>
            </a:r>
          </a:p>
          <a:p>
            <a:pPr indent="-311150" lvl="0" marL="457200" rtl="0">
              <a:spcBef>
                <a:spcPts val="0"/>
              </a:spcBef>
              <a:spcAft>
                <a:spcPts val="0"/>
              </a:spcAft>
              <a:buSzPts val="1300"/>
              <a:buAutoNum type="arabicPeriod"/>
            </a:pPr>
            <a:r>
              <a:rPr lang="en"/>
              <a:t>Apply camera lens correction algorithm</a:t>
            </a:r>
          </a:p>
          <a:p>
            <a:pPr indent="-311150" lvl="0" marL="457200" marR="0" rtl="0" algn="l">
              <a:lnSpc>
                <a:spcPct val="115000"/>
              </a:lnSpc>
              <a:spcBef>
                <a:spcPts val="0"/>
              </a:spcBef>
              <a:spcAft>
                <a:spcPts val="0"/>
              </a:spcAft>
              <a:buClr>
                <a:schemeClr val="lt1"/>
              </a:buClr>
              <a:buSzPts val="1300"/>
              <a:buFont typeface="Lato"/>
              <a:buAutoNum type="arabicPeriod"/>
            </a:pPr>
            <a:r>
              <a:rPr lang="en"/>
              <a:t>Convert 2d coordinates into 3d space line estimate</a:t>
            </a:r>
          </a:p>
          <a:p>
            <a:pPr indent="-298450" lvl="1" marL="914400" marR="0" rtl="0" algn="l">
              <a:lnSpc>
                <a:spcPct val="115000"/>
              </a:lnSpc>
              <a:spcBef>
                <a:spcPts val="0"/>
              </a:spcBef>
              <a:spcAft>
                <a:spcPts val="0"/>
              </a:spcAft>
              <a:buSzPts val="1100"/>
              <a:buAutoNum type="alphaLcPeriod"/>
            </a:pPr>
            <a:r>
              <a:rPr lang="en"/>
              <a:t>Affine transformation</a:t>
            </a:r>
          </a:p>
          <a:p>
            <a:pPr indent="-311150" lvl="0" marL="457200" marR="0" rtl="0" algn="l">
              <a:lnSpc>
                <a:spcPct val="115000"/>
              </a:lnSpc>
              <a:spcBef>
                <a:spcPts val="0"/>
              </a:spcBef>
              <a:spcAft>
                <a:spcPts val="1600"/>
              </a:spcAft>
              <a:buSzPts val="1300"/>
              <a:buAutoNum type="arabicPeriod"/>
            </a:pPr>
            <a:r>
              <a:rPr lang="en"/>
              <a:t>Minimize mean-square error</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Shape 38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Tracking </a:t>
            </a:r>
            <a:r>
              <a:rPr lang="en"/>
              <a:t>Algorithm</a:t>
            </a:r>
            <a:r>
              <a:rPr lang="en"/>
              <a:t> - Optimizations</a:t>
            </a:r>
          </a:p>
        </p:txBody>
      </p:sp>
      <p:sp>
        <p:nvSpPr>
          <p:cNvPr id="390" name="Shape 390"/>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Need: RPi is slow</a:t>
            </a:r>
          </a:p>
          <a:p>
            <a:pPr indent="-298450" lvl="1" marL="914400" rtl="0">
              <a:spcBef>
                <a:spcPts val="0"/>
              </a:spcBef>
              <a:spcAft>
                <a:spcPts val="0"/>
              </a:spcAft>
              <a:buSzPts val="1100"/>
              <a:buChar char="○"/>
            </a:pPr>
            <a:r>
              <a:rPr lang="en"/>
              <a:t>1 GHz vs 62.1 Mpixels </a:t>
            </a:r>
            <a:r>
              <a:rPr lang="en"/>
              <a:t> (1080p @ 30 Hz)</a:t>
            </a:r>
          </a:p>
          <a:p>
            <a:pPr indent="-311150" lvl="0" marL="457200" rtl="0">
              <a:spcBef>
                <a:spcPts val="0"/>
              </a:spcBef>
              <a:spcAft>
                <a:spcPts val="0"/>
              </a:spcAft>
              <a:buSzPts val="1300"/>
              <a:buChar char="●"/>
            </a:pPr>
            <a:r>
              <a:rPr lang="en"/>
              <a:t>GPU</a:t>
            </a:r>
          </a:p>
          <a:p>
            <a:pPr indent="-298450" lvl="1" marL="914400" rtl="0">
              <a:spcBef>
                <a:spcPts val="0"/>
              </a:spcBef>
              <a:spcAft>
                <a:spcPts val="0"/>
              </a:spcAft>
              <a:buSzPts val="1100"/>
              <a:buChar char="○"/>
            </a:pPr>
            <a:r>
              <a:rPr lang="en" sz="1300"/>
              <a:t>VideoCore IV</a:t>
            </a:r>
          </a:p>
          <a:p>
            <a:pPr indent="-311150" lvl="1" marL="914400" rtl="0">
              <a:spcBef>
                <a:spcPts val="0"/>
              </a:spcBef>
              <a:spcAft>
                <a:spcPts val="0"/>
              </a:spcAft>
              <a:buSzPts val="1300"/>
              <a:buChar char="○"/>
            </a:pPr>
            <a:r>
              <a:rPr lang="en" sz="1300"/>
              <a:t>38.4 GFLOPS</a:t>
            </a:r>
          </a:p>
          <a:p>
            <a:pPr indent="-298450" lvl="1" marL="914400" rtl="0">
              <a:spcBef>
                <a:spcPts val="0"/>
              </a:spcBef>
              <a:spcAft>
                <a:spcPts val="0"/>
              </a:spcAft>
              <a:buSzPts val="1100"/>
              <a:buChar char="○"/>
            </a:pPr>
            <a:r>
              <a:rPr lang="en" sz="1300"/>
              <a:t>Not well documented</a:t>
            </a:r>
          </a:p>
          <a:p>
            <a:pPr indent="-311150" lvl="1" marL="914400" rtl="0">
              <a:spcBef>
                <a:spcPts val="0"/>
              </a:spcBef>
              <a:spcAft>
                <a:spcPts val="0"/>
              </a:spcAft>
              <a:buSzPts val="1300"/>
              <a:buChar char="○"/>
            </a:pPr>
            <a:r>
              <a:rPr lang="en" sz="1300"/>
              <a:t>Slow data transfers</a:t>
            </a:r>
          </a:p>
          <a:p>
            <a:pPr indent="-311150" lvl="1" marL="914400" rtl="0">
              <a:spcBef>
                <a:spcPts val="0"/>
              </a:spcBef>
              <a:spcAft>
                <a:spcPts val="0"/>
              </a:spcAft>
              <a:buSzPts val="1300"/>
              <a:buChar char="○"/>
            </a:pPr>
            <a:r>
              <a:rPr lang="en" sz="1300"/>
              <a:t>Hard to “condense” data</a:t>
            </a:r>
          </a:p>
          <a:p>
            <a:pPr indent="-311150" lvl="0" marL="457200">
              <a:spcBef>
                <a:spcPts val="0"/>
              </a:spcBef>
              <a:buSzPts val="1300"/>
              <a:buChar char="●"/>
            </a:pPr>
            <a:r>
              <a:rPr lang="en" sz="1300"/>
              <a:t>Look at predicted areas first</a:t>
            </a:r>
            <a:br>
              <a:rPr lang="en"/>
            </a:br>
          </a:p>
          <a:p>
            <a:pPr indent="0" lvl="0" mar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Shape 395"/>
          <p:cNvSpPr txBox="1"/>
          <p:nvPr>
            <p:ph type="title"/>
          </p:nvPr>
        </p:nvSpPr>
        <p:spPr>
          <a:xfrm>
            <a:off x="1297500" y="393750"/>
            <a:ext cx="3798900" cy="1493100"/>
          </a:xfrm>
          <a:prstGeom prst="rect">
            <a:avLst/>
          </a:prstGeom>
        </p:spPr>
        <p:txBody>
          <a:bodyPr anchorCtr="0" anchor="t" bIns="91425" lIns="91425" rIns="91425" wrap="square" tIns="91425">
            <a:noAutofit/>
          </a:bodyPr>
          <a:lstStyle/>
          <a:p>
            <a:pPr indent="0" lvl="0" marL="0">
              <a:spcBef>
                <a:spcPts val="0"/>
              </a:spcBef>
              <a:buNone/>
            </a:pPr>
            <a:r>
              <a:rPr lang="en"/>
              <a:t>Camera Calibration</a:t>
            </a:r>
          </a:p>
        </p:txBody>
      </p:sp>
      <p:sp>
        <p:nvSpPr>
          <p:cNvPr id="396" name="Shape 396"/>
          <p:cNvSpPr txBox="1"/>
          <p:nvPr>
            <p:ph idx="1" type="body"/>
          </p:nvPr>
        </p:nvSpPr>
        <p:spPr>
          <a:xfrm>
            <a:off x="1297500" y="1531875"/>
            <a:ext cx="3798900" cy="31305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Problems:</a:t>
            </a:r>
          </a:p>
          <a:p>
            <a:pPr indent="-298450" lvl="1" marL="914400" rtl="0">
              <a:spcBef>
                <a:spcPts val="0"/>
              </a:spcBef>
              <a:spcAft>
                <a:spcPts val="0"/>
              </a:spcAft>
              <a:buSzPts val="1100"/>
              <a:buChar char="○"/>
            </a:pPr>
            <a:r>
              <a:rPr lang="en"/>
              <a:t>Camera position and rotation is not known with enough precision</a:t>
            </a:r>
          </a:p>
          <a:p>
            <a:pPr indent="-298450" lvl="1" marL="914400" rtl="0">
              <a:spcBef>
                <a:spcPts val="0"/>
              </a:spcBef>
              <a:spcAft>
                <a:spcPts val="0"/>
              </a:spcAft>
              <a:buSzPts val="1100"/>
              <a:buChar char="○"/>
            </a:pPr>
            <a:r>
              <a:rPr lang="en"/>
              <a:t>Camera lens distortion</a:t>
            </a:r>
          </a:p>
          <a:p>
            <a:pPr indent="-311150" lvl="0" marL="457200" rtl="0">
              <a:spcBef>
                <a:spcPts val="0"/>
              </a:spcBef>
              <a:spcAft>
                <a:spcPts val="0"/>
              </a:spcAft>
              <a:buSzPts val="1300"/>
              <a:buChar char="●"/>
            </a:pPr>
            <a:r>
              <a:rPr lang="en"/>
              <a:t>OpenCV</a:t>
            </a:r>
          </a:p>
          <a:p>
            <a:pPr indent="-298450" lvl="1" marL="914400" rtl="0">
              <a:spcBef>
                <a:spcPts val="0"/>
              </a:spcBef>
              <a:spcAft>
                <a:spcPts val="0"/>
              </a:spcAft>
              <a:buSzPts val="1100"/>
              <a:buChar char="○"/>
            </a:pPr>
            <a:r>
              <a:rPr lang="en"/>
              <a:t>Find camera calibration distortion </a:t>
            </a:r>
            <a:r>
              <a:rPr lang="en"/>
              <a:t>coefficients</a:t>
            </a:r>
            <a:r>
              <a:rPr lang="en"/>
              <a:t> </a:t>
            </a:r>
          </a:p>
          <a:p>
            <a:pPr indent="-298450" lvl="1" marL="914400" rtl="0">
              <a:spcBef>
                <a:spcPts val="0"/>
              </a:spcBef>
              <a:spcAft>
                <a:spcPts val="0"/>
              </a:spcAft>
              <a:buSzPts val="1100"/>
              <a:buChar char="○"/>
            </a:pPr>
            <a:r>
              <a:rPr lang="en"/>
              <a:t>Give exact </a:t>
            </a:r>
            <a:r>
              <a:rPr lang="en"/>
              <a:t>checkerboard</a:t>
            </a:r>
            <a:r>
              <a:rPr lang="en"/>
              <a:t> position, find </a:t>
            </a:r>
            <a:r>
              <a:rPr lang="en"/>
              <a:t>camera position</a:t>
            </a:r>
            <a:r>
              <a:rPr lang="en"/>
              <a:t> and  orientation</a:t>
            </a:r>
          </a:p>
          <a:p>
            <a:pPr indent="-311150" lvl="0" marL="457200" rtl="0">
              <a:spcBef>
                <a:spcPts val="0"/>
              </a:spcBef>
              <a:spcAft>
                <a:spcPts val="0"/>
              </a:spcAft>
              <a:buSzPts val="1300"/>
              <a:buChar char="●"/>
            </a:pPr>
            <a:r>
              <a:rPr lang="en"/>
              <a:t>Calibration Tool </a:t>
            </a:r>
          </a:p>
          <a:p>
            <a:pPr indent="-298450" lvl="1" marL="914400" rtl="0">
              <a:spcBef>
                <a:spcPts val="0"/>
              </a:spcBef>
              <a:spcAft>
                <a:spcPts val="0"/>
              </a:spcAft>
              <a:buSzPts val="1100"/>
              <a:buChar char="○"/>
            </a:pPr>
            <a:r>
              <a:rPr lang="en"/>
              <a:t>Houses the </a:t>
            </a:r>
            <a:r>
              <a:rPr lang="en"/>
              <a:t>checkerboard</a:t>
            </a:r>
          </a:p>
          <a:p>
            <a:pPr indent="-298450" lvl="1" marL="914400">
              <a:spcBef>
                <a:spcPts val="0"/>
              </a:spcBef>
              <a:buSzPts val="1100"/>
              <a:buChar char="○"/>
            </a:pPr>
            <a:r>
              <a:rPr lang="en"/>
              <a:t>Manually triangular the distance to the center of the housing to find the checkerboard position</a:t>
            </a:r>
          </a:p>
          <a:p>
            <a:pPr indent="0" lvl="0" marL="0">
              <a:spcBef>
                <a:spcPts val="0"/>
              </a:spcBef>
              <a:buNone/>
            </a:pPr>
            <a:r>
              <a:t/>
            </a:r>
            <a:endParaRPr/>
          </a:p>
        </p:txBody>
      </p:sp>
      <p:pic>
        <p:nvPicPr>
          <p:cNvPr id="397" name="Shape 397"/>
          <p:cNvPicPr preferRelativeResize="0"/>
          <p:nvPr/>
        </p:nvPicPr>
        <p:blipFill>
          <a:blip r:embed="rId3">
            <a:alphaModFix/>
          </a:blip>
          <a:stretch>
            <a:fillRect/>
          </a:stretch>
        </p:blipFill>
        <p:spPr>
          <a:xfrm>
            <a:off x="6160225" y="693500"/>
            <a:ext cx="2129719" cy="1597300"/>
          </a:xfrm>
          <a:prstGeom prst="rect">
            <a:avLst/>
          </a:prstGeom>
          <a:noFill/>
          <a:ln>
            <a:noFill/>
          </a:ln>
        </p:spPr>
      </p:pic>
      <p:pic>
        <p:nvPicPr>
          <p:cNvPr id="398" name="Shape 398"/>
          <p:cNvPicPr preferRelativeResize="0"/>
          <p:nvPr/>
        </p:nvPicPr>
        <p:blipFill>
          <a:blip r:embed="rId4">
            <a:alphaModFix/>
          </a:blip>
          <a:stretch>
            <a:fillRect/>
          </a:stretch>
        </p:blipFill>
        <p:spPr>
          <a:xfrm>
            <a:off x="6160225" y="2743725"/>
            <a:ext cx="2129725" cy="15866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Shape 403"/>
          <p:cNvSpPr txBox="1"/>
          <p:nvPr>
            <p:ph type="title"/>
          </p:nvPr>
        </p:nvSpPr>
        <p:spPr>
          <a:xfrm>
            <a:off x="1297500" y="393750"/>
            <a:ext cx="3798900" cy="1493100"/>
          </a:xfrm>
          <a:prstGeom prst="rect">
            <a:avLst/>
          </a:prstGeom>
        </p:spPr>
        <p:txBody>
          <a:bodyPr anchorCtr="0" anchor="t" bIns="91425" lIns="91425" rIns="91425" wrap="square" tIns="91425">
            <a:noAutofit/>
          </a:bodyPr>
          <a:lstStyle/>
          <a:p>
            <a:pPr indent="0" lvl="0" marL="0">
              <a:spcBef>
                <a:spcPts val="0"/>
              </a:spcBef>
              <a:buNone/>
            </a:pPr>
            <a:r>
              <a:rPr lang="en"/>
              <a:t>Internal Measurement Unit</a:t>
            </a:r>
          </a:p>
        </p:txBody>
      </p:sp>
      <p:sp>
        <p:nvSpPr>
          <p:cNvPr id="404" name="Shape 404"/>
          <p:cNvSpPr txBox="1"/>
          <p:nvPr>
            <p:ph idx="1" type="body"/>
          </p:nvPr>
        </p:nvSpPr>
        <p:spPr>
          <a:xfrm>
            <a:off x="1297500" y="1972550"/>
            <a:ext cx="3798900" cy="24159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Accelerometer</a:t>
            </a:r>
          </a:p>
          <a:p>
            <a:pPr indent="-298450" lvl="1" marL="914400" rtl="0">
              <a:spcBef>
                <a:spcPts val="0"/>
              </a:spcBef>
              <a:spcAft>
                <a:spcPts val="0"/>
              </a:spcAft>
              <a:buSzPts val="1100"/>
              <a:buChar char="○"/>
            </a:pPr>
            <a:r>
              <a:rPr lang="en"/>
              <a:t>2nd order position derivative</a:t>
            </a:r>
          </a:p>
          <a:p>
            <a:pPr indent="-298450" lvl="1" marL="914400" rtl="0">
              <a:spcBef>
                <a:spcPts val="0"/>
              </a:spcBef>
              <a:spcAft>
                <a:spcPts val="0"/>
              </a:spcAft>
              <a:buSzPts val="1100"/>
              <a:buChar char="○"/>
            </a:pPr>
            <a:r>
              <a:rPr lang="en"/>
              <a:t>Acceleration</a:t>
            </a:r>
          </a:p>
          <a:p>
            <a:pPr indent="-311150" lvl="0" marL="457200" rtl="0">
              <a:spcBef>
                <a:spcPts val="0"/>
              </a:spcBef>
              <a:spcAft>
                <a:spcPts val="0"/>
              </a:spcAft>
              <a:buSzPts val="1300"/>
              <a:buChar char="●"/>
            </a:pPr>
            <a:r>
              <a:rPr lang="en"/>
              <a:t>Gyroscope</a:t>
            </a:r>
          </a:p>
          <a:p>
            <a:pPr indent="-298450" lvl="1" marL="914400" rtl="0">
              <a:spcBef>
                <a:spcPts val="0"/>
              </a:spcBef>
              <a:spcAft>
                <a:spcPts val="0"/>
              </a:spcAft>
              <a:buSzPts val="1100"/>
              <a:buChar char="○"/>
            </a:pPr>
            <a:r>
              <a:rPr lang="en"/>
              <a:t>1st order </a:t>
            </a:r>
          </a:p>
          <a:p>
            <a:pPr indent="-298450" lvl="1" marL="914400" rtl="0">
              <a:spcBef>
                <a:spcPts val="0"/>
              </a:spcBef>
              <a:spcAft>
                <a:spcPts val="0"/>
              </a:spcAft>
              <a:buSzPts val="1100"/>
              <a:buChar char="○"/>
            </a:pPr>
            <a:r>
              <a:rPr lang="en"/>
              <a:t>Velocity</a:t>
            </a:r>
          </a:p>
          <a:p>
            <a:pPr indent="-311150" lvl="0" marL="457200" rtl="0">
              <a:spcBef>
                <a:spcPts val="0"/>
              </a:spcBef>
              <a:spcAft>
                <a:spcPts val="0"/>
              </a:spcAft>
              <a:buSzPts val="1300"/>
              <a:buChar char="●"/>
            </a:pPr>
            <a:r>
              <a:rPr lang="en"/>
              <a:t>High sampling rate @ 4kHz</a:t>
            </a:r>
          </a:p>
          <a:p>
            <a:pPr indent="-311150" lvl="0" marL="457200" rtl="0">
              <a:spcBef>
                <a:spcPts val="0"/>
              </a:spcBef>
              <a:spcAft>
                <a:spcPts val="0"/>
              </a:spcAft>
              <a:buSzPts val="1300"/>
              <a:buChar char="●"/>
            </a:pPr>
            <a:r>
              <a:rPr lang="en"/>
              <a:t>Calibration: </a:t>
            </a:r>
          </a:p>
          <a:p>
            <a:pPr indent="-298450" lvl="1" marL="914400" rtl="0">
              <a:spcBef>
                <a:spcPts val="0"/>
              </a:spcBef>
              <a:spcAft>
                <a:spcPts val="0"/>
              </a:spcAft>
              <a:buSzPts val="1100"/>
              <a:buChar char="○"/>
            </a:pPr>
            <a:r>
              <a:rPr lang="en"/>
              <a:t>On startup</a:t>
            </a:r>
          </a:p>
          <a:p>
            <a:pPr indent="-298450" lvl="1" marL="914400">
              <a:spcBef>
                <a:spcPts val="0"/>
              </a:spcBef>
              <a:buSzPts val="1100"/>
              <a:buChar char="○"/>
            </a:pPr>
            <a:r>
              <a:rPr lang="en"/>
              <a:t>Determine offset rotation by placing on flat surface and looking at </a:t>
            </a:r>
            <a:r>
              <a:rPr lang="en"/>
              <a:t>accelerometer</a:t>
            </a:r>
            <a:r>
              <a:rPr lang="en"/>
              <a:t> gravity vector</a:t>
            </a:r>
          </a:p>
        </p:txBody>
      </p:sp>
      <p:pic>
        <p:nvPicPr>
          <p:cNvPr id="405" name="Shape 405"/>
          <p:cNvPicPr preferRelativeResize="0"/>
          <p:nvPr/>
        </p:nvPicPr>
        <p:blipFill>
          <a:blip r:embed="rId3">
            <a:alphaModFix/>
          </a:blip>
          <a:stretch>
            <a:fillRect/>
          </a:stretch>
        </p:blipFill>
        <p:spPr>
          <a:xfrm>
            <a:off x="5643200" y="1373100"/>
            <a:ext cx="2533650" cy="1809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Shape 41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Wireless Technologies</a:t>
            </a:r>
          </a:p>
        </p:txBody>
      </p:sp>
      <p:sp>
        <p:nvSpPr>
          <p:cNvPr id="411" name="Shape 411"/>
          <p:cNvSpPr txBox="1"/>
          <p:nvPr>
            <p:ph idx="1" type="body"/>
          </p:nvPr>
        </p:nvSpPr>
        <p:spPr>
          <a:xfrm>
            <a:off x="1297500" y="146260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Bluetooth</a:t>
            </a:r>
          </a:p>
          <a:p>
            <a:pPr indent="-298450" lvl="1" marL="914400" rtl="0">
              <a:spcBef>
                <a:spcPts val="0"/>
              </a:spcBef>
              <a:spcAft>
                <a:spcPts val="0"/>
              </a:spcAft>
              <a:buSzPts val="1100"/>
              <a:buChar char="○"/>
            </a:pPr>
            <a:r>
              <a:rPr lang="en"/>
              <a:t>Low-latency (1ms)</a:t>
            </a:r>
          </a:p>
          <a:p>
            <a:pPr indent="-298450" lvl="1" marL="914400" rtl="0">
              <a:spcBef>
                <a:spcPts val="0"/>
              </a:spcBef>
              <a:spcAft>
                <a:spcPts val="0"/>
              </a:spcAft>
              <a:buSzPts val="1100"/>
              <a:buChar char="○"/>
            </a:pPr>
            <a:r>
              <a:rPr lang="en"/>
              <a:t>Requires module</a:t>
            </a:r>
          </a:p>
          <a:p>
            <a:pPr indent="-311150" lvl="0" marL="457200" rtl="0">
              <a:spcBef>
                <a:spcPts val="0"/>
              </a:spcBef>
              <a:spcAft>
                <a:spcPts val="0"/>
              </a:spcAft>
              <a:buSzPts val="1300"/>
              <a:buChar char="●"/>
            </a:pPr>
            <a:r>
              <a:rPr lang="en"/>
              <a:t>IrDA</a:t>
            </a:r>
          </a:p>
          <a:p>
            <a:pPr indent="-298450" lvl="1" marL="914400" rtl="0">
              <a:spcBef>
                <a:spcPts val="0"/>
              </a:spcBef>
              <a:spcAft>
                <a:spcPts val="0"/>
              </a:spcAft>
              <a:buSzPts val="1100"/>
              <a:buChar char="○"/>
            </a:pPr>
            <a:r>
              <a:rPr lang="en"/>
              <a:t>Line-of-Sight</a:t>
            </a:r>
          </a:p>
          <a:p>
            <a:pPr indent="-298450" lvl="1" marL="914400" rtl="0">
              <a:spcBef>
                <a:spcPts val="0"/>
              </a:spcBef>
              <a:spcAft>
                <a:spcPts val="0"/>
              </a:spcAft>
              <a:buSzPts val="1100"/>
              <a:buChar char="○"/>
            </a:pPr>
            <a:r>
              <a:rPr lang="en"/>
              <a:t>Short distance (1m)</a:t>
            </a:r>
          </a:p>
          <a:p>
            <a:pPr indent="-298450" lvl="1" marL="914400" rtl="0">
              <a:spcBef>
                <a:spcPts val="0"/>
              </a:spcBef>
              <a:spcAft>
                <a:spcPts val="0"/>
              </a:spcAft>
              <a:buSzPts val="1100"/>
              <a:buChar char="○"/>
            </a:pPr>
            <a:r>
              <a:rPr lang="en"/>
              <a:t>Connectionless</a:t>
            </a:r>
          </a:p>
          <a:p>
            <a:pPr indent="-311150" lvl="0" marL="457200" rtl="0">
              <a:spcBef>
                <a:spcPts val="0"/>
              </a:spcBef>
              <a:spcAft>
                <a:spcPts val="0"/>
              </a:spcAft>
              <a:buSzPts val="1300"/>
              <a:buChar char="●"/>
            </a:pPr>
            <a:r>
              <a:rPr lang="en"/>
              <a:t>IR (Custom)</a:t>
            </a:r>
          </a:p>
          <a:p>
            <a:pPr indent="-298450" lvl="1" marL="914400" rtl="0">
              <a:spcBef>
                <a:spcPts val="0"/>
              </a:spcBef>
              <a:spcAft>
                <a:spcPts val="0"/>
              </a:spcAft>
              <a:buSzPts val="1100"/>
              <a:buChar char="○"/>
            </a:pPr>
            <a:r>
              <a:rPr lang="en"/>
              <a:t>Complex Hardware</a:t>
            </a:r>
          </a:p>
          <a:p>
            <a:pPr indent="-298450" lvl="1" marL="914400" rtl="0">
              <a:spcBef>
                <a:spcPts val="0"/>
              </a:spcBef>
              <a:spcAft>
                <a:spcPts val="0"/>
              </a:spcAft>
              <a:buSzPts val="1100"/>
              <a:buChar char="○"/>
            </a:pPr>
            <a:r>
              <a:rPr lang="en"/>
              <a:t>Medium - Low latency</a:t>
            </a:r>
          </a:p>
          <a:p>
            <a:pPr indent="-298450" lvl="1" marL="914400" rtl="0">
              <a:spcBef>
                <a:spcPts val="0"/>
              </a:spcBef>
              <a:spcAft>
                <a:spcPts val="0"/>
              </a:spcAft>
              <a:buSzPts val="1100"/>
              <a:buChar char="○"/>
            </a:pPr>
            <a:r>
              <a:rPr lang="en"/>
              <a:t>Connectionless</a:t>
            </a:r>
          </a:p>
          <a:p>
            <a:pPr indent="-298450" lvl="1" marL="914400" rtl="0">
              <a:spcBef>
                <a:spcPts val="0"/>
              </a:spcBef>
              <a:spcAft>
                <a:spcPts val="0"/>
              </a:spcAft>
              <a:buSzPts val="1100"/>
              <a:buChar char="○"/>
            </a:pPr>
            <a:r>
              <a:rPr lang="en"/>
              <a:t>Subject to noise</a:t>
            </a:r>
          </a:p>
          <a:p>
            <a:pPr indent="-311150" lvl="0" marL="457200" rtl="0">
              <a:spcBef>
                <a:spcPts val="0"/>
              </a:spcBef>
              <a:spcAft>
                <a:spcPts val="0"/>
              </a:spcAft>
              <a:buSzPts val="1300"/>
              <a:buChar char="●"/>
            </a:pPr>
            <a:r>
              <a:rPr lang="en"/>
              <a:t>IEEE 802.11 </a:t>
            </a:r>
          </a:p>
          <a:p>
            <a:pPr indent="-298450" lvl="1" marL="914400" rtl="0">
              <a:spcBef>
                <a:spcPts val="0"/>
              </a:spcBef>
              <a:spcAft>
                <a:spcPts val="0"/>
              </a:spcAft>
              <a:buSzPts val="1100"/>
              <a:buChar char="○"/>
            </a:pPr>
            <a:r>
              <a:rPr lang="en"/>
              <a:t>High Data Rate</a:t>
            </a:r>
          </a:p>
          <a:p>
            <a:pPr indent="-298450" lvl="1" marL="914400" rtl="0">
              <a:spcBef>
                <a:spcPts val="0"/>
              </a:spcBef>
              <a:spcAft>
                <a:spcPts val="0"/>
              </a:spcAft>
              <a:buSzPts val="1100"/>
              <a:buChar char="○"/>
            </a:pPr>
            <a:r>
              <a:rPr lang="en"/>
              <a:t>Requires large module</a:t>
            </a:r>
          </a:p>
          <a:p>
            <a:pPr indent="-298450" lvl="1" marL="914400" rtl="0">
              <a:spcBef>
                <a:spcPts val="0"/>
              </a:spcBef>
              <a:buSzPts val="1100"/>
              <a:buChar char="○"/>
            </a:pPr>
            <a:r>
              <a:rPr lang="en"/>
              <a:t>Medium, non-</a:t>
            </a:r>
            <a:r>
              <a:rPr lang="en"/>
              <a:t>deterministic</a:t>
            </a:r>
            <a:r>
              <a:rPr lang="en"/>
              <a:t> latency (&lt; 25 ms)</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Shape 41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Raspberry Pi - Bluetooth HID</a:t>
            </a:r>
          </a:p>
        </p:txBody>
      </p:sp>
      <p:sp>
        <p:nvSpPr>
          <p:cNvPr id="417" name="Shape 41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Based off USB HID</a:t>
            </a:r>
          </a:p>
          <a:p>
            <a:pPr indent="-311150" lvl="0" marL="457200" rtl="0">
              <a:spcBef>
                <a:spcPts val="0"/>
              </a:spcBef>
              <a:spcAft>
                <a:spcPts val="0"/>
              </a:spcAft>
              <a:buSzPts val="1300"/>
              <a:buChar char="●"/>
            </a:pPr>
            <a:r>
              <a:rPr lang="en"/>
              <a:t>Low Latency, comparable to  (&lt;= 1.0 ms)</a:t>
            </a:r>
          </a:p>
          <a:p>
            <a:pPr indent="-311150" lvl="0" marL="457200" rtl="0">
              <a:spcBef>
                <a:spcPts val="0"/>
              </a:spcBef>
              <a:spcAft>
                <a:spcPts val="0"/>
              </a:spcAft>
              <a:buSzPts val="1300"/>
              <a:buChar char="●"/>
            </a:pPr>
            <a:r>
              <a:rPr lang="en"/>
              <a:t>HID Reports</a:t>
            </a:r>
          </a:p>
          <a:p>
            <a:pPr indent="-298450" lvl="1" marL="914400" rtl="0">
              <a:spcBef>
                <a:spcPts val="0"/>
              </a:spcBef>
              <a:spcAft>
                <a:spcPts val="0"/>
              </a:spcAft>
              <a:buSzPts val="1100"/>
              <a:buChar char="○"/>
            </a:pPr>
            <a:r>
              <a:rPr lang="en"/>
              <a:t>Compact data</a:t>
            </a:r>
          </a:p>
          <a:p>
            <a:pPr indent="-298450" lvl="1" marL="914400" rtl="0">
              <a:spcBef>
                <a:spcPts val="0"/>
              </a:spcBef>
              <a:spcAft>
                <a:spcPts val="0"/>
              </a:spcAft>
              <a:buSzPts val="1100"/>
              <a:buChar char="○"/>
            </a:pPr>
            <a:r>
              <a:rPr lang="en"/>
              <a:t>Descriptors</a:t>
            </a:r>
          </a:p>
          <a:p>
            <a:pPr indent="-298450" lvl="2" marL="1371600" rtl="0">
              <a:spcBef>
                <a:spcPts val="0"/>
              </a:spcBef>
              <a:spcAft>
                <a:spcPts val="0"/>
              </a:spcAft>
              <a:buSzPts val="1100"/>
              <a:buChar char="■"/>
            </a:pPr>
            <a:r>
              <a:rPr lang="en"/>
              <a:t>Descript data layout (sizes, offsets, etc.)</a:t>
            </a:r>
          </a:p>
          <a:p>
            <a:pPr indent="-298450" lvl="1" marL="914400" rtl="0">
              <a:spcBef>
                <a:spcPts val="0"/>
              </a:spcBef>
              <a:spcAft>
                <a:spcPts val="0"/>
              </a:spcAft>
              <a:buSzPts val="1100"/>
              <a:buChar char="○"/>
            </a:pPr>
            <a:r>
              <a:rPr lang="en"/>
              <a:t>Updates can be unsolicited transmitted (i</a:t>
            </a:r>
            <a:r>
              <a:rPr lang="en"/>
              <a:t>nterrupt</a:t>
            </a:r>
            <a:r>
              <a:rPr lang="en"/>
              <a:t>)</a:t>
            </a:r>
          </a:p>
          <a:p>
            <a:pPr indent="-298450" lvl="1" marL="914400">
              <a:spcBef>
                <a:spcPts val="0"/>
              </a:spcBef>
              <a:buSzPts val="1100"/>
              <a:buChar char="○"/>
            </a:pPr>
            <a:r>
              <a:rPr lang="en"/>
              <a:t>Updates can be responded to from requested</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Shape 42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Sensor Roles</a:t>
            </a:r>
          </a:p>
        </p:txBody>
      </p:sp>
      <p:sp>
        <p:nvSpPr>
          <p:cNvPr id="423" name="Shape 423"/>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0" lvl="0" marL="0">
              <a:spcBef>
                <a:spcPts val="0"/>
              </a:spcBef>
              <a:buNone/>
            </a:pPr>
            <a:r>
              <a:rPr lang="en"/>
              <a:t>Camera:</a:t>
            </a:r>
          </a:p>
          <a:p>
            <a:pPr indent="-311150" lvl="0" marL="457200" rtl="0">
              <a:spcBef>
                <a:spcPts val="0"/>
              </a:spcBef>
              <a:spcAft>
                <a:spcPts val="0"/>
              </a:spcAft>
              <a:buSzPts val="1300"/>
              <a:buChar char="●"/>
            </a:pPr>
            <a:r>
              <a:rPr lang="en"/>
              <a:t>Absolute position &amp; orientation</a:t>
            </a:r>
          </a:p>
          <a:p>
            <a:pPr indent="-311150" lvl="0" marL="457200" rtl="0">
              <a:spcBef>
                <a:spcPts val="0"/>
              </a:spcBef>
              <a:buSzPts val="1300"/>
              <a:buChar char="●"/>
            </a:pPr>
            <a:r>
              <a:rPr lang="en"/>
              <a:t>High latency</a:t>
            </a:r>
          </a:p>
        </p:txBody>
      </p:sp>
      <p:sp>
        <p:nvSpPr>
          <p:cNvPr id="424" name="Shape 424"/>
          <p:cNvSpPr txBox="1"/>
          <p:nvPr>
            <p:ph idx="2" type="body"/>
          </p:nvPr>
        </p:nvSpPr>
        <p:spPr>
          <a:xfrm>
            <a:off x="4933221" y="1567550"/>
            <a:ext cx="3403200" cy="2911200"/>
          </a:xfrm>
          <a:prstGeom prst="rect">
            <a:avLst/>
          </a:prstGeom>
        </p:spPr>
        <p:txBody>
          <a:bodyPr anchorCtr="0" anchor="t" bIns="91425" lIns="91425" rIns="91425" wrap="square" tIns="91425">
            <a:noAutofit/>
          </a:bodyPr>
          <a:lstStyle/>
          <a:p>
            <a:pPr indent="0" lvl="0" marL="0">
              <a:spcBef>
                <a:spcPts val="0"/>
              </a:spcBef>
              <a:buNone/>
            </a:pPr>
            <a:r>
              <a:rPr lang="en"/>
              <a:t>Internal Measurement Unit (IMU)</a:t>
            </a:r>
          </a:p>
          <a:p>
            <a:pPr indent="-311150" lvl="0" marL="457200" rtl="0">
              <a:spcBef>
                <a:spcPts val="0"/>
              </a:spcBef>
              <a:spcAft>
                <a:spcPts val="0"/>
              </a:spcAft>
              <a:buSzPts val="1300"/>
              <a:buChar char="●"/>
            </a:pPr>
            <a:r>
              <a:rPr lang="en"/>
              <a:t>Low latency</a:t>
            </a:r>
          </a:p>
          <a:p>
            <a:pPr indent="-311150" lvl="0" marL="457200" rtl="0">
              <a:spcBef>
                <a:spcPts val="0"/>
              </a:spcBef>
              <a:spcAft>
                <a:spcPts val="0"/>
              </a:spcAft>
              <a:buSzPts val="1300"/>
              <a:buChar char="●"/>
            </a:pPr>
            <a:r>
              <a:rPr lang="en"/>
              <a:t>Differential measurement </a:t>
            </a:r>
          </a:p>
          <a:p>
            <a:pPr indent="-298450" lvl="1" marL="914400" rtl="0">
              <a:spcBef>
                <a:spcPts val="0"/>
              </a:spcBef>
              <a:spcAft>
                <a:spcPts val="0"/>
              </a:spcAft>
              <a:buSzPts val="1100"/>
              <a:buChar char="○"/>
            </a:pPr>
            <a:r>
              <a:rPr lang="en"/>
              <a:t>Second order </a:t>
            </a:r>
            <a:r>
              <a:rPr lang="en"/>
              <a:t>differential</a:t>
            </a:r>
            <a:r>
              <a:rPr lang="en"/>
              <a:t> position (i.e. acceleration)</a:t>
            </a:r>
          </a:p>
          <a:p>
            <a:pPr indent="-298450" lvl="1" marL="914400" rtl="0">
              <a:spcBef>
                <a:spcPts val="0"/>
              </a:spcBef>
              <a:spcAft>
                <a:spcPts val="0"/>
              </a:spcAft>
              <a:buSzPts val="1100"/>
              <a:buChar char="○"/>
            </a:pPr>
            <a:r>
              <a:rPr lang="en"/>
              <a:t>First order angular position (i.e. angular </a:t>
            </a:r>
            <a:r>
              <a:rPr lang="en"/>
              <a:t>velocity</a:t>
            </a:r>
            <a:r>
              <a:rPr lang="en"/>
              <a:t>)</a:t>
            </a:r>
          </a:p>
          <a:p>
            <a:pPr indent="-311150" lvl="0" marL="457200" rtl="0">
              <a:spcBef>
                <a:spcPts val="0"/>
              </a:spcBef>
              <a:spcAft>
                <a:spcPts val="0"/>
              </a:spcAft>
              <a:buSzPts val="1300"/>
              <a:buChar char="●"/>
            </a:pPr>
            <a:r>
              <a:rPr lang="en"/>
              <a:t>Drifting error</a:t>
            </a:r>
          </a:p>
          <a:p>
            <a:pPr indent="-311150" lvl="0" marL="457200">
              <a:spcBef>
                <a:spcPts val="0"/>
              </a:spcBef>
              <a:buSzPts val="1300"/>
              <a:buChar char="●"/>
            </a:pPr>
            <a:r>
              <a:rPr lang="en"/>
              <a:t>High frequency</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Shape 42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Sensor Fusion - Kalman Filter</a:t>
            </a:r>
          </a:p>
        </p:txBody>
      </p:sp>
      <p:sp>
        <p:nvSpPr>
          <p:cNvPr id="430" name="Shape 430"/>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Take estimates from sensors</a:t>
            </a:r>
          </a:p>
          <a:p>
            <a:pPr indent="-311150" lvl="0" marL="457200" rtl="0">
              <a:spcBef>
                <a:spcPts val="0"/>
              </a:spcBef>
              <a:spcAft>
                <a:spcPts val="0"/>
              </a:spcAft>
              <a:buSzPts val="1300"/>
              <a:buChar char="●"/>
            </a:pPr>
            <a:r>
              <a:rPr lang="en"/>
              <a:t>Forms output by weighting:</a:t>
            </a:r>
          </a:p>
          <a:p>
            <a:pPr indent="-298450" lvl="1" marL="914400" rtl="0">
              <a:spcBef>
                <a:spcPts val="0"/>
              </a:spcBef>
              <a:spcAft>
                <a:spcPts val="0"/>
              </a:spcAft>
              <a:buSzPts val="1100"/>
              <a:buChar char="○"/>
            </a:pPr>
            <a:r>
              <a:rPr lang="en"/>
              <a:t>IMU </a:t>
            </a:r>
          </a:p>
          <a:p>
            <a:pPr indent="-298450" lvl="2" marL="1371600" rtl="0">
              <a:spcBef>
                <a:spcPts val="0"/>
              </a:spcBef>
              <a:spcAft>
                <a:spcPts val="0"/>
              </a:spcAft>
              <a:buSzPts val="1100"/>
              <a:buChar char="■"/>
            </a:pPr>
            <a:r>
              <a:rPr lang="en"/>
              <a:t>Low latency data</a:t>
            </a:r>
          </a:p>
          <a:p>
            <a:pPr indent="-298450" lvl="1" marL="914400" rtl="0">
              <a:spcBef>
                <a:spcPts val="0"/>
              </a:spcBef>
              <a:spcAft>
                <a:spcPts val="0"/>
              </a:spcAft>
              <a:buSzPts val="1100"/>
              <a:buChar char="○"/>
            </a:pPr>
            <a:r>
              <a:rPr lang="en"/>
              <a:t>Camera Tracking</a:t>
            </a:r>
          </a:p>
          <a:p>
            <a:pPr indent="-298450" lvl="2" marL="1371600" rtl="0">
              <a:spcBef>
                <a:spcPts val="0"/>
              </a:spcBef>
              <a:spcAft>
                <a:spcPts val="0"/>
              </a:spcAft>
              <a:buSzPts val="1100"/>
              <a:buChar char="■"/>
            </a:pPr>
            <a:r>
              <a:rPr lang="en"/>
              <a:t>Absolute, no drift error</a:t>
            </a:r>
          </a:p>
          <a:p>
            <a:pPr indent="-298450" lvl="1" marL="914400" rtl="0">
              <a:spcBef>
                <a:spcPts val="0"/>
              </a:spcBef>
              <a:spcAft>
                <a:spcPts val="0"/>
              </a:spcAft>
              <a:buSzPts val="1100"/>
              <a:buChar char="○"/>
            </a:pPr>
            <a:r>
              <a:rPr lang="en"/>
              <a:t>Prediction</a:t>
            </a:r>
          </a:p>
          <a:p>
            <a:pPr indent="-298450" lvl="2" marL="1371600" rtl="0">
              <a:spcBef>
                <a:spcPts val="0"/>
              </a:spcBef>
              <a:spcAft>
                <a:spcPts val="0"/>
              </a:spcAft>
              <a:buSzPts val="1100"/>
              <a:buChar char="■"/>
            </a:pPr>
            <a:r>
              <a:rPr lang="en"/>
              <a:t>Linear equations</a:t>
            </a:r>
          </a:p>
          <a:p>
            <a:pPr indent="-311150" lvl="0" marL="457200" rtl="0">
              <a:spcBef>
                <a:spcPts val="0"/>
              </a:spcBef>
              <a:buSzPts val="1300"/>
              <a:buChar char="●"/>
            </a:pPr>
            <a:r>
              <a:rPr lang="en"/>
              <a:t>Updates weights based on comparison of predicted to actual</a:t>
            </a:r>
          </a:p>
        </p:txBody>
      </p:sp>
      <p:pic>
        <p:nvPicPr>
          <p:cNvPr id="431" name="Shape 431"/>
          <p:cNvPicPr preferRelativeResize="0"/>
          <p:nvPr/>
        </p:nvPicPr>
        <p:blipFill>
          <a:blip r:embed="rId3">
            <a:alphaModFix/>
          </a:blip>
          <a:stretch>
            <a:fillRect/>
          </a:stretch>
        </p:blipFill>
        <p:spPr>
          <a:xfrm>
            <a:off x="6283775" y="1307850"/>
            <a:ext cx="2585925" cy="2381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Shape 436"/>
          <p:cNvSpPr txBox="1"/>
          <p:nvPr>
            <p:ph type="title"/>
          </p:nvPr>
        </p:nvSpPr>
        <p:spPr>
          <a:xfrm>
            <a:off x="1297500" y="393750"/>
            <a:ext cx="3798900" cy="1493100"/>
          </a:xfrm>
          <a:prstGeom prst="rect">
            <a:avLst/>
          </a:prstGeom>
        </p:spPr>
        <p:txBody>
          <a:bodyPr anchorCtr="0" anchor="t" bIns="91425" lIns="91425" rIns="91425" wrap="square" tIns="91425">
            <a:noAutofit/>
          </a:bodyPr>
          <a:lstStyle/>
          <a:p>
            <a:pPr indent="0" lvl="0" marL="0">
              <a:spcBef>
                <a:spcPts val="0"/>
              </a:spcBef>
              <a:buNone/>
            </a:pPr>
            <a:r>
              <a:rPr lang="en"/>
              <a:t>Latency - C</a:t>
            </a:r>
            <a:r>
              <a:rPr lang="en"/>
              <a:t>ompensation Need</a:t>
            </a:r>
          </a:p>
        </p:txBody>
      </p:sp>
      <p:sp>
        <p:nvSpPr>
          <p:cNvPr id="437" name="Shape 437"/>
          <p:cNvSpPr txBox="1"/>
          <p:nvPr>
            <p:ph idx="1" type="body"/>
          </p:nvPr>
        </p:nvSpPr>
        <p:spPr>
          <a:xfrm>
            <a:off x="1297500" y="1697050"/>
            <a:ext cx="3798900" cy="27618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If </a:t>
            </a:r>
            <a:r>
              <a:rPr lang="en"/>
              <a:t>latency</a:t>
            </a:r>
            <a:r>
              <a:rPr lang="en"/>
              <a:t> is too high, the head tracking will lag behind the user’s actual head position</a:t>
            </a:r>
          </a:p>
          <a:p>
            <a:pPr indent="-298450" lvl="1" marL="914400" rtl="0">
              <a:spcBef>
                <a:spcPts val="0"/>
              </a:spcBef>
              <a:spcAft>
                <a:spcPts val="0"/>
              </a:spcAft>
              <a:buSzPts val="1100"/>
              <a:buChar char="○"/>
            </a:pPr>
            <a:r>
              <a:rPr lang="en"/>
              <a:t>Bad effect</a:t>
            </a:r>
          </a:p>
          <a:p>
            <a:pPr indent="-298450" lvl="1" marL="914400" rtl="0">
              <a:spcBef>
                <a:spcPts val="0"/>
              </a:spcBef>
              <a:spcAft>
                <a:spcPts val="0"/>
              </a:spcAft>
              <a:buSzPts val="1100"/>
              <a:buChar char="○"/>
            </a:pPr>
            <a:r>
              <a:rPr lang="en"/>
              <a:t>Motion sickness</a:t>
            </a:r>
          </a:p>
          <a:p>
            <a:pPr indent="-311150" lvl="0" marL="457200" rtl="0">
              <a:spcBef>
                <a:spcPts val="0"/>
              </a:spcBef>
              <a:spcAft>
                <a:spcPts val="0"/>
              </a:spcAft>
              <a:buSzPts val="1300"/>
              <a:buChar char="●"/>
            </a:pPr>
            <a:r>
              <a:rPr lang="en"/>
              <a:t>All components have latency</a:t>
            </a:r>
          </a:p>
          <a:p>
            <a:pPr indent="-298450" lvl="1" marL="914400" rtl="0">
              <a:spcBef>
                <a:spcPts val="0"/>
              </a:spcBef>
              <a:spcAft>
                <a:spcPts val="0"/>
              </a:spcAft>
              <a:buSzPts val="1100"/>
              <a:buChar char="○"/>
            </a:pPr>
            <a:r>
              <a:rPr lang="en"/>
              <a:t>Biggest proponents:</a:t>
            </a:r>
          </a:p>
          <a:p>
            <a:pPr indent="-298450" lvl="2" marL="1371600" rtl="0">
              <a:spcBef>
                <a:spcPts val="0"/>
              </a:spcBef>
              <a:spcAft>
                <a:spcPts val="0"/>
              </a:spcAft>
              <a:buSzPts val="1100"/>
              <a:buChar char="■"/>
            </a:pPr>
            <a:r>
              <a:rPr lang="en"/>
              <a:t>Projector (~15ms)</a:t>
            </a:r>
          </a:p>
          <a:p>
            <a:pPr indent="-298450" lvl="2" marL="1371600" rtl="0">
              <a:spcBef>
                <a:spcPts val="0"/>
              </a:spcBef>
              <a:spcAft>
                <a:spcPts val="0"/>
              </a:spcAft>
              <a:buSzPts val="1100"/>
              <a:buChar char="■"/>
            </a:pPr>
            <a:r>
              <a:rPr lang="en"/>
              <a:t>Usb (~3ms)</a:t>
            </a:r>
          </a:p>
          <a:p>
            <a:pPr indent="-298450" lvl="2" marL="1371600" rtl="0">
              <a:spcBef>
                <a:spcPts val="0"/>
              </a:spcBef>
              <a:spcAft>
                <a:spcPts val="0"/>
              </a:spcAft>
              <a:buSzPts val="1100"/>
              <a:buChar char="■"/>
            </a:pPr>
            <a:r>
              <a:rPr lang="en"/>
              <a:t>Camera (~33ms) (Not direct)</a:t>
            </a:r>
          </a:p>
          <a:p>
            <a:pPr indent="-311150" lvl="0" marL="457200" rtl="0">
              <a:spcBef>
                <a:spcPts val="0"/>
              </a:spcBef>
              <a:spcAft>
                <a:spcPts val="0"/>
              </a:spcAft>
              <a:buSzPts val="1300"/>
              <a:buChar char="●"/>
            </a:pPr>
            <a:r>
              <a:rPr lang="en"/>
              <a:t>Pre-track latency</a:t>
            </a:r>
          </a:p>
          <a:p>
            <a:pPr indent="-298450" lvl="1" marL="914400" rtl="0">
              <a:spcBef>
                <a:spcPts val="0"/>
              </a:spcBef>
              <a:spcAft>
                <a:spcPts val="0"/>
              </a:spcAft>
              <a:buSzPts val="1100"/>
              <a:buChar char="○"/>
            </a:pPr>
            <a:r>
              <a:rPr lang="en"/>
              <a:t>Before immediate position is known</a:t>
            </a:r>
          </a:p>
          <a:p>
            <a:pPr indent="-311150" lvl="0" marL="457200" rtl="0">
              <a:spcBef>
                <a:spcPts val="0"/>
              </a:spcBef>
              <a:spcAft>
                <a:spcPts val="0"/>
              </a:spcAft>
              <a:buSzPts val="1300"/>
              <a:buChar char="●"/>
            </a:pPr>
            <a:r>
              <a:rPr lang="en"/>
              <a:t>Post-track latency</a:t>
            </a:r>
          </a:p>
          <a:p>
            <a:pPr indent="-298450" lvl="1" marL="914400" rtl="0">
              <a:spcBef>
                <a:spcPts val="0"/>
              </a:spcBef>
              <a:buSzPts val="1100"/>
              <a:buChar char="○"/>
            </a:pPr>
            <a:r>
              <a:rPr lang="en"/>
              <a:t>Before perspective is shown to user</a:t>
            </a:r>
          </a:p>
        </p:txBody>
      </p:sp>
      <p:sp>
        <p:nvSpPr>
          <p:cNvPr id="438" name="Shape 438"/>
          <p:cNvSpPr/>
          <p:nvPr/>
        </p:nvSpPr>
        <p:spPr>
          <a:xfrm>
            <a:off x="5614375" y="2255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Renderer</a:t>
            </a:r>
          </a:p>
        </p:txBody>
      </p:sp>
      <p:sp>
        <p:nvSpPr>
          <p:cNvPr id="439" name="Shape 439"/>
          <p:cNvSpPr/>
          <p:nvPr/>
        </p:nvSpPr>
        <p:spPr>
          <a:xfrm>
            <a:off x="7621600" y="89762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Eye</a:t>
            </a:r>
          </a:p>
        </p:txBody>
      </p:sp>
      <p:sp>
        <p:nvSpPr>
          <p:cNvPr id="440" name="Shape 440"/>
          <p:cNvSpPr/>
          <p:nvPr/>
        </p:nvSpPr>
        <p:spPr>
          <a:xfrm>
            <a:off x="5614375" y="897613"/>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Projector</a:t>
            </a:r>
          </a:p>
        </p:txBody>
      </p:sp>
      <p:sp>
        <p:nvSpPr>
          <p:cNvPr id="441" name="Shape 441"/>
          <p:cNvSpPr/>
          <p:nvPr/>
        </p:nvSpPr>
        <p:spPr>
          <a:xfrm>
            <a:off x="7621600" y="2255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Head Tracking</a:t>
            </a:r>
          </a:p>
        </p:txBody>
      </p:sp>
      <p:sp>
        <p:nvSpPr>
          <p:cNvPr id="442" name="Shape 442"/>
          <p:cNvSpPr/>
          <p:nvPr/>
        </p:nvSpPr>
        <p:spPr>
          <a:xfrm>
            <a:off x="7621600" y="361352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Camera</a:t>
            </a:r>
          </a:p>
        </p:txBody>
      </p:sp>
      <p:sp>
        <p:nvSpPr>
          <p:cNvPr id="443" name="Shape 443"/>
          <p:cNvSpPr/>
          <p:nvPr/>
        </p:nvSpPr>
        <p:spPr>
          <a:xfrm>
            <a:off x="5614375" y="361352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Head Movements</a:t>
            </a:r>
          </a:p>
        </p:txBody>
      </p:sp>
      <p:cxnSp>
        <p:nvCxnSpPr>
          <p:cNvPr id="444" name="Shape 444"/>
          <p:cNvCxnSpPr>
            <a:stCxn id="443" idx="3"/>
            <a:endCxn id="442" idx="1"/>
          </p:cNvCxnSpPr>
          <p:nvPr/>
        </p:nvCxnSpPr>
        <p:spPr>
          <a:xfrm>
            <a:off x="6834775" y="3982525"/>
            <a:ext cx="786900" cy="0"/>
          </a:xfrm>
          <a:prstGeom prst="straightConnector1">
            <a:avLst/>
          </a:prstGeom>
          <a:noFill/>
          <a:ln cap="flat" cmpd="sng" w="28575">
            <a:solidFill>
              <a:schemeClr val="dk2"/>
            </a:solidFill>
            <a:prstDash val="solid"/>
            <a:round/>
            <a:headEnd len="lg" w="lg" type="none"/>
            <a:tailEnd len="lg" w="lg" type="triangle"/>
          </a:ln>
        </p:spPr>
      </p:cxnSp>
      <p:cxnSp>
        <p:nvCxnSpPr>
          <p:cNvPr id="445" name="Shape 445"/>
          <p:cNvCxnSpPr>
            <a:stCxn id="442" idx="0"/>
            <a:endCxn id="441" idx="2"/>
          </p:cNvCxnSpPr>
          <p:nvPr/>
        </p:nvCxnSpPr>
        <p:spPr>
          <a:xfrm rot="10800000">
            <a:off x="8231800" y="2993725"/>
            <a:ext cx="0" cy="619800"/>
          </a:xfrm>
          <a:prstGeom prst="straightConnector1">
            <a:avLst/>
          </a:prstGeom>
          <a:noFill/>
          <a:ln cap="flat" cmpd="sng" w="28575">
            <a:solidFill>
              <a:schemeClr val="dk2"/>
            </a:solidFill>
            <a:prstDash val="solid"/>
            <a:round/>
            <a:headEnd len="lg" w="lg" type="none"/>
            <a:tailEnd len="lg" w="lg" type="triangle"/>
          </a:ln>
        </p:spPr>
      </p:cxnSp>
      <p:cxnSp>
        <p:nvCxnSpPr>
          <p:cNvPr id="446" name="Shape 446"/>
          <p:cNvCxnSpPr>
            <a:stCxn id="438" idx="0"/>
            <a:endCxn id="440" idx="2"/>
          </p:cNvCxnSpPr>
          <p:nvPr/>
        </p:nvCxnSpPr>
        <p:spPr>
          <a:xfrm rot="10800000">
            <a:off x="6224575" y="1635475"/>
            <a:ext cx="0" cy="620100"/>
          </a:xfrm>
          <a:prstGeom prst="straightConnector1">
            <a:avLst/>
          </a:prstGeom>
          <a:noFill/>
          <a:ln cap="flat" cmpd="sng" w="28575">
            <a:solidFill>
              <a:schemeClr val="dk2"/>
            </a:solidFill>
            <a:prstDash val="solid"/>
            <a:round/>
            <a:headEnd len="lg" w="lg" type="none"/>
            <a:tailEnd len="lg" w="lg" type="triangle"/>
          </a:ln>
        </p:spPr>
      </p:cxnSp>
      <p:cxnSp>
        <p:nvCxnSpPr>
          <p:cNvPr id="447" name="Shape 447"/>
          <p:cNvCxnSpPr>
            <a:stCxn id="440" idx="3"/>
            <a:endCxn id="439" idx="1"/>
          </p:cNvCxnSpPr>
          <p:nvPr/>
        </p:nvCxnSpPr>
        <p:spPr>
          <a:xfrm>
            <a:off x="6834775" y="1266613"/>
            <a:ext cx="786900" cy="0"/>
          </a:xfrm>
          <a:prstGeom prst="straightConnector1">
            <a:avLst/>
          </a:prstGeom>
          <a:noFill/>
          <a:ln cap="flat" cmpd="sng" w="28575">
            <a:solidFill>
              <a:schemeClr val="dk2"/>
            </a:solidFill>
            <a:prstDash val="solid"/>
            <a:round/>
            <a:headEnd len="lg" w="lg" type="none"/>
            <a:tailEnd len="lg" w="lg" type="triangle"/>
          </a:ln>
        </p:spPr>
      </p:cxnSp>
      <p:cxnSp>
        <p:nvCxnSpPr>
          <p:cNvPr id="448" name="Shape 448"/>
          <p:cNvCxnSpPr>
            <a:endCxn id="438" idx="3"/>
          </p:cNvCxnSpPr>
          <p:nvPr/>
        </p:nvCxnSpPr>
        <p:spPr>
          <a:xfrm rot="10800000">
            <a:off x="6834775" y="2624575"/>
            <a:ext cx="786900" cy="0"/>
          </a:xfrm>
          <a:prstGeom prst="straightConnector1">
            <a:avLst/>
          </a:prstGeom>
          <a:noFill/>
          <a:ln cap="flat" cmpd="sng" w="28575">
            <a:solidFill>
              <a:schemeClr val="dk2"/>
            </a:solidFill>
            <a:prstDash val="solid"/>
            <a:round/>
            <a:headEnd len="lg" w="lg" type="none"/>
            <a:tailEnd len="lg" w="lg" type="triangle"/>
          </a:ln>
        </p:spPr>
      </p:cxnSp>
      <p:sp>
        <p:nvSpPr>
          <p:cNvPr id="449" name="Shape 449"/>
          <p:cNvSpPr txBox="1"/>
          <p:nvPr/>
        </p:nvSpPr>
        <p:spPr>
          <a:xfrm>
            <a:off x="8231800" y="3169225"/>
            <a:ext cx="786900" cy="813300"/>
          </a:xfrm>
          <a:prstGeom prst="rect">
            <a:avLst/>
          </a:prstGeom>
          <a:noFill/>
          <a:ln>
            <a:noFill/>
          </a:ln>
        </p:spPr>
        <p:txBody>
          <a:bodyPr anchorCtr="0" anchor="t" bIns="91425" lIns="91425" rIns="91425" wrap="square" tIns="91425">
            <a:noAutofit/>
          </a:bodyPr>
          <a:lstStyle/>
          <a:p>
            <a:pPr indent="0" lvl="0" marL="0">
              <a:spcBef>
                <a:spcPts val="0"/>
              </a:spcBef>
              <a:buNone/>
            </a:pPr>
            <a:r>
              <a:rPr lang="en">
                <a:solidFill>
                  <a:schemeClr val="lt1"/>
                </a:solidFill>
              </a:rPr>
              <a:t>33ms</a:t>
            </a:r>
          </a:p>
        </p:txBody>
      </p:sp>
      <p:sp>
        <p:nvSpPr>
          <p:cNvPr id="450" name="Shape 450"/>
          <p:cNvSpPr txBox="1"/>
          <p:nvPr/>
        </p:nvSpPr>
        <p:spPr>
          <a:xfrm>
            <a:off x="6224575" y="1811275"/>
            <a:ext cx="786900" cy="813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a:solidFill>
                  <a:schemeClr val="lt1"/>
                </a:solidFill>
              </a:rPr>
              <a:t>15</a:t>
            </a:r>
            <a:r>
              <a:rPr lang="en">
                <a:solidFill>
                  <a:schemeClr val="lt1"/>
                </a:solidFill>
              </a:rPr>
              <a:t>ms</a:t>
            </a:r>
          </a:p>
        </p:txBody>
      </p:sp>
      <p:sp>
        <p:nvSpPr>
          <p:cNvPr id="451" name="Shape 451"/>
          <p:cNvSpPr txBox="1"/>
          <p:nvPr/>
        </p:nvSpPr>
        <p:spPr>
          <a:xfrm>
            <a:off x="6913500" y="2165100"/>
            <a:ext cx="786900" cy="813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a:solidFill>
                  <a:schemeClr val="lt1"/>
                </a:solidFill>
              </a:rPr>
              <a:t>3 m</a:t>
            </a:r>
            <a:r>
              <a:rPr lang="en">
                <a:solidFill>
                  <a:schemeClr val="lt1"/>
                </a:solidFill>
              </a:rPr>
              <a:t>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Specification </a:t>
            </a:r>
          </a:p>
        </p:txBody>
      </p:sp>
      <p:sp>
        <p:nvSpPr>
          <p:cNvPr id="155" name="Shape 15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The display shape will be no larger than 1 cubic meter</a:t>
            </a:r>
          </a:p>
          <a:p>
            <a:pPr indent="-311150" lvl="0" marL="457200" rtl="0">
              <a:spcBef>
                <a:spcPts val="0"/>
              </a:spcBef>
              <a:spcAft>
                <a:spcPts val="0"/>
              </a:spcAft>
              <a:buSzPts val="1300"/>
              <a:buChar char="●"/>
            </a:pPr>
            <a:r>
              <a:rPr lang="en"/>
              <a:t>The display will run at a minimum of 20 frames per second refresh rate</a:t>
            </a:r>
          </a:p>
          <a:p>
            <a:pPr indent="-311150" lvl="0" marL="457200" rtl="0">
              <a:spcBef>
                <a:spcPts val="0"/>
              </a:spcBef>
              <a:spcAft>
                <a:spcPts val="0"/>
              </a:spcAft>
              <a:buSzPts val="1300"/>
              <a:buChar char="●"/>
            </a:pPr>
            <a:r>
              <a:rPr lang="en"/>
              <a:t>The head tracking system will track position within a standard deviation of 1 cm</a:t>
            </a:r>
          </a:p>
          <a:p>
            <a:pPr indent="-311150" lvl="0" marL="457200" rtl="0">
              <a:spcBef>
                <a:spcPts val="0"/>
              </a:spcBef>
              <a:spcAft>
                <a:spcPts val="0"/>
              </a:spcAft>
              <a:buSzPts val="1300"/>
              <a:buChar char="●"/>
            </a:pPr>
            <a:r>
              <a:rPr lang="en"/>
              <a:t>The display will have a pixel density higher than 9 dpi</a:t>
            </a:r>
          </a:p>
          <a:p>
            <a:pPr indent="-311150" lvl="0" marL="457200" rtl="0">
              <a:spcBef>
                <a:spcPts val="0"/>
              </a:spcBef>
              <a:spcAft>
                <a:spcPts val="0"/>
              </a:spcAft>
              <a:buSzPts val="1300"/>
              <a:buChar char="●"/>
            </a:pPr>
            <a:r>
              <a:rPr lang="en"/>
              <a:t>The head tracking system will track within an area of at least 0.25 m</a:t>
            </a:r>
            <a:r>
              <a:rPr baseline="30000" lang="en"/>
              <a:t>2</a:t>
            </a:r>
          </a:p>
          <a:p>
            <a:pPr indent="-311150" lvl="0" marL="457200" rtl="0">
              <a:spcBef>
                <a:spcPts val="0"/>
              </a:spcBef>
              <a:buSzPts val="1300"/>
              <a:buChar char="●"/>
            </a:pPr>
            <a:r>
              <a:rPr lang="en"/>
              <a:t>The head tracking system will be responsive to 50 ms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Latency - Compensation Limits</a:t>
            </a:r>
          </a:p>
        </p:txBody>
      </p:sp>
      <p:sp>
        <p:nvSpPr>
          <p:cNvPr id="457" name="Shape 45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Display is quantized at 60hz frames (x2 sub-frames for each eye )</a:t>
            </a:r>
          </a:p>
          <a:p>
            <a:pPr indent="-311150" lvl="0" marL="457200" rtl="0">
              <a:spcBef>
                <a:spcPts val="0"/>
              </a:spcBef>
              <a:spcAft>
                <a:spcPts val="0"/>
              </a:spcAft>
              <a:buSzPts val="1300"/>
              <a:buChar char="●"/>
            </a:pPr>
            <a:r>
              <a:rPr lang="en"/>
              <a:t>Sub-frames not compensated</a:t>
            </a:r>
          </a:p>
          <a:p>
            <a:pPr indent="-298450" lvl="1" marL="914400" rtl="0">
              <a:spcBef>
                <a:spcPts val="0"/>
              </a:spcBef>
              <a:spcAft>
                <a:spcPts val="0"/>
              </a:spcAft>
              <a:buSzPts val="1100"/>
              <a:buChar char="○"/>
            </a:pPr>
            <a:r>
              <a:rPr lang="en"/>
              <a:t>Each eye has a similar perspective for consistency</a:t>
            </a:r>
          </a:p>
          <a:p>
            <a:pPr indent="-298450" lvl="1" marL="914400" rtl="0">
              <a:spcBef>
                <a:spcPts val="0"/>
              </a:spcBef>
              <a:spcAft>
                <a:spcPts val="0"/>
              </a:spcAft>
              <a:buSzPts val="1100"/>
              <a:buChar char="○"/>
            </a:pPr>
            <a:r>
              <a:rPr lang="en"/>
              <a:t>Adds unneeded complexity</a:t>
            </a:r>
          </a:p>
          <a:p>
            <a:pPr indent="-311150" lvl="0" marL="457200" rtl="0">
              <a:spcBef>
                <a:spcPts val="0"/>
              </a:spcBef>
              <a:spcAft>
                <a:spcPts val="0"/>
              </a:spcAft>
              <a:buSzPts val="1300"/>
              <a:buChar char="●"/>
            </a:pPr>
            <a:r>
              <a:rPr lang="en"/>
              <a:t>Prediction accuracy limit</a:t>
            </a:r>
          </a:p>
          <a:p>
            <a:pPr indent="-298450" lvl="1" marL="914400">
              <a:spcBef>
                <a:spcPts val="0"/>
              </a:spcBef>
              <a:buSzPts val="1100"/>
              <a:buChar char="○"/>
            </a:pPr>
            <a:r>
              <a:rPr lang="en"/>
              <a:t>Rapid movements causes failure in </a:t>
            </a:r>
            <a:r>
              <a:rPr lang="en"/>
              <a:t>consistent</a:t>
            </a:r>
            <a:r>
              <a:rPr lang="en"/>
              <a:t> acceleration predictions</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Shape 46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Pre-Track Latency Correction/Compensation</a:t>
            </a:r>
          </a:p>
        </p:txBody>
      </p:sp>
      <p:sp>
        <p:nvSpPr>
          <p:cNvPr id="463" name="Shape 463"/>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Cause: Tracking sensors are out-of phase with track requests</a:t>
            </a:r>
          </a:p>
          <a:p>
            <a:pPr indent="-311150" lvl="0" marL="457200" rtl="0">
              <a:spcBef>
                <a:spcPts val="0"/>
              </a:spcBef>
              <a:spcAft>
                <a:spcPts val="0"/>
              </a:spcAft>
              <a:buSzPts val="1300"/>
              <a:buChar char="●"/>
            </a:pPr>
            <a:r>
              <a:rPr lang="en"/>
              <a:t>Synchronization</a:t>
            </a:r>
            <a:r>
              <a:rPr lang="en"/>
              <a:t> - delays movement “capture” for as long as possible </a:t>
            </a:r>
          </a:p>
          <a:p>
            <a:pPr indent="-311150" lvl="0" marL="457200" rtl="0">
              <a:spcBef>
                <a:spcPts val="0"/>
              </a:spcBef>
              <a:spcAft>
                <a:spcPts val="0"/>
              </a:spcAft>
              <a:buSzPts val="1300"/>
              <a:buChar char="●"/>
            </a:pPr>
            <a:r>
              <a:rPr lang="en"/>
              <a:t>IMU: </a:t>
            </a:r>
          </a:p>
          <a:p>
            <a:pPr indent="-298450" lvl="1" marL="914400" rtl="0">
              <a:spcBef>
                <a:spcPts val="0"/>
              </a:spcBef>
              <a:spcAft>
                <a:spcPts val="0"/>
              </a:spcAft>
              <a:buSzPts val="1100"/>
              <a:buChar char="○"/>
            </a:pPr>
            <a:r>
              <a:rPr lang="en"/>
              <a:t>Tracking Processor requests IMU data, with ~2ms delay</a:t>
            </a:r>
          </a:p>
          <a:p>
            <a:pPr indent="-298450" lvl="1" marL="914400" rtl="0">
              <a:spcBef>
                <a:spcPts val="0"/>
              </a:spcBef>
              <a:spcAft>
                <a:spcPts val="0"/>
              </a:spcAft>
              <a:buSzPts val="1100"/>
              <a:buChar char="○"/>
            </a:pPr>
            <a:r>
              <a:rPr lang="en"/>
              <a:t>Tracking Processor makes request ~2ms before main track request deadline</a:t>
            </a:r>
          </a:p>
          <a:p>
            <a:pPr indent="-311150" lvl="0" marL="457200" rtl="0">
              <a:spcBef>
                <a:spcPts val="0"/>
              </a:spcBef>
              <a:spcAft>
                <a:spcPts val="0"/>
              </a:spcAft>
              <a:buSzPts val="1300"/>
              <a:buChar char="●"/>
            </a:pPr>
            <a:r>
              <a:rPr lang="en"/>
              <a:t>Camera:</a:t>
            </a:r>
          </a:p>
          <a:p>
            <a:pPr indent="-298450" lvl="1" marL="914400" rtl="0">
              <a:spcBef>
                <a:spcPts val="0"/>
              </a:spcBef>
              <a:spcAft>
                <a:spcPts val="0"/>
              </a:spcAft>
              <a:buSzPts val="1100"/>
              <a:buChar char="○"/>
            </a:pPr>
            <a:r>
              <a:rPr lang="en"/>
              <a:t>Camera streams image frames at ~60hz</a:t>
            </a:r>
          </a:p>
          <a:p>
            <a:pPr indent="-298450" lvl="1" marL="914400" rtl="0">
              <a:spcBef>
                <a:spcPts val="0"/>
              </a:spcBef>
              <a:spcAft>
                <a:spcPts val="0"/>
              </a:spcAft>
              <a:buSzPts val="1100"/>
              <a:buChar char="○"/>
            </a:pPr>
            <a:r>
              <a:rPr lang="en"/>
              <a:t>Synchronize with main tracking requests </a:t>
            </a:r>
          </a:p>
          <a:p>
            <a:pPr indent="-298450" lvl="1" marL="914400" rtl="0">
              <a:spcBef>
                <a:spcPts val="0"/>
              </a:spcBef>
              <a:spcAft>
                <a:spcPts val="0"/>
              </a:spcAft>
              <a:buSzPts val="1100"/>
              <a:buChar char="○"/>
            </a:pPr>
            <a:r>
              <a:rPr lang="en"/>
              <a:t>Optical Delay</a:t>
            </a:r>
          </a:p>
          <a:p>
            <a:pPr indent="-298450" lvl="2" marL="1371600" rtl="0">
              <a:spcBef>
                <a:spcPts val="0"/>
              </a:spcBef>
              <a:spcAft>
                <a:spcPts val="0"/>
              </a:spcAft>
              <a:buSzPts val="1100"/>
              <a:buChar char="■"/>
            </a:pPr>
            <a:r>
              <a:rPr lang="en"/>
              <a:t>Known constant</a:t>
            </a:r>
          </a:p>
          <a:p>
            <a:pPr indent="-298450" lvl="2" marL="1371600" rtl="0">
              <a:spcBef>
                <a:spcPts val="0"/>
              </a:spcBef>
              <a:buSzPts val="1100"/>
              <a:buChar char="■"/>
            </a:pPr>
            <a:r>
              <a:rPr lang="en"/>
              <a:t>Account in sensor fusion algorithm</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Shape 46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Post-Track Latency Compensation</a:t>
            </a:r>
          </a:p>
          <a:p>
            <a:pPr indent="0" lvl="0" marL="0">
              <a:spcBef>
                <a:spcPts val="0"/>
              </a:spcBef>
              <a:buNone/>
            </a:pPr>
            <a:r>
              <a:t/>
            </a:r>
            <a:endParaRPr/>
          </a:p>
        </p:txBody>
      </p:sp>
      <p:sp>
        <p:nvSpPr>
          <p:cNvPr id="469" name="Shape 46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Cause: Time to render and show a frame time</a:t>
            </a:r>
          </a:p>
          <a:p>
            <a:pPr indent="-311150" lvl="0" marL="457200" rtl="0">
              <a:spcBef>
                <a:spcPts val="0"/>
              </a:spcBef>
              <a:spcAft>
                <a:spcPts val="0"/>
              </a:spcAft>
              <a:buSzPts val="1300"/>
              <a:buChar char="●"/>
            </a:pPr>
            <a:r>
              <a:rPr lang="en"/>
              <a:t>Can’t correct, tracking data has already been processed</a:t>
            </a:r>
          </a:p>
          <a:p>
            <a:pPr indent="-311150" lvl="0" marL="457200" rtl="0">
              <a:spcBef>
                <a:spcPts val="0"/>
              </a:spcBef>
              <a:spcAft>
                <a:spcPts val="0"/>
              </a:spcAft>
              <a:buSzPts val="1300"/>
              <a:buChar char="●"/>
            </a:pPr>
            <a:r>
              <a:rPr lang="en"/>
              <a:t>Prediction</a:t>
            </a:r>
          </a:p>
          <a:p>
            <a:pPr indent="-298450" lvl="1" marL="914400" rtl="0">
              <a:spcBef>
                <a:spcPts val="0"/>
              </a:spcBef>
              <a:spcAft>
                <a:spcPts val="0"/>
              </a:spcAft>
              <a:buSzPts val="1100"/>
              <a:buChar char="○"/>
            </a:pPr>
            <a:r>
              <a:rPr lang="en"/>
              <a:t>Known acceleration, velocity and position</a:t>
            </a:r>
          </a:p>
          <a:p>
            <a:pPr indent="-298450" lvl="1" marL="914400" rtl="0">
              <a:spcBef>
                <a:spcPts val="0"/>
              </a:spcBef>
              <a:spcAft>
                <a:spcPts val="0"/>
              </a:spcAft>
              <a:buSzPts val="1100"/>
              <a:buChar char="○"/>
            </a:pPr>
            <a:r>
              <a:rPr lang="en"/>
              <a:t>Linearly estimate and predict a small amount of time</a:t>
            </a:r>
          </a:p>
          <a:p>
            <a:pPr indent="-298450" lvl="1" marL="914400" rtl="0">
              <a:spcBef>
                <a:spcPts val="0"/>
              </a:spcBef>
              <a:spcAft>
                <a:spcPts val="0"/>
              </a:spcAft>
              <a:buSzPts val="1100"/>
              <a:buChar char="○"/>
            </a:pPr>
            <a:r>
              <a:rPr lang="en"/>
              <a:t>Assume acceleration remains constant</a:t>
            </a:r>
          </a:p>
          <a:p>
            <a:pPr indent="-298450" lvl="1" marL="914400" rtl="0">
              <a:spcBef>
                <a:spcPts val="0"/>
              </a:spcBef>
              <a:spcAft>
                <a:spcPts val="0"/>
              </a:spcAft>
              <a:buSzPts val="1100"/>
              <a:buChar char="○"/>
            </a:pPr>
            <a:r>
              <a:rPr lang="en"/>
              <a:t>Assumes user does not </a:t>
            </a:r>
            <a:r>
              <a:rPr lang="en"/>
              <a:t>rapidly</a:t>
            </a:r>
            <a:r>
              <a:rPr lang="en"/>
              <a:t> apply muscular force</a:t>
            </a:r>
          </a:p>
          <a:p>
            <a:pPr indent="-311150" lvl="0" marL="457200" rtl="0">
              <a:spcBef>
                <a:spcPts val="0"/>
              </a:spcBef>
              <a:spcAft>
                <a:spcPts val="0"/>
              </a:spcAft>
              <a:buSzPts val="1300"/>
              <a:buChar char="●"/>
            </a:pPr>
            <a:r>
              <a:rPr lang="en"/>
              <a:t>Compensation </a:t>
            </a:r>
          </a:p>
          <a:p>
            <a:pPr indent="-298450" lvl="1" marL="914400" rtl="0">
              <a:spcBef>
                <a:spcPts val="0"/>
              </a:spcBef>
              <a:spcAft>
                <a:spcPts val="0"/>
              </a:spcAft>
              <a:buSzPts val="1100"/>
              <a:buChar char="○"/>
            </a:pPr>
            <a:r>
              <a:rPr lang="en"/>
              <a:t>Make </a:t>
            </a:r>
            <a:r>
              <a:rPr lang="en"/>
              <a:t>consistent</a:t>
            </a:r>
            <a:r>
              <a:rPr lang="en"/>
              <a:t> requests to the tracking system before the start of each frame</a:t>
            </a:r>
          </a:p>
          <a:p>
            <a:pPr indent="-298450" lvl="1" marL="914400" rtl="0">
              <a:spcBef>
                <a:spcPts val="0"/>
              </a:spcBef>
              <a:spcAft>
                <a:spcPts val="0"/>
              </a:spcAft>
              <a:buSzPts val="1100"/>
              <a:buChar char="○"/>
            </a:pPr>
            <a:r>
              <a:rPr lang="en"/>
              <a:t>Give a deadline that the request must be completed before rendering the next frame</a:t>
            </a:r>
          </a:p>
          <a:p>
            <a:pPr indent="-298450" lvl="1" marL="914400" rtl="0">
              <a:spcBef>
                <a:spcPts val="0"/>
              </a:spcBef>
              <a:spcAft>
                <a:spcPts val="0"/>
              </a:spcAft>
              <a:buSzPts val="1100"/>
              <a:buChar char="○"/>
            </a:pPr>
            <a:r>
              <a:rPr lang="en"/>
              <a:t>Ask the tracking system to predict the position at the time the image is shown</a:t>
            </a:r>
          </a:p>
          <a:p>
            <a:pPr indent="-298450" lvl="1" marL="914400" rtl="0">
              <a:spcBef>
                <a:spcPts val="0"/>
              </a:spcBef>
              <a:buSzPts val="1100"/>
              <a:buChar char="○"/>
            </a:pPr>
            <a:r>
              <a:rPr lang="en"/>
              <a:t>Images are not </a:t>
            </a:r>
            <a:r>
              <a:rPr lang="en"/>
              <a:t>instantaneous, predict the average position over the time the image is shown</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Shape 474"/>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Interfacing</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Shape 47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USB Interfacing (Eric)</a:t>
            </a:r>
          </a:p>
        </p:txBody>
      </p:sp>
      <p:sp>
        <p:nvSpPr>
          <p:cNvPr id="480" name="Shape 480"/>
          <p:cNvSpPr txBox="1"/>
          <p:nvPr>
            <p:ph idx="1" type="body"/>
          </p:nvPr>
        </p:nvSpPr>
        <p:spPr>
          <a:xfrm>
            <a:off x="1297500" y="1311950"/>
            <a:ext cx="7038900" cy="1322700"/>
          </a:xfrm>
          <a:prstGeom prst="rect">
            <a:avLst/>
          </a:prstGeom>
        </p:spPr>
        <p:txBody>
          <a:bodyPr anchorCtr="0" anchor="t" bIns="91425" lIns="91425" rIns="91425" wrap="square" tIns="91425">
            <a:noAutofit/>
          </a:bodyPr>
          <a:lstStyle/>
          <a:p>
            <a:pPr indent="0" lvl="0" marL="0">
              <a:spcBef>
                <a:spcPts val="0"/>
              </a:spcBef>
              <a:buNone/>
            </a:pPr>
            <a:r>
              <a:rPr lang="en"/>
              <a:t>We’re using two Raspberry Pi Zero W’s as our receivers for camera data. These Raspberry Pi’s are interfaced with the computer using USB On-The-Go.</a:t>
            </a:r>
          </a:p>
          <a:p>
            <a:pPr indent="0" lvl="0" marL="0">
              <a:spcBef>
                <a:spcPts val="0"/>
              </a:spcBef>
              <a:buNone/>
            </a:pPr>
            <a:r>
              <a:rPr lang="en"/>
              <a:t>One of them receives </a:t>
            </a:r>
            <a:r>
              <a:rPr lang="en"/>
              <a:t>head tracking</a:t>
            </a:r>
            <a:r>
              <a:rPr lang="en"/>
              <a:t> gyroscopic and accelerometer data from the headset and transmits all data to the computer for both devices.</a:t>
            </a:r>
          </a:p>
        </p:txBody>
      </p:sp>
      <p:pic>
        <p:nvPicPr>
          <p:cNvPr id="481" name="Shape 481"/>
          <p:cNvPicPr preferRelativeResize="0"/>
          <p:nvPr/>
        </p:nvPicPr>
        <p:blipFill>
          <a:blip r:embed="rId3">
            <a:alphaModFix/>
          </a:blip>
          <a:stretch>
            <a:fillRect/>
          </a:stretch>
        </p:blipFill>
        <p:spPr>
          <a:xfrm>
            <a:off x="3059676" y="2634525"/>
            <a:ext cx="3024625" cy="2269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Shape 48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Raspberry Pi Interfacing - SPI vs I</a:t>
            </a:r>
            <a:r>
              <a:rPr baseline="30000" lang="en"/>
              <a:t>2</a:t>
            </a:r>
            <a:r>
              <a:rPr lang="en"/>
              <a:t>C</a:t>
            </a:r>
          </a:p>
        </p:txBody>
      </p:sp>
      <p:sp>
        <p:nvSpPr>
          <p:cNvPr id="487" name="Shape 487"/>
          <p:cNvSpPr txBox="1"/>
          <p:nvPr>
            <p:ph idx="1" type="body"/>
          </p:nvPr>
        </p:nvSpPr>
        <p:spPr>
          <a:xfrm>
            <a:off x="1297500" y="1567550"/>
            <a:ext cx="3403200" cy="2249400"/>
          </a:xfrm>
          <a:prstGeom prst="rect">
            <a:avLst/>
          </a:prstGeom>
        </p:spPr>
        <p:txBody>
          <a:bodyPr anchorCtr="0" anchor="t" bIns="91425" lIns="91425" rIns="91425" wrap="square" tIns="91425">
            <a:noAutofit/>
          </a:bodyPr>
          <a:lstStyle/>
          <a:p>
            <a:pPr indent="0" lvl="0" marL="0">
              <a:spcBef>
                <a:spcPts val="0"/>
              </a:spcBef>
              <a:buNone/>
            </a:pPr>
            <a:r>
              <a:rPr lang="en"/>
              <a:t>SPI </a:t>
            </a:r>
          </a:p>
          <a:p>
            <a:pPr indent="-311150" lvl="0" marL="457200" rtl="0">
              <a:spcBef>
                <a:spcPts val="0"/>
              </a:spcBef>
              <a:spcAft>
                <a:spcPts val="0"/>
              </a:spcAft>
              <a:buSzPts val="1300"/>
              <a:buChar char="●"/>
            </a:pPr>
            <a:r>
              <a:rPr lang="en"/>
              <a:t>Non addressed</a:t>
            </a:r>
          </a:p>
          <a:p>
            <a:pPr indent="-311150" lvl="0" marL="457200" rtl="0">
              <a:spcBef>
                <a:spcPts val="0"/>
              </a:spcBef>
              <a:spcAft>
                <a:spcPts val="0"/>
              </a:spcAft>
              <a:buSzPts val="1300"/>
              <a:buChar char="●"/>
            </a:pPr>
            <a:r>
              <a:rPr lang="en"/>
              <a:t>Simpler hardware interfacing</a:t>
            </a:r>
          </a:p>
          <a:p>
            <a:pPr indent="-311150" lvl="0" marL="457200" rtl="0">
              <a:spcBef>
                <a:spcPts val="0"/>
              </a:spcBef>
              <a:spcAft>
                <a:spcPts val="0"/>
              </a:spcAft>
              <a:buSzPts val="1300"/>
              <a:buChar char="●"/>
            </a:pPr>
            <a:r>
              <a:rPr lang="en"/>
              <a:t>Lower power requirements</a:t>
            </a:r>
          </a:p>
          <a:p>
            <a:pPr indent="-311150" lvl="0" marL="457200" rtl="0">
              <a:spcBef>
                <a:spcPts val="0"/>
              </a:spcBef>
              <a:spcAft>
                <a:spcPts val="0"/>
              </a:spcAft>
              <a:buSzPts val="1300"/>
              <a:buChar char="●"/>
            </a:pPr>
            <a:r>
              <a:rPr lang="en"/>
              <a:t>Less board real estate</a:t>
            </a:r>
          </a:p>
          <a:p>
            <a:pPr indent="-311150" lvl="0" marL="457200" rtl="0">
              <a:spcBef>
                <a:spcPts val="0"/>
              </a:spcBef>
              <a:spcAft>
                <a:spcPts val="0"/>
              </a:spcAft>
              <a:buSzPts val="1300"/>
              <a:buChar char="●"/>
            </a:pPr>
            <a:r>
              <a:rPr lang="en"/>
              <a:t>Only supports one primary controller</a:t>
            </a:r>
          </a:p>
          <a:p>
            <a:pPr indent="-311150" lvl="0" marL="457200" rtl="0">
              <a:spcBef>
                <a:spcPts val="0"/>
              </a:spcBef>
              <a:buSzPts val="1300"/>
              <a:buChar char="●"/>
            </a:pPr>
            <a:r>
              <a:rPr lang="en"/>
              <a:t>No hardware acknowledgement by primary</a:t>
            </a:r>
          </a:p>
        </p:txBody>
      </p:sp>
      <p:sp>
        <p:nvSpPr>
          <p:cNvPr id="488" name="Shape 488"/>
          <p:cNvSpPr txBox="1"/>
          <p:nvPr>
            <p:ph idx="2" type="body"/>
          </p:nvPr>
        </p:nvSpPr>
        <p:spPr>
          <a:xfrm>
            <a:off x="4933225" y="1567550"/>
            <a:ext cx="3403200" cy="2093700"/>
          </a:xfrm>
          <a:prstGeom prst="rect">
            <a:avLst/>
          </a:prstGeom>
        </p:spPr>
        <p:txBody>
          <a:bodyPr anchorCtr="0" anchor="t" bIns="91425" lIns="91425" rIns="91425" wrap="square" tIns="91425">
            <a:noAutofit/>
          </a:bodyPr>
          <a:lstStyle/>
          <a:p>
            <a:pPr indent="0" lvl="0" marL="0">
              <a:spcBef>
                <a:spcPts val="0"/>
              </a:spcBef>
              <a:buNone/>
            </a:pPr>
            <a:r>
              <a:rPr lang="en"/>
              <a:t>I</a:t>
            </a:r>
            <a:r>
              <a:rPr baseline="30000" lang="en"/>
              <a:t>2</a:t>
            </a:r>
            <a:r>
              <a:rPr lang="en"/>
              <a:t>C</a:t>
            </a:r>
          </a:p>
          <a:p>
            <a:pPr indent="-311150" lvl="0" marL="457200" rtl="0">
              <a:spcBef>
                <a:spcPts val="0"/>
              </a:spcBef>
              <a:spcAft>
                <a:spcPts val="0"/>
              </a:spcAft>
              <a:buSzPts val="1300"/>
              <a:buChar char="●"/>
            </a:pPr>
            <a:r>
              <a:rPr lang="en"/>
              <a:t>Addressed</a:t>
            </a:r>
          </a:p>
          <a:p>
            <a:pPr indent="-311150" lvl="0" marL="457200" rtl="0">
              <a:spcBef>
                <a:spcPts val="0"/>
              </a:spcBef>
              <a:spcAft>
                <a:spcPts val="0"/>
              </a:spcAft>
              <a:buSzPts val="1300"/>
              <a:buChar char="●"/>
            </a:pPr>
            <a:r>
              <a:rPr lang="en"/>
              <a:t>Multi primary/secondary</a:t>
            </a:r>
          </a:p>
          <a:p>
            <a:pPr indent="-311150" lvl="0" marL="457200" rtl="0">
              <a:spcBef>
                <a:spcPts val="0"/>
              </a:spcBef>
              <a:spcAft>
                <a:spcPts val="0"/>
              </a:spcAft>
              <a:buSzPts val="1300"/>
              <a:buChar char="●"/>
            </a:pPr>
            <a:r>
              <a:rPr lang="en"/>
              <a:t>Limited to 8 bit words</a:t>
            </a:r>
          </a:p>
          <a:p>
            <a:pPr indent="-311150" lvl="0" marL="457200" rtl="0">
              <a:spcBef>
                <a:spcPts val="0"/>
              </a:spcBef>
              <a:buSzPts val="1300"/>
              <a:buChar char="●"/>
            </a:pPr>
            <a:r>
              <a:rPr lang="en"/>
              <a:t>Can update network with new primary/secondary configurations</a:t>
            </a:r>
          </a:p>
        </p:txBody>
      </p:sp>
      <p:sp>
        <p:nvSpPr>
          <p:cNvPr id="489" name="Shape 489"/>
          <p:cNvSpPr txBox="1"/>
          <p:nvPr/>
        </p:nvSpPr>
        <p:spPr>
          <a:xfrm>
            <a:off x="1382125" y="4027375"/>
            <a:ext cx="6819000" cy="914100"/>
          </a:xfrm>
          <a:prstGeom prst="rect">
            <a:avLst/>
          </a:prstGeom>
          <a:noFill/>
          <a:ln>
            <a:noFill/>
          </a:ln>
        </p:spPr>
        <p:txBody>
          <a:bodyPr anchorCtr="0" anchor="t" bIns="91425" lIns="91425" rIns="91425" wrap="square" tIns="91425">
            <a:noAutofit/>
          </a:bodyPr>
          <a:lstStyle/>
          <a:p>
            <a:pPr indent="0" lvl="0" marL="0">
              <a:spcBef>
                <a:spcPts val="0"/>
              </a:spcBef>
              <a:buNone/>
            </a:pPr>
            <a:r>
              <a:rPr lang="en">
                <a:solidFill>
                  <a:srgbClr val="FFFFFF"/>
                </a:solidFill>
                <a:latin typeface="Lato"/>
                <a:ea typeface="Lato"/>
                <a:cs typeface="Lato"/>
                <a:sym typeface="Lato"/>
              </a:rPr>
              <a:t>We ultimately decided to go with SPI. We only have one primary/secondary relationship so it there’s no need for extra complexity. The two raspberry pi’s (one for each camera) would be connected via SPI, with the primary node also receiving bluetooth data.</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Shape 49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Bluetooth Interfacing</a:t>
            </a:r>
          </a:p>
        </p:txBody>
      </p:sp>
      <p:sp>
        <p:nvSpPr>
          <p:cNvPr id="495" name="Shape 49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marR="0" rtl="0" algn="just">
              <a:lnSpc>
                <a:spcPct val="100000"/>
              </a:lnSpc>
              <a:spcBef>
                <a:spcPts val="0"/>
              </a:spcBef>
              <a:spcAft>
                <a:spcPts val="0"/>
              </a:spcAft>
              <a:buNone/>
            </a:pPr>
            <a:r>
              <a:rPr lang="en"/>
              <a:t>Bluetooth Low-Energy (BLE) is a significant protocol designed for smaller devices and that use less energy. The range for BLE is 50-150m and the data rate is 1 Mbps. </a:t>
            </a:r>
          </a:p>
          <a:p>
            <a:pPr indent="0" lvl="0" marL="0" marR="0" rtl="0" algn="just">
              <a:lnSpc>
                <a:spcPct val="100000"/>
              </a:lnSpc>
              <a:spcBef>
                <a:spcPts val="0"/>
              </a:spcBef>
              <a:spcAft>
                <a:spcPts val="0"/>
              </a:spcAft>
              <a:buNone/>
            </a:pPr>
            <a:r>
              <a:t/>
            </a:r>
            <a:endParaRPr/>
          </a:p>
          <a:p>
            <a:pPr indent="0" lvl="0" marL="0" marR="0" rtl="0" algn="just">
              <a:lnSpc>
                <a:spcPct val="100000"/>
              </a:lnSpc>
              <a:spcBef>
                <a:spcPts val="0"/>
              </a:spcBef>
              <a:spcAft>
                <a:spcPts val="0"/>
              </a:spcAft>
              <a:buNone/>
            </a:pPr>
            <a:r>
              <a:rPr lang="en"/>
              <a:t>We need to deliver our packets of accelerometer and gyroscope data 60 times a second (60 fps). </a:t>
            </a:r>
          </a:p>
          <a:p>
            <a:pPr indent="0" lvl="0" marL="0" marR="0" rtl="0" algn="just">
              <a:lnSpc>
                <a:spcPct val="100000"/>
              </a:lnSpc>
              <a:spcBef>
                <a:spcPts val="0"/>
              </a:spcBef>
              <a:spcAft>
                <a:spcPts val="0"/>
              </a:spcAft>
              <a:buNone/>
            </a:pPr>
            <a:r>
              <a:t/>
            </a:r>
            <a:endParaRPr/>
          </a:p>
          <a:p>
            <a:pPr indent="0" lvl="0" marL="0" marR="0" rtl="0" algn="just">
              <a:lnSpc>
                <a:spcPct val="100000"/>
              </a:lnSpc>
              <a:spcBef>
                <a:spcPts val="0"/>
              </a:spcBef>
              <a:spcAft>
                <a:spcPts val="0"/>
              </a:spcAft>
              <a:buNone/>
            </a:pPr>
            <a:r>
              <a:rPr lang="en"/>
              <a:t>Max Payload: 20 B</a:t>
            </a:r>
          </a:p>
          <a:p>
            <a:pPr indent="0" lvl="0" marL="0" marR="0" rtl="0" algn="just">
              <a:lnSpc>
                <a:spcPct val="100000"/>
              </a:lnSpc>
              <a:spcBef>
                <a:spcPts val="0"/>
              </a:spcBef>
              <a:spcAft>
                <a:spcPts val="0"/>
              </a:spcAft>
              <a:buNone/>
            </a:pPr>
            <a:r>
              <a:rPr lang="en"/>
              <a:t>Max (practical) Data Rate: 100 kbps</a:t>
            </a:r>
          </a:p>
          <a:p>
            <a:pPr indent="0" lvl="0" marL="0" rtl="0" algn="just">
              <a:lnSpc>
                <a:spcPct val="100000"/>
              </a:lnSpc>
              <a:spcBef>
                <a:spcPts val="0"/>
              </a:spcBef>
              <a:spcAft>
                <a:spcPts val="0"/>
              </a:spcAft>
              <a:buNone/>
            </a:pPr>
            <a:r>
              <a:t/>
            </a:r>
            <a:endParaRPr/>
          </a:p>
          <a:p>
            <a:pPr indent="0" lvl="0" marL="0" rtl="0" algn="just">
              <a:lnSpc>
                <a:spcPct val="100000"/>
              </a:lnSpc>
              <a:spcBef>
                <a:spcPts val="0"/>
              </a:spcBef>
              <a:spcAft>
                <a:spcPts val="0"/>
              </a:spcAft>
              <a:buNone/>
            </a:pPr>
            <a:r>
              <a:rPr lang="en"/>
              <a:t>bitrate (bps) =packet size * transfer frequency </a:t>
            </a:r>
          </a:p>
          <a:p>
            <a:pPr indent="0" lvl="0" marL="0" rtl="0" algn="just">
              <a:lnSpc>
                <a:spcPct val="100000"/>
              </a:lnSpc>
              <a:spcBef>
                <a:spcPts val="0"/>
              </a:spcBef>
              <a:spcAft>
                <a:spcPts val="0"/>
              </a:spcAft>
              <a:buNone/>
            </a:pPr>
            <a:r>
              <a:rPr lang="en"/>
              <a:t>packet size = gyro data + accelerometer data = + 2B*3  + 2B*3 = 12B</a:t>
            </a:r>
          </a:p>
          <a:p>
            <a:pPr indent="0" lvl="0" marL="0" rtl="0" algn="just">
              <a:lnSpc>
                <a:spcPct val="100000"/>
              </a:lnSpc>
              <a:spcBef>
                <a:spcPts val="0"/>
              </a:spcBef>
              <a:spcAft>
                <a:spcPts val="0"/>
              </a:spcAft>
              <a:buNone/>
            </a:pPr>
            <a:r>
              <a:rPr lang="en"/>
              <a:t>transfer frequency = 60 Hz</a:t>
            </a:r>
          </a:p>
          <a:p>
            <a:pPr indent="0" lvl="0" marL="0" rtl="0" algn="just">
              <a:lnSpc>
                <a:spcPct val="100000"/>
              </a:lnSpc>
              <a:spcBef>
                <a:spcPts val="0"/>
              </a:spcBef>
              <a:spcAft>
                <a:spcPts val="0"/>
              </a:spcAft>
              <a:buNone/>
            </a:pPr>
            <a:r>
              <a:rPr lang="en"/>
              <a:t>bitrate (bps) =12B * 8b/B* 60 Hz = 5.76 kbps</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Shape 50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USB Interfacing (Eric)</a:t>
            </a:r>
          </a:p>
        </p:txBody>
      </p:sp>
      <p:sp>
        <p:nvSpPr>
          <p:cNvPr id="501" name="Shape 501"/>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The Raspberry Pi Zero sends the data to the desktop computer (running windows) using USB. This is read by a USB Serial Port Monitor which is made available to other programs because the program which reads it exists within a Dynamic Link Library (DLL).</a:t>
            </a:r>
          </a:p>
          <a:p>
            <a:pPr indent="0" lvl="0" marL="0">
              <a:spcBef>
                <a:spcPts val="0"/>
              </a:spcBef>
              <a:buNone/>
            </a:pPr>
            <a:r>
              <a:rPr lang="en"/>
              <a:t>The USB reader simply listens to ports and updates variables when the most recent data becomes available.</a:t>
            </a:r>
          </a:p>
          <a:p>
            <a:pPr indent="0" lvl="0" marL="0" rtl="0">
              <a:spcBef>
                <a:spcPts val="0"/>
              </a:spcBef>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Shape 50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Programming Language Choice - C# vs C++</a:t>
            </a:r>
          </a:p>
        </p:txBody>
      </p:sp>
      <p:sp>
        <p:nvSpPr>
          <p:cNvPr id="507" name="Shape 507"/>
          <p:cNvSpPr txBox="1"/>
          <p:nvPr>
            <p:ph idx="1" type="body"/>
          </p:nvPr>
        </p:nvSpPr>
        <p:spPr>
          <a:xfrm>
            <a:off x="1297500" y="3919950"/>
            <a:ext cx="7038900" cy="1507800"/>
          </a:xfrm>
          <a:prstGeom prst="rect">
            <a:avLst/>
          </a:prstGeom>
        </p:spPr>
        <p:txBody>
          <a:bodyPr anchorCtr="0" anchor="t" bIns="91425" lIns="91425" rIns="91425" wrap="square" tIns="91425">
            <a:noAutofit/>
          </a:bodyPr>
          <a:lstStyle/>
          <a:p>
            <a:pPr indent="0" lvl="0" marL="0">
              <a:spcBef>
                <a:spcPts val="0"/>
              </a:spcBef>
              <a:buNone/>
            </a:pPr>
            <a:r>
              <a:rPr lang="en"/>
              <a:t>We chose to go with C# for interfacing software because of </a:t>
            </a:r>
            <a:r>
              <a:rPr lang="en"/>
              <a:t>its</a:t>
            </a:r>
            <a:r>
              <a:rPr lang="en"/>
              <a:t> relative ease of implementing object oriented design and ease of interfacing with Unity (unity is C#).</a:t>
            </a:r>
          </a:p>
          <a:p>
            <a:pPr indent="0" lvl="0" marL="0">
              <a:spcBef>
                <a:spcPts val="0"/>
              </a:spcBef>
              <a:buNone/>
            </a:pPr>
            <a:r>
              <a:rPr lang="en"/>
              <a:t>We explored using C++ but ultimately decided the integration and supporting libraries were not present or too difficult to use.</a:t>
            </a:r>
          </a:p>
        </p:txBody>
      </p:sp>
      <p:sp>
        <p:nvSpPr>
          <p:cNvPr id="508" name="Shape 508"/>
          <p:cNvSpPr txBox="1"/>
          <p:nvPr/>
        </p:nvSpPr>
        <p:spPr>
          <a:xfrm>
            <a:off x="1427900" y="1217375"/>
            <a:ext cx="6700200" cy="21966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spcAft>
                <a:spcPts val="1600"/>
              </a:spcAft>
              <a:buNone/>
            </a:pPr>
            <a:r>
              <a:rPr lang="en" sz="1300">
                <a:solidFill>
                  <a:schemeClr val="lt1"/>
                </a:solidFill>
                <a:latin typeface="Lato"/>
                <a:ea typeface="Lato"/>
                <a:cs typeface="Lato"/>
                <a:sym typeface="Lato"/>
              </a:rPr>
              <a:t>Similarities</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Both Object Oriented</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Both Created by Microsoft</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Both capable of compiling functions into a DLL</a:t>
            </a:r>
          </a:p>
          <a:p>
            <a:pPr indent="-311150" lvl="0" marL="457200" rtl="0">
              <a:lnSpc>
                <a:spcPct val="115000"/>
              </a:lnSpc>
              <a:spcBef>
                <a:spcPts val="0"/>
              </a:spcBef>
              <a:spcAft>
                <a:spcPts val="1600"/>
              </a:spcAft>
              <a:buClr>
                <a:schemeClr val="lt1"/>
              </a:buClr>
              <a:buSzPts val="1300"/>
              <a:buFont typeface="Lato"/>
              <a:buChar char="●"/>
            </a:pPr>
            <a:r>
              <a:rPr lang="en" sz="1300">
                <a:solidFill>
                  <a:schemeClr val="lt1"/>
                </a:solidFill>
                <a:latin typeface="Lato"/>
                <a:ea typeface="Lato"/>
                <a:cs typeface="Lato"/>
                <a:sym typeface="Lato"/>
              </a:rPr>
              <a:t>Both are strongly typed</a:t>
            </a:r>
          </a:p>
          <a:p>
            <a:pPr indent="0" lvl="0" marL="0" rtl="0">
              <a:lnSpc>
                <a:spcPct val="115000"/>
              </a:lnSpc>
              <a:spcBef>
                <a:spcPts val="0"/>
              </a:spcBef>
              <a:spcAft>
                <a:spcPts val="1600"/>
              </a:spcAft>
              <a:buNone/>
            </a:pPr>
            <a:r>
              <a:rPr lang="en" sz="1300">
                <a:solidFill>
                  <a:schemeClr val="lt1"/>
                </a:solidFill>
                <a:latin typeface="Lato"/>
                <a:ea typeface="Lato"/>
                <a:cs typeface="Lato"/>
                <a:sym typeface="Lato"/>
              </a:rPr>
              <a:t>Differences</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Only Unity uses C#</a:t>
            </a:r>
          </a:p>
          <a:p>
            <a:pPr indent="-311150" lvl="0" marL="457200" rtl="0">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Easier to interface C# DLLs with other C# programs</a:t>
            </a:r>
          </a:p>
          <a:p>
            <a:pPr indent="-311150" lvl="0" marL="457200" rtl="0">
              <a:lnSpc>
                <a:spcPct val="115000"/>
              </a:lnSpc>
              <a:spcBef>
                <a:spcPts val="0"/>
              </a:spcBef>
              <a:spcAft>
                <a:spcPts val="1600"/>
              </a:spcAft>
              <a:buClr>
                <a:schemeClr val="lt1"/>
              </a:buClr>
              <a:buSzPts val="1300"/>
              <a:buFont typeface="Lato"/>
              <a:buChar char="●"/>
            </a:pPr>
            <a:r>
              <a:rPr lang="en" sz="1300">
                <a:solidFill>
                  <a:schemeClr val="lt1"/>
                </a:solidFill>
                <a:latin typeface="Lato"/>
                <a:ea typeface="Lato"/>
                <a:cs typeface="Lato"/>
                <a:sym typeface="Lato"/>
              </a:rPr>
              <a:t>C# is much more like Java and therefore more familiar.</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Shape 51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Windows DLL</a:t>
            </a:r>
          </a:p>
        </p:txBody>
      </p:sp>
      <p:sp>
        <p:nvSpPr>
          <p:cNvPr id="514" name="Shape 51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We make our serial port reader methods available to Unity by compiling them into a Dynamic </a:t>
            </a:r>
            <a:r>
              <a:rPr lang="en"/>
              <a:t>Link Library (DLL).</a:t>
            </a:r>
          </a:p>
          <a:p>
            <a:pPr indent="0" lvl="0" marL="0" rtl="0" algn="just">
              <a:lnSpc>
                <a:spcPct val="100000"/>
              </a:lnSpc>
              <a:spcBef>
                <a:spcPts val="0"/>
              </a:spcBef>
              <a:spcAft>
                <a:spcPts val="0"/>
              </a:spcAft>
              <a:buNone/>
            </a:pPr>
            <a:r>
              <a:rPr lang="en"/>
              <a:t>DLLs allow certain code fragments to be compiled into a single library, and to be linked to by multiple programs.</a:t>
            </a:r>
          </a:p>
          <a:p>
            <a:pPr indent="0" lvl="0" marL="0" rtl="0" algn="just">
              <a:lnSpc>
                <a:spcPct val="100000"/>
              </a:lnSpc>
              <a:spcBef>
                <a:spcPts val="0"/>
              </a:spcBef>
              <a:spcAft>
                <a:spcPts val="0"/>
              </a:spcAft>
              <a:buNone/>
            </a:pPr>
            <a:r>
              <a:t/>
            </a:r>
            <a:endParaRPr/>
          </a:p>
          <a:p>
            <a:pPr indent="0" lvl="0" marL="0" rtl="0" algn="just">
              <a:lnSpc>
                <a:spcPct val="100000"/>
              </a:lnSpc>
              <a:spcBef>
                <a:spcPts val="0"/>
              </a:spcBef>
              <a:spcAft>
                <a:spcPts val="0"/>
              </a:spcAft>
              <a:buNone/>
            </a:pPr>
            <a:r>
              <a:rPr lang="en"/>
              <a:t>We decided to use a DLL instead of having all the code in the Unity Project because it allows for more compartmentalized abstracted code.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Shape 160" title="Vid.avi">
            <a:hlinkClick r:id="rId3"/>
          </p:cNvPr>
          <p:cNvSpPr/>
          <p:nvPr/>
        </p:nvSpPr>
        <p:spPr>
          <a:xfrm>
            <a:off x="1484650" y="256238"/>
            <a:ext cx="6174700" cy="4631025"/>
          </a:xfrm>
          <a:prstGeom prst="rect">
            <a:avLst/>
          </a:prstGeom>
          <a:no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Shape 519"/>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Applications</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Shape 52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Unity Simulation</a:t>
            </a:r>
          </a:p>
        </p:txBody>
      </p:sp>
      <p:sp>
        <p:nvSpPr>
          <p:cNvPr id="525" name="Shape 52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Unity is better suited to the Camera manipulation. </a:t>
            </a:r>
          </a:p>
          <a:p>
            <a:pPr indent="-311150" lvl="0" marL="457200" rtl="0">
              <a:spcBef>
                <a:spcPts val="0"/>
              </a:spcBef>
              <a:spcAft>
                <a:spcPts val="0"/>
              </a:spcAft>
              <a:buSzPts val="1300"/>
              <a:buChar char="●"/>
            </a:pPr>
            <a:r>
              <a:rPr lang="en"/>
              <a:t>Unreal engine very strict and limited. </a:t>
            </a:r>
          </a:p>
          <a:p>
            <a:pPr indent="-311150" lvl="0" marL="457200" rtl="0">
              <a:spcBef>
                <a:spcPts val="0"/>
              </a:spcBef>
              <a:buSzPts val="1300"/>
              <a:buChar char="●"/>
            </a:pPr>
            <a:r>
              <a:rPr lang="en"/>
              <a:t>Past Experience with Unity proving helpful. </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Unity Stuff (Matt)</a:t>
            </a:r>
          </a:p>
        </p:txBody>
      </p:sp>
      <p:sp>
        <p:nvSpPr>
          <p:cNvPr id="531" name="Shape 531"/>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532" name="Shape 5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Shape 53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Angle of Attack</a:t>
            </a:r>
          </a:p>
        </p:txBody>
      </p:sp>
      <p:sp>
        <p:nvSpPr>
          <p:cNvPr id="538" name="Shape 53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Head-tracking will provide what is called an angle of attack</a:t>
            </a:r>
          </a:p>
          <a:p>
            <a:pPr indent="-311150" lvl="0" marL="457200" rtl="0">
              <a:spcBef>
                <a:spcPts val="0"/>
              </a:spcBef>
              <a:spcAft>
                <a:spcPts val="0"/>
              </a:spcAft>
              <a:buSzPts val="1300"/>
              <a:buChar char="●"/>
            </a:pPr>
            <a:r>
              <a:rPr lang="en"/>
              <a:t>Applied angle of attack will be the camera object itself</a:t>
            </a:r>
          </a:p>
          <a:p>
            <a:pPr indent="-311150" lvl="0" marL="457200">
              <a:spcBef>
                <a:spcPts val="0"/>
              </a:spcBef>
              <a:buSzPts val="1300"/>
              <a:buChar char="●"/>
            </a:pPr>
            <a:r>
              <a:rPr lang="en"/>
              <a:t>The ability to see </a:t>
            </a:r>
            <a:r>
              <a:rPr lang="en"/>
              <a:t>multiple</a:t>
            </a:r>
            <a:r>
              <a:rPr lang="en"/>
              <a:t> sides of an object without changing.</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Shape 543"/>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44" name="Shape 544"/>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descr="AngleofAttackBetter.gif" id="545" name="Shape 545"/>
          <p:cNvPicPr preferRelativeResize="0"/>
          <p:nvPr/>
        </p:nvPicPr>
        <p:blipFill>
          <a:blip r:embed="rId3">
            <a:alphaModFix/>
          </a:blip>
          <a:stretch>
            <a:fillRect/>
          </a:stretch>
        </p:blipFill>
        <p:spPr>
          <a:xfrm>
            <a:off x="0" y="247650"/>
            <a:ext cx="9144000" cy="4648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Shape 55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Stretching the Frame.</a:t>
            </a:r>
          </a:p>
        </p:txBody>
      </p:sp>
      <p:sp>
        <p:nvSpPr>
          <p:cNvPr id="551" name="Shape 551"/>
          <p:cNvSpPr txBox="1"/>
          <p:nvPr>
            <p:ph idx="1" type="body"/>
          </p:nvPr>
        </p:nvSpPr>
        <p:spPr>
          <a:xfrm>
            <a:off x="1297500" y="1567550"/>
            <a:ext cx="31692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Angle of viewing in the real world.</a:t>
            </a:r>
          </a:p>
          <a:p>
            <a:pPr indent="-311150" lvl="0" marL="457200" rtl="0">
              <a:spcBef>
                <a:spcPts val="0"/>
              </a:spcBef>
              <a:spcAft>
                <a:spcPts val="0"/>
              </a:spcAft>
              <a:buSzPts val="1300"/>
              <a:buChar char="●"/>
            </a:pPr>
            <a:r>
              <a:rPr lang="en"/>
              <a:t>Chalk art photograph </a:t>
            </a:r>
          </a:p>
          <a:p>
            <a:pPr indent="-311150" lvl="0" marL="457200">
              <a:spcBef>
                <a:spcPts val="0"/>
              </a:spcBef>
              <a:buSzPts val="1300"/>
              <a:buChar char="●"/>
            </a:pPr>
            <a:r>
              <a:rPr lang="en"/>
              <a:t>Compensates for distance between two sides of an object from the viewing aperture. </a:t>
            </a:r>
          </a:p>
        </p:txBody>
      </p:sp>
      <p:pic>
        <p:nvPicPr>
          <p:cNvPr descr="stretchedimagechalk.jpg" id="552" name="Shape 552"/>
          <p:cNvPicPr preferRelativeResize="0"/>
          <p:nvPr/>
        </p:nvPicPr>
        <p:blipFill>
          <a:blip r:embed="rId3">
            <a:alphaModFix/>
          </a:blip>
          <a:stretch>
            <a:fillRect/>
          </a:stretch>
        </p:blipFill>
        <p:spPr>
          <a:xfrm>
            <a:off x="5327200" y="0"/>
            <a:ext cx="3816801" cy="32782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Shape 557"/>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58" name="Shape 558"/>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descr="StereoscopicDemoBetter.gif" id="559" name="Shape 559"/>
          <p:cNvPicPr preferRelativeResize="0"/>
          <p:nvPr/>
        </p:nvPicPr>
        <p:blipFill>
          <a:blip r:embed="rId3">
            <a:alphaModFix/>
          </a:blip>
          <a:stretch>
            <a:fillRect/>
          </a:stretch>
        </p:blipFill>
        <p:spPr>
          <a:xfrm>
            <a:off x="0" y="247650"/>
            <a:ext cx="9144000" cy="4648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Shape 56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Camera Left and Camera Right</a:t>
            </a:r>
          </a:p>
        </p:txBody>
      </p:sp>
      <p:sp>
        <p:nvSpPr>
          <p:cNvPr id="565" name="Shape 56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Distance </a:t>
            </a:r>
            <a:r>
              <a:rPr lang="en"/>
              <a:t>between the eyes and the screen matters.</a:t>
            </a:r>
          </a:p>
          <a:p>
            <a:pPr indent="-311150" lvl="0" marL="457200" rtl="0">
              <a:spcBef>
                <a:spcPts val="0"/>
              </a:spcBef>
              <a:spcAft>
                <a:spcPts val="0"/>
              </a:spcAft>
              <a:buSzPts val="1300"/>
              <a:buChar char="●"/>
            </a:pPr>
            <a:r>
              <a:rPr lang="en"/>
              <a:t>Left cam and Right cam must be pushed further apart to imply distance.</a:t>
            </a:r>
          </a:p>
          <a:p>
            <a:pPr indent="-311150" lvl="0" marL="457200">
              <a:spcBef>
                <a:spcPts val="0"/>
              </a:spcBef>
              <a:buSzPts val="1300"/>
              <a:buChar char="●"/>
            </a:pPr>
            <a:r>
              <a:rPr lang="en"/>
              <a:t>This is called Stereoscopic 3D</a:t>
            </a:r>
          </a:p>
        </p:txBody>
      </p:sp>
      <p:pic>
        <p:nvPicPr>
          <p:cNvPr descr="sterescopicimage.jpg" id="566" name="Shape 566"/>
          <p:cNvPicPr preferRelativeResize="0"/>
          <p:nvPr/>
        </p:nvPicPr>
        <p:blipFill>
          <a:blip r:embed="rId3">
            <a:alphaModFix/>
          </a:blip>
          <a:stretch>
            <a:fillRect/>
          </a:stretch>
        </p:blipFill>
        <p:spPr>
          <a:xfrm>
            <a:off x="4343400" y="2769575"/>
            <a:ext cx="4800600" cy="2373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72" name="Shape 572"/>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descr="StereoscopicDemo.gif" id="573" name="Shape 573"/>
          <p:cNvPicPr preferRelativeResize="0"/>
          <p:nvPr/>
        </p:nvPicPr>
        <p:blipFill>
          <a:blip r:embed="rId3">
            <a:alphaModFix/>
          </a:blip>
          <a:stretch>
            <a:fillRect/>
          </a:stretch>
        </p:blipFill>
        <p:spPr>
          <a:xfrm>
            <a:off x="0" y="247650"/>
            <a:ext cx="9144000" cy="4648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Shape 57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Stretching the frames PLURAL</a:t>
            </a:r>
          </a:p>
        </p:txBody>
      </p:sp>
      <p:sp>
        <p:nvSpPr>
          <p:cNvPr id="579" name="Shape 57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In order to imply distance without creating distance, moving the frames further apart will give the correct i</a:t>
            </a:r>
            <a:r>
              <a:rPr lang="en"/>
              <a:t>mpression</a:t>
            </a:r>
          </a:p>
          <a:p>
            <a:pPr indent="0" lvl="0" marL="0">
              <a:spcBef>
                <a:spcPts val="0"/>
              </a:spcBef>
              <a:buNone/>
            </a:pPr>
            <a:r>
              <a:rPr lang="en"/>
              <a:t>For this we can simply use cameras in the virtual world.</a:t>
            </a:r>
          </a:p>
          <a:p>
            <a:pPr indent="0" lvl="0" marL="0">
              <a:spcBef>
                <a:spcPts val="0"/>
              </a:spcBef>
              <a:buNone/>
            </a:pPr>
            <a:r>
              <a:t/>
            </a:r>
            <a:endParaRPr/>
          </a:p>
        </p:txBody>
      </p:sp>
      <p:pic>
        <p:nvPicPr>
          <p:cNvPr descr="sterescopicimage.jpg" id="580" name="Shape 580"/>
          <p:cNvPicPr preferRelativeResize="0"/>
          <p:nvPr/>
        </p:nvPicPr>
        <p:blipFill>
          <a:blip r:embed="rId3">
            <a:alphaModFix/>
          </a:blip>
          <a:stretch>
            <a:fillRect/>
          </a:stretch>
        </p:blipFill>
        <p:spPr>
          <a:xfrm>
            <a:off x="1142825" y="2543500"/>
            <a:ext cx="4800600" cy="2522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a:spcBef>
                <a:spcPts val="0"/>
              </a:spcBef>
              <a:buNone/>
            </a:pPr>
            <a:r>
              <a:rPr lang="en"/>
              <a:t>High Level Overview</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Shape 585"/>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Administrative</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Shape 590"/>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Division of Labor</a:t>
            </a:r>
          </a:p>
        </p:txBody>
      </p:sp>
      <p:graphicFrame>
        <p:nvGraphicFramePr>
          <p:cNvPr id="591" name="Shape 591"/>
          <p:cNvGraphicFramePr/>
          <p:nvPr/>
        </p:nvGraphicFramePr>
        <p:xfrm>
          <a:off x="952500" y="1619250"/>
          <a:ext cx="3000000" cy="3000000"/>
        </p:xfrm>
        <a:graphic>
          <a:graphicData uri="http://schemas.openxmlformats.org/drawingml/2006/table">
            <a:tbl>
              <a:tblPr>
                <a:noFill/>
                <a:tableStyleId>{590AC847-1273-471A-A7B5-B167D9A903AC}</a:tableStyleId>
              </a:tblPr>
              <a:tblGrid>
                <a:gridCol w="2413000"/>
                <a:gridCol w="2413000"/>
                <a:gridCol w="2413000"/>
              </a:tblGrid>
              <a:tr h="381000">
                <a:tc>
                  <a:txBody>
                    <a:bodyPr>
                      <a:noAutofit/>
                    </a:bodyPr>
                    <a:lstStyle/>
                    <a:p>
                      <a:pPr indent="0" lvl="0" marL="0" rtl="0">
                        <a:spcBef>
                          <a:spcPts val="0"/>
                        </a:spcBef>
                        <a:buNone/>
                      </a:pPr>
                      <a:r>
                        <a:t/>
                      </a:r>
                      <a:endParaRPr>
                        <a:solidFill>
                          <a:srgbClr val="FFFFFF"/>
                        </a:solidFill>
                      </a:endParaRP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rtl="0">
                        <a:spcBef>
                          <a:spcPts val="0"/>
                        </a:spcBef>
                        <a:buNone/>
                      </a:pPr>
                      <a:r>
                        <a:rPr b="1" lang="en">
                          <a:solidFill>
                            <a:srgbClr val="FFFFFF"/>
                          </a:solidFill>
                        </a:rPr>
                        <a:t>Primary</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tcPr>
                </a:tc>
                <a:tc>
                  <a:txBody>
                    <a:bodyPr>
                      <a:noAutofit/>
                    </a:bodyPr>
                    <a:lstStyle/>
                    <a:p>
                      <a:pPr indent="0" lvl="0" marL="0" rtl="0">
                        <a:spcBef>
                          <a:spcPts val="0"/>
                        </a:spcBef>
                        <a:buNone/>
                      </a:pPr>
                      <a:r>
                        <a:rPr b="1" lang="en">
                          <a:solidFill>
                            <a:srgbClr val="FFFFFF"/>
                          </a:solidFill>
                        </a:rPr>
                        <a:t>Secondary</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tcPr>
                </a:tc>
              </a:tr>
              <a:tr h="381000">
                <a:tc>
                  <a:txBody>
                    <a:bodyPr>
                      <a:noAutofit/>
                    </a:bodyPr>
                    <a:lstStyle/>
                    <a:p>
                      <a:pPr indent="0" lvl="0" marL="0" algn="r">
                        <a:spcBef>
                          <a:spcPts val="0"/>
                        </a:spcBef>
                        <a:buNone/>
                      </a:pPr>
                      <a:r>
                        <a:rPr b="1" lang="en">
                          <a:solidFill>
                            <a:srgbClr val="FFFFFF"/>
                          </a:solidFill>
                        </a:rPr>
                        <a:t>Applications</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a:spcBef>
                          <a:spcPts val="0"/>
                        </a:spcBef>
                        <a:buNone/>
                      </a:pPr>
                      <a:r>
                        <a:rPr lang="en">
                          <a:solidFill>
                            <a:srgbClr val="FFFFFF"/>
                          </a:solidFill>
                        </a:rPr>
                        <a:t>Matt</a:t>
                      </a:r>
                    </a:p>
                  </a:txBody>
                  <a:tcPr marT="91425" marB="91425" marR="91425" marL="91425"/>
                </a:tc>
                <a:tc>
                  <a:txBody>
                    <a:bodyPr>
                      <a:noAutofit/>
                    </a:bodyPr>
                    <a:lstStyle/>
                    <a:p>
                      <a:pPr indent="0" lvl="0" marL="0">
                        <a:spcBef>
                          <a:spcPts val="0"/>
                        </a:spcBef>
                        <a:buNone/>
                      </a:pPr>
                      <a:r>
                        <a:rPr lang="en">
                          <a:solidFill>
                            <a:srgbClr val="FFFFFF"/>
                          </a:solidFill>
                        </a:rPr>
                        <a:t>Eric Smithson</a:t>
                      </a:r>
                    </a:p>
                  </a:txBody>
                  <a:tcPr marT="91425" marB="91425" marR="91425" marL="91425"/>
                </a:tc>
              </a:tr>
              <a:tr h="381000">
                <a:tc>
                  <a:txBody>
                    <a:bodyPr>
                      <a:noAutofit/>
                    </a:bodyPr>
                    <a:lstStyle/>
                    <a:p>
                      <a:pPr indent="0" lvl="0" marL="0" algn="r">
                        <a:spcBef>
                          <a:spcPts val="0"/>
                        </a:spcBef>
                        <a:buNone/>
                      </a:pPr>
                      <a:r>
                        <a:rPr b="1" lang="en">
                          <a:solidFill>
                            <a:srgbClr val="FFFFFF"/>
                          </a:solidFill>
                        </a:rPr>
                        <a:t>Hardware</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a:spcBef>
                          <a:spcPts val="0"/>
                        </a:spcBef>
                        <a:buNone/>
                      </a:pPr>
                      <a:r>
                        <a:rPr lang="en">
                          <a:solidFill>
                            <a:srgbClr val="FFFFFF"/>
                          </a:solidFill>
                        </a:rPr>
                        <a:t>Col Schacht</a:t>
                      </a:r>
                    </a:p>
                  </a:txBody>
                  <a:tcPr marT="91425" marB="91425" marR="91425" marL="91425"/>
                </a:tc>
                <a:tc>
                  <a:txBody>
                    <a:bodyPr>
                      <a:noAutofit/>
                    </a:bodyPr>
                    <a:lstStyle/>
                    <a:p>
                      <a:pPr indent="0" lvl="0" marL="0">
                        <a:spcBef>
                          <a:spcPts val="0"/>
                        </a:spcBef>
                        <a:buNone/>
                      </a:pPr>
                      <a:r>
                        <a:rPr lang="en">
                          <a:solidFill>
                            <a:srgbClr val="FFFFFF"/>
                          </a:solidFill>
                        </a:rPr>
                        <a:t>Dane Bouchie</a:t>
                      </a:r>
                    </a:p>
                  </a:txBody>
                  <a:tcPr marT="91425" marB="91425" marR="91425" marL="91425"/>
                </a:tc>
              </a:tr>
              <a:tr h="381000">
                <a:tc>
                  <a:txBody>
                    <a:bodyPr>
                      <a:noAutofit/>
                    </a:bodyPr>
                    <a:lstStyle/>
                    <a:p>
                      <a:pPr indent="0" lvl="0" marL="0" algn="r">
                        <a:spcBef>
                          <a:spcPts val="0"/>
                        </a:spcBef>
                        <a:buNone/>
                      </a:pPr>
                      <a:r>
                        <a:rPr b="1" lang="en">
                          <a:solidFill>
                            <a:srgbClr val="FFFFFF"/>
                          </a:solidFill>
                        </a:rPr>
                        <a:t>Interfacing</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a:spcBef>
                          <a:spcPts val="0"/>
                        </a:spcBef>
                        <a:buNone/>
                      </a:pPr>
                      <a:r>
                        <a:rPr lang="en">
                          <a:solidFill>
                            <a:srgbClr val="FFFFFF"/>
                          </a:solidFill>
                        </a:rPr>
                        <a:t>Eric Smithson</a:t>
                      </a:r>
                    </a:p>
                  </a:txBody>
                  <a:tcPr marT="91425" marB="91425" marR="91425" marL="91425"/>
                </a:tc>
                <a:tc>
                  <a:txBody>
                    <a:bodyPr>
                      <a:noAutofit/>
                    </a:bodyPr>
                    <a:lstStyle/>
                    <a:p>
                      <a:pPr indent="0" lvl="0" marL="0">
                        <a:spcBef>
                          <a:spcPts val="0"/>
                        </a:spcBef>
                        <a:buNone/>
                      </a:pPr>
                      <a:r>
                        <a:rPr lang="en">
                          <a:solidFill>
                            <a:srgbClr val="FFFFFF"/>
                          </a:solidFill>
                        </a:rPr>
                        <a:t>Dane Bouchie</a:t>
                      </a:r>
                    </a:p>
                  </a:txBody>
                  <a:tcPr marT="91425" marB="91425" marR="91425" marL="91425"/>
                </a:tc>
              </a:tr>
              <a:tr h="381000">
                <a:tc>
                  <a:txBody>
                    <a:bodyPr>
                      <a:noAutofit/>
                    </a:bodyPr>
                    <a:lstStyle/>
                    <a:p>
                      <a:pPr indent="0" lvl="0" marL="0" rtl="0" algn="r">
                        <a:spcBef>
                          <a:spcPts val="0"/>
                        </a:spcBef>
                        <a:buNone/>
                      </a:pPr>
                      <a:r>
                        <a:rPr b="1" lang="en">
                          <a:solidFill>
                            <a:srgbClr val="FFFFFF"/>
                          </a:solidFill>
                        </a:rPr>
                        <a:t>Head-Tracking</a:t>
                      </a:r>
                    </a:p>
                  </a:txBody>
                  <a:tcPr marT="91425" marB="91425" marR="91425" marL="91425">
                    <a:lnL cap="flat" cmpd="sng" w="9525">
                      <a:solidFill>
                        <a:srgbClr val="9E9E9E">
                          <a:alpha val="0"/>
                        </a:srgbClr>
                      </a:solidFill>
                      <a:prstDash val="solid"/>
                      <a:round/>
                      <a:headEnd len="med" w="med" type="none"/>
                      <a:tailEnd len="med" w="med" type="none"/>
                    </a:lnL>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rtl="0">
                        <a:spcBef>
                          <a:spcPts val="0"/>
                        </a:spcBef>
                        <a:buNone/>
                      </a:pPr>
                      <a:r>
                        <a:rPr lang="en">
                          <a:solidFill>
                            <a:srgbClr val="FFFFFF"/>
                          </a:solidFill>
                        </a:rPr>
                        <a:t>Dane Bouchie</a:t>
                      </a:r>
                    </a:p>
                  </a:txBody>
                  <a:tcPr marT="91425" marB="91425" marR="91425" marL="91425"/>
                </a:tc>
                <a:tc>
                  <a:txBody>
                    <a:bodyPr>
                      <a:noAutofit/>
                    </a:bodyPr>
                    <a:lstStyle/>
                    <a:p>
                      <a:pPr indent="0" lvl="0" marL="0" rtl="0">
                        <a:spcBef>
                          <a:spcPts val="0"/>
                        </a:spcBef>
                        <a:buNone/>
                      </a:pPr>
                      <a:r>
                        <a:rPr lang="en">
                          <a:solidFill>
                            <a:schemeClr val="lt1"/>
                          </a:solidFill>
                        </a:rPr>
                        <a:t>Eric Smithson</a:t>
                      </a:r>
                    </a:p>
                  </a:txBody>
                  <a:tcPr marT="91425" marB="91425" marR="91425" marL="91425"/>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Shape 59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AGILE Process (Eric)</a:t>
            </a:r>
          </a:p>
        </p:txBody>
      </p:sp>
      <p:sp>
        <p:nvSpPr>
          <p:cNvPr id="597" name="Shape 59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We track our progress using a trello board. Tasks are tracked across sprints as either Todo, In Progress, In Review, and finally Completed</a:t>
            </a:r>
          </a:p>
          <a:p>
            <a:pPr indent="0" lvl="0" marL="0">
              <a:spcBef>
                <a:spcPts val="0"/>
              </a:spcBef>
              <a:buNone/>
            </a:pPr>
            <a:r>
              <a:rPr lang="en"/>
              <a:t>Tasks are assigned every two weeks.</a:t>
            </a:r>
          </a:p>
          <a:p>
            <a:pPr indent="0" lvl="0" marL="0">
              <a:spcBef>
                <a:spcPts val="0"/>
              </a:spcBef>
              <a:buNone/>
            </a:pPr>
            <a:r>
              <a:rPr lang="en"/>
              <a:t>We have in person standup meetings every Wednesday in chat and every Friday in person. In these standup meetings every group member conveys the following information:</a:t>
            </a:r>
          </a:p>
          <a:p>
            <a:pPr indent="-311150" lvl="0" marL="457200" rtl="0">
              <a:spcBef>
                <a:spcPts val="0"/>
              </a:spcBef>
              <a:spcAft>
                <a:spcPts val="0"/>
              </a:spcAft>
              <a:buSzPts val="1300"/>
              <a:buChar char="●"/>
            </a:pPr>
            <a:r>
              <a:rPr lang="en"/>
              <a:t>What they did since last meeting</a:t>
            </a:r>
          </a:p>
          <a:p>
            <a:pPr indent="-311150" lvl="0" marL="457200" rtl="0">
              <a:spcBef>
                <a:spcPts val="0"/>
              </a:spcBef>
              <a:spcAft>
                <a:spcPts val="0"/>
              </a:spcAft>
              <a:buSzPts val="1300"/>
              <a:buChar char="●"/>
            </a:pPr>
            <a:r>
              <a:rPr lang="en"/>
              <a:t>What they are planning to do until the next meeting</a:t>
            </a:r>
          </a:p>
          <a:p>
            <a:pPr indent="-311150" lvl="0" marL="457200">
              <a:spcBef>
                <a:spcPts val="0"/>
              </a:spcBef>
              <a:buSzPts val="1300"/>
              <a:buChar char="●"/>
            </a:pPr>
            <a:r>
              <a:rPr lang="en"/>
              <a:t>What, if anything, is blocking them (i.e. something they can’t work on until someone else in the group completes a task)</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Shape 60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Budget</a:t>
            </a:r>
          </a:p>
        </p:txBody>
      </p:sp>
      <p:graphicFrame>
        <p:nvGraphicFramePr>
          <p:cNvPr id="603" name="Shape 603"/>
          <p:cNvGraphicFramePr/>
          <p:nvPr/>
        </p:nvGraphicFramePr>
        <p:xfrm>
          <a:off x="1600200" y="1307850"/>
          <a:ext cx="3000000" cy="3000000"/>
        </p:xfrm>
        <a:graphic>
          <a:graphicData uri="http://schemas.openxmlformats.org/drawingml/2006/table">
            <a:tbl>
              <a:tblPr>
                <a:noFill/>
                <a:tableStyleId>{C5952463-953D-43BE-91EC-1BDE271476EF}</a:tableStyleId>
              </a:tblPr>
              <a:tblGrid>
                <a:gridCol w="3057525"/>
                <a:gridCol w="904875"/>
                <a:gridCol w="1981200"/>
              </a:tblGrid>
              <a:tr h="12700">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Item</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Quantity</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Budget Allocation Per Item</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Head Tracking </a:t>
                      </a:r>
                      <a:r>
                        <a:rPr lang="en" sz="1200">
                          <a:solidFill>
                            <a:srgbClr val="FFFFFF"/>
                          </a:solidFill>
                          <a:latin typeface="Droid Sans"/>
                          <a:ea typeface="Droid Sans"/>
                          <a:cs typeface="Droid Sans"/>
                          <a:sym typeface="Droid Sans"/>
                        </a:rPr>
                        <a:t>Electronics (Parts)</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$100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Head Tracking </a:t>
                      </a:r>
                      <a:r>
                        <a:rPr lang="en" sz="1200">
                          <a:solidFill>
                            <a:srgbClr val="FFFFFF"/>
                          </a:solidFill>
                          <a:latin typeface="Droid Sans"/>
                          <a:ea typeface="Droid Sans"/>
                          <a:cs typeface="Droid Sans"/>
                          <a:sym typeface="Droid Sans"/>
                        </a:rPr>
                        <a:t>System Board</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3-6</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$80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Desktop System (Rendering)</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$0 (Pre-owned)</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Stereoscopic </a:t>
                      </a:r>
                      <a:r>
                        <a:rPr lang="en" sz="1200">
                          <a:solidFill>
                            <a:srgbClr val="FFFFFF"/>
                          </a:solidFill>
                          <a:latin typeface="Droid Sans"/>
                          <a:ea typeface="Droid Sans"/>
                          <a:cs typeface="Droid Sans"/>
                          <a:sym typeface="Droid Sans"/>
                        </a:rPr>
                        <a:t>Integration Software </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$50 (Exp.)</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Base Materials</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N/A (1)</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$300 (Exp.)</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DLP Projector</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$350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3D Glasses</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5</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$20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r h="12700">
                <a:tc>
                  <a:txBody>
                    <a:bodyPr>
                      <a:noAutofit/>
                    </a:bodyPr>
                    <a:lstStyle/>
                    <a:p>
                      <a:pPr indent="0" lvl="0" marL="0" rtl="0" algn="just">
                        <a:spcBef>
                          <a:spcPts val="0"/>
                        </a:spcBef>
                        <a:buNone/>
                      </a:pPr>
                      <a:r>
                        <a:rPr b="1" lang="en" sz="1200">
                          <a:solidFill>
                            <a:srgbClr val="FFFFFF"/>
                          </a:solidFill>
                          <a:latin typeface="Droid Sans"/>
                          <a:ea typeface="Droid Sans"/>
                          <a:cs typeface="Droid Sans"/>
                          <a:sym typeface="Droid Sans"/>
                        </a:rPr>
                        <a:t>Budget</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N/A</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c>
                  <a:txBody>
                    <a:bodyPr>
                      <a:noAutofit/>
                    </a:bodyPr>
                    <a:lstStyle/>
                    <a:p>
                      <a:pPr indent="0" lvl="0" marL="0" rtl="0" algn="just">
                        <a:spcBef>
                          <a:spcPts val="0"/>
                        </a:spcBef>
                        <a:buNone/>
                      </a:pPr>
                      <a:r>
                        <a:rPr lang="en" sz="1200">
                          <a:solidFill>
                            <a:srgbClr val="FFFFFF"/>
                          </a:solidFill>
                          <a:latin typeface="Droid Sans"/>
                          <a:ea typeface="Droid Sans"/>
                          <a:cs typeface="Droid Sans"/>
                          <a:sym typeface="Droid Sans"/>
                        </a:rPr>
                        <a:t>$3000</a:t>
                      </a:r>
                    </a:p>
                  </a:txBody>
                  <a:tcPr marT="63500" marB="63500" marR="63500" marL="63500">
                    <a:lnL cap="flat" cmpd="sng" w="12700">
                      <a:solidFill>
                        <a:srgbClr val="FFFFFF"/>
                      </a:solidFill>
                      <a:prstDash val="solid"/>
                      <a:round/>
                      <a:headEnd len="med" w="med" type="none"/>
                      <a:tailEnd len="med" w="med" type="none"/>
                    </a:lnL>
                    <a:lnR cap="flat" cmpd="sng" w="12700">
                      <a:solidFill>
                        <a:srgbClr val="FFFFFF"/>
                      </a:solidFill>
                      <a:prstDash val="solid"/>
                      <a:round/>
                      <a:headEnd len="med" w="med" type="none"/>
                      <a:tailEnd len="med" w="med" type="none"/>
                    </a:lnR>
                    <a:lnT cap="flat" cmpd="sng" w="12700">
                      <a:solidFill>
                        <a:srgbClr val="FFFFFF"/>
                      </a:solidFill>
                      <a:prstDash val="solid"/>
                      <a:round/>
                      <a:headEnd len="med" w="med" type="none"/>
                      <a:tailEnd len="med" w="med" type="none"/>
                    </a:lnT>
                    <a:lnB cap="flat" cmpd="sng" w="12700">
                      <a:solidFill>
                        <a:srgbClr val="FFFFFF"/>
                      </a:solidFill>
                      <a:prstDash val="solid"/>
                      <a:round/>
                      <a:headEnd len="med" w="med" type="none"/>
                      <a:tailEnd len="med" w="med" type="none"/>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Shape 60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Progress</a:t>
            </a:r>
          </a:p>
        </p:txBody>
      </p:sp>
      <p:sp>
        <p:nvSpPr>
          <p:cNvPr id="609" name="Shape 60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0" lvl="0" marL="0">
              <a:spcBef>
                <a:spcPts val="0"/>
              </a:spcBef>
              <a:buNone/>
            </a:pPr>
            <a:r>
              <a:rPr lang="en"/>
              <a:t>Research : 100%</a:t>
            </a:r>
          </a:p>
          <a:p>
            <a:pPr indent="0" lvl="0" marL="0">
              <a:spcBef>
                <a:spcPts val="0"/>
              </a:spcBef>
              <a:buNone/>
            </a:pPr>
            <a:r>
              <a:rPr lang="en"/>
              <a:t>Overall Design: 100%</a:t>
            </a:r>
          </a:p>
          <a:p>
            <a:pPr indent="0" lvl="0" marL="0">
              <a:spcBef>
                <a:spcPts val="0"/>
              </a:spcBef>
              <a:buNone/>
            </a:pPr>
            <a:r>
              <a:rPr lang="en"/>
              <a:t>Schematic: 100%</a:t>
            </a:r>
          </a:p>
          <a:p>
            <a:pPr indent="0" lvl="0" marL="0">
              <a:spcBef>
                <a:spcPts val="0"/>
              </a:spcBef>
              <a:buNone/>
            </a:pPr>
            <a:r>
              <a:rPr lang="en"/>
              <a:t>PCB: 100%</a:t>
            </a:r>
          </a:p>
          <a:p>
            <a:pPr indent="0" lvl="0" marL="0">
              <a:spcBef>
                <a:spcPts val="0"/>
              </a:spcBef>
              <a:buNone/>
            </a:pPr>
            <a:r>
              <a:rPr lang="en"/>
              <a:t>Embedded Software: 100%</a:t>
            </a:r>
          </a:p>
          <a:p>
            <a:pPr indent="0" lvl="0" marL="0">
              <a:spcBef>
                <a:spcPts val="0"/>
              </a:spcBef>
              <a:buNone/>
            </a:pPr>
            <a:r>
              <a:rPr lang="en"/>
              <a:t>Applications: 100%</a:t>
            </a:r>
          </a:p>
          <a:p>
            <a:pPr indent="0" lvl="0" marL="0">
              <a:spcBef>
                <a:spcPts val="0"/>
              </a:spcBef>
              <a:buNone/>
            </a:pPr>
            <a:r>
              <a:rPr lang="en"/>
              <a:t>Testing and Integration 85%</a:t>
            </a:r>
          </a:p>
          <a:p>
            <a:pPr indent="0" lvl="0" marL="0">
              <a:spcBef>
                <a:spcPts val="0"/>
              </a:spcBef>
              <a:buNone/>
            </a:pPr>
            <a:r>
              <a:t/>
            </a:r>
            <a:endParaRPr/>
          </a:p>
        </p:txBody>
      </p:sp>
      <p:graphicFrame>
        <p:nvGraphicFramePr>
          <p:cNvPr id="610" name="Shape 610"/>
          <p:cNvGraphicFramePr/>
          <p:nvPr/>
        </p:nvGraphicFramePr>
        <p:xfrm>
          <a:off x="4101725" y="1466875"/>
          <a:ext cx="3000000" cy="3000000"/>
        </p:xfrm>
        <a:graphic>
          <a:graphicData uri="http://schemas.openxmlformats.org/drawingml/2006/table">
            <a:tbl>
              <a:tblPr>
                <a:noFill/>
                <a:tableStyleId>{590AC847-1273-471A-A7B5-B167D9A903AC}</a:tableStyleId>
              </a:tblPr>
              <a:tblGrid>
                <a:gridCol w="4234675"/>
              </a:tblGrid>
              <a:tr h="44590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444150">
                <a:tc>
                  <a:txBody>
                    <a:bodyPr>
                      <a:noAutofit/>
                    </a:bodyPr>
                    <a:lstStyle/>
                    <a:p>
                      <a:pPr indent="0" lvl="0" marL="0">
                        <a:spcBef>
                          <a:spcPts val="0"/>
                        </a:spcBef>
                        <a:buNone/>
                      </a:pPr>
                      <a:r>
                        <a:t/>
                      </a:r>
                      <a:endParaRPr/>
                    </a:p>
                  </a:txBody>
                  <a:tcPr marT="91425" marB="91425" marR="91425" marL="91425"/>
                </a:tc>
              </a:tr>
              <a:tr h="356825">
                <a:tc>
                  <a:txBody>
                    <a:bodyPr>
                      <a:noAutofit/>
                    </a:bodyPr>
                    <a:lstStyle/>
                    <a:p>
                      <a:pPr indent="0" lvl="0" marL="0">
                        <a:spcBef>
                          <a:spcPts val="0"/>
                        </a:spcBef>
                        <a:buNone/>
                      </a:pPr>
                      <a:r>
                        <a:t/>
                      </a:r>
                      <a:endParaRPr/>
                    </a:p>
                  </a:txBody>
                  <a:tcPr marT="91425" marB="91425" marR="91425" marL="91425"/>
                </a:tc>
              </a:tr>
            </a:tbl>
          </a:graphicData>
        </a:graphic>
      </p:graphicFrame>
      <p:sp>
        <p:nvSpPr>
          <p:cNvPr id="611" name="Shape 611"/>
          <p:cNvSpPr/>
          <p:nvPr/>
        </p:nvSpPr>
        <p:spPr>
          <a:xfrm>
            <a:off x="4101675" y="1466875"/>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2" name="Shape 612"/>
          <p:cNvSpPr/>
          <p:nvPr/>
        </p:nvSpPr>
        <p:spPr>
          <a:xfrm>
            <a:off x="4101676" y="1912375"/>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3" name="Shape 613"/>
          <p:cNvSpPr/>
          <p:nvPr/>
        </p:nvSpPr>
        <p:spPr>
          <a:xfrm>
            <a:off x="4101675" y="2349000"/>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4" name="Shape 614"/>
          <p:cNvSpPr/>
          <p:nvPr/>
        </p:nvSpPr>
        <p:spPr>
          <a:xfrm>
            <a:off x="4101675" y="2744700"/>
            <a:ext cx="4234800" cy="5013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5" name="Shape 615"/>
          <p:cNvSpPr/>
          <p:nvPr/>
        </p:nvSpPr>
        <p:spPr>
          <a:xfrm>
            <a:off x="4101650" y="3688425"/>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6" name="Shape 616"/>
          <p:cNvSpPr/>
          <p:nvPr/>
        </p:nvSpPr>
        <p:spPr>
          <a:xfrm>
            <a:off x="4101650" y="3251800"/>
            <a:ext cx="4234800" cy="445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617" name="Shape 617"/>
          <p:cNvSpPr/>
          <p:nvPr/>
        </p:nvSpPr>
        <p:spPr>
          <a:xfrm>
            <a:off x="4101650" y="4133925"/>
            <a:ext cx="3599700" cy="395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idx="1" type="body"/>
          </p:nvPr>
        </p:nvSpPr>
        <p:spPr>
          <a:xfrm>
            <a:off x="1297500" y="1567550"/>
            <a:ext cx="3403200" cy="2911200"/>
          </a:xfrm>
          <a:prstGeom prst="rect">
            <a:avLst/>
          </a:prstGeom>
        </p:spPr>
        <p:txBody>
          <a:bodyPr anchorCtr="0" anchor="t" bIns="91425" lIns="91425" rIns="91425" wrap="square" tIns="91425">
            <a:noAutofit/>
          </a:bodyPr>
          <a:lstStyle/>
          <a:p>
            <a:pPr indent="-311150" lvl="0" marL="457200" rtl="0">
              <a:spcBef>
                <a:spcPts val="0"/>
              </a:spcBef>
              <a:spcAft>
                <a:spcPts val="0"/>
              </a:spcAft>
              <a:buSzPts val="1300"/>
              <a:buChar char="●"/>
            </a:pPr>
            <a:r>
              <a:rPr lang="en"/>
              <a:t>Head Tracking</a:t>
            </a:r>
          </a:p>
          <a:p>
            <a:pPr indent="-298450" lvl="1" marL="914400" rtl="0">
              <a:spcBef>
                <a:spcPts val="0"/>
              </a:spcBef>
              <a:spcAft>
                <a:spcPts val="0"/>
              </a:spcAft>
              <a:buSzPts val="1100"/>
              <a:buChar char="○"/>
            </a:pPr>
            <a:r>
              <a:rPr lang="en"/>
              <a:t>Tracks user’s head movements to determine eye position</a:t>
            </a:r>
          </a:p>
          <a:p>
            <a:pPr indent="-298450" lvl="1" marL="914400" rtl="0">
              <a:spcBef>
                <a:spcPts val="0"/>
              </a:spcBef>
              <a:spcAft>
                <a:spcPts val="0"/>
              </a:spcAft>
              <a:buSzPts val="1100"/>
              <a:buChar char="○"/>
            </a:pPr>
            <a:r>
              <a:rPr lang="en"/>
              <a:t>Sends position data to application system</a:t>
            </a:r>
          </a:p>
          <a:p>
            <a:pPr indent="-311150" lvl="0" marL="457200" rtl="0">
              <a:spcBef>
                <a:spcPts val="0"/>
              </a:spcBef>
              <a:spcAft>
                <a:spcPts val="0"/>
              </a:spcAft>
              <a:buSzPts val="1300"/>
              <a:buChar char="●"/>
            </a:pPr>
            <a:r>
              <a:rPr lang="en"/>
              <a:t>Application </a:t>
            </a:r>
            <a:r>
              <a:rPr lang="en"/>
              <a:t>(Graphics Engine)</a:t>
            </a:r>
          </a:p>
          <a:p>
            <a:pPr indent="-298450" lvl="1" marL="914400" rtl="0">
              <a:spcBef>
                <a:spcPts val="0"/>
              </a:spcBef>
              <a:spcAft>
                <a:spcPts val="0"/>
              </a:spcAft>
              <a:buSzPts val="1100"/>
              <a:buChar char="○"/>
            </a:pPr>
            <a:r>
              <a:rPr lang="en"/>
              <a:t>Runs 3D application such as a game or design program</a:t>
            </a:r>
          </a:p>
          <a:p>
            <a:pPr indent="-298450" lvl="1" marL="914400" rtl="0">
              <a:spcBef>
                <a:spcPts val="0"/>
              </a:spcBef>
              <a:spcAft>
                <a:spcPts val="0"/>
              </a:spcAft>
              <a:buSzPts val="1100"/>
              <a:buChar char="○"/>
            </a:pPr>
            <a:r>
              <a:rPr lang="en"/>
              <a:t>Renders application graphics</a:t>
            </a:r>
          </a:p>
          <a:p>
            <a:pPr indent="-298450" lvl="1" marL="914400" rtl="0">
              <a:spcBef>
                <a:spcPts val="0"/>
              </a:spcBef>
              <a:spcAft>
                <a:spcPts val="0"/>
              </a:spcAft>
              <a:buSzPts val="1100"/>
              <a:buChar char="○"/>
            </a:pPr>
            <a:r>
              <a:rPr lang="en"/>
              <a:t>Sends display data to display</a:t>
            </a:r>
          </a:p>
          <a:p>
            <a:pPr indent="-311150" lvl="0" marL="457200" rtl="0">
              <a:spcBef>
                <a:spcPts val="0"/>
              </a:spcBef>
              <a:spcAft>
                <a:spcPts val="0"/>
              </a:spcAft>
              <a:buSzPts val="1300"/>
              <a:buChar char="●"/>
            </a:pPr>
            <a:r>
              <a:rPr lang="en"/>
              <a:t>Display </a:t>
            </a:r>
          </a:p>
          <a:p>
            <a:pPr indent="-298450" lvl="1" marL="914400" rtl="0">
              <a:spcBef>
                <a:spcPts val="0"/>
              </a:spcBef>
              <a:spcAft>
                <a:spcPts val="0"/>
              </a:spcAft>
              <a:buSzPts val="1100"/>
              <a:buChar char="○"/>
            </a:pPr>
            <a:r>
              <a:rPr lang="en"/>
              <a:t>Stationary housing</a:t>
            </a:r>
          </a:p>
          <a:p>
            <a:pPr indent="-298450" lvl="1" marL="914400" rtl="0">
              <a:spcBef>
                <a:spcPts val="0"/>
              </a:spcBef>
              <a:spcAft>
                <a:spcPts val="0"/>
              </a:spcAft>
              <a:buSzPts val="1100"/>
              <a:buChar char="○"/>
            </a:pPr>
            <a:r>
              <a:rPr lang="en"/>
              <a:t>Projects stereoscopic screen on housing</a:t>
            </a:r>
          </a:p>
          <a:p>
            <a:pPr indent="-298450" lvl="1" marL="914400">
              <a:spcBef>
                <a:spcPts val="0"/>
              </a:spcBef>
              <a:buSzPts val="1100"/>
              <a:buChar char="○"/>
            </a:pPr>
            <a:r>
              <a:rPr lang="en"/>
              <a:t>User glasses handle stereoscopy</a:t>
            </a:r>
          </a:p>
        </p:txBody>
      </p:sp>
      <p:sp>
        <p:nvSpPr>
          <p:cNvPr id="171" name="Shape 17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System Overview </a:t>
            </a:r>
          </a:p>
        </p:txBody>
      </p:sp>
      <p:sp>
        <p:nvSpPr>
          <p:cNvPr id="172" name="Shape 172"/>
          <p:cNvSpPr/>
          <p:nvPr/>
        </p:nvSpPr>
        <p:spPr>
          <a:xfrm>
            <a:off x="5790750" y="1567550"/>
            <a:ext cx="24411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Head Tracking</a:t>
            </a:r>
          </a:p>
        </p:txBody>
      </p:sp>
      <p:sp>
        <p:nvSpPr>
          <p:cNvPr id="173" name="Shape 173"/>
          <p:cNvSpPr/>
          <p:nvPr/>
        </p:nvSpPr>
        <p:spPr>
          <a:xfrm>
            <a:off x="5790750" y="2683388"/>
            <a:ext cx="24411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Application</a:t>
            </a:r>
          </a:p>
          <a:p>
            <a:pPr indent="0" lvl="0" marL="0" rtl="0" algn="ctr">
              <a:spcBef>
                <a:spcPts val="0"/>
              </a:spcBef>
              <a:buNone/>
            </a:pPr>
            <a:r>
              <a:rPr lang="en">
                <a:solidFill>
                  <a:schemeClr val="lt1"/>
                </a:solidFill>
              </a:rPr>
              <a:t>(Graphics Engine) </a:t>
            </a:r>
          </a:p>
        </p:txBody>
      </p:sp>
      <p:sp>
        <p:nvSpPr>
          <p:cNvPr id="174" name="Shape 174"/>
          <p:cNvSpPr/>
          <p:nvPr/>
        </p:nvSpPr>
        <p:spPr>
          <a:xfrm>
            <a:off x="5790750" y="3799225"/>
            <a:ext cx="24411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Display (</a:t>
            </a:r>
            <a:r>
              <a:rPr lang="en">
                <a:solidFill>
                  <a:schemeClr val="lt1"/>
                </a:solidFill>
              </a:rPr>
              <a:t>Stereoscopic</a:t>
            </a:r>
            <a:r>
              <a:rPr lang="en">
                <a:solidFill>
                  <a:schemeClr val="lt1"/>
                </a:solidFill>
              </a:rPr>
              <a:t> Projector)</a:t>
            </a:r>
          </a:p>
        </p:txBody>
      </p:sp>
      <p:cxnSp>
        <p:nvCxnSpPr>
          <p:cNvPr id="175" name="Shape 175"/>
          <p:cNvCxnSpPr>
            <a:stCxn id="172" idx="2"/>
            <a:endCxn id="173" idx="0"/>
          </p:cNvCxnSpPr>
          <p:nvPr/>
        </p:nvCxnSpPr>
        <p:spPr>
          <a:xfrm>
            <a:off x="7011300" y="2305550"/>
            <a:ext cx="0" cy="377700"/>
          </a:xfrm>
          <a:prstGeom prst="straightConnector1">
            <a:avLst/>
          </a:prstGeom>
          <a:noFill/>
          <a:ln cap="flat" cmpd="sng" w="9525">
            <a:solidFill>
              <a:schemeClr val="dk2"/>
            </a:solidFill>
            <a:prstDash val="solid"/>
            <a:round/>
            <a:headEnd len="lg" w="lg" type="none"/>
            <a:tailEnd len="lg" w="lg" type="triangle"/>
          </a:ln>
        </p:spPr>
      </p:cxnSp>
      <p:cxnSp>
        <p:nvCxnSpPr>
          <p:cNvPr id="176" name="Shape 176"/>
          <p:cNvCxnSpPr>
            <a:stCxn id="173" idx="2"/>
            <a:endCxn id="174" idx="0"/>
          </p:cNvCxnSpPr>
          <p:nvPr/>
        </p:nvCxnSpPr>
        <p:spPr>
          <a:xfrm>
            <a:off x="7011300" y="3421388"/>
            <a:ext cx="0" cy="377700"/>
          </a:xfrm>
          <a:prstGeom prst="straightConnector1">
            <a:avLst/>
          </a:prstGeom>
          <a:noFill/>
          <a:ln cap="flat" cmpd="sng" w="9525">
            <a:solidFill>
              <a:schemeClr val="dk2"/>
            </a:solidFill>
            <a:prstDash val="solid"/>
            <a:round/>
            <a:headEnd len="lg" w="lg" type="none"/>
            <a:tailEnd len="lg" w="lg"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a:t>C</a:t>
            </a:r>
            <a:r>
              <a:rPr lang="en"/>
              <a:t>omponent Overview </a:t>
            </a:r>
          </a:p>
        </p:txBody>
      </p:sp>
      <p:sp>
        <p:nvSpPr>
          <p:cNvPr id="182" name="Shape 182"/>
          <p:cNvSpPr/>
          <p:nvPr/>
        </p:nvSpPr>
        <p:spPr>
          <a:xfrm>
            <a:off x="2311000" y="3213575"/>
            <a:ext cx="1220400" cy="738000"/>
          </a:xfrm>
          <a:prstGeom prst="rect">
            <a:avLst/>
          </a:prstGeom>
          <a:solidFill>
            <a:schemeClr val="accent1"/>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chemeClr val="lt1"/>
                </a:solidFill>
              </a:rPr>
              <a:t>User</a:t>
            </a:r>
          </a:p>
        </p:txBody>
      </p:sp>
      <p:sp>
        <p:nvSpPr>
          <p:cNvPr id="183" name="Shape 183"/>
          <p:cNvSpPr/>
          <p:nvPr/>
        </p:nvSpPr>
        <p:spPr>
          <a:xfrm>
            <a:off x="4206750" y="2351700"/>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Projector</a:t>
            </a:r>
          </a:p>
        </p:txBody>
      </p:sp>
      <p:cxnSp>
        <p:nvCxnSpPr>
          <p:cNvPr id="184" name="Shape 184"/>
          <p:cNvCxnSpPr>
            <a:stCxn id="182" idx="0"/>
            <a:endCxn id="185" idx="2"/>
          </p:cNvCxnSpPr>
          <p:nvPr/>
        </p:nvCxnSpPr>
        <p:spPr>
          <a:xfrm rot="10800000">
            <a:off x="2921200" y="1764875"/>
            <a:ext cx="0" cy="1448700"/>
          </a:xfrm>
          <a:prstGeom prst="straightConnector1">
            <a:avLst/>
          </a:prstGeom>
          <a:noFill/>
          <a:ln cap="flat" cmpd="sng" w="19050">
            <a:solidFill>
              <a:schemeClr val="dk2"/>
            </a:solidFill>
            <a:prstDash val="solid"/>
            <a:round/>
            <a:headEnd len="lg" w="lg" type="none"/>
            <a:tailEnd len="lg" w="lg" type="triangle"/>
          </a:ln>
        </p:spPr>
      </p:cxnSp>
      <p:sp>
        <p:nvSpPr>
          <p:cNvPr id="186" name="Shape 186"/>
          <p:cNvSpPr/>
          <p:nvPr/>
        </p:nvSpPr>
        <p:spPr>
          <a:xfrm>
            <a:off x="4206750" y="4045500"/>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Input Controller</a:t>
            </a:r>
          </a:p>
        </p:txBody>
      </p:sp>
      <p:sp>
        <p:nvSpPr>
          <p:cNvPr id="187" name="Shape 187"/>
          <p:cNvSpPr/>
          <p:nvPr/>
        </p:nvSpPr>
        <p:spPr>
          <a:xfrm>
            <a:off x="4206750" y="3213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Speaker</a:t>
            </a:r>
          </a:p>
        </p:txBody>
      </p:sp>
      <p:sp>
        <p:nvSpPr>
          <p:cNvPr id="188" name="Shape 188"/>
          <p:cNvSpPr/>
          <p:nvPr/>
        </p:nvSpPr>
        <p:spPr>
          <a:xfrm>
            <a:off x="4206738" y="1504788"/>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Cameras</a:t>
            </a:r>
          </a:p>
        </p:txBody>
      </p:sp>
      <p:sp>
        <p:nvSpPr>
          <p:cNvPr id="189" name="Shape 189"/>
          <p:cNvSpPr/>
          <p:nvPr/>
        </p:nvSpPr>
        <p:spPr>
          <a:xfrm>
            <a:off x="6102400" y="1026888"/>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Tracking Processor</a:t>
            </a:r>
          </a:p>
        </p:txBody>
      </p:sp>
      <p:sp>
        <p:nvSpPr>
          <p:cNvPr id="185" name="Shape 185"/>
          <p:cNvSpPr/>
          <p:nvPr/>
        </p:nvSpPr>
        <p:spPr>
          <a:xfrm>
            <a:off x="2311100" y="1026900"/>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Glasses</a:t>
            </a:r>
          </a:p>
        </p:txBody>
      </p:sp>
      <p:sp>
        <p:nvSpPr>
          <p:cNvPr id="190" name="Shape 190"/>
          <p:cNvSpPr/>
          <p:nvPr/>
        </p:nvSpPr>
        <p:spPr>
          <a:xfrm>
            <a:off x="6102500" y="3213575"/>
            <a:ext cx="1220400" cy="7380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t>Application &amp; Graphics Processor</a:t>
            </a:r>
          </a:p>
        </p:txBody>
      </p:sp>
      <p:cxnSp>
        <p:nvCxnSpPr>
          <p:cNvPr id="191" name="Shape 191"/>
          <p:cNvCxnSpPr>
            <a:stCxn id="182" idx="3"/>
            <a:endCxn id="186" idx="1"/>
          </p:cNvCxnSpPr>
          <p:nvPr/>
        </p:nvCxnSpPr>
        <p:spPr>
          <a:xfrm>
            <a:off x="3531400" y="3582575"/>
            <a:ext cx="675300" cy="831900"/>
          </a:xfrm>
          <a:prstGeom prst="straightConnector1">
            <a:avLst/>
          </a:prstGeom>
          <a:noFill/>
          <a:ln cap="flat" cmpd="sng" w="19050">
            <a:solidFill>
              <a:schemeClr val="dk2"/>
            </a:solidFill>
            <a:prstDash val="solid"/>
            <a:round/>
            <a:headEnd len="lg" w="lg" type="none"/>
            <a:tailEnd len="lg" w="lg" type="triangle"/>
          </a:ln>
        </p:spPr>
      </p:cxnSp>
      <p:cxnSp>
        <p:nvCxnSpPr>
          <p:cNvPr id="192" name="Shape 192"/>
          <p:cNvCxnSpPr>
            <a:stCxn id="187" idx="1"/>
            <a:endCxn id="182" idx="3"/>
          </p:cNvCxnSpPr>
          <p:nvPr/>
        </p:nvCxnSpPr>
        <p:spPr>
          <a:xfrm rot="10800000">
            <a:off x="3531450" y="3582575"/>
            <a:ext cx="675300" cy="0"/>
          </a:xfrm>
          <a:prstGeom prst="straightConnector1">
            <a:avLst/>
          </a:prstGeom>
          <a:noFill/>
          <a:ln cap="flat" cmpd="sng" w="19050">
            <a:solidFill>
              <a:schemeClr val="dk2"/>
            </a:solidFill>
            <a:prstDash val="solid"/>
            <a:round/>
            <a:headEnd len="lg" w="lg" type="none"/>
            <a:tailEnd len="lg" w="lg" type="triangle"/>
          </a:ln>
        </p:spPr>
      </p:cxnSp>
      <p:cxnSp>
        <p:nvCxnSpPr>
          <p:cNvPr id="193" name="Shape 193"/>
          <p:cNvCxnSpPr>
            <a:stCxn id="185" idx="3"/>
            <a:endCxn id="188" idx="1"/>
          </p:cNvCxnSpPr>
          <p:nvPr/>
        </p:nvCxnSpPr>
        <p:spPr>
          <a:xfrm>
            <a:off x="3531500" y="1395900"/>
            <a:ext cx="675300" cy="477900"/>
          </a:xfrm>
          <a:prstGeom prst="straightConnector1">
            <a:avLst/>
          </a:prstGeom>
          <a:noFill/>
          <a:ln cap="flat" cmpd="sng" w="19050">
            <a:solidFill>
              <a:schemeClr val="dk2"/>
            </a:solidFill>
            <a:prstDash val="solid"/>
            <a:round/>
            <a:headEnd len="lg" w="lg" type="none"/>
            <a:tailEnd len="lg" w="lg" type="triangle"/>
          </a:ln>
        </p:spPr>
      </p:cxnSp>
      <p:cxnSp>
        <p:nvCxnSpPr>
          <p:cNvPr id="194" name="Shape 194"/>
          <p:cNvCxnSpPr>
            <a:stCxn id="190" idx="1"/>
            <a:endCxn id="183" idx="3"/>
          </p:cNvCxnSpPr>
          <p:nvPr/>
        </p:nvCxnSpPr>
        <p:spPr>
          <a:xfrm rot="10800000">
            <a:off x="5427200" y="2720675"/>
            <a:ext cx="675300" cy="861900"/>
          </a:xfrm>
          <a:prstGeom prst="straightConnector1">
            <a:avLst/>
          </a:prstGeom>
          <a:noFill/>
          <a:ln cap="flat" cmpd="sng" w="19050">
            <a:solidFill>
              <a:schemeClr val="dk2"/>
            </a:solidFill>
            <a:prstDash val="solid"/>
            <a:round/>
            <a:headEnd len="lg" w="lg" type="none"/>
            <a:tailEnd len="lg" w="lg" type="triangle"/>
          </a:ln>
        </p:spPr>
      </p:cxnSp>
      <p:cxnSp>
        <p:nvCxnSpPr>
          <p:cNvPr id="195" name="Shape 195"/>
          <p:cNvCxnSpPr>
            <a:stCxn id="183" idx="1"/>
            <a:endCxn id="182" idx="3"/>
          </p:cNvCxnSpPr>
          <p:nvPr/>
        </p:nvCxnSpPr>
        <p:spPr>
          <a:xfrm flipH="1">
            <a:off x="3531450" y="2720700"/>
            <a:ext cx="675300" cy="861900"/>
          </a:xfrm>
          <a:prstGeom prst="straightConnector1">
            <a:avLst/>
          </a:prstGeom>
          <a:noFill/>
          <a:ln cap="flat" cmpd="sng" w="19050">
            <a:solidFill>
              <a:schemeClr val="dk2"/>
            </a:solidFill>
            <a:prstDash val="solid"/>
            <a:round/>
            <a:headEnd len="lg" w="lg" type="none"/>
            <a:tailEnd len="lg" w="lg" type="triangle"/>
          </a:ln>
        </p:spPr>
      </p:cxnSp>
      <p:cxnSp>
        <p:nvCxnSpPr>
          <p:cNvPr id="196" name="Shape 196"/>
          <p:cNvCxnSpPr>
            <a:stCxn id="189" idx="2"/>
            <a:endCxn id="190" idx="0"/>
          </p:cNvCxnSpPr>
          <p:nvPr/>
        </p:nvCxnSpPr>
        <p:spPr>
          <a:xfrm>
            <a:off x="6712600" y="1764888"/>
            <a:ext cx="0" cy="1448700"/>
          </a:xfrm>
          <a:prstGeom prst="straightConnector1">
            <a:avLst/>
          </a:prstGeom>
          <a:noFill/>
          <a:ln cap="flat" cmpd="sng" w="19050">
            <a:solidFill>
              <a:schemeClr val="dk2"/>
            </a:solidFill>
            <a:prstDash val="solid"/>
            <a:round/>
            <a:headEnd len="lg" w="lg" type="none"/>
            <a:tailEnd len="lg" w="lg" type="triangle"/>
          </a:ln>
        </p:spPr>
      </p:cxnSp>
      <p:cxnSp>
        <p:nvCxnSpPr>
          <p:cNvPr id="197" name="Shape 197"/>
          <p:cNvCxnSpPr>
            <a:stCxn id="188" idx="3"/>
            <a:endCxn id="189" idx="1"/>
          </p:cNvCxnSpPr>
          <p:nvPr/>
        </p:nvCxnSpPr>
        <p:spPr>
          <a:xfrm flipH="1" rot="10800000">
            <a:off x="5427138" y="1395888"/>
            <a:ext cx="675300" cy="477900"/>
          </a:xfrm>
          <a:prstGeom prst="straightConnector1">
            <a:avLst/>
          </a:prstGeom>
          <a:noFill/>
          <a:ln cap="flat" cmpd="sng" w="19050">
            <a:solidFill>
              <a:schemeClr val="dk2"/>
            </a:solidFill>
            <a:prstDash val="solid"/>
            <a:round/>
            <a:headEnd len="lg" w="lg" type="none"/>
            <a:tailEnd len="lg" w="lg" type="triangle"/>
          </a:ln>
        </p:spPr>
      </p:cxnSp>
      <p:cxnSp>
        <p:nvCxnSpPr>
          <p:cNvPr id="198" name="Shape 198"/>
          <p:cNvCxnSpPr>
            <a:stCxn id="186" idx="3"/>
            <a:endCxn id="190" idx="1"/>
          </p:cNvCxnSpPr>
          <p:nvPr/>
        </p:nvCxnSpPr>
        <p:spPr>
          <a:xfrm flipH="1" rot="10800000">
            <a:off x="5427150" y="3582600"/>
            <a:ext cx="675300" cy="831900"/>
          </a:xfrm>
          <a:prstGeom prst="straightConnector1">
            <a:avLst/>
          </a:prstGeom>
          <a:noFill/>
          <a:ln cap="flat" cmpd="sng" w="19050">
            <a:solidFill>
              <a:schemeClr val="dk2"/>
            </a:solidFill>
            <a:prstDash val="solid"/>
            <a:round/>
            <a:headEnd len="lg" w="lg" type="none"/>
            <a:tailEnd len="lg" w="lg" type="triangle"/>
          </a:ln>
        </p:spPr>
      </p:cxnSp>
      <p:cxnSp>
        <p:nvCxnSpPr>
          <p:cNvPr id="199" name="Shape 199"/>
          <p:cNvCxnSpPr>
            <a:stCxn id="185" idx="3"/>
            <a:endCxn id="189" idx="1"/>
          </p:cNvCxnSpPr>
          <p:nvPr/>
        </p:nvCxnSpPr>
        <p:spPr>
          <a:xfrm>
            <a:off x="3531500" y="1395900"/>
            <a:ext cx="2571000" cy="0"/>
          </a:xfrm>
          <a:prstGeom prst="straightConnector1">
            <a:avLst/>
          </a:prstGeom>
          <a:noFill/>
          <a:ln cap="flat" cmpd="sng" w="19050">
            <a:solidFill>
              <a:schemeClr val="dk2"/>
            </a:solidFill>
            <a:prstDash val="solid"/>
            <a:round/>
            <a:headEnd len="lg" w="lg" type="none"/>
            <a:tailEnd len="lg" w="lg" type="triangle"/>
          </a:ln>
        </p:spPr>
      </p:cxnSp>
      <p:cxnSp>
        <p:nvCxnSpPr>
          <p:cNvPr id="200" name="Shape 200"/>
          <p:cNvCxnSpPr>
            <a:stCxn id="190" idx="1"/>
            <a:endCxn id="187" idx="3"/>
          </p:cNvCxnSpPr>
          <p:nvPr/>
        </p:nvCxnSpPr>
        <p:spPr>
          <a:xfrm rot="10800000">
            <a:off x="5427200" y="3582575"/>
            <a:ext cx="675300" cy="0"/>
          </a:xfrm>
          <a:prstGeom prst="straightConnector1">
            <a:avLst/>
          </a:prstGeom>
          <a:noFill/>
          <a:ln cap="flat" cmpd="sng" w="19050">
            <a:solidFill>
              <a:schemeClr val="dk2"/>
            </a:solidFill>
            <a:prstDash val="solid"/>
            <a:round/>
            <a:headEnd len="lg" w="lg" type="none"/>
            <a:tailEnd len="lg" w="lg" type="triangle"/>
          </a:ln>
        </p:spPr>
      </p:cxnSp>
      <p:cxnSp>
        <p:nvCxnSpPr>
          <p:cNvPr id="201" name="Shape 201"/>
          <p:cNvCxnSpPr>
            <a:stCxn id="183" idx="1"/>
            <a:endCxn id="185" idx="3"/>
          </p:cNvCxnSpPr>
          <p:nvPr/>
        </p:nvCxnSpPr>
        <p:spPr>
          <a:xfrm rot="10800000">
            <a:off x="3531450" y="1395900"/>
            <a:ext cx="675300" cy="13248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title"/>
          </p:nvPr>
        </p:nvSpPr>
        <p:spPr>
          <a:xfrm>
            <a:off x="823850" y="2053000"/>
            <a:ext cx="4587000" cy="1148700"/>
          </a:xfrm>
          <a:prstGeom prst="rect">
            <a:avLst/>
          </a:prstGeom>
        </p:spPr>
        <p:txBody>
          <a:bodyPr anchorCtr="0" anchor="ctr" bIns="91425" lIns="91425" rIns="91425" wrap="square" tIns="91425">
            <a:noAutofit/>
          </a:bodyPr>
          <a:lstStyle/>
          <a:p>
            <a:pPr indent="0" lvl="0" marL="0" rtl="0">
              <a:spcBef>
                <a:spcPts val="0"/>
              </a:spcBef>
              <a:buNone/>
            </a:pPr>
            <a:r>
              <a:rPr lang="en"/>
              <a:t>Technical Specification - Glasses</a:t>
            </a:r>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