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9" r:id="rId2"/>
    <p:sldId id="290" r:id="rId3"/>
    <p:sldId id="291" r:id="rId4"/>
    <p:sldId id="292" r:id="rId5"/>
    <p:sldId id="321" r:id="rId6"/>
    <p:sldId id="293" r:id="rId7"/>
    <p:sldId id="294" r:id="rId8"/>
    <p:sldId id="327" r:id="rId9"/>
    <p:sldId id="295" r:id="rId10"/>
    <p:sldId id="296" r:id="rId11"/>
    <p:sldId id="297" r:id="rId12"/>
    <p:sldId id="298" r:id="rId13"/>
    <p:sldId id="319" r:id="rId14"/>
    <p:sldId id="299" r:id="rId15"/>
    <p:sldId id="305" r:id="rId16"/>
    <p:sldId id="320" r:id="rId17"/>
    <p:sldId id="300" r:id="rId18"/>
    <p:sldId id="304" r:id="rId19"/>
    <p:sldId id="307" r:id="rId20"/>
    <p:sldId id="306" r:id="rId21"/>
    <p:sldId id="302" r:id="rId22"/>
    <p:sldId id="301" r:id="rId23"/>
    <p:sldId id="303" r:id="rId24"/>
    <p:sldId id="328" r:id="rId25"/>
    <p:sldId id="287" r:id="rId26"/>
    <p:sldId id="329" r:id="rId27"/>
    <p:sldId id="265" r:id="rId28"/>
    <p:sldId id="266" r:id="rId29"/>
    <p:sldId id="258" r:id="rId30"/>
    <p:sldId id="259" r:id="rId31"/>
    <p:sldId id="267" r:id="rId32"/>
    <p:sldId id="268" r:id="rId33"/>
    <p:sldId id="330" r:id="rId34"/>
    <p:sldId id="270" r:id="rId35"/>
    <p:sldId id="271" r:id="rId36"/>
    <p:sldId id="272" r:id="rId37"/>
    <p:sldId id="273" r:id="rId38"/>
    <p:sldId id="274" r:id="rId39"/>
    <p:sldId id="275" r:id="rId40"/>
    <p:sldId id="269" r:id="rId41"/>
    <p:sldId id="276" r:id="rId42"/>
    <p:sldId id="277" r:id="rId43"/>
    <p:sldId id="278" r:id="rId44"/>
    <p:sldId id="285" r:id="rId45"/>
    <p:sldId id="286" r:id="rId46"/>
    <p:sldId id="256" r:id="rId47"/>
    <p:sldId id="322" r:id="rId48"/>
    <p:sldId id="257" r:id="rId49"/>
    <p:sldId id="260" r:id="rId50"/>
    <p:sldId id="261" r:id="rId51"/>
    <p:sldId id="262" r:id="rId52"/>
    <p:sldId id="263" r:id="rId53"/>
    <p:sldId id="264" r:id="rId54"/>
    <p:sldId id="331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23" r:id="rId64"/>
    <p:sldId id="317" r:id="rId65"/>
    <p:sldId id="324" r:id="rId66"/>
    <p:sldId id="326" r:id="rId67"/>
    <p:sldId id="325" r:id="rId6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A6206-FEEC-4FAB-ABA1-72EA39CC4A82}" v="292" dt="2018-09-14T16:02:46.60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480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5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sz="50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Progress</a:t>
            </a:r>
          </a:p>
        </c:rich>
      </c:tx>
      <c:layout>
        <c:manualLayout>
          <c:xMode val="edge"/>
          <c:yMode val="edge"/>
          <c:x val="0.3706718910564143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1834203616518308"/>
          <c:y val="0.11183697093844877"/>
          <c:w val="0.56023586324950247"/>
          <c:h val="0.83200818507678242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Prototyping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Hardware</c:v>
                </c:pt>
                <c:pt idx="2">
                  <c:v>Embedded Systems</c:v>
                </c:pt>
                <c:pt idx="3">
                  <c:v>Utility Software</c:v>
                </c:pt>
                <c:pt idx="4">
                  <c:v>3D Environment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60</c:v>
                </c:pt>
                <c:pt idx="1">
                  <c:v>80</c:v>
                </c:pt>
                <c:pt idx="2">
                  <c:v>3.5</c:v>
                </c:pt>
                <c:pt idx="3">
                  <c:v>40</c:v>
                </c:pt>
                <c:pt idx="4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C5-4D9F-BAE6-675D871698B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Testing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Hardware</c:v>
                </c:pt>
                <c:pt idx="2">
                  <c:v>Embedded Systems</c:v>
                </c:pt>
                <c:pt idx="3">
                  <c:v>Utility Software</c:v>
                </c:pt>
                <c:pt idx="4">
                  <c:v>3D Environment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40</c:v>
                </c:pt>
                <c:pt idx="1">
                  <c:v>80</c:v>
                </c:pt>
                <c:pt idx="2">
                  <c:v>20</c:v>
                </c:pt>
                <c:pt idx="3">
                  <c:v>30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1C5-4D9F-BAE6-675D871698B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Implementation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Sheet1!$A$2:$A$6</c:f>
              <c:strCache>
                <c:ptCount val="5"/>
                <c:pt idx="0">
                  <c:v>Overall</c:v>
                </c:pt>
                <c:pt idx="1">
                  <c:v>Hardware</c:v>
                </c:pt>
                <c:pt idx="2">
                  <c:v>Embedded Systems</c:v>
                </c:pt>
                <c:pt idx="3">
                  <c:v>Utility Software</c:v>
                </c:pt>
                <c:pt idx="4">
                  <c:v>3D Environment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40</c:v>
                </c:pt>
                <c:pt idx="1">
                  <c:v>30</c:v>
                </c:pt>
                <c:pt idx="2">
                  <c:v>50</c:v>
                </c:pt>
                <c:pt idx="3">
                  <c:v>40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C5-4D9F-BAE6-675D871698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07456384"/>
        <c:axId val="607452120"/>
        <c:axId val="0"/>
      </c:bar3DChart>
      <c:catAx>
        <c:axId val="6074563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52120"/>
        <c:crosses val="autoZero"/>
        <c:auto val="1"/>
        <c:lblAlgn val="ctr"/>
        <c:lblOffset val="100"/>
        <c:noMultiLvlLbl val="0"/>
      </c:catAx>
      <c:valAx>
        <c:axId val="607452120"/>
        <c:scaling>
          <c:orientation val="minMax"/>
          <c:max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456384"/>
        <c:crosses val="autoZero"/>
        <c:crossBetween val="between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80368458431896483"/>
          <c:y val="0.43205188968943359"/>
          <c:w val="0.19290789691971733"/>
          <c:h val="0.174855982600042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194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4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300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65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853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14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567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22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411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8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0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464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36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8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0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62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EBB51B2-45E3-4A3D-9DE7-95E0409A8AC1}" type="datetimeFigureOut">
              <a:rPr lang="en-US" smtClean="0"/>
              <a:t>9/14/2018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36D6559-933E-483D-9ED6-B5197694D2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1048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32D17A-5EE1-44CC-9B7F-27D3D05A039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1"/>
          <a:stretch/>
        </p:blipFill>
        <p:spPr bwMode="auto">
          <a:xfrm>
            <a:off x="4010146" y="444538"/>
            <a:ext cx="4191000" cy="4396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080A7-6CD6-4430-8CDA-8F66BE4AE940}"/>
              </a:ext>
            </a:extLst>
          </p:cNvPr>
          <p:cNvSpPr txBox="1"/>
          <p:nvPr/>
        </p:nvSpPr>
        <p:spPr>
          <a:xfrm>
            <a:off x="3103957" y="5078333"/>
            <a:ext cx="5984086" cy="163121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/>
              <a:t>Group 2</a:t>
            </a:r>
          </a:p>
          <a:p>
            <a:pPr algn="ctr"/>
            <a:r>
              <a:rPr lang="en-US" dirty="0"/>
              <a:t>Chris Britt – Electrical Engineering</a:t>
            </a:r>
          </a:p>
          <a:p>
            <a:pPr algn="ctr"/>
            <a:r>
              <a:rPr lang="en-US" dirty="0"/>
              <a:t>Francisco Tirado Perez – Computer Engineering</a:t>
            </a:r>
          </a:p>
          <a:p>
            <a:pPr algn="ctr"/>
            <a:r>
              <a:rPr lang="en-US" dirty="0"/>
              <a:t>David </a:t>
            </a:r>
            <a:r>
              <a:rPr lang="en-US"/>
              <a:t>Simoneau</a:t>
            </a:r>
            <a:r>
              <a:rPr lang="en-US" dirty="0"/>
              <a:t> – Computer Engineering</a:t>
            </a:r>
          </a:p>
          <a:p>
            <a:pPr algn="ctr"/>
            <a:r>
              <a:rPr lang="en-US" dirty="0"/>
              <a:t>Anthony </a:t>
            </a:r>
            <a:r>
              <a:rPr lang="en-US"/>
              <a:t>Hunter</a:t>
            </a:r>
            <a:r>
              <a:rPr lang="en-US" dirty="0"/>
              <a:t> Hinnant – Computer Engineering</a:t>
            </a:r>
          </a:p>
        </p:txBody>
      </p:sp>
    </p:spTree>
    <p:extLst>
      <p:ext uri="{BB962C8B-B14F-4D97-AF65-F5344CB8AC3E}">
        <p14:creationId xmlns:p14="http://schemas.microsoft.com/office/powerpoint/2010/main" val="4251355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22D0D7-3434-4315-8B92-CDBA4CA85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290" y="0"/>
            <a:ext cx="98814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7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CAED35-C6DC-41D5-A06B-80432DBC1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908" y="1564106"/>
            <a:ext cx="7403712" cy="33618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D11C10-82E2-46FE-A19E-2C0EB05350A1}"/>
              </a:ext>
            </a:extLst>
          </p:cNvPr>
          <p:cNvSpPr txBox="1"/>
          <p:nvPr/>
        </p:nvSpPr>
        <p:spPr>
          <a:xfrm>
            <a:off x="300789" y="1335505"/>
            <a:ext cx="36215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TPS62823DLC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Chosen with TI Testbench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 Efficiency Switching Reg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3.3 Volts and 3 Amps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QFN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$1.63 per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ICR18650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Lithium Ion Battery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6600 </a:t>
            </a:r>
            <a:r>
              <a:rPr lang="en-US" dirty="0" err="1"/>
              <a:t>mAh</a:t>
            </a:r>
            <a:r>
              <a:rPr lang="en-US" dirty="0"/>
              <a:t> at 3.7V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$29.5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69mm x 54mm x 18mm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1.25A discharge 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28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F9ECCB-AE4C-4ACA-A1DE-7C30B804F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1522" y="1642545"/>
            <a:ext cx="3556334" cy="3378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C1E6CDD-7668-416C-AB2D-956CF457AA32}"/>
              </a:ext>
            </a:extLst>
          </p:cNvPr>
          <p:cNvSpPr txBox="1"/>
          <p:nvPr/>
        </p:nvSpPr>
        <p:spPr>
          <a:xfrm>
            <a:off x="842211" y="1616720"/>
            <a:ext cx="36215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WP154A4SEJ3VBDZGW/CA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RGB Common Anode LED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2.2V Red, 3.3V Green, 3.3V Blue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$2.46 per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BSS138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Switching NFET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220mA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$0.32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SOT-23-3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Before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78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F72B956-DC9B-4D1F-9713-481C8DA8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40000">
            <a:off x="6087015" y="224672"/>
            <a:ext cx="4952036" cy="6494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ABC94C-A159-451F-A556-47B50DF1497C}"/>
              </a:ext>
            </a:extLst>
          </p:cNvPr>
          <p:cNvSpPr/>
          <p:nvPr/>
        </p:nvSpPr>
        <p:spPr>
          <a:xfrm>
            <a:off x="9236597" y="2455762"/>
            <a:ext cx="1869311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B0C3D-F681-4531-9413-263C67623502}"/>
              </a:ext>
            </a:extLst>
          </p:cNvPr>
          <p:cNvSpPr txBox="1"/>
          <p:nvPr/>
        </p:nvSpPr>
        <p:spPr>
          <a:xfrm>
            <a:off x="493296" y="1967622"/>
            <a:ext cx="436746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CM23-1.9-01AC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300 to 350 mA Usuable Range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1.9A Max Current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$11.08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Cooling Not an Option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645631-3399-4906-8360-77742CC8D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101" y="2034590"/>
            <a:ext cx="6867525" cy="25241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415AD5-42C1-425A-91F7-43FEBE1F4274}"/>
              </a:ext>
            </a:extLst>
          </p:cNvPr>
          <p:cNvSpPr txBox="1"/>
          <p:nvPr/>
        </p:nvSpPr>
        <p:spPr>
          <a:xfrm>
            <a:off x="601580" y="1859339"/>
            <a:ext cx="36215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NX3008CBKSRGB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N/P Channel Dual FET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 Channel 200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 channel 350 mA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Before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$0.467 per Unit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Used for N/P Switch to avoid 3</a:t>
            </a:r>
            <a:r>
              <a:rPr lang="en-US" baseline="30000" dirty="0"/>
              <a:t>rd</a:t>
            </a:r>
            <a:r>
              <a:rPr lang="en-US" dirty="0"/>
              <a:t> State</a:t>
            </a:r>
          </a:p>
        </p:txBody>
      </p:sp>
    </p:spTree>
    <p:extLst>
      <p:ext uri="{BB962C8B-B14F-4D97-AF65-F5344CB8AC3E}">
        <p14:creationId xmlns:p14="http://schemas.microsoft.com/office/powerpoint/2010/main" val="23597792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AA1CCB-081B-4D2C-B43A-621EA286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866775"/>
            <a:ext cx="6315075" cy="51244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AD115F-23BA-4C68-B526-51D33835F104}"/>
              </a:ext>
            </a:extLst>
          </p:cNvPr>
          <p:cNvSpPr txBox="1"/>
          <p:nvPr/>
        </p:nvSpPr>
        <p:spPr>
          <a:xfrm>
            <a:off x="493296" y="1967622"/>
            <a:ext cx="43674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DRV8836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Channel Low Voltage H-Bridge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1.5 Amp Max Drive Current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Phase/Enable vs PWM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WSON 2mm x 3mm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Dedicated Sleep Pin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$1.49 per Package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43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9F72B956-DC9B-4D1F-9713-481C8DA88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140000">
            <a:off x="6087015" y="224672"/>
            <a:ext cx="4952036" cy="64948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2ABC94C-A159-451F-A556-47B50DF1497C}"/>
              </a:ext>
            </a:extLst>
          </p:cNvPr>
          <p:cNvSpPr/>
          <p:nvPr/>
        </p:nvSpPr>
        <p:spPr>
          <a:xfrm>
            <a:off x="7307483" y="2455762"/>
            <a:ext cx="1165185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7B36BF-5C48-4883-85DD-F5CD800C30B6}"/>
              </a:ext>
            </a:extLst>
          </p:cNvPr>
          <p:cNvSpPr txBox="1"/>
          <p:nvPr/>
        </p:nvSpPr>
        <p:spPr>
          <a:xfrm>
            <a:off x="493296" y="1967622"/>
            <a:ext cx="4367462" cy="2031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C0720B015F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"Coin" Form ERM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3.3 Volt Operable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80 mA Max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/>
              <a:t>$3.54 per Unit</a:t>
            </a: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353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48B7E73-DBCB-4842-BBF4-25381D6C1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1" b="2"/>
          <a:stretch/>
        </p:blipFill>
        <p:spPr>
          <a:xfrm>
            <a:off x="4395962" y="1512860"/>
            <a:ext cx="7501485" cy="38322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2B4BEF-BE74-45E8-A8DF-7CB382F54DB1}"/>
              </a:ext>
            </a:extLst>
          </p:cNvPr>
          <p:cNvSpPr txBox="1"/>
          <p:nvPr/>
        </p:nvSpPr>
        <p:spPr>
          <a:xfrm>
            <a:off x="409075" y="1811213"/>
            <a:ext cx="362150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TSV321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Purpose Rail to Rail Op Amp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80 mA </a:t>
            </a:r>
            <a:r>
              <a:rPr lang="en-US"/>
              <a:t>Max </a:t>
            </a:r>
            <a:r>
              <a:rPr lang="en-US" dirty="0"/>
              <a:t>Output Current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3.3 Operable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$0.494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585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2CE192-BE6D-430B-A076-B41DA439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452" y="731771"/>
            <a:ext cx="5543550" cy="2133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DCA020-F5F8-4222-B7D6-49576BFF2CAE}"/>
              </a:ext>
            </a:extLst>
          </p:cNvPr>
          <p:cNvSpPr txBox="1"/>
          <p:nvPr/>
        </p:nvSpPr>
        <p:spPr>
          <a:xfrm>
            <a:off x="685801" y="2087938"/>
            <a:ext cx="436746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AD5248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Channel 256 bit I2C Potentiometer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100k Max Resistance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~50 Min Resistance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Addressable Pins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No Connect 3</a:t>
            </a:r>
            <a:r>
              <a:rPr lang="en-US" baseline="30000" dirty="0"/>
              <a:t>rd</a:t>
            </a:r>
            <a:r>
              <a:rPr lang="en-US" dirty="0"/>
              <a:t> Terminal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10 MSOP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$2.525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3885C2-50B7-4A3E-87F8-201594045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20" y="3164383"/>
            <a:ext cx="4076054" cy="33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7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2F5A8D6-C10B-42AE-AB22-D0F9FA3C5502}"/>
              </a:ext>
            </a:extLst>
          </p:cNvPr>
          <p:cNvSpPr txBox="1"/>
          <p:nvPr/>
        </p:nvSpPr>
        <p:spPr>
          <a:xfrm>
            <a:off x="493295" y="1967622"/>
            <a:ext cx="46923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MMA8451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Triple Axis 14 Bit Accelerometer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2/4/8 Capable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I2C interface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800 Hz Data Output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Possible Addresses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Cheap Adafruit Breakout Board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16 Pin QFN 3mm x 3mm x 1 mm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8" name="Picture 4" descr="Adafruit Triple-Axis Accelerometer - &amp;plusmn;2/4/8g @ 14-bit - MMA8451">
            <a:extLst>
              <a:ext uri="{FF2B5EF4-FFF2-40B4-BE49-F238E27FC236}">
                <a16:creationId xmlns:a16="http://schemas.microsoft.com/office/drawing/2014/main" id="{22A8E78A-E9F9-4446-BE69-50EC0E9CA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402596"/>
            <a:ext cx="5399990" cy="405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334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C75B3-CC89-4F92-AA54-E91341556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23C65-6D60-48DD-9FB8-B0AC2A10F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9963" cy="4351338"/>
          </a:xfrm>
        </p:spPr>
        <p:txBody>
          <a:bodyPr/>
          <a:lstStyle/>
          <a:p>
            <a:r>
              <a:rPr lang="en-US" dirty="0"/>
              <a:t>Severe lack of open source VR controllers</a:t>
            </a:r>
          </a:p>
          <a:p>
            <a:r>
              <a:rPr lang="en-US" dirty="0"/>
              <a:t>Existing options are expensive, controllers, or outdated</a:t>
            </a:r>
          </a:p>
          <a:p>
            <a:r>
              <a:rPr lang="en-US" dirty="0"/>
              <a:t>The project is an excellent avenue to showcase practical engineering skills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Image result for power glove">
            <a:extLst>
              <a:ext uri="{FF2B5EF4-FFF2-40B4-BE49-F238E27FC236}">
                <a16:creationId xmlns:a16="http://schemas.microsoft.com/office/drawing/2014/main" id="{CE7F0595-B10C-4271-A53F-6BC0A48C4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23" y="725569"/>
            <a:ext cx="4425377" cy="206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vive controller">
            <a:extLst>
              <a:ext uri="{FF2B5EF4-FFF2-40B4-BE49-F238E27FC236}">
                <a16:creationId xmlns:a16="http://schemas.microsoft.com/office/drawing/2014/main" id="{71E68732-9890-4127-928A-F1347C083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800" y="3151189"/>
            <a:ext cx="4813278" cy="295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573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11503-055E-4F72-9D13-D5D810E03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9227" y="1696924"/>
            <a:ext cx="3401373" cy="1783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F0E95-B1F0-40FC-A557-954094B09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62" y="1696924"/>
            <a:ext cx="3836357" cy="1734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88BB6-C626-47DC-AD6B-1F4EDAE8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5448" y="1719287"/>
            <a:ext cx="3517120" cy="1729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715B3A-4768-4394-8F28-7CB3F787E5B2}"/>
              </a:ext>
            </a:extLst>
          </p:cNvPr>
          <p:cNvSpPr txBox="1"/>
          <p:nvPr/>
        </p:nvSpPr>
        <p:spPr>
          <a:xfrm>
            <a:off x="613983" y="524719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Inner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C64FCA-E427-49AD-8D81-E8887672A52B}"/>
              </a:ext>
            </a:extLst>
          </p:cNvPr>
          <p:cNvSpPr txBox="1"/>
          <p:nvPr/>
        </p:nvSpPr>
        <p:spPr>
          <a:xfrm>
            <a:off x="4590790" y="524719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DA398-7FE6-484D-AC25-0B1682827316}"/>
              </a:ext>
            </a:extLst>
          </p:cNvPr>
          <p:cNvSpPr txBox="1"/>
          <p:nvPr/>
        </p:nvSpPr>
        <p:spPr>
          <a:xfrm>
            <a:off x="8598078" y="546532"/>
            <a:ext cx="272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DE93A3-8EE6-4AE3-8855-52B0D4E128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94" y="3662319"/>
            <a:ext cx="3103391" cy="2161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B1C888-708E-4A35-988F-0FDBA2D89AF9}"/>
              </a:ext>
            </a:extLst>
          </p:cNvPr>
          <p:cNvSpPr txBox="1"/>
          <p:nvPr/>
        </p:nvSpPr>
        <p:spPr>
          <a:xfrm>
            <a:off x="5498431" y="5963949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26mm x 18mm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8D5C755-BE58-4DF0-B972-11B749D2C5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7337" y="3662319"/>
            <a:ext cx="2518442" cy="21851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85F481-8C60-4F78-8A92-D82AABAE4BE3}"/>
              </a:ext>
            </a:extLst>
          </p:cNvPr>
          <p:cNvSpPr txBox="1"/>
          <p:nvPr/>
        </p:nvSpPr>
        <p:spPr>
          <a:xfrm>
            <a:off x="9356558" y="6008470"/>
            <a:ext cx="1696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20mm x 17mm</a:t>
            </a:r>
          </a:p>
        </p:txBody>
      </p:sp>
      <p:pic>
        <p:nvPicPr>
          <p:cNvPr id="2" name="Picture 2" descr="A close up of electronics&#10;&#10;Description generated with high confidence">
            <a:extLst>
              <a:ext uri="{FF2B5EF4-FFF2-40B4-BE49-F238E27FC236}">
                <a16:creationId xmlns:a16="http://schemas.microsoft.com/office/drawing/2014/main" id="{4148A960-D078-4868-9F8C-BA3795E430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80470" y="3188221"/>
            <a:ext cx="2154820" cy="31071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DF8022-151B-4E07-8C81-1F497DFE5FBF}"/>
              </a:ext>
            </a:extLst>
          </p:cNvPr>
          <p:cNvSpPr txBox="1"/>
          <p:nvPr/>
        </p:nvSpPr>
        <p:spPr>
          <a:xfrm>
            <a:off x="1495519" y="5963948"/>
            <a:ext cx="1696453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/>
              <a:t>45mm x 60</a:t>
            </a:r>
            <a:r>
              <a:rPr lang="en-US" dirty="0"/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3979676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961D6C-BD04-4569-A7A0-8BCD22F62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993" y="666750"/>
            <a:ext cx="6372225" cy="552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466A10-F19F-48A9-A6DC-7C80F3A84073}"/>
              </a:ext>
            </a:extLst>
          </p:cNvPr>
          <p:cNvSpPr txBox="1"/>
          <p:nvPr/>
        </p:nvSpPr>
        <p:spPr>
          <a:xfrm>
            <a:off x="685801" y="2087938"/>
            <a:ext cx="436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TCA9548A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 to 8 Bidirectional I2C Switch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Adafruit Tutorial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TSSOP 24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$1.51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38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57035D-0DAD-47A5-874B-4EC76AEC1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437" y="0"/>
            <a:ext cx="5330536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B7504C-EC34-4924-B0E8-5E2DEB4E9E82}"/>
              </a:ext>
            </a:extLst>
          </p:cNvPr>
          <p:cNvSpPr txBox="1"/>
          <p:nvPr/>
        </p:nvSpPr>
        <p:spPr>
          <a:xfrm>
            <a:off x="938465" y="1654801"/>
            <a:ext cx="3621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STM32F030C8 LQFP48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 Bit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48 MHz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256 Kbytes Flash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2 I2C Channels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6 UART Channels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12 bit ADC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32 I/O Pins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Serial Wire Debug (SWD)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Internal Oscillators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Reset Pin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$2.02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52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8C64FA8-ADC1-44FC-AD6D-969C9E09B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7349" y="992104"/>
            <a:ext cx="6038850" cy="51625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EB214-C397-41BB-AB6D-BD8CC49511C4}"/>
              </a:ext>
            </a:extLst>
          </p:cNvPr>
          <p:cNvSpPr txBox="1"/>
          <p:nvPr/>
        </p:nvSpPr>
        <p:spPr>
          <a:xfrm>
            <a:off x="685801" y="2087938"/>
            <a:ext cx="4367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BL652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Bluetooth Module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3.3V Operable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$7.45 per Unit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VSP Mode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36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u="sng" dirty="0"/>
              <a:t>Embedded Systems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522290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David </a:t>
            </a:r>
            <a:r>
              <a:rPr lang="en-US" dirty="0" err="1"/>
              <a:t>Simoneau</a:t>
            </a:r>
            <a:r>
              <a:rPr lang="en-US" dirty="0"/>
              <a:t>- Primary</a:t>
            </a:r>
          </a:p>
          <a:p>
            <a:endParaRPr lang="en-US" dirty="0"/>
          </a:p>
          <a:p>
            <a:r>
              <a:rPr lang="en-US" dirty="0"/>
              <a:t>Christopher Benjamin Turner Britt – Secondary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038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B183-BC9A-4FBD-BD2E-7000FD25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The Other Guys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9C25E-219E-4DD6-885A-0BAA21A6B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1658" y="2192215"/>
            <a:ext cx="7475050" cy="4056185"/>
          </a:xfrm>
        </p:spPr>
        <p:txBody>
          <a:bodyPr>
            <a:normAutofit/>
          </a:bodyPr>
          <a:lstStyle/>
          <a:p>
            <a:r>
              <a:rPr lang="en-US" sz="3600" dirty="0" err="1"/>
              <a:t>VRGluv</a:t>
            </a:r>
            <a:endParaRPr lang="en-US" sz="3600" dirty="0"/>
          </a:p>
          <a:p>
            <a:pPr lvl="1"/>
            <a:r>
              <a:rPr lang="en-US" sz="3200" dirty="0"/>
              <a:t>Force-feedback system</a:t>
            </a:r>
          </a:p>
          <a:p>
            <a:pPr lvl="2"/>
            <a:r>
              <a:rPr lang="en-US" sz="2800" dirty="0"/>
              <a:t>Pulley-like technology</a:t>
            </a:r>
          </a:p>
          <a:p>
            <a:pPr lvl="2"/>
            <a:r>
              <a:rPr lang="en-US" sz="2800" dirty="0"/>
              <a:t>5 pounds of force</a:t>
            </a:r>
          </a:p>
        </p:txBody>
      </p:sp>
    </p:spTree>
    <p:extLst>
      <p:ext uri="{BB962C8B-B14F-4D97-AF65-F5344CB8AC3E}">
        <p14:creationId xmlns:p14="http://schemas.microsoft.com/office/powerpoint/2010/main" val="4184687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AB183-BC9A-4FBD-BD2E-7000FD256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The Other Guys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9C25E-219E-4DD6-885A-0BAA21A6B7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31658" y="2192215"/>
            <a:ext cx="7475050" cy="4056185"/>
          </a:xfrm>
        </p:spPr>
        <p:txBody>
          <a:bodyPr>
            <a:normAutofit/>
          </a:bodyPr>
          <a:lstStyle/>
          <a:p>
            <a:r>
              <a:rPr lang="en-US" sz="3600" dirty="0"/>
              <a:t>HAPTX</a:t>
            </a:r>
          </a:p>
          <a:p>
            <a:pPr lvl="1"/>
            <a:r>
              <a:rPr lang="en-US" sz="3200" dirty="0"/>
              <a:t>Microfluidic technology</a:t>
            </a:r>
          </a:p>
          <a:p>
            <a:pPr lvl="2"/>
            <a:r>
              <a:rPr lang="en-US" sz="2800" dirty="0"/>
              <a:t>Shape, movement, texture and temperature</a:t>
            </a:r>
          </a:p>
          <a:p>
            <a:pPr lvl="2"/>
            <a:r>
              <a:rPr lang="en-US" sz="2800" dirty="0"/>
              <a:t>5 pounds of force feedback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2614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FDC3-EC7F-4220-9942-5D4683D6D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558" y="301330"/>
            <a:ext cx="9144000" cy="1093299"/>
          </a:xfrm>
        </p:spPr>
        <p:txBody>
          <a:bodyPr/>
          <a:lstStyle/>
          <a:p>
            <a:r>
              <a:rPr lang="en-US" dirty="0"/>
              <a:t>Processing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7A2C1-ED5D-4207-A115-7E1392601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905" y="1394629"/>
            <a:ext cx="9144000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Handle data between sensors and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6C1E2-93A8-4A32-8DA0-2F4FAED0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46" y="2222510"/>
            <a:ext cx="8741108" cy="405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113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7DEC8-1A16-4241-A8A5-F64663843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328" y="0"/>
            <a:ext cx="9905998" cy="1905000"/>
          </a:xfrm>
        </p:spPr>
        <p:txBody>
          <a:bodyPr>
            <a:normAutofit/>
          </a:bodyPr>
          <a:lstStyle/>
          <a:p>
            <a:r>
              <a:rPr lang="en-US" sz="3600" dirty="0"/>
              <a:t>Processor Choices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38AF64-8CC5-4183-B54E-40DA6F265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2766218"/>
            <a:ext cx="10515600" cy="1325564"/>
          </a:xfrm>
        </p:spPr>
        <p:txBody>
          <a:bodyPr>
            <a:noAutofit/>
          </a:bodyPr>
          <a:lstStyle/>
          <a:p>
            <a:r>
              <a:rPr lang="en-US" sz="2400" dirty="0" err="1"/>
              <a:t>ATMega</a:t>
            </a:r>
            <a:endParaRPr lang="en-US" sz="2400" dirty="0"/>
          </a:p>
          <a:p>
            <a:r>
              <a:rPr lang="en-US" sz="2400" dirty="0"/>
              <a:t>MSP430</a:t>
            </a:r>
          </a:p>
          <a:p>
            <a:r>
              <a:rPr lang="en-US" sz="2400" dirty="0"/>
              <a:t>STM32 *</a:t>
            </a:r>
          </a:p>
        </p:txBody>
      </p:sp>
      <p:sp>
        <p:nvSpPr>
          <p:cNvPr id="8" name="AutoShape 2" descr="data:image/png;base64,iVBORw0KGgoAAAANSUhEUgAAAVwAAAD+CAYAAAEBso3rAAAAAXNSR0IArs4c6QAAAARnQU1BAACxjwv8YQUAAAAJcEhZcwAADsMAAA7DAcdvqGQAAPRWSURBVHhe7P2HW1tZtiYOf3/RPM/M796ZO33z3NB9Q+dQ1dVd3ZVd5ZwwxibnIIIQQRkRRc4555xzzkFCIBASkkCg99vrHAmwy1XliIHW+1jWYevoaGtrnbVXXv+/Swm8RZRnJDqO3g3e+oQfB4Q6jr4b9uMjx9Gr47UnvDrUgJapNVQ0tKI6LR4mO5CkUGKwOpV7PV6WidAAT9iPdMgvH4AiUYH+ugJotq2IixNBEXCPO+9V8doTNu9u4JhN8th2wI7XuTHDnhF22z53bNq3oLO9izs+PDrGxJKWTd4E9hZ01BfByt7/OnjtCb8vvPaEPTw8uOf29na0trZyxzExMaivr+eOh4aGUFlZyR0nJCTAYDDAbrfD39+fGwsKCuL+flW89oRv377B/j9GTnEtvrrpjSPrCiQpBXC79w33ero4Hp9ec2cksgGhoh4+4QpYDVrUTG0iLCwSk31l3Hl9fX3c88vipSYsS87G4UQLpAEJkEgkaC5UO155M1Tmp2N5eQk5OTlIL6yHwMcDB47XvgsvNWGd0QzjygzWdq0IDAx0jL4dLC8vY2xsDGvzU9jRzjhGvxsvNeF3hePjY27COzs7jpEfxjMT7h2aQMfILD75/HMMLBrRmh2HmppmJEQJ0VKWii/8siEUCtFXmuF4x5uhvSIbC/NzyMrKwthgBw71G4iKT3O8+mKcTNhgsbCfZB7Di5vIrWyDzmTF8mgnhpf16KkrYrz0CPlV7fjd736HQwvPa98UDeVlWFxcQF5ePup7p2De0WKcfd734WTCZ2E74TZ2mLdX2PMxDg8P+aG3DCKJsyAy+T68cMKEArkI5WoJ4sSpSE5WoK0yHb+9L8ef//xnNKYmOM56M5QW5GNhYQHZ2TkwLLRjV7cOvfH7F+ZbEw70DcEXn11Hcfs0WutrkV3eDUluM4wHVizumjka7m9rcJz9ZsiSCjA3M8OxNWGoD4bb6qFIynK8+mJ8a8JvA5uNMgRExOAPv/kZYgKeQlzY43jl21haWnIcvRx+cMI7q6MorG1DaGgwDOzXunfvHnq6eh2vvhmmJya4CXd1dWFjuh2ZGbyk9334wQnbjWt45BuGtpY6jGutEIlEiHz60PHqm6G5NIextXnk5uYykvBGlPcPX/cHJ/w81tbWHEdvjjW2LdNNRxyosKmfrc4BFOoKx6svxktN2OPJE3gFCFCcrkJ3dzdmp2cdr7w5iK3t7e05/vphvNSE+zJCcPubrxGX3YHExET0VpfhbXDloMePMMu4BJHEntWKibVt/PGWn+PVF+OlJqwZa0F9dQ32Du148OCBY/TNoZaLOZIoKCiATJmIpclOxMvfA1t7FSwuLjqOXg4vNeGutFB4+7qxzeOI2zhUOYWOV94MBsMeR8ODg4Pc3wfHBwhJeEnh51VQU1ODurRYNKizub/FolgUFPEaRHqiBAVV7I5ncAvNQLYoiEQSdAyto3OcV1YHVw1QxHtzx97e/PPL4rUm7AQJ8xqNBvv7+5w+R7Cymyc6Opo7JvWnsbGRO3706BGOmMQ3MjLCiZOvi9ee8J077rBqBzC1dYh8trq5KTJuJ1TnV0AZH8upOtWVNUgpqePOjw8R4JGnP/YXx6HMr8XwqpYbf1W89oQ7a4u457ENMzIkEdzxAfvp5ZFB0C1Pc38PD44ywZzfxuv65jE3O8WODtE9q0OiVMGNvypee8Kvg/YqRgqHvPCvyCzmnl8V5zrht4HLOeFLA8ek3xqipa/Prn4Ib32yBfn8xvEu8NqTTc5Ix1RrMXRMrVaospEpi+TMp7HqGtT2j7KjY8iS8/BYQCyLV713DVp05MbgiP0pihNxY6+C157s7p4R2ys8f902GLG1NMEdTy1sYLC7gzs2Ww7QOzrD5nrE2Y5XdXrAZoL1CKjIT+bOeRVcLm7geH4txMXFcc/JycmYmqLdikdkZCT3nJ2dfWI29fHx4Z7pvLy8PKyv8wLPq+CVJ9vby2+ncXFB+PiTW+wX3ke4dwTcQqTcePDdr/DJJ1+xo0MoC5pw318Jw8oAkrJqkdvQhp21GYxumLA60cKd/yp4qcnWVWZDUcL7I1pbX/1DvgthYhEnuc12lmJo+xDmKf4zvgs/ONmsFDnEigzsbfJK5Ycffsg9vy2EhoZiqG8AOclytI58v8HkpVbWdnRqeBsYGHAcvTnIoNffzwvxx0c27vn7cDJZbXcmMuqmkFnXhJQkBcKFcqb5NqAhK557PbWYtwE0OITstwGvB9e456x4P/i538LS0hz393eBm2x2qhJJ6YUw6uZwfGDEVE8dZIpUGHc3uZP29vdQU1HAHf/2N7/hnt8GmiqLEBwcjIXhJrQPTMNq+H4OcbKyB7ZnbazWA96KIIp/1kw6Pj7uODp/fItmWwsUyOtYRWZJIyTRERBnlWKf7T5J5bxP7euveffU20BMVBzEYjHU4nAMdZSwkV3+he/AM5NNqxyCRsc7ORRJyQiL411UiXHxmNOvcsdV1TXc89uAhOlqBwcHyBEHIcA3AGWZ36/6fGtln4fN9qznfHqalwe+C75hcu7ZJ0yEhOxaZMa/PTfXD052a7IZORnZ2LPyetRPfvIf3PPbwOLsNJ48eYK2GiKBPfYZP+CbcDx/J/R7GrS21GJrvIn7u7GZp923gYxE3gZBZODvF4TlHSv393fhByf7PPLz8x1Hb47NjTXOHjbWWojgwBBYDkyOV16MH5xsbsM0xsZ7kVvOy6hx7GZ7m6itrXUc/TBeamWjxRlQinmDWktLC9orv9+i/bLIzsjknxOD0DQ+g67WH7CUO56/F6r8BiYK8vT0b//2b9zz20BVYR6Ki4tRkhyFFKYmrS3OO155MV6ZZufmvn//fpd4qclu721haqCKO66qqYc8h48EeVMYjUbcunULPc018PH0xMrM97u7XnllyZzZ05TH6auyaC/kp6iZHsvkUkE80kt49vblV/dRW807+opzs1HcMMQd985o0DMzh/n+Guy8RpTWK0+WQIZmctIRPNmKmEwmzh6bkZHBxdyQnpWSksK9Ts4VWkGCM2iDfA3OmJ1XwWtN9sC8jNymcXx14zMM1GUyucGKovxc1Eh5r8x0dwPin1KcDnDtk9tQN/A/b2ZlF5ITSMk0QpLJ/wqvgteaLKFuZB0VuUrueMtyhPgwXnvdP7JjdHgYC5P8Tz8yNoXZSV6eGFneRXZlGzvSICiOt/e+Cl57sq+CBgfJEPiAIDP3/6viXCb7tnC5JvsuzJ4u8LjwizvR14zKdrKiXj68h8U9wNdfXeOCBo5MuxhsJMWGx9nAK+exQKREZgKvVzwP3lBNOD16Bo6Y1dx4f7T1d2HPAqxMtCMwLJYbf9c498Vd6uGFg9bRJdSlKiBPycXE3hFKlJEoam7iYsFVMhEqK8q581KaRjHfxP8AcQki5GUw4cN+DLE0FsmyVBwdLCEiWoi0/F5oppvhE6VES98qmvJSIVTkYlljhn59Hp9++jXnJ1iZGcUXXz/irveuce6Laz86ZCJmPBaZVmuzGKEUBoAU/rSYYATFpnA0GCcSITqNd2BHy8VQOazt8nQFWgZmyPyIjKx0DM1uwmadQJIoAtpdM6PKSkQ+ZRKh2YbKLBkCfQJhs9mRLIpBoFDK+ThiI+MQm5rHXe9d49wXl4yIf/rTn7jjhw8f4osvvuCOP//8c3zyySfc8e9//3v84Q9/4I7pdef5ZB+h1whfffXVyTkfffQR3NzcuOOPP/4YAoGAC2P/9NNPuWhEEq8/++wzTgQnw7vzfe8a57a4FMtPONo3YHuDD4fbN+5icZECasm7ZsH6Op89YbJYcRJGat4FbLzuYTHuYVWzxR3vGEzY2GFMlMFoPYLJcT7pT3scQyfBlNemjkzsPYe8SWVrbRH72/znz8zMwGLhr/Eu8JYW1w4ru/10ayuYWFjD5HAvnIY3spQ4g20uEsxmCw4sZi5kioI1Z2dnsandYj+gAQM9vTi26DEx92YxkW9pcQHr/h6ODy3Y2NrFlmbtZP8mDyNlohh3vz9m/H2Bwmx7enqwu0vWeDvve15ZZuRuxYbD4P66eCuLe+OOB+rSKFjpEIaxdsbj9hCdXM29plQq0csmvznDB9RdFCx2V6GqNJtRLpM2IiI43qyZaIa8sAM1JXlo6umDf5jYcfbr4YWLa1po5YxFedJwTGqNqOybQV0hn7ohDPKEzmCAu3cYGvNlaJnaQHh8JkL9fDgONzHQAklqEYoru7nzf/GLX+B//s//+c6SFF4XB9YDTg4mU/cHH3zAWZHbiqRIyKpGQkYltFPd0K+NoW2Udwu9Dl64uK+L+spyjM5/O9bvh1xA7xPPZ5C8TTyzuN/ccUOGnPwKVug1LZgZG0BopAhBPkx2XOnBYG8LomN8uXNNBh3qRxbQOsH7gBumN5EYztvEVpkUsEXBjAwUFR0TG4fAx6+X+PmuUJaXhYqCDC5ToLOzE2q1GnkJPigqLsD9a5/haE/L7sRDdM9oHO94dTyzuN+F7tIkKBNFiFEVokiegOLGcXQUy5EaH4GA4DhUdQ6gvLKUUwbaqzPx299/gXgpH0tJsqlEKsXa0qtFXr9rKGLCmAITzC3uPHtQ2E+eLBxRkeG45hWNKnkg1sdKftDf+H14qcV9WaytrDB59duGz+HhYcfRxcOrZhG9Cr53cSu6lzFaxZuzKzJ5k3h4VDRauzuQGC2AOCocifm8m1IQLkBl9xiEolAcMLFs25Fz+uWXX+LDj/6AAsWrx/450TvAR29I4uNgPzRCKpOhJDuVbTZL2FkaxtbCINYpCPwVUFVWipr8XG5DI62NxMXp0QFsr0yyV61Mkdln4qUOo8u80vI6+N7FfRkYV7tQ1tYCv1gJQqKTEJdVhb09PbRm/naiKLz6hibkiIK5v18H85OjWNveR2dHJ4bHZzkZWsvkaYKdaXDGrWXsUkDkK6C5MgfZ+TWYXpjnLHCUZZgti0BKXCAeeIYiMbUANSOvHgV4Fm+8uC8D0n4uKt4bW3hZfPX1U8YiwpCWXYhkuQgiRTESw/j4UN7w8gnqit5eKMbbBIliVO+ACGBiqAdbS2SYt6CqMBPm13D0nsUbL+58VzFaS7NQ2TOFuMAA6McrsdRXge4FXnWkgK/2jh5kCIXc3xcFaoUComgRZpmkQKAsvex4H/TPLCC3tgELOgMWFzRQxAq4118Hb7y4Tpg082gZnMfC3CKO9zfhjPdUsC9x7RofXHmRUFNahtqyYiyxDS0sLIxR8ApaCmRQZOYjPDQMRv0SdPt2JGXyavzr4K0t7veByohcVJybhvYm6EkPQWPvCD7+6Dc4tu5j2WGQJXMexX0M1hajs4iPD7kIeHDtNiIZG6MSFTqdjmMLWZJwrkpPw9g0Jta3Md4/hKS41zeXvrXFnW3MRkxCMmSiOAwwLW1gaZsbJ5bwwe//iIzKdsQnXJzF7WosRaBPOObmeEmGrGLZkhBEBD5GjCga02MdHM9NFPCpia+Dt7a434f3GcJ9FqYdHROMn1U2LgVb+CGQT+vOnXuIjY3lbLyPHz9mx/FISkrCvXt3udQeGidDT3RMDDf++LE7O0fIjd+/fx8xMdHsOAmPHrkxdhOL1LQ0+Pr4IT4+HipVMoTsfeLERCSpUpjWJYREKoEqOZnTwJRsY3UeU9gaXZPSjd8lzm1xCZRfXVpayvmtqKxESUkJpx1NTExwxwSq3uA8JhvryXF9A+rr+Mjd6urqkzpbjU3NaHbU4qpj5/T38eFz9Dkku9psNlSUV0C/vcU5KssrKrh5nAfOdXEJbeVq1AyuMVI+RmlqLIY2zFzxPHn4U2xbj3F0dIhgj7tc0AhwDIG3GyfMJ4vCIRIrOYN8ZLA3JEo+Ryw0+Anj5fzx9Vv3Ea/kU1/uuD1FRkUnu4QVnW1V6HKYDq9/9SW6Zl8vv/xVca6Lu78xgPqiJBwd27Hbk4GMJBnns+pg8mVsopqzGSTJlZCr+cCRInk8EtL4xBCFIhlpNXzWlCKvFC1T/GIVtHZj3GElcnv6CPdv8zbl27duwytEwo7s6G2uRGkfKQvH8PV8+kxm17vEuS7uuwaFBBv2eBc6FcMw7n9/OsW7xpVa3IsGbnEZ6MD1ePsPF94ZHBTswjvAxV5cu4kpCb7QmX84p/oi4kIvrs1qhUIi5TKaLiMu9OJu9lSjuqYGS7vno1G9bZz74hZKQxCVwkeNLyxtoKKDLx1y/IIS5+a5HixrNtAw9u1ow7PnH32HUsBH7dvwi999jjgRFXOxIzo0AhrTuwsbPYtzX1xvfz/4P+ELx7k/uIPYSL4YvjxDBnVGHheP+/ixN/Lq+ETG619/w6nCY/XFqC9Wc/y3t6YAQlka9tiaxrjfxUgPH4Ay0VOH/GbKcAOKq9ogl/DhAH++9gA5VV3sF7Hg1uMAtAyfT4DKuS9uXuswBir4jOSSpiqkx/OLK4yORpI4hSt0GuIVhIyieizX80abnPZhjNTkI1qZi6GlLZSlSJGeX4ctRpkyYRy6W/gwfFVCDCqL07ljpSQKMlUSd1xbIEd+4yAj3COkS0LQPfFmcbcvi3Nf3O7eIeyb+dtybH7jpKxHR2c/zFbeXNM9MsPG+dt+Y5k3ZtuPD7C4sc3ZH2ymLWj1fJ1Szfww9hxZr1MD3TCaeP7c09HB9QEgDPT2QZbBp5T39PSfpPS+a5z74i5ODePB4xDueGKwC14RvHciJ1OCudVNHO+sIiPeH5s7Bmg6axAREomivkkMlKbD1z8MZvZj5Elj4B8Rz1nIogVSKAt486NEkYGinhF2ZEd6phqtY5SlboJaIsfUggaWvTUki2OwtsX/GO8a5764f0k498WlDBsqMEYGazqmKEgyltOxVCpFQ0MDl3nT1tbGxfXSOMU+UPA0Zfs0NzdzUYk0TkV2O9jtT8cUdp+WlnaSEeTl5XWSBXTz5k0uy4cM8/Scmcnz/HeN90K5vr6+J74rzjGYzZeupcpt1JOCsLGxcVIwhX4A8tASyP1DXgYCLTT9UAT6IUJCeHZDoFK2VGKBQD8OeTXIE0E/KoXpn83WfFc4t8Wl0gwE+kqOAEjsG3e4DepZHGJ749RpSOc6YvpgNRv4AwbzrjMo+QjHZkdiiNUIo5aXBJZXNVhe4c9Z0xmwoeMD9/TsYlOLfICds/3Ku8K5LG56Oi8ezfbVQhQtRVJ+J3pqUtHS3cmljBalhKGoIB3NMysQeN7BQHs1aJ9fGm1BRLQEIRkNGGnORkVjB/qXt1GZFYOCTCX3w8T7P8DyKB/m+vj6F8jJU3DRPgXKROQn8vFqafJYCCJj2C9rg0hVgUISyxxw1tp4F3gri6vXbeLQasLQQB/XHmlgjBefiE9WVVWhrJzXyC4MHNrdIftliS9TVifdU/RDr68sYFFjwGB/7xvbNN7K4upmOiFJyUdl/7qjbDefCUntbAgpKcnoXXuznK63iwNE+wagpnUGP//5z7kNlJCVk4xSlQJTXaXIb1uFIJlXYl4Xb40tWBgxrK9SqqkdK+v85kOxClQRiVzie/tOTnuxEBAQcFI23WQyclHxWwYLNtb4tNk3wRsv7uHeClTqYoy1l2Nl14qReQ2ysviK++QwpOAPitq+qPjtb3/LSSOwW7nKPAsL06jumkKKVPL+2YJ+thrKrFJkNK9gYX0TyaUNGG5Qca+NjvIVPlLTM9E8cLFy0aQZxajpGsXPfvpTTk7mxmJDoNuYRmhIFKoK07Fl/bYs8yp4a2yBF7J4nDUBEmtw3nYXERSb66ze5QQt6ZHtzb0fL1xcd7dHmF7T4OHTUIy38AL7+PIuzNo5BMSoUJoSjRmNHg/vu6OrLAWzU4Mo7aAsGKCpthqHZj7PgBQBSk9NSmJi05sRwVuGnVtA+uEpdfb//b//x40+dHsCzVQLZ7PIqepAeHAYd97r4oWLe99biJYCKcyaaaz3NkElDIUirQC+gYFY6S5Bx8gE7j94zIR2DWaYCppSUIW5bd6iJRcrIfXh1U4nW0hRKZFey0fLXBRIE0VQVo5yKrfzzhKpiuD58AEi0pohS8/B1Eg7TLzU9lp4e2zBuo2SkhcXz29qentltt82qHjku8LJ4lq2V5BRUIvhlnLoTDamIuqQm8Xv8nVFalgPbUhKzcfyWAfmN40oqetAcQ5f9JdsrWm5FRgZncLcyACUCjkokIjEMDKgyOUK7DtstRcCRwb0j01gaEGP//zP/+SMOYQkhQqmnSWOFYxOL6Ig+83aQpws7lpPGcRJmagaXsYKE/izi7rR2lCMTLUaY1tUgioFIkEsZHk9WFxcRmq8ADXZvKW/UiUCbMvwDE2FKDAK4ji+EDEFPVOlEGHALcTnvL0Su28Miw4FJZUobxyB28OHXMwwwcM3HF6P7kNRO46ktByUpL5e8xonvs0W7KdM5pBRK8HuqMXu/JvARwraoVZJ0NE7w6mS34WLLC0UFX1fNck324VfiudKmEwojY3AwuIs5EqHQzGrArWN5ShMl0EcEQaRkjcPZqeqmJTAb16Tk5NcRSSZJB47+xeILdh0KKxtZhLOIqeuy2QybjinrBFl7PuYjo/xSJSDDz7z4sZfFy+1uLl1w5gqoepKdsSKojA9NYEYWSpKyoqgVoRDIghGRCJvk5XFSdCodOeOycZKIfUySTQSCi4QWzBrmUpegaF5HVcG6+7du9xw6+QuIuLSEBCRDLEyHbFhb9bF9KUW92VgP7Jg5TuSN8i7cFFBbVTeFb5zcXsrlKjJCEdySS1WRhsxuQ1Upwq5KHCf0BiUFmZgbZavYzNSp8Z8bwmColMQHxiJKPY6gaxiVOJfpRBjdJlPnboQYNJCdnUbxjW7XFa9s0p6YnIugkOjMbS4AVl+Kbpn5rH3BvHT37m4g/W8GFbcxUfETOiAha4KRAoETGqIQEFVI0QRfEmWvdVBxEZGoFQlRKSsBCo5bxwnVw5ZnUQR3lDXv547+8i6xSnWGxNUemAcRRlJaGzvhVzBSyrD89tIpWCSV4F5ExOLS+if0+DnTIN0ps9uGm0YW9pCT3cvRiemkfmGhvQ3Zgt2xvx/aE8lX9frwrIzyEXchKe1Yq87A/e+/gwjPQ24ffs2ilPjIS5sxYNbr59b/P3SwpvhjRf3tz/7LVJiYzA93onKVAG6O3shiuHrcRFbIEegNDEMwuzXXGD7AXp6+2Dd28BAfze2dw3AgenkB93dP0J3z6u2A7JBHBOJwrJqznnZ1MRXIq/pnkJ0mADDnW3IV/JtMt8Eb7y4lW0TSBCrcAQzOpsrIEktRVkJX41/a2uLaxSdJIuFwellvAiwmZhoaMYum9NPfvITrlQMYWHbhrr+ZRRnZUKZ+eZ98N54cV8GTsq4iHC66d8F3nhxRTEJSIkORnNLEwJ8g1DcNIRPv7zFvebM+ZXEBEBV+/Y6eb0x7Da09Q1AklUNmVTKqegEaUYRQsKjMTU/jZtur1+Tx4k3XlyLbhCazU0oJLGQxAqZkkFVmA6xwkQYqh8THh4OuViArqnziSx8VZC9mVxRBI3BxqQPHfo626HMevPmIu+cLVAfjlfptnMusB/CZD3g6u5S4z1ngaOgwGCMdVagsnMCrU1tqMxOOq3j+xp448VVlXZyE+yrzUJKeQcEqgpc//oO95rTtR4VchMqR5ukC4FjK9pbKpFV0cJls1O8GSEwSoHsuChEBoYiU6nE/Nw0BpZPo3xeFW+8uJ0lcqz1lSE4Uo6AJx7o6eO1tiUz+dKOuOzyyrJCpum8gUn/HYLszXV1fH30t423xhaK8shwzgQyG9DayYcLUVt10tDepaD+WmDq78T0NDqH5/DrX/+ac1ISQsKiUJmbAmVuLeLjFTCt9Dmy518Pb21xr7t7I1cSiGBZMjZHeBnxJOImWYXs2grkcx15LgAONOicXMD67hFXPaq9vZ0bTi5oRm6CCInBQVArU+Hz8Ba0b5BI9E42tOfV4YtsLH8vVrFXRVREKA6OD6C3HKO7g+e7Ozs7XEU8tfrdtSh/Ldi20dI/jvFlPRcQwkXcMEiScyBjoqRQmoG7D/0hE4uw/QbZm29tcR8GiZAleIBrvgqkOSz7xBYoNiAlJRWj2j0Mbn5/h8Zzg2kapc3VKGwcRkhI8EmkeVXPArJE0UgMCUKGTIHalnYMr71+/sQ7YQvPo7np9a1i7xpvs93n83hrixsYFgnN1jbWmWZGBmcCFQmiBn/hbp9ibqQLWxfFvX5sQVKGBGOre1zYP7UyIGSXNSHQxxdPguPh4R2GDc0qpnSv12WO8NYWNzy5DIpAN9x8mohoGU8NFHGzt7eHsEdfoTBDib3nWkm/NzANzWq1cB7rf/3Xfz1pYbO0ZUVPRQYSMyrQzjQ07wf3sb3/+nM+F7bgNIy8b1DJ7z3js7IVlRl8VziXxXVm6PRP6ZBeT253O0ZXFpFU3An78T6MW9Oo7ZsBjBsozFJhWmuCZXmMCfA2rBiPscmE+fXROra57GF6rALZCh9QgqV+fQJ5NSPYYZqgbqYDfd18luRAQzF6q/kY4d4SNcRs0yJkFZXjszu8wkDY3t7G6urr94H4IZzL4hLkcjkXI0AOQWquGhoaAkliIlJSUxEdGQWZTAopO4cq3SnYszA2lh3Hc54CEvSd49TCWSgUcmPBISEQxYm46nYKpQIxwlgulUrKriVi76djqn4XHSPkjqloJz1UKhU3H2pt8y5xbotLoKA3+mIECi/18eFrgFGCXlBQEJe0R6DIQ6qMR6Autk7qos5UznKx1NfBudMTb3dei6rtubu7c7yequHRj+N07VMlvXcpHTyPc11cykVzmh/LysrQ6igTSCUFnf428gyQlEF2CTqmhdNqtWhsasLa6grGxye4cb1ej12DAVUVZVyg8sLiIlvEek6uHhgYOClT2NHZhTpHmULKLHIenwfOdXGlcZFIVfHOy49/+Qv87k+8aTIxUQKVnBSPPXY7xyFOwVPX1w+9sbCxzYR+PbqnVpCYXsrEKBPCZblY0O5itbceQ61FaFvQoCtLil39ChaZuNekjkUYYxm0z6syslBfXs7lpikiBZjsKIDtzULAXhrnurg26x7u3+IXdE+/gZt3Pbjj7fV5PA7lIwqXRtsRlc7fxmszAwiW5DPJaQf3bt2FIqsah1tL+OamO/Lrh6CZ7MC9xwEYXNzCfHsBooVRMB7b0ZgmQEgwv7iNpYV49JBXb4dr1bh2i/c6nAfOdXGpu16QDx/cdmjUwtuX38X1azMIEPIBGItjnYjP4h2aG3NDiFKSudKOvoEhrGwamHRhw+DwKLaMVhwdmDDM2In58BjH7NqtVTzFHxh1KHHEDndX5qCSM4cC/nfvQxTli3Mq5Xi+iyvPrEddD+9Ly6jtxbyGlzlbe9pgtjDt7UiHvvZKWA95w3pXRxFbOBuOGJV31uThgIlcO3PjKMvii23OtJQjQ57IFdtsVEXhwaPHWDywITXMndvU9tkLZuMOfB/xgYGDDUXIrTs/R+n5Uu47RFOaGGk5vJs8S5aA3FbeLzY2ytuUCQXyOGhN56clXpnFpZa31EGQls52YGGiGJ+l/j5xZRb3IsK1uO8QrsV9h+AKkboe7+zB/nfBhUsGF+G6cCnhItw3wP5YE/yi5dDt7SFPFIHCvovbOvqqwUW4bwBNdx1i0/KxtLyEmZl5GC9SWv4Vh4tw3wD7W5tori9HZnoGWgdnz1T4OW9Y0VRdh/aGIni4PUJSYQvnGcfxAepykyGXyXHvxs0Xlia/rLjyhLs60IjUCj4epTE3CR3j/I/XrFYiv64KEpkSspgEzDjq2Aw3FkIQ6o27D59AXdbB1RHCoQmlafEI8PdHUGAoSjtGuQjZ7YE6RKUUw2TeR7VKjNJ+3nw815yNrx94oqVvjHFhR4Ck/RidFcXIzlNBECmEPKMUZFU+sq2jorQRheoEhEeGo76XL6V+uDuLcB8vhAV640+3PLC0w9e7WxtvhyDAE48feyA4Lg0GkzMA04711UXMz05hWeu0tNpxeHAIg2YO1bVtMJIv4orgyhOu/VCPSLfP8bOf/je+8YyHweH0PdhdQ1v3KOoyRUjIO02D2d0YR7oqBbFhASjrOy1usDDUgfraIty7/QijGkdY3sEqBH7eyMjLR2BgGKa1/LjNuIGmxkbUFKVAmdfI+ZwJh7vLyFenwsftBtRNE45RYGmsC2VFufB+GogZvSNB3n6EkYF+lCRFwi1EgX3+vmKfqUN1VT2K00SIzag74fJ2mxm67V0cHR1gQ6M78RAeGLawbbLCZtmDbuv102YuGq484W6MteKR2z2ECgS49c0DtDn6JK4OVHPbZ2VdDUJDxdgl9yZDtvApbt65g/sPH8A7TA7Od7qvQ3TAfXz91de4e/M2xEXNHMfF8RbEIb6ISUiAl5+AcUWeo43V5+D+g5u4zs69c88H41oiGDvKFJG4e/8Wbj94gEf+caCCrMe2BQS7ueHmrZtwc7sJRT7fPFM31wSfuzdx7fpt3Lj3AB0j/Lxbi5R4zMa/uXEHX90PwIajfWF9mgDuXk/wOCARepODsx7vQ+r/AE8CfRCRUADzFRLBrzzhHu7r0VCShUSxFLklddgy8T+0YWMBBWoVxIokVDT2wsLTLaqSIxEUEITirhl+gGDehkIUhiBvf/Su830pCAcbwwgP8mZE+gg+fmFon+brBc+3lSAwxB8xqmKc1NhkokJdlgTBIWFIreriCZ/h6FAHcVgwAkKjMe0IMSDsLPciNjwQ/uFKGM9UvOqvyERYeBDiVGVcKAGPQ8aZ4+Hv44/iztN528w7UAij4B8YgsGFq8NtCVeecA0bMygoKmdy37MFpxcHmlHa0AHd7rPR+MYdHdbW1rkYQN2O0UFgx9DrNrgxes3g6BdqP7RiU7OOjfUNrK9rsH/ACwWHFhM22Lnr62vY0G7h0EFh+3vb/DXYuE5v4K/NRIItLbv2OvtM9jA62OLxkQVa9vc6nb+hPWkAY93f48a4x6b+hHhNO1uO+a1hyzlvdrPodVpuzty8mchwVXDlCdeFq4krT7i3bt3ioqBNJtNJt3oqz0e1CwiUSu9sjULPzsbtFLpOfWsIlBtAOVQUkU3h7VRSlUAh7RQiTyn5FLpORXzomMLf/fz8uPMpqtuZCEL5r/Sg+VBYvTNFnsLnqWwVjVPLFSqrQsd0DconoGvS3GmMekI4vweFzD99+pQ7pr47kZF8MwyaE7WKoTB9CrOn86j2GN+n4WrgShIuEQI1OKIf+K//6q/xm1//Gr/85a/w93//91yZlevXb+Bv/uZv8Ovf/Ab//M//zJUCoJzfDz/8EP/0T/+IX/3q1/g//+d/czlpRBj//d//zeWo/epXv2Lv+z94wJQrSlikph1///f/gF/84uf42c9/jr/7u7/jiI0qPP2P//E/2Gf+kl3vn7hnak9D43/7t3/Lnfu///df46uvvuLKJFCVf5qbc9yNKWt0Y9Fn/tu//Rt++rOf4Uc/+hF3bkhIKP7qr/6Kzemn+Pcf/zt+/OMfQ8AUT/peNP7Tn/6Um/unn36CsLBw7m/KMaH3/vKXv+BKHtDNRyVxzObXT1p837gyhEuciJJ1nD2VCIf7qwjwC0BTTRkCPe4irY6vlriv6cXDh/6YXliEODoaExqmcDFuNtmbC88AGTqb8qBILYeBbLBMBi1LjUCkMA1xCUKMLG5x1yDYzJsID/BCY8c4MoKeILWTr4Nv1Y8y4vPF6OQ4YgXRmNXw+diLo6W4+ygGWv0KEuOSoCdBlH1uQ14sIiQVWBzKQ1I+X/vj2GaCONwHSeoKFBaqIM+o4mpp2IxbUMuFiGLfVRLog9IRLXe+aXMaojgJ0sQReOgbgxUDT5SzTcmIUtVif2MSIeFx0JwJSaaqu0TEtBtdNlwZwqWyxy8sk2E/hMW0i4mRIWjOKGIHFivMRh129p61EZn2zDg0bWN4dJIpRI5BBpNhG1Njw1jffjahlTT6gwNGDLYDmA4OzlgLrNCtL2BkfO5EOSOYaduem8DY9CIbdwwymE0WbK3NYWRyiWu5xIGJCAcHFixOjmJNzxPX/q4WQ2xuW5vr7MaYP1HOKE1nbHqJ+8zRiXmQLmc/OsDM2BBWtvaZ8qaH6QUuaRIh3mUZ/HeFC0W49WoJ6kdX0FmWDVFUOJTZVchMiIaCyYPhCWloKZIjKvmUo5IsSDmulPlHJfyV8gQM9nRC8ybVv64wjgzrSJWJUVZZhpTMYmjYTbu0uIh/+Zd/4UQfEoX4Sh7HSI2PwrjOgtoCKcICwlDU2AppTCxyVTEQplSjMCkSWU2nCSbnjQtFuIAFCYE3ICkax1hLMrxDRIgKZ4tWVAAPnyAoY0KhKDvtjEJKEsmJVMD9xo0bSFHJUaGIQXH/m7fXuorYX5tCUlIqhoZ7kCxPwsS6EctLS0yu/t/4+uuvubY5zhI0Nss2PP78ZzSvGFGSGIxwiQoRkWLU54vx2D8eiZHBqBl8f+t8wQj39UFE3NR8cSvHXlSQqEA57ZcNF4JwNyfLECYrRW9TAbzcbiE+sxFLU6PoHZ5ElsATEbnN2FqfQ126CAlFvEuUQEUDSEumYgDFxaWQJwqQLUtEw+iLGyi4YEOVWoaCmjYkiYXonNZwHJc4LYkKZP0gEx+TjpEtjcHAClvXTBmk0QIo8qswOD4Iqf8TZNY2o7m1B9YzMvp540IQ7vZcI9JK+TIgpKkL/R7j1j03lPctYm+yCwUtQ5hszoXb3dvIqOUbqhGotMgHH3yAP/7xj/i7v/tHKEV+CH7yGDUj77aWyuWFEVXpCqgKilGsViGzvA2rKyucqY1ELTK/8YTLcLiHkIcP0b++j/GGLLi7uSNCnIaybBk8PB6z41yYTnXOc8eFINy3gUWmZLxJ74m/VJCoQKVoLhtemnC1PVnwFeWiXOGHr768geKuRViMW9hYWkB2QiRUDQPQTLXi1n03DFBbGYYscRT6Foxcz7pEiQyB/t5IyihBc1kW4rJrYDswYGp2hYkBkwh+6oWynmnoFgcQFpvCR2UxtJWnQ52agc/+/AdUVOUjXnHaZYBEBWpQRWhv74BSJkIl4yQljr6iLjwH2y6K0hJQ3TWH8qRg5LevYn5ulqsSRqBK4jk5fIegLHEIskqbEBXwCFHRCQgKicT8ph6txZmIUGRjz7iD2ox4CDOqT0yA54mXJtzduU7U9/AVvmDbgSraF4+8IzCrO8D27BjaRvmopJHeJsws8QEtlu0FRAd5ITBGhb1DC4rkArg9DcSkdpd96Vjcve+BvkU92gpl8A2XoDhXgbu37kKa1wi9wcD1th7ub0VLYxOaBqexN9eBpLxTBYxcmnfu3MFHH32Ef/qn/4f0ZCEKUpPRNv7u6tldapjWkKGUoW1sDfrlQfRPbXIN1chr98knn3DrODDAO0C6m6qwsH0I7XQ3W/sl4GgXpSWVMOztoqmjB5urQ/DzfILyrveTZ/fShHtRQYrZCpPTqKxdfX29Y9SFlwWJCuQiJ32BHhRfcRnwQsJdai9GNNsC+vJjcf2uJ1KL6zEz0oaO3imoRA8gyetDZ34MfIVpWHeklNSqRShoGkd3tRri9DT4Pg1BU08fWuoKEBWXjqXZEdS292BkZBypiRFIya/G3FQHwsOksHBXAAYq06EsbsFibyWkcbHwi0yG8cCKuAABxtcWEBYowLSWLwZEIFHBGcDS3taOjFQFcmRRyGvme/+48DzsyE0MRFb9EHLi/ZDTMs9EhbkTUaGzs/OktG2WNAJ1vbNQxQdDIozGzaeh0O0Z2a4ZBR9pNhZnRtDb04qohLQ36t79ungh4a721iCthjc7WXVzTP58hPv3HqKiVwPdWiuKqoYwUJ2Ox088Udw2jmO7HdqJVvg89cATrxD0T0wjMdgbD9yeorStH0lRfrh18z5Sq9qRrxTisXcoxBFP8duPPoeioOmEEM2b0wj1eQoPdt36sRXUpsXgkdsdCJIqYdvfQ5IiDVv8fcKB2lhWVFRwRnN/fz+UlVfi0LzPxIzL53s/LxwxjkpRZk7OShyXotqoCCtFlG1ubnLjJWoFRlYtWBmtQUblAI5Ni0hISMHO9iZyympQnyXAzz78Askl7Xxe3jnjhYT7OjgwbaG7rQWjC1rg0Ii+zha0dY2wYxMmJudOiJMwPdiJsUVegdtdm2KE7vDAHO+hrbkdu2eI08wIdndnB7tGxpePrdjeOSVKCiWkoJr09HQuZI+I2IVXA1Umvn79Onfzk2JGNa8Je7pltDY3Y0FrZIzaDJ3+tHGDycgfm9kzFXd8H3hrhNtTIsVDd2+ExMhRwcSGr249RFlZIQQJGdDODEEik6C8vAQh/pFY3T+GcbYFianFqC9Kg7d/BOrrshCv4M0yx0e2k+CR9ko10lLUiBAEIzEmAALlqemGYhWcVoWm1jZIBP6ICQ/DiCMay4Vvo7VYidzGcUz0VKNnWou52RlOxiVQdX6nqJCb4A0Pn1AkMpHN28Md17/4AmVMSdMsTEKRkQezeQ1xUXLsOPPbzhlvjXDtR0cUocfj+Ogky9R+fMg0UeMzHHdvdxt7jvSXQ4sROzt7nEnFfmjB1pYeFpMeA91daO/oxPSylm1rdhzRBdkH2NjnnAXFlFKgNNlw6+tqYLUevDcucBlB7SpTUlI4scvIOKhThKDgdcIxe3bqazbGUGhlud+Ce34fQgKP1yJck3YOhTmZqGkdxO72OsryspBb1sAUqWMszU2ftiBnW3trZSEqW3gTy+JQM7KLqrFnA9ane5hMVYQVvVM1IxxjpL0GBeXNsB6aMTO7BBsjwpWZSbQ2ViMvNweVTX1wXn5/f5/rOhAVFYUbbLvLLyhwvOLCC2E/wq5+B4eM8Cz7Zk43IRn3z3/+M9fVgTIo5ufnuVOrM2IQECpErDIL423F8IrN4OKBRxvyIFJXQ7vcj8iQUJS1jj3DlM4Lr0W4w1Vy3H7oi4yCCjQXpsMrWIAWJs8eMCIrSVdgcGQMEYF+eOAThpVtO0yzXYiRpGN8oh8qkQBB/kFIq+vjrrW7vXNiwK5QxaN5ZoMJzEuQCnzgGZ4GK7ur4wOjsWo0QBqveEY5I6sCBY8TWtu6IAy+hWAPL5T38YU5XPg2+uvykFvTjcbCHIyt6ThRgW5+AjkgcnP59nrZiSHIquzD8mQ3Av3CkCENR6isAtbtDSizC1FXlIr6jm5IlDkwnolbPi+8FuGSVnoCdnx2Y37mNYajw0PuDifYmQhxcMh/S+74wIYDwxqyUuScZ62zd5obP3RUfKcsVarE4rzi89cmkIJG21xXVxdKy8rYObzWfJ6w7AzAO0jK7QQH24NwexSENcMulEHuUBcWwD8oBnNrG9gercWDADH2thdx7+ZDrJiOILj2X4gp6EFybBjyU2MRk8r3aTgvEMfNysriMkhoHS8LXotw3ybMG9PILmlkBL6DnrZ25GYqkJggRnn7OPSrE1AmxiCLiSG1xekIDgpCSlHjid1Xp9Nx+VkeHh74zW9+A3UGH0t63rDuDuDa1w+RX1KOccah/D39kJEuxS9//J9QF+QjKCaVP3GuGg/D0vhjhvaaYsS4f4IvPBg3CwhFdXUqgmPVJ5Vv3jrsZowPDUFr2MPU6AA0O1ZOxqW8NMpJo0AbYgCEoaZ8REfHcoE4W0tDyK6kDrIHqC1IQ2ZpKyxOJeY94b0Trma6FarMYgi8b8HLLxIhonjIw30QV9DOtqkhDA/3Q+Dvj/G1bUgT5NAdnHJTynygzlyEzo52pKZnYKKzBq2jrkDyF+LAgKLMNIjCfZGgyEJ+RQNmmUybrEriXu7r60NOjsOqIA6AQKzGYH8bPO/dwr1vPoc4rxnVhWnwdLuH2nE+1+194b0T7g/j5bZ96oL2rjqiX2WQqOAMrHk5nK8Y9l1474R7uL+L+WUNtxzajVWszY6gqLgCGuMRDOuTyC8qx6reguOjfbYNz+HwzLrRNkep3bdv38ZPfvITznVpO7ByLU9deAGO9MhMkkAhjUdIUAjy6wfZGi5ygeTUBYrELerSR6BigH5M6Y5NysV0Vxn84rNwZDZALY9FVEI6tA5z5vvCeydcQlteKpIkschvmcDqVA9SxVFQFTRhfnIE2YpoJJW2Qy14iA9/8VP4q04zeckBQWYcQmtbB+KjHiMpKgTJladZEi6cgVWLkrwiTDLxoLezHWvbZszOzJysIe1YpKgRshKDkF7aiaWJHgT4BCIpLgxe7FmWU46i1DjUj/F10t4XLgThEk4N3jaYLRZ+Qzpmx2bGbY+POScEN3R8xtHBQNowNUMdHBx4cXq6C98LEhUKC/n2x5cJ751wp/rbMa8xwrazgBJ2t0sT45CSW431jXkoREIkJmVzToojkxZ5RVUwnlFmqZQSpe3Exsbiq6++hFwqxsL0FHR7Z50aLpzgyIjK/BQkpangcfNLpFWNYGlxAR9+8AFnDyergpPjZksFqO2eQEKEB7w9g1BQVgC/8DiMdFfj6zs+2Jzox/2HHqhoHXl3VpDvwXsn3KM9DZQJUYiQF6KhJBstM1qsDtYizssT+W2TgK4X0UwDlgW64dHtz/Eo+tQ7RvWyrl27xtXj8vT0giQxEg3piZCWnhZqduEMDncw0DuIVaZLTIyNY2PbiPn5OVz76isu05dqVDjT0+tLczCj5e269ZkJTEzwhyA+A7vWfVQVl2BzeQHiqGAIlXls7Pxdv++dcN8WiIgbG13p6a8KEhWKiqhn8nOwH3MOCV5Cs18458SFI9yu1FDIKvogD3mKiuYO3L32JQY1eyhWipAijkNe62kJenL5+vr6coufnp4BpSwB40P90O4a0N5Qh7nnauK6AMwP16GofojL3M1pHMUC47ghISGcMycjI+OE4+ZIQpBV1oT4aH8EMW4rVcnhG56IybEO+AdGY3NTj6woT/hJCk+KYp8nLhzhdqaEIreXYnqXERgoxOzaMuKD/BEnisHjh+6oovwnBygghCopUhUWKiOUpBAjPcIbwvQcxAT4Ib9x6L0EgFxYHFmg027CuG+GxeFKpzX8x3/8R64cK3nQSOwiTA73YnOPFwEmu2qQnJSEorpOHDLleHRwEEYzU5wNGvQMToJKp503Lhzhvi6+s+idC98LsoVTrV7KfNja2uJiPwhUtM+wuwur7Zgrnmdgu5jTPm53xDkeWPZPKqWfNy4c4ZKooG6dQXKYB3JKK/D0/j00zmxBM1KHz28+wbrldKHI5esMgu7q7oZKkYja4nwmImyhWJ2GecPlCRo5L6wujqEoLQ5RwhR0j8xgdm6OrSGft0cxzSeB5In+CBcpEMvEM1GIH3z8ffA0NBHLq/NMCZZDswtYFzvx2CcW2+/BiHPhCHe0IgWtc/uAZRGylCJuOytSJmJ6cx8VhfnQ7J8aXzQaDVcsmba5//iP/0RGqhJFUgGKOyeQFuWHquH3ayS/DCBRgYpgk4IWExODhgY+Ok27vow9Cy8qaBfHUVNZid4JEtOOsbG6BtuBBUOdTegZX+Bt7ueMC0e4hCPb4UnqzllQot/zoK2NHBAD/f1obG7h3kdODNt7jl66kLBbMT44hHWdFmNDo1xbKco5o+rp5Dqn6uw1NbXcqe1FUtxnOgXVDGssToG7mwdSy9q52sHqjFwuiyVZGIi4tHKYX/RjvWNcOMLtTg+DuLgdigh/ZOakM1HhIeOg49jUbGKgWAZ55ZDjzGfT09s6OqGMCUZRZT10m9PIzK1iCoiLeJ/B4TYifX3QOTqH2vwkpLF1JqsCOXCIAVD/C6cDIlPkh1hVERa3dpAdG4ny7j5EBwRgRmtABhPP1jf0yIwPRkHr+6kadOEId3WoDVObVmB/HfVtw9zYVE8NFGIJZPIk9M/xWagEyjUTiURcD4Q///lPUCbxTUhceHmQKdEZWHOZcOEI93VBxSzS0pxB2hZUF+dhdn4FFTlp6JpxNF8+3kdJRhaWjAdY7G9AXQ9fNupgdx3ZWSUwG1aQqkrG2Ap/c5g355BdXAf95iLyckug2+czWrWjLShuHcXa1AAkTLGZXOVT5heH6lHVPgXD+gSSktKwpOdL93fUFWBwYhmNBSmo6uVzutidiarcdDT2DrPnNNQ70o3s1j2UZavQPraI1ppCDC84y1mtID01FX2DfUhLSceCzlFaf2uBzTkFw6MjSE/Lwvoer5CuTnVBJFRisK8InkEqbuxFmJmZYXPl43EvE64M4TpBokNzUzWaS5QorhlAd1MRyttPt7MSeSJqegZQnZcKVRFF9TMc70EeGYspzTb6GotR2uooEb+vgTQhAbUNrUhTKTCp4dVn80IvhPJcbM4zpaXnNL9ta6Ye8SlVGO5tQVJiIvqX+C6UQ/XJSC/rx+JgHSpOOj9aoYgKR2tPG9KSVaho4XcXYBfC4ED0Lm6jo1yJzCp+LjbNKIJD4zDcX4/g8EQ4vLEwLvYiOFKM6ZlZFLIbYcJxE4111KK+c4Q71qzzNSzOguqykYuXyi5dRlw5wnWioKCAq9BC5h1q+0SlNHd2drhUH6rFQONUyJhcxWS//Pzzz7mS/MR9qDw/baHDw8NcLESmWs0VHKG2S+RhovC/b775hrsG9UYjywaVOSWZ+0v2XvJAUTsm8urR+WRmouvk5uRwKTJiRtRU84zih6lNFV3ns88+4/qqUSE/KtBBmR3OOVLfNJrj7373O674iUwu5ywpWq0W7e3t3HxzsrO59lgUokifSSnn1EKKrkHxyiTH0jWIUKl3GkXVXWZcWcKlCjfUCokIk35QZy4VcRnyDpENmNKy6ccnECEQcdfW1nIETy2UiHippxkRVCrbpunHJ1CzPqrg3d/fz5mP7t69y9UkoGg1IiI6n1ynJHsTqBgfBWpTlgZFYRHxEYioKLWe5kifSfHFBLq5SFGicYp+I6sJ4dNPP+UIlSr20PUoFJRuFvp+3d3diI6OPrk2lVSidHNKx6Hea1etIOCVJVzC/o4Ous11DAyMwWGSZEIkb7qxmHawueXop8tgNRtxeGDFaG87ptf0jlEm/5r02GHccaC3G1qH/EjQbyxj83kHh92G6e5qhLOtPjQqAf0zfGYHjg64ehOTUxPshpnENpWTYiDZWhoZgIy6QaaAdmLcsaXvrU9BFhuBoJAw5Nf24eB7s5YP0V1fhf6+Vvh5B2Bw6XTu+7oF5KvTmJxe/14iuN4lrizhHlm32NZczNUhG2rIRf3wac3cvc1VqBJDkdfEN+wjaKfa4OfhgcrWPrbt5kFnph/6mBFiLbwf3oa7pz/yGgZgc9BQe3E2Jjb1mB3uQXP7AKwOW6ZxZQQZKjEePvDAqOa0r5plbwubjNjrG9tPCprYbUY0Mfl5bWkEcTFSLDtvDDsZ9xtRVFyO6fXTQCHT1hJ6huf4m8FJy0cWVKnFkOTUoL4oE81jzjYCawh48BR5haXITo1FSGwB1/vsquAKE64Gd/78K3gHREBd13fyO5tXWvGrX32MaEEEmmdOudN0nQw//9MDSEVRGD61uCE36j6+uPkEYlUmzjbOb1b54Y93vSASMJnSMQbDJmKDvfHY7QGC/EIRxhQ4IsW9pSkEBj1lYocH12wlubyVO32+vRyBAl+4ufsi0CcAzbO8omS36NHZMwij9fiZMkcm/Qr6Rue5hn/OMkjmpXGo0tWQi+LQWlkNZX6NI7B7F9KoWCxsG7A8VA9ZRv3JTXcVcHUJ90CPxJAnuOMRirUzeX3UrtTr1tcIEOc+Ezm2PFiOu59/AlmlU7sn2FCfmYhrX95A7dizmvlodTI+//QaSvpPo9VwZEaBLAxffvMI/Uun1H+0zwg68CFuewqh5Tg5j73VUfi43UBAfN4JFyb0F8iYIuiNGEU6EiLFWKfWrAxFslA8uf8QCia/SiUZsBAlHuyhsiALrX1MHHqGMA8xPTyEuaVVJqsvYdvwfEfMy42rS7jWbWSrEhEdE4MYoQh983wP3gPNOMTxsRAyRSZOrMSint+e10Ya2VgM48SRUGSVw8jVb7ChqzqHU3qiIgXIqx88SVMZbylBTEw0IplypS5p4UP72LZdl69CDBuLFMSippcXRWymbWQp4th1YhApFGNwga9BS7KsND6azTEKIokaaw5RwbDcjTvfXGeiST/WtfqTG2y6JRNf3XiKzrE56HYd5VaPmYxblYPwcAFS1cVY0PEmOCcWRttx//PfI77gaiWQXlnCvcxoTY3Cjds38Mc/fozguGwYHfJzctB93PrmU3z4p2+QUtz6AwWV7edeiuo84SJcFy4lXITrwqWEi3BduJRwEa4LlxIc4brgwmWEg4ZdcOFygGjWRbguXDq4CNeFSwkX4b4hNme7ERnkB7+AEFQ7silcePdwEe4bIl8UhKKeeexujCDAL+aZIBwX3h1chPuGMGiXUZ6XAakqGytn+7i68E7hItw3RLZIgIaReSwtzGJ5feskdNKFdwsX4b4hUkI8IMktQ015Ceo63k+B4+fxl3DzuAj3DTE/0o2iwhxk5Vc8k9Zz3tjfmURjfSuSE4LhGRiFqXU+tHF7cRCSBAliA73gEZOEM6HAlxp/EYS7s9CNx7ev45t7nhhcPk2D2Vycg1azjMz0HOj2z4SU2+1cz4kXRgTaj58pDVWVHIuCljFoZtsQEZN60jjw+0HX//bFud4WjuOXgbNZNMG8M4ibv/45fBWFqM+XoKaVr91wZN1FSYYEXh5BKG7reWFZq8uIvwDCPUJWYjQWKPhfPwWpPJvLDTOvTiJBrkJ6YiySZEqklrdwwdqWzSWkyoW4f/8+/MISMU0lCRk2xjoQFRGIoNAwRIiSod3nuWtOQiRa57awvzWHaIHYYVU4QpT7F4hJLceiZvskCPxwcw456lQkJooQGRaLrjkNG7Wjs7YaLU01EIQFQ6jIwa6Rz3VrL5TDLzgCt/78ERJL+AzlI5sZZekSPH7kDr8Af1R3znHjBNu+nuvLOzU1B4ujHOiRzcaVVhpoqcEw+7yrEp77F0C4dqhCPRAlV0IRG4mguDRGuGx4bwOJYV7wjk5BpToJOU180Y3d2T7ESeIhiJcjS5mMlnE+LWeusxahId4IEUqhkCVjaZfnrYd7q4jyuc+4uTdGVo3cGFXLyU1XY3xqGPK4WNR081kQR7o5qBLC8cQ3AvJ4MZrG+eTN3soMXPvsOiq7+5CelIKNbb7egWV3DRVFeRCGCrF6yCf2HJp1SJKmYoHdEBP9Fcgr7eHGbeZVuH3xZ/hFCBGbqMTsOp8dsTXVgM/+9Bli4kSITymA8eBqyAp/AYTL5NCOHPzu5z/Df//i9yjpPc0Pm+ptw+TUEAL9QrGgd6pVR2guzuTKlYYIk7DjHD7YRm15FdLjfBAkL3cMAsO1aQiIkiBTLkBcdrNj1I6ZwXa0dzQjQSjCqIOICCMt1VCJw3HbKxp6Z5IZu3ZDdRVS40MhznVeAzBq59DR0gDPOzdRNXTa4nW6vxmNjXUI9PbFmPY0i3h3WweL7RiGnU0YnF2HmGij29zEEWO12o2N0+belxx/AYR7BHViHDjJ1s64lSKT20bNi6NIVKUjNUGIgsxcqIobuS1dM9AIkUyM0Cg5yotzUNs7Te9Eb3kOpMp4xCkLkJuagqktnhhThLGgDZ+QFBPHHx9bkM7EjXC/MFS11iNVXcrJrvsznRArExEWJES5OhulPdTL4hg1WUkQM5EjMb0M6clJmN9gHJddQ61QQBgZgpzKBqSk5IPKAluN61w/40hBJGpbS5Be0EmfCPvRPsbYjRjhcwdu/nFY0vGJkZQS391YAfebXyBEUoj9K1K98i+AcIG0CHd4BIYgwOMRfGPSweVAMi4nD/eEtzANOXIRCjp4d612uBXu7rfxzTc3cfuWG2rHFrnxAbadP3h0Gzfv3MU9twDMGXh2OddZCG9GoMJQbyiKu7kxqgmWEHgf17+5gfv37kOYVsGNmuYH4PP0Hq5/9Q1uf3ULBYMkn9pRnyPBw9s38M3Ne7j1OBRrxP3tVqTFhuDOjW9w9+49+LF5U02EA/MaIjw9cOvWDTx4eAeyHL722YFpFg++ugHfcH/kVfP1wghrQxW4ef0BAiJC0Db4fptGv038RRDu1FA35lY2YTSZcODYKu0HZowODmDXcgTrgZXjiBzY1jo92I3JxQ0YjfvcFssN2/bR39mOpc0dmPbNp+ezo70dHcZHRrDLCc889GvT6BqchMFghPVke7ZjcawPQzOr7NomRojOa++hp6MDG1vs2ubTuVh31tHR1Y9tdg2LIz2doF0aR/fQFPaMRhyeqfCxuTjOlYRKlsWjb/o0lX5muBcDva0Qxiux/R5Ndm8TfxGEuzzWhVSlFDImGnSNOsq+H1kx1FENqTgRyRn5mNrgzWSGqS4EhwYjJEaObY418xhvyEdoRDhEKWVcgQ8n2gpl8HjkxjhaKAQJuXxtBPsh0hJDuAIfnY5qjYTDtWFERoYhJCgKSw6rBBFzZ1EqgoKDIM2qPyFaSjkvSEpAYEAASh27AYGUM2lUBAJDBRhe4C0ehH39GIQhgQiMUOBs9YRJJk5ECwIRJS1xjFwN/EUQrkmvRXdzNQIf34eypMtBHMfYWl9AY0UO3G4/QP04Xz93uasGsUolBEEBKGochMHME1hHvgpJWZkICAxDy9Ayb5lgyEmMQqIiEaqcXMRGisGVADk2ISE6EpmyYESlVEKzxRPYzlg7YuXJkIZ5Irm0F7uMu9I8SlISkZ6aDr8gAbrGFxgXtTPGvw9lbDSTc+UIjkvC9BpfE8K8Nw9hlBgpkhhIMouwoefJ1LDGZPO4NIgC/FHQ2gODibdMtJenIj0nG0Gevmgan4XtitRg+osg3I7KArT2T8JRk5mDfV+P8sJcDM2uPVOb4NhmhWZjDevra1hb13JaOuHQYsT6Go2tQaPdYiIEN4z93W2uZCeV7tzc3j3hmDs6DTe+traOHUd7fGq5tKmhMXadtQ2YHSKExbTLX5s9NLqdk06ORiaC8OeuYdtZ/MN+hO1NDRtj12HX33PcWPZjK7Qb6455a2BxXJvmvcHeT9df126/0PFxGfEXQbguXD24CNeFS4krT7hU9Pjjjz/mCiJT21TavglUNJkKJlMV8A8//JArfkygPl+ffPIJN04VxKnrIoGKO9MYVS2ngs5WK7/9x8XFccWh6TWqek5VyQlUgZw+l8Y9PDxOzqdq4XQ+zYc+ywmqHE5j9J7yct7BQXOlNvx0jd///vdcPzJCR0fHyXei16myOYEKOf/hD3/An/70J64aOoG+P82ZHnQdqsh+FXDlCVetVp8QApXJb2lp4Y6pUje1UCUQIVLpeQIRKPn2qeYWxSsQqDI5lbsnDA4OPkNwdD51FadSoPRZVNGckJCQcFIBnaqBUyl8wsOHD2E2896uO3fucM/0XudnUUVzaghNoArizqYiVHK/urqaO6aq6NSoheYYERGBgYEBbpzK/NP7qXq5j48P9zlU0t/5/akVAFVhvwq48oRLfSCcxEql7Xt7+YqFRFhUJp8QGhqK/X1eO/fy8uKeCc5jImT60Qlzc3MnfdUIRPROlJSUoKmpiTsmgpuc5BumEHE5y/U/ffqUeyYQl3XC+VnEZakyJIHm7ew5Rs/Ojo/EtekGIlAvC+cNSJ/jvEFovsTls7OzudYABGfJfiL4y14M70oSLnVKpH4OxMV+Q90S/+mf8Jvf/BZ/+7c/4rZLIpif/OQn+PGPf8x1U/y/f/M33LlEVP/3//5f/PKXv8Avf/Urdv7fcoRJ/RX++q//ml3jN/i3f/s3/OxnP+P6SFBjkh/96Efc3z//+c+5YxIX/P392XV+hH/913/Fr9h1/jd7L12DOOnf//3f47/+67+4hiR/wz6XGpkQd/xf/9//h1/84hdcB3jqBk830032Hegcuv5f/dVfcQ1SQkJCmWjze/zd3/0d/oud97/+1//iekHQ+f/JrvtP7Lv+x3/8B/ddqf8EiRPUZCVWJOK+K3F8KixN38t5Q19GXDnCJTmQCIq2byd2TUy+PDRhY/NMKqP9ACaLGZsrC9Ce6eNwvL/DxSzYTDps7Z3azywmA6z7Bqy8oO2S01S1oz9bl/aYXd+KrY1lmM+aTq1GmA+sWF7iub0TFiMve25tPSuDGgx07SOsnvncXc0ydvaPsb+jwY75lHNuLC2AZqzXbpwWeD4yYn5Zw5nRlhdnsWk4/U4kclzWhiZXinCp0RxxO+e2TxhsSoFfaDKKsuV47C0A58g6tiFPGgxpXgtGGvMhVtdw9lebWYtgHy80drRDkShG1xgfkWXRDeGpnwCZiSKoShu5NvhOTHbn4JGPHPMjnXjyOACc6mc/RkVaBETpdeirzoREXcede2TRIybIE2Ud42jOTkPZAN8fzbozAfdHXphmN51EosCKjmywdmhmauHuKURlXgYSk1QYmOAVy8XhGgQxUUAik0OYmAYd5w22oT5LAVlKOgK8PZBWyQffHOysISoslGsg2KYWIrXO0b/NAerKSYrkZcOVIlzadp/Vmg1cGOI3d/yRpJAhICIGc+uM+xrnEPTwa/gn5qE6V42RVf49y8PNuHXtc8gz8qBkRCFKVHPu057qDHz2+dcob+xk14tG5zLvxQJ7NZfdAF/e9ECySo4vPruO8R1G1JZlRHjcwqNwBfrriyDNKONy0TRTXXC7+SVilJkQxcRiUktXt2OoKR+ff/o56rvHoEyIxdgicVlGiAWJ+PQrN6gSpRCnpWBoivpD2LEw0o74OAlaOlqQqMzCLrvr7HYruouyEBEnRGx4KFSFLdxnmvXLkMYKMbqwhOz0DKw/1yWIZF0Skaj/2WXClSJcamjnNDudhdm0j+31OYxMLTzTdcZsMmFzaxu2M66z46NDHB6wrXl2FIuaU9HiyGaBbnUeIxPzeL4pu8nAB5Bb9wzPJEvum3YwOTqMtS1HgDkHO3Z1GxhhypXGcBpLe3R4gEMmiowMDUNnOE0AspjMTIzQYITctTTAuPni1AjmVzexODOGdYfL9/jIjLGhIWjY95lin7mu58UXo24FAyPTOLAeQsfEkBepZKSoUo+2y4QLRbgH5j1s6fkF3NPrsDQ9jt7+Ieyaj2DYWOAsAqvPEAE4Oys1qyNZjRSPg8OzpOPC8zi0WnBADU+YuGRhMjiBFDUy2ZHySL2Qj46PYTboed2AczFvYHpsGP1Dk0xMOsLGwgS6+wahNz7Lvc8TF4pwbdpxRMensLt/A7mSKHiFxKOnox6CuFRII3xQ2DKI6CB/TK6dyrC02GSnpI6Mf/70M6xOdKNj+LS3rgtnYcdcVyUkinTk5+WirocPkqd2qWRtoe6YZO3Y2zNhbaIe4sx66GY6IUwQIVIoR2u5GnEJcgSGRKOnqx7evjFMvn5u+zknXCjCJe25JDUJOaliNHV2IFaayo0WqiTw9fXHFNtB24sk6O84JUyyTa6s8ErUvQePsDnehpSCKk67duHb0C/0IC4iCgFhAohUWbCwhXrw4D63WxHXJW/i3t4eji1bTM5XQCmRo6m1FXI1OVYMEIf5w0+Qwsn+uVF+6HR2wj5nXDDCBTany/HR574wWTXwcWfacSrTnJNLkSJwh0CRi5BgAZZ2T+9y8oCRUkYeov/4759BN9yAkBglds+GfLnAg8nHPZXZyKtqRlNFPrLL2rjhmzdvcnZoIlqyITvl3YHSJNzxToReO4+nj70hZ4pjSlYhAr29kK4Swy8yDeb3FG124QjXfnwEI1NIaDlIzl1eXuWKWByYdrG6sszkrmfvcDJ9kcOBHkKhEKZdPba2d07CDl34YZCXjfQE8sxRt/gTrxpTSE0UNskIflu7geVVDbeuxp1NLNHvcvh+xATChSPcNwEpFi+yKrjw/SAXsrM7+2XBBSHcY4y0lUMslqKxfw77O8vIVIpR1joG29EhRvv6YbAcoLuuGDUd48/0oyU/PLXIJ7cpuUwPXVaFVwZFr5GMS9YFsVjMBf1sL09jemWTcV0DxsamMNxZDWlSNjS7BvTW5kGZUYptRxD7+8AFIdxdiAThGJ4ZhcDnMR4+DcH4ogZtdc2YHunAjetumNXp2QIOITI4FDOnqVacj57MZAaDAddv3sBQYx5EsmzsXaVuy28R+sVBSJUZqCtUQ5pVyo3duX2bi2mgaDW6+cmqsDnbBVFSKRb7qiFjO5mfVwgaO7vRWl8AT79oNHe0Y2Lp/TktLgjhmpAY4gH/kChUVpYjSCBhI2yRV+ZhsB2jOFmOMc0udrQzEDICH185teWSVcHp9XnwwA2HFgOqSiuwfSYr1oUzsJuQIZdxMm12fhHjmjY8vH8f9+7d43YtiuclqwIO95CulCNCEIvRFS2Gu5shjY6GIqcUfZ2NEAYHoaB98oUOjfPABSHcPaQmqbDmKO0yVJmKh2538SREhj229VdkqbGwvsaVTHrkL8La3qnJgLY2sj1SVNY//uM/oDYlHF7RqTgTS+LCGWzM9UEiSkB5XSXEcVJozce4d+c2fvWrX3MB6BS55rQqLDRnw0eoZpqxHqJATzxw80ZxbTUEfuzY3RctE85SKOePC0K438bR4Ysoz/7CO9wZX0qB4lbr+5O7LgXszmqT9pPKjZQtUVNTwwW+kyPnu2J1yaPmxPtOurywhPs6cFkVXg9kVThbsvQy4OUJ136IAmkI3Ny9kVHVi7nhJjx9eA/S/FaY9/XITE6Hln1389oQ1Hm1/N1st6GrPA2PPbxQ1jmDzYVuBDx1h7ygBfr1CUT6PkZQYi42NfMQRYSgpncaNTliBEYnQWviZdTjIz1qmzpQlByPzjkDV8RjxlkVkYEWnQLCf/e73+Gv//qvsG/aw+HZqBkXnsGR7fCk8N2xI1ro+vXrXIA8OR9ISSPTmEU/j2BPd3j6hmJwcQ354hj0rBu5ij5laSmY3zWiOi0esapCGN5DBciXJ1w24fgwP1RWVeDuNzfhEy7BpuUQy3OLWJwZgjcj6FW2vecp/OATkc29RT/bjhhJPtv2LUiKlyBVLoBvhBhtg0MQhwRgZMcCzcoCNrTb6KtVsdeSsLmzh4K4IFRP8qkuR4cbTAvOhtz3Gj4PSEJumhR941zZDQ4U5e90+d69dxczgw0QxiVBZ7lcHOS8oJ3pglCcjo3ZPgRGSDnXuJenJ6+QMZDbV6/fxdZSJ/zDxShJT8RjHwGU0nCIs1pxaFpByKPH6FndYPLyIAI8PDHhKLB3nngFwjVD6PcYqvwGLCxMM20+AXrrIbrq62BiN1yONA7tjBv6PLmJL2/5o6I0Gwmx4QiXFDBp6gAKYQRySuswPj2OqFB/eDz0wtiODTP9rejqH2XXnEKcKBFFOWlILnUWjyPCXYdEno6UxGiUVxbhpz//HQZmTzMNyBw2O8vHLty4eRs7SyOIjUnAstGlnb0IhzvzkMcLER3ij/ueYdhmG5vX06fY1us5cYFsuXr9DraXuuD+NAgNvSMoTIrAU59gXL/ljmXTMRpUceiYneby7/KUQtT0nZZAPS+8POEeWbkarpt8mCdmu8vgxjicsqSD+7u9uhybbBHsljXUVFMGKjeM7rJUeDz1RGnXLAzLPfB74obErAbsaMYR5PEAYYpS7GjnERnwFOrSckR4u8HdOxgDSzrs7u6yhwYNLZ1oqirFuuUAxalKTK+f3uGUoEjp5ZTy/eOf/DtG28qgSCuC4fD9Kg8XE3bMdFdCllqIHbMVPZ2dXB20+/fucZaZDz74AIGBgbAxUcuwOYuatiH26hHqKsqhZ3xgqqsG/QvbGG+rYQS8i1JlJPxjkrD9HhpLvDzhnjMWR7tQUlyMiro27L/kuqhUKpd8+xqgTGGXy/ecccjkaqqtRWnZFGTjsiq8OigdnuotULr+ZcmE+E7CHW0phUKVip7xNZi2V5CVrERD/yzTRK0YGhyBlT131ZaiqKoFJod7dWOmn3G9FIyv6HG4r0VeCntP3ywOLLuoyE5GQV0v0/p3UVWYh6l1PWb7G5FX3gLzmWBkg3YWGYxzdoyvY1czi8WNPexp1tDf18LGkyBXpmJi/TSlhmRcSr+mCKd/+Id/gNlsYoqG8cp0l3nb0M4NoLSqEeNDvSiraeHWicIaKYic0vYptJGI98i8jRKmb6SoC6E1mTHU3oI1yniwH2FueAhbZgsm2qtQWN3Bfr/zX+zvJFxFyBN0TC1B4OMOL/9IDC4sobG5DeO9pfjsmie2FvrZF32KivYJzilg0k5AEC3H8sYyZImxkIYFQlFQiZ7uNigEoagbnkVfQyUGJiYx0pQHv/BEtPcOI18qRGX/Av+hxg0IBZGYZHd+SmIiVOIoFLYsYLI6H8m1PahPk0BZ3HJSiZBALl9nEQwKJNfONuCJjxAGV6zCC2FY7IFPUAzG+lrhGxLLVWf39vLiYj0IFNtMytnmYgfC49UYbi6AvyARMX43ICkdg2VzGLc/+5rpILPo7e5DrjIaNQN89vF54jsJV+p1DT4CMcpryhETLeFKce5urLAvakKaWIn5+Tl0dXVCHh0MsSod0qhgCDP5Sit50giUNfaioTgdAkE4HniEQsd28OPdDaxsbGN1vAnhMSlYWhqGMq0QjlKuONgYRYRQyR03F6YgItgb5V1azDUXI71xDANlWShoeza9mtLRqfQRlST6+KPfokglwOe3vLC45RIZvg071qe6oVCkoLmpHsokNSi8maLrioqKuHhcqq+2s8OU4pU+3Ll1DyKFGmpZFNweP8HX9/25jOLmNDG6tHvQTXYiSV0G03sIfv5Ows2VCTHnsCC05km4sDffyGRYmR6aqUzHxvIkIv2eICBSzvX8IsN0tjgMnk8eI0FdjcG6HHh4uCMwJhl9rUXwePQIHr5R6OtvRqDHQ8SIxLj+yYe44RaK8c1T81ZjjgRPn3ojSJiO9fVJ+D2+jzvufhjTWDBSXYByR+slJ8gURoSbk5PD5U6RjLup3cShK5L8hbAfk8uXXOTUgJBfI7r5yV2enp6O1tZWziK0tdyPpDxiRHaolVIsGmxozZejZXIT7TmpGF0Yxo0P/hu3fWMwozl/ufg7Cfd5HL5A6aFshefN/AdnYgzIS+N8/ejQepKVYDtzDtkOR1qKuRRpRXIuzJajZ14nmeplvZFUGM6lnL06yKrgdEC8Ko6OvqMD5zvGSxPuD+MIS1PDaG7t5hwS2vkx1Nc3YENrwPbKLNYc+f+EI5MGLew8vjTRAQb7erDjiI1ZHu9F/zQVvnCAEe7urhE721sg06zRsAPLGRcjlfWkYnbEdbn09DOll1x4OZBSRq5zivXgq0CywaMDTA51o61nlGM+21odrA4OcmwxYZ8zO9pgclRbP2+8NcI9NKwhIjAMddXZCA2KQjBTsioa+zHdVw+pTIE4STLTRNmJ1lVEhEaivrYYYbEpyE1milxSJhJV2WgtzUCsKg+pseFonuZjbI8OtUhicnDUvd8jNK8bjcUq9E2eunzJqlBcXMzlnH300R+wvjCBuWXNt3YCF3gs9FUgVChFY1URe07imMGjR25cGSaqEUzB5Lu7jNks9yCIKWUV6kQIVUWIfvRnpLWv4Ug/hWsffoxBrR5RDz9BctX7KVv61gjXZlyDz51bCAr2R0pmMfwf38STcDlKsxVMwZpDfW4SssvLoBaLkFLayt5xhAxxDBpbOxAT6MXk4nLIE4SYWOaruxw4HAlHhxrIVVnITAzCk8BYBIeFYmiGL2RMoCxfIlrCQ7cHKE0MQWJBLd5jHt+FxuHOAmJjpVjXbaCsop6r7ENuXqoPTGIbybuknO2s9DLl7D5CwiIhigyFx5NHuOcTD/ORBaWyWHQsb2K4MxtFVcOOK58v3hrhWreXIAhPAKfMm9hxjIzLvd9mCyCMESIqXob+0QlMjfRAEBaGzAwVwuNSkadWIjUjE0/9IlCek4xwkQSiED80TDi46rEOYjlZLcIwujyDX//Hf6Jz6tSOS8WMqTojBZT/x3/8GAuj7QjyDcG03iUyfBt2LI22IbeoAgUpYihz+Lq5d+/e4daRHDhUjZ3s4Nr5dggkudzr6oRwVLYNQhrhh/a5PdTIY9Cyto2Z/lzklPRz55w33hrh0qIcnbhb2fHRaQt7i2kP5oPTVJrjQzO2tnf5pEcmwxr0elis/HuNO1swmCzclt/e1o6uvmEYLDYcO653fMSOz2gD9DmkWFD1bZEoFqa9Hey/xyS+ywjynJEtnGy5TuWWrA6keBGoAzvBzn4rCibnfgv2E3DnvCdPz1sk3LeLPf0mlpaWsbqmwcFLLg6fAeGyKrwqqNSos4/EZcHrES678wbbqpGZXYgF3S4mehqRzrb7vsl1WA0bmFvZPuG2W4sjyMkpxLzWxOUuVRZkoX1smd3GJjSW5qK6Y4xzbjhh0S+hKC8Xg/M6mPUrTBYzw7S1iYnRHhTn57NrFWBm89Ru2NPDRA+BgGsi8qePP3YVvfsBUGFBg9HCmSctB7zZkfpbkMeMSvFT6X3itEbtOPy8fRAtiEBNzyjkAW6omd7FkVkLUUAgprZ1KE1OQFScCuvvoc3qaxGuzbKJqMhYjA/3wi80GGHhQvTNrsJoMSDF9xr8UvhQx2PdOELDxdjQLCJKKEeKyB9JFe2or6uHIiYQVYMrqCvNw6yGN5XZDzcRzeTf6XUNZLGxSFPEoohcvrUFSG/sRxtT9JIrO+Hsr0ugxaa+BmQGu3X7DlYmulFZ3/lsFXAXTqCdbkOQIB4dDWVITCnmxqg+LgXYUJMWahFAytn2cjc8fcORKomDb0AYEhIiEKkoxuHBFhSCcHT3VEGRV4/O2izUdDpc9ueI1yLc44NtBDy6g3CmgLUMjSDaxxOK7FIs6U0wjlcjpawXTXkSPH7iBnEOT8Q5YiG7c4fRVF2A2MQE+D4JBkUY2CxGrvEywbo6zJS4ZO64vVyNiCBvlLWvYaq2EOqmcQyWZ6OwfZx73QmKVXC2aHrE5qQK80JIXAo0RhfnfRFsxg3IEuWYZopubj7fjYcap1CKP3nS+OLYu9AtdsI/TIyZtU0UKCIhVmbBx8OTcdpDNKji0TdUD1lKKerylKi9SLEK34cjqw5JqkxwWeKHJqhkKdh27PfGqQaoSvmeYbAbkRwbgQRJAsRZ5WguSoJAJEasOB0N5ZkIC4uBX0A45ndOhYXK9AQI4yWIECZjdqYXYUzbDQgJxcDyHkaqvu3yJY8bNR6hFk7//M//gMbCDIjEcszpzjO+1I7Z0QEsO2v3HhpQmZPCfmw120aPsTTUBLlUDFVWKXrbGqCQS5GaVwk9UzqpF0VPVy/brcyoK2bcq2viHdqg7Vge60BlUzdmx3uRW1jHiWlku6UGKMRtKVKMFN19JvINTRAnZWJhbx/ISLkxO4SZDQPb1QaxyZTpseYSZJU2cYE6543XIlzC2RTmZ9KZ2fGzfx+zbfzwROY9PDw40UTpmCwEY+1lkEhlSE4rYNvVAefydepjx5Tc5ywBfva6DtBnkZhAcbkk61rYop9Noz4f2KCOC0HFIDUkOUJurC/kFf1YHq6BV6QCqXHhUNf2YdNgRqbQE6U9y2hU+CMyfxArHXn4r4/uoauxAlGSNAT5B2FKc74KJukH1IuYFFuy0lwGvDbhvl2Q+cz2xgRHQSLvx6pgQxaTASuHGOEebiPIxx8L2+y7HBsRGxkGQYA7vrzlznaiLhSIHuCXv/8cdx76oq29niub6ukXjsaGWni43cf1B/5Y3jlfMedNYhXeFy4E4XZV5GJkdQ8rUyNoayxn238ipKosrG3tor0yC5EiBVMG2iBmRBAiiMPo2mmDEooKo62OslOpv5fNyZ3PFUdIj3oKf5ESNa3dKE2KQkR8EvwffI4vfBKhFIahZZYveJYZ/QRNM/zNtbM2hqwUOT747QcIiRBCkp4JYQAj6Llvt6R6W9jRLGBsZhl6zRKGp/gWqyRqUWQdxXqQjEs72MHeKpQJQogSpJhY20JtbjrG9VbsLgxCJk3C6Mr7bXZyIQhXLfgGnz+Vo6aiFMIIP6RXdKEwWYjs4mqEBAWjrqkdM1ojugvSkNtM9Vsdb2Qg8YDaRJG78t692+ipL8ATD19Mbp4v5zVur2OwrxeD47PczjE72ovuvgG0d/VhbUNz4oDZ296EyeFs4WHHjn6H23Emh3oxsag5EaveBazb05DGhCJekYec5EwsMvHFhyln1NGSdiuqH0bp6brFLnbzZWCgoQA+gZGIDXODsqwPJQoxmruamIKdynlG3xcuBOEWZypRnCXHn790hzQxHJIUNR65eWFGo8fQQA/qMuKRUNSDgbLsbwWSk1VBo+FrWD1wc4dZv4Ss3BIYXfG4L4Adm7O9EIUFISRGDIUkFSv7h/Dz8T7JgCDXL2VAUKzC48d+KG3pRUlyNO4/dMfXDwLYzdgFeWwYfIWpnML2vnAhCLe1uhgrBhvy5BLkFOZhaNmAxYFaFNW2Qy2Nhn9IJHrm9Zjrbkb7+LMdGXNzc7mofa6d6Y9+hJXxdvSMnn+e/+UA4+6aRcwsa2DcWsfcCn/D32OiArVbJYsC35XzELvaSZQ3UXPrY1QUF4LIera3DnlMNCNFuuM9r/GFINwfwsvyTgq0cbl8Xx3k8t3ePg0V/SG8wLhz7rgUhPuySElJcRHua4Bs4a66Cq+BjeV57O7bYN3XY2NtDd31ZWjqm8Kx/Qg9jWWocxjltQvTWHV0THSCIpuorisZ0H/0o7+F2WTEvsMT58K3sTrRiqjISCQIhQiOksJweIzbTESgPmeU5k9hjfv7Zpg2J+Hv7YWIsHDU908iKfgJGhZNWB+qQViYAJVdk44rvh9cCMIdqkpHXssoRlrLEOLtgficGlSU16GxVIpweRmqSwuxsm1EdthteCuqnxEdKJCcOqYT7t2/i8o0Ie4/Dcfycz1rXeBhWhtFTn4ZOpur4esVjA2TDT6enpzLlywzZFZ0xipQWQK1Mh4+/mFITIxAbEot5jpzcf3rb6As4Ztcvy9cCMLd185CpkiDWKbCvGYbTZX5CI+IxfDMMlprSxEcJkRPVwO+/vwT/OL332B255R0yapAbVEJbm63UZYuRki4CLOUD+/Cc7Bjpr8RVY09mJseQfcg7z5/8sSDI1ybzcZFipFVgao1+gbHYWJpHYUKAUTiVASH+iMkJAat3S0QKzJd5jAy4BfKPCHKGsRseyEEwnjExstQUZSJiJhExIvlEAvD0T5lxGJbDlKqBk64LikWjx494tyWP6Gidx01yC2uxY71fTgiLicoWZJq5JIjIikpieO8+7tr6B2dY68eobezkyPS9ZlhdHU0Qx6fgO5pvgzs+8IFIVzGCyjV3UGNB9Qo2VGtxnlMi8m9fCYyn0DjpFiQt4e6p59Nj3fh5UA3vcvle86gzpLT09Oc94wyfl1Whe+H2bCJNY0eB/s7WNfyWQ8UFUb9HyiumZImCTajBkpROEKjZJhdW0JqnABR4gzozHZszg+hf2IdhtV+xEXHo+tsOYFzwnsnXLtpA40tfZxtcIzJsWlyMSca9C9soLMiB6K4eFS0jnDnjjWWMnHh2U4v5Fsn5wPZcP/933+MzZUZjM8uu9LTvwP6tTHEJ4ogjQjCzSdhoMhKSpakdSR9gW9CbcTmYici4tXoKkuFm5c3E9/kSEoIQWZNP1QxDyEvmUSb0htesdnP1Mw4L7x3woXdDGVMNOZ0y5ALIiAQJ0O3p0O6XIBIzwjMGveQEhOCgdl1pEc/hpco/xmipMWm6H2C28PryFAwwo+Jw+iZ4s8unGJ5oBpp2SXIzVAhMlKMDcsRfL28sLPDBy45A8n1yz1M5vVARn4dJsc7ERYhQWmOAuKcNujmG5Fd2AXd+gqm24sgTCnj3nueeP+EyzDdUY4QL0/UdQ1ApUrjZNmi5AhE+4pAMUhlSXEoLMrF3dv38Oln36B/5ZQoqQ5AbGwsysvL8Ytf/BzT/U2ICBFgetslMnwbdmwsTmB0YhbLi7MYm1rkmMC9u3c5/YAqAlHzEioIol8fRV5VF/cuk24WQU894OcXjJqBZa7kQEP7NCYbs+EfFIbm4Wfd8OeBC0G4h4YlhIVLYNrfgzj0KXz8AlDWPYJiWTS8/Pwgz29Be3UOxpmUsD3RgvymkROrglarRXV1NffwZJxDuzyFmeX3q/FeNoSEhHDhoXTzU4FnIvCLjgtBuG8LVPTOVTvs1UFWhRdVIqeihU7rDtdm6r3EOr8YF49wjw4x2FqFzIIKbDMNdn9rHStaPgh7dqADM+vPmm2Ghoa4UDyqSE7bnKuz5PdjbbIbVfVdmBjsRH5hNdgS48H9e5zLnMSu/Px8Lh1qf2sWguBAREREo7q1GXFhIQiPisXI8jZ6KlJQ2ECc+RAlaXIMLJ7pCn5OuHCEa9POICA4Et01OfAUqlEl8cejuALo5vogT0lDQrwc62dokwiWChKTGeeTTz/D+nQ/+qZWoJ0dRkPn4EsXE/nLwR6yM1KxtLaJJJkce4fU9v8xBgYGuFrD1Ix6Z8eAraUuBESIUa6WwS88DAFBAkSF+SCnYRgVuTFIK+iDbrwJD+/cQduZ9l3nhQtHuMdbC3h8+xq8vAKRU1oGj0cP8eUNd2QXZKKiZQJlaQkY0pwSI8UqOK0Kt+89wO5ML8pqC5GhLkdjWRYGF0/rjLkA9JbJEZBQjKXhCuTX8an+VPTOaVVwFr0jwvUOjMHA1Do2ZvshkuWjv6EIQlUVNueaUFzWALU4At989gFkFc8G958HLhzhHm5MIUyoAG0+o9USJBX1YKgynd398YgM9YWfIAm7Z3IJieNSf65bt27h//7tP2C1uwRPQ8KhEMUhIlaG1R2XdeEsTAY9tvS7sOzv87XbGCgqjNr9f/755/jtb3/LFQYhl2//GB+8dGjcRH5aMlRpWZhioppJv4jxKaqKcYTZkV4sbP4l2nFfCd+/7cvlMlgdZYVceHlQvMdlaRPlxCUj3O+HXC53uXxfA1RedHJyEpubm6cEzBQ0s2kPhj2em9Kx0XQabM7Fi9iPYNp/P5lnF49wD4woSo1DiCAeo+tGbE52oW2EL7G0OT2Mofln/eLUEpWCn2/cuMF1AKd8KRe+G4tD9ZCmF2O0uwVF1e3cGDkgKAuCOnNeu3YNe0YTdteGEMiU5HS5GNK0FMRExUMhiUVN7wxyE7yQXDWO4Wo1YoRxqO2b4a5znrhwhHuomUZoZAIm2krgFixFoSQcT2PSYT0+gOTJTcRX9DrO5EHK2WmW7yMsdFeisHkIy0ONKG4edMUsfAtWtNXkITxciKzcShgPj+DNlDNy5FA8rjOQfGelB+4efkiIjoQ4WYknD9zhzhTlgtYpDHXlQp3PB5JnRvsis/H8syEuHOEe6ebh8eAOxCl5GOpvwZd//gP++5cfoXnOgI22cqjrexxn8nDWVSDcunsfhsVh5JTXY087i9yqJvYzuXAKOxoyBPAKVyBfLUOgQAoj09A8Hj/m7OHUDZ1im8nlSw36wkRp2No7gHauH1FxGRhoLkZMcjX7uwF5pT3oaahFd3MREtXVjuufHy4c4dq2FpGeW8519Z5oyEDTuB7m2VaklPdgc6gNFd3Pml5oeyPHAzWZ+5d/+3dsDNQgJC4Zg60VCE1Iw975VjO6lHj0yJ2LVSC3LzlzKFT0wGzAysYWpw4fHxrR21yPqvoWbO3b2Gvb0OhM2N+cQ219M3TG8xfPLhzhvglSU9NchZ1fA1Tp8rIptReScKn7oe0F7ftp/HmDGLknadEt7EGxCmazhRujio/fbzz7y4RBs4DR6XmsLcxicn6NG/vqq6/wL//yL1ztNcr25dZTv4BgTzd4eIehY4SJCj5P4BNCuXxmTHWVo7Z7HuuDlfD0DkLv/LurdfZduHCEazduQhIVhPAwAUp75jFVn8XlmNkMa5CLwiHPrnkmSY9MYFSBJSgwEP/+L/+AjLhwdM9uoCRVjsrnxAoXgH22julpEsREhEOVW8eNUWFnqolLoHhcPlmSXL4SlCTHwiMwCH4+7OH1CHnNYyhKC0FyPhPd1tYx1ZKHxKx67r3niQtHuDamVAWGCNBalgFvgQwqURiehIixotVjd3sdwnABls6UVqBAcmf3dAoUac+Vo3NZi97qXHRPPpst4YIdIzWpCE/MxfzUICIFIugtdng+ecJVdd/d3YWHhwfv8l3swiOPQNS0DWN5vhfhUUloLs+AMLUBuvkGZOR2YXOyiatavvUeElMvHuFuzsLHxxf1vTNYmWjA7Zt38c1XX6OiawQpcQI0jW08IwJQD4ixsTHOcH735jfIig9FQUU14mJF6Jk5/1yoiw6r2cjWygyL2QSTo3rN/Qf3uZQdcvmGhYVxYtqebg517cOcOdG6uwpRoA+8A8LRt7ADg3Ycg+OLqEyOgvsTL7azzXLXOU9cOMI9MurQ3jME0lOXh5sxt8lkXbZwhYVZSBQlILusCaYz+ldLSwuXJEm9aP/pn/8ZNlc02CuDnA8u5ew9Ijk52eXydcBuO4BWowXFgVv3jbBS79PvAMUqUEGQy4QrRbhUlJjkNMLOUh/yqnqxNt6JtOwy7Drq5W5MdKG4nrxvBuRmFmDH0Yl9sLEUbWMrmO8uQ3pJC8yUdszQx2Tl3gU9hppK0DQwz4spx/uozMnAvHYH9flKpBR3cD1xqYx+fm4+tvetaC5IRXHLELfVmrcmoS5swtpUP1QpOdCa+GtvL/QiKa0Ao/3tSMnIw5ajU9D6ZCeUqUXQacaQWdAAp31loL4AOZVt6GgoRG5Vl0NkOkJ3VQ7y6/rQWZWHEkf94APjNgpS5KjpaIfAxxud31PAg7xlFKdwmXClCJc8P/QjmPf3Yd5dhDq/Dvq1SQT7h2OV8rAZdteXkFfeiNnxWtx9GIhVh/F8dbILVS2DmO8qQrQsixEXTy7rneWo6ulAlOdTZDf08QTK0F8gR8eaFUsDVciu6XO4lg9QWpKNFZ0JMr+bCE6u4YnOtooUdTnay/Lx8KkbGvt4MxRgQW2hGiJpJhrLa9Ew5uwoZEFuciY295aRkl56En54aNiAOrOU+27pbNwZT2/dmEFWaQNGarMgSCrnCfpIj6LMdFSUZuOLP32M3NYXxxOQ04F6Z1yWpiVOXCnCJZB27B8YAv1yJ4SSLMxMjCI7OwvrjqAnw8oQEiQZmFkYQmSIEEsG/gebbCtBSlELdrYWkZ2ViVVHUP9UTTpSKppRnZmErNrTOIkaZRTq5vbQV1MG7UlGhhUZynj0T02jJEmCtNImnqAPlhAjlGJucRmVJYVw9CPE2mApYiS5aGoogVyZg5VdXsyZaslFtLIQFtMiIgQJTPPnhlGdFAl1fReyJVHIbTnt91Yoi0BW/Qjm+6vYZ7ZxYzb9KkpLy7BqsMFq3MX+geOOOwNK00lNTXX8dblw5QiXQEXwKLCctOWoqEhExwghlUo4BwXZfWlcJIrnio0oFXKoVMmIFgrx2N2dS3WPjRUhKUmB9Ix0eHl7853F2Xg8U2KotlaGOgO379zlSpxSSCA1v6Zr0/lU0TsgMBAiOj8+HklsPEOtxr17d7m4iqjoGIjFiew6SiSpVFxkFr0/RhgDuUzGXV/FZPWEhHh2/RhO/iR3LI3T+XSuUMiuHRfHXYNc3kqFks1PiMioKMe1+WtQb2PyitGDEiLpu9NrVEeYMh2I015WXEnCJVAtLCqxTz86VbmhzjwURTY4OMiVjc/JyeZswIGMyKgad319PRfSR6X5qftMZmYWl85CFgsyEeWx8V/88pdcmaIdvR6ffvIJRwR0Ptk+iXPR+WSeo6yMvLw8/PrXv8bIyAjX4JlMTUTc1Cv3ww8/ZDvDEhYWFrg4C3ovzYWuQ1FadXV1XJgmbeM0JpVKOeUpKyuLywmjz6Qbs6KigvtMquRDxEnjlA1Cuw6N//73v+feQ9f5r//6L64cK12feppdNpn2eVxZwqVAESIgImD60Xn7pI378YirEkgmJqImULKgkwNRfYHKykrumExF4+P8tkzys7O2Fjk7KMWFUFtbi+Jivi8u3SgUaUWgm4K62RCIuJyF5YgYqVkIKZJ0Ds2LiJiIj4r4dXZ2nmzhzc3NHOERqqqqOGIlUPGOtjZeLCDO7yy1Sgqqc140RyeoIiNd+6rgyhIuuTAfPHjAFQqhH5vqvpICQgRC5TSp6zrJeLTVE4hwiaCISKlAhpNAiMhpO56amuIqnzsJl8pyNjY2ore3l4sJLioq4sZJVKAtmTIKiJsSdyOC+eijj7jzu7u7Oe5LREwPcleTLZo4Md1oFGdB51ACI82RtngiUgIRLp0zPDzMFaprb+cDwWlXIM5Kjhi6Nt20BDqma1FBO8orcxHuJQERIWVI0IMqOhKIeIlTlZaWcg8iLAIVEqmpqeHG6NmZwkJbKxExjTc1MWXL8ePT9ei6ZWVl3M3h5KY9Pb2oa2jkiLSjrYX7PLoWESedS+8Z6O/nCJQwNDKKutpq7vpO1zXNpaWtHQ3sGvW1NdA7GovQZzjnQqKNs2/D6uo6I+pKVNbUYnDgVIEkAi9ln1lRUc5EnGebd192XGnChf2QiQk6LEwyjXvd2Y3SYVuCDZoNDSyOSi32Yxv2TBYYNxfQ2jkAs9M7Zz9mMvAONhYm0Du2cPLuY5uFyZLfbplEJqsshYiJAMFIyq2F0WEnpvZMxLXHx0cxPb8G3qx8jOHGPPgGCzGzsI7G5nZYyfNnM6OzKgshTCmMildhbvP76xbsLY+ipnUApanRiFJVsWs4XrDbMNRaxXaMVPROOk1wVwNXmHDt6K3NgveDuwiIESNOosIGF1V+hOK4x/jdnz/Dr372U8TmtXO2VsvOKrJyU9nWrEJdZS4ya3jOtT3XBHFKMuIT01ChjkfVEK/UmHULcLv+KYKFSrT0jsHkINDF1hLIcsuxa9xBOlO4eh2Vd9b7S/HNbQ+UVtWhsXOI7zhu20eGOA5jc1OI9XwArzg1l7FhW5+BME6MqRUtOkozkVrdyd0w1HLA3/0+ggUChEWIMb/Fy7L16jRUtpQhKbMMBQoZRrd4s9pcfzmU2TWc8qmKi8To2tXJx7vChAvM91agqmUGx5Y1pGUVYsfZn/74APODFXDzjuW7I7Jh++E+ytQJCIxJQ3dzOWp7qYw846D7m8iWRzNZ9A6iExSYdRCFSbuIsoZWto1voLW+AbMavkgyOSFayvMRFfAYEak1JxyasLmp45IUx1ZOSxbpZvvQP7mExoIk5NQPOBwZwM7GLKrKSlHb1s/VsOXBOGhPBzSGkwEO+iWySYeip68bqrRCmPl7CMNNKgQFSZiiWY5Af2/0jp/2QL7suNKEa2fbvG5pDHFBj+EZmc6VGyLYDsyMcFvg534HwsxGLqCHcGjdR39DAR7cvoOybp5w2UVgMWyiXC3B3XuPMbhymo59sK9HXX4S7t55jPZJXlbWDFQiKOApPP0EEEWIML7Fy8r9hYl4eO82gkQJiBJIsL3PiO/YilxpBO5cu4aIRBnk6WU8Jz4wQOR5F0+CwhERGom2KX6bt2zO4Omdb+AfFoGQiETMOa6tm+5FaUM3ssQBCEwshMXh3j40biDG+yFT0r5AuIyNn72LLjmuNOH2l4jwmz/fhThehBmDk5cdIi3oa1xnxBabUnJCtLDq8eSLX8PLJwjK8r4TTmnS9OHDX3/A9faqOdMG9HBvDd/85r/hFRiHki7e/EWYqFQjMMIPj9194P/QC11avgRUZWIQnvp5wy84BN5PQrCyzzj3kRHSME88evAQQcGhCIpPPyEu6rk7Or/DZX0cOxQ5qmMwNtiDtR0rUxKPThS8enU6yhvzkZxTj2KFBGOO2sDTPaXILGvhzGPZCipY9z67775dXGnCJWwtjSM1IRzBCdk42/psbrgVMaF+kBW0nfj8mUyB/qYSBPp6oapnwTFIougWqgtT4evjj6HV0x/fbjWgtTwbfl7+6HDE/trMRoz092JkbIw9ZmBxhFnu72g5a8LoyCgm51YdyhmToddm0dc/hJHhISxqTrfy7bUFzEwOIiu7AFtUUpHDEVbmZjDW14ickkZYHcNm3RySxDL0U7BOZgXPtRnGWlVwfxSElJQkPHrsjv6p86+q+K5whQnXjonWfNz4/DOk1p8xBdkPUZkWiy+v3UXnrFMuZTR7aIAi0hvX3QKxeiY3yLw9wzjnbXhFpTzTLdxm1EHofxf3fBNxVuffne/E47vXESYvPuXmDHNNGfjy82+Q23QmnYhx0OpUAb744h46F0576do0U0ycCIXbgydIS1cjq6aH2wG0E10IjwiAu18MMjJUaBnmnQ6ro+3IK63G3Nqz/XhNO2sYGBrH+sYallc1sF2hjvJXmHAPUaGWobO7FSJxDvbMjuRJqxYyaQoamQKWUdiBA0dSpmV7FuLUMlQUpaC+e5H9yLxosTFUDHVlD/LTmLa+sHfS0mqXyc7JxRUoTU9E+5wRR44XxiqyUd49hAxZImZ3D0hE5lApE6GjtxGS1CJYDpxz2UWKTIGe2nQoygZw6JiLeXkSft5uuHHtOtzuuEFS3sGNrw42wcPzPq7fvIeH991RO8LvCsdHh1ibH0d2Ugy8QmTYcUhF5p0lJMeGwi9CjKXt/ZO5XAVcYcJlXK6vFjExUZxnS5Vf57DNHqC1VI2o6GhERUahuHmEM4fZD4woSJUiMlqI6Og4dE3xW79FNwNFYiyiY2IgYgrU3BbPRw/3t5Eu48ejRTKMrfLcTr8wBHFcNPvcaMRLs6G18haAmY5yxArZZ0ZFIjm3jokQNHqMluI0xERHQSCIRnn7qMOqcIgCsT/cgsSYWliF0XENWLcR7XUbkaoyrKxtwOq4ufY2pqEUCRATL+fSbc5IRLAaN1GmCsfvv3THyq7D3HAFcKUJ97LCMj8EiboIlVnJ6Fk7re+73N8IdVUN0pKSoT1Dg7qlaSxov+2k0M63ISpChKZhvlzoVYKLcC8gDjZm4fXgG3z5yR/xyTeP0TTOu4I1Yy24c+Mr/OmPf8Bdz2hMbzqCjL8DZA68qnAR7oWEHRaTEYY99tjdhdXhliYh1bRnwJ7RiF2D4UopW68KF+G6cCnhIlwXLiVchOvCpYSLcF24lHARrguXEi7CdeFSwkW4LlxKOAl3x3Hgergel+VBNMthgD1edILr4Xq4Hq6H6/F2HsRnOTiEBxdccMEFF94FiM/y7NbFcF1wwQUX3imIz/Ls1sVwXXgPsB9bYdxew8L0GFcvamRsGssb29i3fruhnQsuXHYQn+XZrYvhunDOMM31oz5ThniFCnl1HRgYHsJwfwty5VJIpGo0TC7jNGnJBRcuP4jP8uzWxXBdOG/srWOqvQxp8gSI4sWQyRSQiuMhEMRDmduAsY0dPFsgzQUXLjeIz/Ls1sVwXThn6KeG0VFTjabBaazuHXKlrA8OD1x9QV24siA+y7NbF8N14Zyx3V+HFP/b+OKrL3D7iR8Cg4IQ5O8LL+9wSLJqMaLZfabwmgsuXHYQn+XZrYvhunDO0A50oDonCyUdA1jY3YfZaILZavsLdpYdw3a4h80NDXTbOzBsLWOsoxp5GRnIK2/D6JIeJ5VmCfZjHFrNMBp2sbO9Bd36KuYmRjHQP4ixuSVsGa0nxRlduBggPsuzWxfDvdw4PoTZoIdmeQHzs/NYXNNCb7Kc9K3+Fux29o9etMN2YIF53wzr4flGBthtRiwOVCM5KgBent4IDA1FiJ8nfMPikVE3grW9q1NU8uVggVHXh7xkJeJDohAVGQ15fhmaervRUp2BJFk66ppnYNh3/kpW6KbqofC7jo9+9xE+u+kOt9u38Nmf/oTbwYmoGloCNWpw4eKA+CzPbl0M99Jib30cTZnxCA8TQKTMQXFZCdIVMQgOiYA8twWzGtNJwX4c7WC5uxwZUglUudUoK8xCUqwvHj54DO/IdNQPLcLwnFh0aFzHSGMBkmJCua5t4UI58mp7MKczf8upZT9g158YREdzG3q6W1BbnApxogwZ5V1Y0PMdKZxYaS5DmlAIeWUX5k5K+doxWpYLWaQIuZ2j0DpGSfrTTvejsbwYtR1jWDf+0NZwCP3qHCZHxjE+M47eliKkJkQjTpWPprE17J/wcrbxHJugWVrA0pIGer0GM32VSI4NR0ikHEVtk9h8pt88+9xjG9ukDmCxWmC1mKBbnsNAWzO6hkaxsvvtNaEOH5oFJnkODKK3pwM1BamQidkaNgxi+bm+Sce2PaxND6CZnSOVJiGrogG9fe1orChDVWM/FrTst3xB6U2q0jzdWQFFONu0opLQNL7yTHVkFy4GiM/y7NbFcC8pbJjvqIJSEARZfiF6FpawptFgdbQLZckSiBJVqB+Zg9nBcfdnh1GfpkKCXIrUrEQIwoRIL2pBK2PSmbExkBY0YIJJls57emuwEblxYYhNSUdpSzmUSXLExSYgKjAMMTEKVPfPgO8NyGDSYrgiB+KIp3jqeQOffHIDT6PSUZCXj3T2eUl5VRjf3DuVog2LGKhOhygqGvGMEVbW1qAqT4roiEgkqOsxvn6m6K/9AJN1mRD53IWbty8CImMRGSVEojQZuRUtGFnQwmRzzNp+BMt0F0pUcoiEwRDGBiE0Xo38ul5UpSqREJOArLYxR0VsO44Ol1CVIUP4U194enghOFaGopYujA4WIykxAaq0ViyuOzcLOw735tCYEYZbH/0Cv/79Z/jqm7v44qMP8dkDT8irurGyc8rqrGxNWgqTIQwNR1iAD8LCYyDPLEJ1bQ5io0VIVTdiZcPZaYTN5UDHGH4jygrykFtQjJKSYhTm5yGvuByNPRNY2zaf/DbUY2x3dQytVUXIyczizi8vL0FxcREKK5sxOLMOM9NaXLg4ID7Ls1sXw720MOnm0VmqQmzIEzx6cAd37tzG7TuP4BXMGEtNDxb1+6c3KYNldwn9dUVQZ+SitmsQw+wGL85RI7O0HdMb5lOGSDjaw/pYA9TxwfDx8oNAnovC0gpUVVahuX8KqwZH8xUHrDvLGGwuR05GJnJzmRqcEApPL38IkkrQv6R/Tuqyw2bVYbY9DyKvb/CH332Aj2/6QFraxeZsPZXKCYzhro31oK2hHn3zq9ixHWDfqMPy7CTGxmewot096YPBw4Z93Sx6qrOQEOqN+zeu4dr1m/CIUKC4YwZbpyIugw1Gspe2VSI7RYWUrHzU1FehNDsTeSVNGF7eeYG0SIzaDN1MDwoSQvDo1mOI8hswZ3xWiqfOThbtFNrrqlHXNgyNYR9G3Qyay7KRkV+LvrktRw8QB44s0I42IC02AoK4FFT1TrLvpsPGhha6bcNzNm5i/uvoypMhMjSKbZaNGF3cgG5Tgw32nh2j5aSRjgsXA8RneXbrYriXFrtLw6hNj0OMSIq0kma0trejqiAFohgmTWU1YGpt75R5mXWYJvVaJmfn1qM0NxWK2AA8eeqDgOgUVPZMY+uQqdmO0w8Yc+gpVyIy4Cnc793Hg0dP4OXvg6cBEYhLqcLQwvapY8Zuwvp4C/JkAvg/dYPbvXvw8PKGh7c/AqKUKGkZx+YZo+LWWCsKJFGIlGWhflwDw/4+DNpJlCclIjpKgUoybzjOJejnSGqPhO+ju7h74ybuuT/BYx8f+IYnIruqH2t6i+NMNqG9ZYzU5yIx3BdPHt6H20M3ePr74bFXCKLkBeia1eLkbMbkFrsroY4LwVN3N9x/4A73J54I8PFg0q4KJV1LcLT4ZjiGdWsOrQVsTXzdcff2Pdx/+Bi+vl7wCQhBYkYtRpb2TqIr7IdWrA7UI1sSAa9H93Hz9n08dHsEP3ZtH6b6F7XNQW/6DinUqsfSaBtKM8SICGWSenIp+ma38YyF4wTHMGoXMNBQAFVcBPzCEpFXP8Ku7YrzuEggPsuzWxfDvaQ4wnxnFeShPhCqklHd04ehkREMNlUxBhKL6Fgl6kbmsO/givuL42jOSkFcQiwSJOEIDIlFRnErmgrzkBwZDVlRM2ZMpyaFhRZ2HVEQRMkKSOQyREWLkUXmB/Z3XIwYZb1j2HUwXPv2EpqzkyGRCJHEnqODIxEnTkN+ehoUcfGQ5VZiTHfayGp3qh0l8iiExSUhv3UUMwvzmB5qRqooCuHRKtSOLuPEqHBsRFcBu058JMTJSogEsYiVpqCwrIBT+yXJuehd0vIbhf0Y20NNyE5k3zFFhiS1gs0lBknJBciJk3Dzzu4cgYY7+Qi2g1HkqcSIE4iRmixGojgOcYpsVJelIEEUD0V6C+adzW+PTFgcLYc0TowUSSKSpDEIEsqRlFWI9JREJIjT0dS5CLNDJDYZZlGSJoVIqEBmqhiyBCGixRnILVMjXBgLRUYDls6YTg5Ns2jMEODB51/h1t3ruP34Pm55i1HeuXpGsnXgaB9rw1WQ+d/H1198gxsPbuHeUy+EStg6Lzq3ExcuEojP8uzWxXAvLcw7GxjrqkN5UR7yC4tQVFSI3KwsZOWVobF3ChsG66lJgTEj2/42lsb70dnZh6nFNawvjKK7tRnN7Nz1s625GSw7Gkz21KOsgF0vOwfZ2VnIzEhHmroAVa1DWNabTq99bMX28gQ6a4uRn5PJzs9m56uRlpKG7KJa9M6sYY9Jz8+AMQ3dfD/qGDOVSSSQq4vRPLSAbb7v5zPYXZ9Bb2MJCnLV/Fyy1MhITUdmXhU6Rpegt5y+58i4jcWRTtSU5LLzspCdw+adlcHmkomS+m5MM8Z/8k0ZM1+fHURzeRHyMjPZuTnIzMxAeno6skvJFrqJ/RNB8RgHxnVM9jWiPC8bWZlZyHGsSUpWAWo7RrFxImmzs4/MnMOsrboUefSbcPPOQAY7X11Uj/6pDew724QT7Ec4MO9Bs8TWsTwJIe5f4YPff4r7AVJUdDHtg2kIZ3vZHtus2Ge///xgE3LEAbj92R/wxy8fISKlmgsjcyWRXCwQn+XZrYvhXlqYtLNoK2GSZWw0EmSpyKtsw9jqLteT+Fuw7mKpn6m48ljExMRBmpqLyo5xbHyXWmvexHx3ESRMNXf3CIEkrxlTW8/ZKU9wBMP6GBpyEhDs9QSeoQqmjs/B8J33vAmbsz2oKciEOi0dWRlJEAtDERQpQWbtCNb3nlWHLZsz6CyRIZRd+0mAGIVtU9j+rsixo12sjNQjPT4ITz28IZCXoGdef7o5nAXjYPq5XlQmC+Dt4QHf2DQ0Dq0+G/N6BnbLFqbaSqAIfwJ3zyDE5bUzBv5tKy+HYxv2lgZRmxkHv6fu8BbIUd69AMN3aPrHh3uY7SxBUsQTuD0JREJOC8aX1qHZWMQ82xx1u2dC/ew27K9NsPWWIvjpQ3iGy1DcPoXVNQ2W5hewurENi7OZowsXAsRneXbrYrhXAHbsaxlTKlPA98bH+O0HX8FXWo6xjTNS6FnY9rAy1oK8RG988bvf4g/Xg5DZOYOdM4xmqbUSaqaap1fVo6e9HOkKOdIqujG/822OYd9aQmtOMuSpOajt6UVbHlOhFRkoGdZC/4IJbHVVIk8SjZgkBaRKMQThcShobEU5k4rlcXIU94xD7ziXVPneojQolCqUtdWjvUwJsTwDxX0b+NZUjg+xO9SEXFkikksb0d7diXKVCPLscvRs7D/nAGMSpWUCBUkSyJTFaGnrQG1BOqSqXHRObzzr0CKweSyNVkIpVqCoug2ddZVIi01AenkHlq3fZm6m3TmUpsvZ9ytAS08XGsuzIROnoHFgHuZvnW7CzmoDkuLFyMpvRntVFXJkcqQwKXv+BbbY/Z1VNJemQSzNRmtfN5rK2LVFClR0T56aYly4UCA+y7NbF8O9tLDoV9Bbngqh/yM8cHuCAGEqytvHsbZjwgGTcJ7RKm0maCfbUSAPh4/7fbh5hkKcWYP+mQ3smQ9gO3o2+WF3YQg1GfGIjghBeFgw/H194OMfAoEoGQX1fVjYMp1K0ge7TDqrQFpCBMLDQxAWyM7184VvkBCStDJ0TK5g90wmhpGp2i15SsQJwxAaEYaQwBBECaMRHhyFRMagOuaYuu04l+JqF/tqkSkWIILNIzzEHz6+vvAJppCyAjQPzZ8xQ9hh2ZhBW3Ey4qLZtUNDEOznxeYdiOAIGdRlHZjaNJw4to5tG+ivy4MsSsA+O4TNg13bxxdBghjIsqvRM6Vhar/jZPYuw0Y/KtVSCMPDERrE1sSLrh2ECEkqipuGuNAt57e0Wbcw0lICFdM+BCGh7NqB8PXyRmB4JOIzytE1vsau7eTqNlh2x1GbreDDyNi1g/x84O0XgPB4BXKrezDHNk/nEh4fGDDbX430xBhEhYUjOCCAXdsTviERiE0rRtvwEvZfsAm48P5AfJZnty6Ge2lxaDFCr9vEtuHZ8K8XwmZlUtc2dFvbMH6HWuuCCy68GxCf5dmti+G64IILLrxTEJ/l2a2L4V5KHB0dwWg0YmtrC5ubmycPvV4Ps9mM4+NnZV4qgbi7uwudTndy7vb2NvegcXrdCbq2yWT61rXp3J2dHe5zbbbTyIDnr03P9F4632AwwGq1Ouo38KDr7+/vc687z3e+l8botefnf3jIVHp2rbPzp2Mao9fOgt579vrOB82JvtfLXpu+0/Nzp/fS+tI6nz3feW36bmdB197b23vmXHrQOloslmeuTcc0Rq89f+3n19z5Gz3/HWlez1/XhfcP4rM8u3Ux3EuJwsJC/OlPf8K9e/eQnJyM1NRUJCQk4Nq1a3j48CF6e3sdZwIrKyuIiYnB559/Dj8/P+7ctLQ0uLu74z//8z+580dHRx1nAwUFBSfXkcvl3Pn0+PTTT/HTn/6U+zxiUARitvS5H330ETw9PZGRkcG9HhgYiF/+8pe4efMmOjs7n2FEpaWluH79Ou7fvw+pVIqkpCTuIZPJcOPGDe7R3Nx8wjSI4dBrn332GfcZdC59Ds2f5qRQKDhm40RVVRX3uXfv3oVYLEZKSgp3/pdffomvvvoKra2tjjN5JqdSqfDhhx9y16N1ofmHhITgiy++QEREBObm5hxnA11dXdwcaI5RUVHc+fT+Tz75hFszmrcTxCBp/T7++GPuPc5rx8fHc7+dl5cXJicnHWcDi4uLCAoK4r5TcHAw1Go1971v377NrVdxcTHHwInRFhUVceMPHjzgrpebm4vIyEh88MEH3G88OzvruKoLFwHEZ3l262K4lxLZ2dl49OgR6urqHCO81EMxpHQjt7W1OUaBmZkZxMbGQigUYnp62jEKNDY2cowlKyuLk4ycIMZADKKpqckxwkOpVHLXJgbqBN38iYmJHIOl3mROECOJjo6GRCLhGMlZ0NyfPn2Kmpoax8gpiJF4eHigtrb2hEmvra1xTFUgEDzzGbSpEEMkBry+vu4Y5Tcjmn9lZaVjhAcxsMePH3Pf2wliuMQE6Xt1d3c7RoHV1dX/f3vv4SbXdV35vn/lpZnnIM9oLEt+luyxR9bzjGxLGmWRFEmJAQwgckajc84555xzzjnnnHOqDtXd1Tn+3tm3uoAGCEoci7BAotb3Fbpx+9ape2+ds84+++y9tjaRyD1cJEV5Ji4uLtozE0vUBGnbysqKqqqq8yNGwpVnIwTY3d19ftT4PclxOzu7p+5HvhshTZkkZJIUSBvyHbu6umr3JdarTHZCsHIdcj0mC39paUn7juWaR0ZGtGNmvBwQnjXSrZlwX2oIIZiWx6ZlurzEcvrggw+0ga/T6bSXkIQMuKtXr1JUVKSRqLyEmMRysra21ojYdL4M2tu3b2uDX6w40/ky4MWCExKRQSznyk8Z4GJpXWx7ampKa1usVSEGU9uVlZUauYml1tPTo12zLJPlPaZrF6IUMhZykdfMzAx+fn6apSjXJucLqXV2dmrkdPPmDY1EhVzlM8Tik8+VSaOjo0OzcsUNIBattCGEKWQp7cr1i0Uq1qM8s+XlZa0duW95v1i/8pnyDOV84/Xf1e5BSFTaljZkspDn6+zsTFNTk3auPAOZDMR6FmtXiFPuR+5NyFZWFvKZ8llChG1tbdxSz12esdyPtCt/k9/FKpfPLFWTkbxfVh5yHx9++OFjIjVNZvJ+mYiEzOV+ZCKUSViuTyYuOW9wcNBYpLOvT7vfi64jM/79IDxrpFsz4b60EMtUBpulpaVGTmIRCqnJq6y8giI1QDVVqawssrJzFQHlUZCfR2lxERXKQhTSkJecX1pWTkFhITnKSspSr9y8fG1pX1JUSIVqV84TYpFXRUUVJaWl5Ku2s0SxKiOTLDWApe2ykmKq1Lk1yko0nl9NWUUlhYVFWqZbtmS8KSLMy1PnF+Rr1ywWpVhi8qqrq9PeV1hUrM7LI1e1K5+Rnm7MlpNrKispoVqdI0t/Ob9UXUtefoF2zbnqM7KystVnyf3mUFSYT6W6v7q6em0yaWxspKa2Xt1vhdaWuEeysnI0cs5T55eoZyPXIeeZXlU1tdqzzMnJIlPda6Z2fjaFBXla29KukKsQWn1DIxWVVereCsjOzCQjM4tsdS3yPcizqa+r1c5rbm6hpbWNBtV+mbr+XPXMM9W5WXLd6lx5ltK2tCuWdas6t7W1nVp1v0XnbWeqazc9S2m7QT0PmTzbJNZZXUddfQPtiry7Otvp7Oqio7OLxqYW9dmN6ngrHepcOV9ecs9C0jJxSX8QP7QZ/34QnjXSrZlwXzqItSNWp62trUZYYuE+jRM2plvJiY8mIi5fDbQ2mqsLiA/1IygimdL2OXQX33K2Tl9NLtGhkWSU1qqB2ER5WhT+Xn5EZVUzrNu+EIN7yv5yFwUJYQRF5tAxOsfKbD91RVmkZ5fSMjiP4SkVlV1GWwpJjI0nMa2Q4owk4qPDSCqsY2B2g+erBCqrfbmPkqQwAsKyaB1bY29nntbsKEICoynomXmS+KDBwFhrMXFhkaSqdrt7OqgrTFXWZCL5NT0sb13MgDvjSD9IVUYsgSHJVLR0aqpoKWFhhMfn0jKl42mq2We2p4L4sFAScxuYnJtiqCmTqOgUsqvHWH1Gf/d0Z4qa7ARCw1KpaO5luLuawpRQ/CTTr6r3gpDOKTu6GXobCkiJjyMuJZviCtEhTiU2NIqskiZGVi8kY4ha2EQHxSmxxCZlUVhZQ1V+GnHhIQRGpVLaNojOJNRwdsTmwjAdpYmERcSRXtHLzNwys10V5EZ74uCpnn/5ALrtT8fiivUtqwghXpkIxUVhxouH8KyRbs2E+9JAlqdCtGLRig9T/KOfwtkx81115MS488jBHie/ZKqUxVKcGsiDy+/y8V1XUhsmWDvP0z/bW2agIQM/p/vceuRCdEE700s6RZIFpKWkU9Q8waqpksDxEcuDrZRlB/HIxhp7j0h1HUUUpAfibGvN7ZtOBMYU0TO/piU9nB5tMFibSYinJfccPQmMU1ZbobKK4wNwc/UiWgRx1p/NdjtDN9hGcZIPtq4O2LiFk5eZTUFuJn42VlhbuZJQ38+MiYmO9Yy35RPiZsHtR86EplfT39NKtbpfBzsXAlNrmVzbN04YIl4z1kNtQTh2tg+5Yx1IcfMQ+o0ZmkpzSU4rpn1ihccKtyfbjDUVEuNvyx1LW7yiShgam2NnqY78rHRS8hSR6c4jIM5O2Fkepbk8Fiebh1g4+hEclUFSZBwVdYpIiwtITi6iuWvqcWrw2Z6O4doU/N0c1bMMIjYtjZhQX5yvv8dde38SmxcxNa9ulN35bvIjPLB39Sc6Q1nZ8d5Y3viQD+64k1DWx+rOyeOJ8Ug/RXtuAHaWNnjEVTKpP2J3bZqarGQSUovpmFzjwHTyMxA3layexP0kk7pY+RKNYcaLg/CskW7NhPvSQHx7srkly/uLIUBP4xDDpo6ZsTaqyvJIT8unoqiEkrxU4mODCI5JoqB+mCW9UKIaccfb6Jenaa8pJz1FLcErm+jvbaS6ooqGDkW2Oxc+R3L0t1ZZkCyz/CySkwpp6hhkqLtRWa7KqguMIr2gkfEVg6IHdfrpDnrdLH2tNeQpgsrMK6KutprqomySYpMpqO5gZuPZSghH7BjWmJvoob4iR31GFhW1nYwrAugqySYjPoGi1iEW98+lIhUpbq7O0d1YS056BlmFJWp5XEV5ThpJccnkVXUw/ZjUlXW+s87S7CC1ZYWkJmWQn59DalQAnq7uRGRW0Ltg4MA0A5ztsrm2wHCnItjMDLIL6hkeGWKwKYNgX2/8oorpntg4z/BSlvOeHt38KLVF+aQm51JW3URrTT6Z8YH4RSaSUz+gCQZpUAStV+e21xSSEhdPapZ6Nur7bagtIzMlk9KGXua29h8/m5PjTWYGWyhOTtTEf9Lyc0lNjNcs70jtO1Xkv2EUIzo72mVlspuGsnTCIxLIqOhmZmGR2YEWKipq6RpfYvczayw9gWxGyiadbLRejPIw44uH8KyRbs2E+9JANjdkQ0mWemaLw4wXDVlRiV9XNt5kg01IVzbWZANOYocvhvKZ8YdBeNZIt2bCfQqbs31U5qaTnl/HmE5ZZ6eHzAw0U5eXTGp4AB62Vty7c4eHFpbYeYRqVQQmRgeojHfD6u5Vbtx7hIW1M8GJRbROPaPqfw6xLMSS/eEPf8i//Mu/aDGgb731Fn/919/ir/7qr7Twq93dHWX1HBs1Dn6/sWKGGec443R3nfmRbpobW+ganmF1Q1nmM2P0tXfQOzzNyrbRXyOEK9EPf/Znf8a3v/1tLW76e9/7Ht/4xje0fpmZmcnunvh495jtqSE7JZXS1mFWD07UwmOBwdYyMlJiCfPzwN7iPvfu3uO+hT3eMYW09Y8w211IpKcV16/f4c49C+w9gkks7VIrkoPHrpFXBcKzRro1E+7TOBLRkTQC/UNJLWtlXCoZJCSRkZhAYnwYbsGJFLXNaWVWFuqziAzwx9rWDgdbG0KzmxjaUqt4Qy+5Ea54OoTT2Tl/3vATSKiPhBFJ0L9YEya0tLRy8/Y9YiODmVRtZ0WHEJJWQueisjbOzzHDjN+Hs6N1JhqzCHZzxsHBi7BAX5xdnLB09SMmt4GhBaOm2KwiXAmr+9GPfqSFB4pPV+KpJeHjjTfeIC0tTbN0BdtLw5QmhuIXmkLt4AjNZdlkJkYSn5ZKVEAIYQmF9K7scro3SUN+HF4OdnjbW2DtGkVa7awyPI5Yas4j0NoKz8RSejeUMaG1/GpAeNZIt2bC/RRO9HP0V8Th5vCADz68h0dMOROLqpNVxGPn6E18SYeyUmfoKkgkJCBUi091sb6PZ0weNZMrLExWkBTohIdHEl2Dq+etPoEQrsR+SoyqhBBJTKnEp0oc6LuXPiQ6LhbDTB+dJZnEpxfSOLn6zM66GWZ8Fs442lxiuruKrLQ4ggODiPDzx1/99A7yxjs0nqKaYXYPFOHOzijr8xr/43/8Dy0zT/rkgwcPtKzBn/70p1octimjUKI5tpd6yYkJxPbye9x84EZKyxTDQ33kBrjjHpBA6eAMi5PtFKVE4ePqQrC7FRb2/oRldTKzMEdPSTIeNnYEZqjVo+H4lTIihGeNdGsm3OdiXz9DR3kGadlVtE9sq9n4iLWpFnLjQjRJPDdXTwJismgYWWVtdZHe8hTCfV1xcfXAwyeC9PI2JqXS6nPWTpIXL35aCZ6XQHUJdJfIBHEt/PTnvyAzLYnlwSZqsxOJTsqhpn+BTbPClxmfE2fHRxzs7bC9s8PewREnJ6r3Huyzu7PLvvz/vE/Ozs5qiRZ/+7d/y49//GMt+eNXv/qVZvHKcYmBfipR4mSfrYk2CjMzyK3qZHH7RFm0egbr84kN8MJNDA/PQOIKmhlfWGVjuoOi5DA83NS4cHEnKCaDyu5Z1p/nZ/uKQ3jWSLdmwn1pIKE6MdHR1NTUanq2ZpjxIiGEKzG54jqQFZbgWWEfM74YCM8a6dZMuMokOOFwd5O15Xmmp2eY1+mfqjd1ur/J8twMcwsrGC7WodJwpiwIk3j3GQfboiKlZ+s5tblMkDhI8Y1NTk5qkQldXV1a+mtGRoamDSAxuOYoBTNeNExRCqJ3IenBko4sacpyXNKqn/TBU46VpXtwYBSqN0Hb1D0Ww+CUoz01RuZnmVtcY/txAPAp+5srzM/Msri69SQc7xWE8KyRbl95wt1lY6qaaF8nHtl6Eh4RRoivJy4+oaQVFJKbEEaAlzfBYUF4u7ti7yyRCSMsLo1TGeHMnWsP8MluZWppkZH6LKJC/HF3sMfDN5LsxnGWnk0SUxAlJxEjkdx78ZuJeIr4b0X56/v//H0i1DUYNtfZ39vFsL3H4fHT1RjMMOP3QYpM7hi22NoSt4LRpbC3bWDLsM3+kdEYEGL96MMP+drXvsY//MM/aC6tf/7nf+Zb3/qWpgr3JErhgNnOMuJDg0gsbmNm54i9Fck+TCEyKo648DCCfL0JCArAw90D/+hEsgvV2IkNwd/Tk4BgH9Xf3fEKTad+cJH9V7AzC88a6faVJ9xt1saKCXC24Po9B/wCvPHx8eDh3XtY3/iAW46hpDQtYTifnc+O1Sx/sMf22hL9RamEKDIOza1mTKsOeMbugrJUPR9y86YVIQU9LD5nt2tgYEALOJesMlnWmVBf38C1a9eJighhdqSH5uxk/LwCSSxvZfY5ta3MMOP5OGVPP6mVMfLx8sUvIokITxecnewJyCqje25TO0sIV6IUfvDDH2pSnGLtSuaZiO28/vrrT0UpHMmeRl6isobjKG6qozA9nqjIFKo7h5gabCIzxA2bh/d5aOdFbFEj/RPj9NfnEOVlxyMLC6zdgkkubWNq/XNUJ/kKQnjWSLevPOFusjKYh7fqjPZ+aTQNLJxHBOyzPVpKuIcTTl7R5FfUU5GTRrhfEEkVnWqW32etq4qUYH8i8qrpnZxiuK2G8qpymmvi1YzvjJ1vBs3D61prFyEKThJ+I1qmomwl4iwiKOLs7MKvXnudyBBvhhoySAz3x1tqfI2sfGaaphlmfBpH7K6M05wZhZ/qUz5x2VQ0N1KXF4uPnS0e4emM6Q+Ym5vl9o3r/PAHP9AIV9TUTIQrkQqicGYiXEk93jNMUJ4UyN3Xf8EHt13J7JljXjdNY1EaKekF1LZ0UpqeqD7jIQ+sbXD2jyS9sJqO7lYyQr14eMeGwOxmZvbOswhfIQjPGun2lSfcE473t7Qsm5WNHY5MW7gazjjeXmV+tJe2pgaaWrsZntGxdWDMaT/ZM7CxtqrVFDs6PmbfsML0sDq3tZ3e0RlWdw6fG/oiabsSfyu+W8ljF8UoSeuVjB9Ly0cU5WWwNDnMzPg4Y1PzrGztcfS8cAczzHguhBxXmZscY2x8isWVVVZXFplRVufYxCw6/Y4WPbMwv6BN+n/6p3/Kn//5n/Od73yHv/zLv9R+/9nPfqbJRT69l3DK8c4688oynl3Ws3ckffKMI0m0mByiu72F1o5eRudX2D7YV+NBx8xIP50trbR3DzC1pP9cKcdfRQjPGun2lSfclweiWSoK/xIydnhodiGY8WIhLgV/f39NxvKztTvM+CIgPGuk2y+McNUy4WAL3cwIPe3NNEha4cAEy5pvU+F0l5XpQTqam2jpGmJ2beexNN3Z4S4G/TqbskFkmgDPjtjb3kCv32R3//hTS5DDzSXG+9ppbm6nb3yRzT2TZ+iQjflRelsbae5Us6pu69zKPGN3bYaR7haamjsZnFphV3vLMdsr6nh/H4MTqh3too7YWJxgoKeb/rF51nc/3RnPROhlewv95hYbej3rK8usKgtZq059esD2lp41vYG9w0/buKLQL+LSQqwiFC1K/qLXKn5dWdqJtuzh+caGGWa8KMj+gYjHS4UNcW3l5eVp+sHyUzR6RfBeImoEZycHbKlxMtzbQbNalbV09DOxtKlGisLJDmuLiyytbrJ3IYpBVo/7ahxsbKpxoIbB2ck+63NjDPYNMDq7yvanIn6+uhCeNdLtF0W4x7vo2tII9nDCJaKExqZG6jN8sLFxxMnNHQ83N4JiMimuqaUsO4HgoETKmnoY7Con8OFH/PqNT/Ap6GBB2jrboLvQn5vvv8OVRxE0jlzwgxqmackOx93Fk6icarUUrycz3ANX/3jSMrLIjnDBwd2biLwKCjNTSE3JIScvk9RIL1w8QkgsbKClMo246AgiU4upqKimVC3h8/KSCfHxx9cniJDoOJJz8tTMn02cjxNeIUmUDa9g8mYJTo6WaCxJIjIum9S4WLyu/YKf/OJtbJIbmZtvpyonGv/QPNqHPu3DHRoa0rLTRJNUamCZBEOSkpKNNbpCA1mY6FWTQA8dvSPMr++eK1aZYcbnwNkeG0vj9LarpXzPKEsb+xwf7aObHmKgf4S5VaPs58TEuFbVQiJlJCxR+qCEhSUnJ2sJORI5s6kMCsHaTCvpapy5+MZQUNtFQ34sgb7ueEWkkxUVhOedt3j/gQfRtQsYFEkfrg9SEGTLe794k9t+6fTOjjHWU01WcirJCbFqrHkQllJK94LBSNpfcQjPGun2iyJcNXutdabha3WN9z65j7WzF6FB/oQEh+LlYINXaAqVQ3qeREkpi1hZtocH+wzWlJIUGkRGXTO9w21kRfri4nyfm1Z2OHvGU15cTWN5NklxUXh72GHh4E54RjPz5yrV+1PtZIX64x+hiLG1jcbqPGKDvXF1ciMsOYXwAH9crVxIlOwY41s0nDxmsV2m27LwsXmIreoc7Uv7yiBfpD0/Ci/3QBJLupjZMkrjmXBytExjcRIR0anExySTGuKCl68Hlk6++LtbYmNvj5uaeHrHntS9MkE2zcSaleJ/EotrQpWyeK9cu0FsVAhzPWWkBbpxz9JDXXc/q+ZdMzM+L04P0U80khxgi6WDBwmF9TSX5ZHk+xB7r3AymhY1TeDJyXEtgkA0PVZ0Ou2tohAmlTZk80wId2PDGNGwoYyI9EBLrn5ynXvWrrj7BhMbE0GorwsPbl5R/fZj3v7Va3x4z5OctmlElHNVkWxRZACRiWk0LZ2nCJ/o6CyIxPGRNd6xRfQumFagX20Izxrp9osi3KNdllpTCfPzISithcnHht0Ri4OVxAW44eIeRHxiEgkhXmpW9SWlshe9IpKF9mpSg31Iqmykd2aGvpZaitL8eXTnCpdvuJBa1q1maQPbO7tsLIxSnxuj5WoHRCWSnZ9JRIAH3uHxZOTmkR0XTEBIBPE5ReTE+OHnE0hgZDzx4X54uPsSFJVOTrw/3l5e+EVmaOVO0pNjSUhNIybEjyA/D+ysH/Lhu+9x6aolAYmFNA8vsHEhw9GIdVrKU4iMSSE6LJJof0/iS5sYWZqiIeERr/3of/L63Whaxy/axUZIHK4kOIhSk/yUirLiUrh16w7/8q//THioDzODbbTmJhHsF0RcaSsTG+ZECDM+J462lEXaS0V+BuH+AYQFBSpS9cdFGUNXb1kRkNHKijIrZ6anuHn9ulYNOSg4WHMlSE020VOQmnPiXjAYjEI3K1PNpCtDyD+mgPYpo9m0PtagDCVvAmMK6RhdYnm8mdQgd1y8Ymme2MSwtkhVbBBRqTl0TvTR2VRIYlQU0XExBKvx4qvGX8PAEr8jR+grA+FZI91+UYQrFuuxZKMccHB08jhf24RTtaTZ3lhjRS1bVtb0bO8fPbYYT46PONzf1/yWF992enLE0aHkgj9r3Z1xtL/Dpn7VWJhwc4d9Uy2X0yP2DBusr+i0z9naNVmmJxzsbqJflSKHa+gNapmlNSvHt9Cvr7K2scWOuo79PWl7nXUp2qjXs7Y8w1BnI+WF+Zq/VeppFUqpmuFp1nbUdR8eatd/oK5f+6zTYw73dtndO3gm6sEI8YtJTSnxkYk7weRSEJ+upFqWl5dh2NxgZ3sHw44kPjxR+jfDjN8L6X9qfBi2ttjaVqvIx33wVMsOM40n8eFK+XzZqJVVl/RBkQ6VopZSjNNUDVhwdnqiVqNqbMt41N5+xvHRgVai52L/PNGOqT6rOOBU9fOjQ3nPoTYuzmRsbuvVuJIxKwkYJgb46kN41ki3XxjhfnVxJlk7W3pW1bJLOqW8dKvrbO0ccPwFhmuJb1csDLMAuRn/HjBFKYgR8STe1owXAeFZI91+HsLVtAYMrOsW1Qy4qMXxabvx5zje22RlSc2Mq1vsf2p5cKYs1fPUVDXz7m+brM8NZeUefsoSluiEHf0KiwtLrCkr9OIceLxvYHVJWYMrG+xqMYDnkB3UVWUpLq2wcTGi4HifrQ09G4bdx36is8Md9DLDSmzr7+TKMw539OgWF1heu1iW5VjN/CIMbgzePjtVVsPRIfs7W6wr63l5Wd2bur/lJSFldY8H51bvBYhamMTfSqaZuBQk4Fz8ueJieP311zRNBclbN8OMfxPUGJJxtrayyvqGgT1lce5snf9fLMtjY48UeUZxH/z617/WNnClPL70R0k7l7I7Iqb0JFzslOMDtfJbl7G5wKIagzuPB8WpsmTVuPiMFHSxjk3j73R/mw21stNWmM8OjK8whGeNdPs5CHe5p4IE9/s8cnTDNyIGfxcHfIJiySwqJS8tliC1LPFTM6Wnsw1OfrGUdM2im++hOMaeqzfsCMvvVqQ3w2hTGp4Odlg7BRCXWUnXhI4d08bV8TZzPZUkBnnh6eNPSFgAXm7uBMbl0tA3SHt5JpE+Xvh4e2odQiIHiuvb6ahIJyZAvScgGC9XF9xcPIkpqKG5rY6cxCiC3R1w9w0iIk1KiGeSGBFEoI8rjk6eBCeW0Tujf6aTnKGf66YoWbXn4U1QaCgBXq64BSVTWlWtRTiERKZT0jLLjloqTTWK9m0wcTlZ5Ban4md1lysffMIdOx+SSloY1W0/LlpogqT2yj2ICHlnZ6em1LSxsaGVDP/wo8vExsWxrZ9moKGEpKQsanqneU4BVjPMeD5O99ha7KUkPRxvv0BSi5pUP+uiLDUQH/9Q0ivH2FFkNzU5wUNFuDLhS4kd6YOSAFRYWMjDhw9JSUlVfdO46SvtFcR6alFHXgERBHurseYXRmp5ixqbqQQ9+phbrhHkDqyi1QHeWaQ9Nwyba7dwiCpgcHGaic4S4tRYdVfj2lUiiTKq6Jsz1sf7qkN41ki3n4Nw51vyCbP+hNtWLvhExOJn9wCLB3f46NpDrF3DqOibfCyQLX7XXWXB6VeGaGuMw8M5gOTcLpZGO2nMDsbRxhJbJ3d8QxIorOtkdG4B3dIc3ZUZhHva45dUTq/OyC5b0y1kRvvho87NzcokKdQTR+uHWLqGk1FUQnVJDK4OXoSnNrFoMBG3Wv6LH1Z8SPurDBWHYH/nKnfcE6kb03N4esj6YAlRXi64B2fROrXx1Bd+sNBPSUwAnn5RVA0tG8n4YIba3HiCXaxxs7fmkXs8+Y1zyso+YrgskwB1DUkNIywe7NFXou4jKJr81lG2njfdK4gAuXRyqV8m7gkTWlrbuXf3NmE+NtRmq2twsOCmtR/pVf2s75oZ14zPidMjDEsjVKZH4eMVQHxuDZ0dLVRkhOPjE0RKUQcGZQVMTkxiZWmpSYJedCl0dHRo4vgSpWAiXP1sG+lBtty9b4ObfwT+nsoIcbDExs5JWcdOeHg68PDOPex8U2iaWFJW9RojHQ3EejgTFJdGy9wi24dHajW8xWR7MRFq/PnGFtAxs/kZpfS/WhCeNdLt5yDcqfpsQuzUTBWWSY0iLWPCwAEzTbmEuTngFZVBeUsTTWWpxEXGkFE6hH5/i+XZMkI8lTWb2qDtzI8PdNOqvszmpnKSwnzwDQwnOiGd9IwcMtMSiAlyw8UjmPicBto7OyjOiMbfy53g6HgS4tPIziujs6+HiqwkPO0ssXR2wMbWBhefcLKrGmmpLaAwIZyolFyKqmqoqWmko6eFfGWFe9s54unthoPdHa7ctlFfdik9U6uq4z2TVLGvo7csCR9XZwISlXXdpqzo0hSCvXwIiYlVy/1I3Bw98FfPoq6hisRQX6xt/MltnUGvlnHtWeqz3ANIqelF9xmhXLIxIZJ4krMubgQRIJcwnB//5Gf843f/nohAF/rbqsiNj8TFNYCkojbmN16FaEUz/nCoPnewxsJQK5Vl5VQ1djI2PsqwGgfV5WVUN/cxpTPG4c5MT3P16lW+//3v88knn2huBUm8kVjwK1euUFZWxp6mFgYrk00kBjhi5xFFXuM4m8pK2VrqJjvcRZG2vTKKookJdsFCI91Mepf22V5doDTMi+DYFNrm5xnrKSbg4cdc+uQRARnV9Evyw3OSmr6KEJ410u3nINx9g56VxTl0G4aniyKenbCnX1APsoX66ipqGjsYnFpiS/PtnHF0sMHy4jKr69scH6svYG2Wwc5mGpva6B2ZZ337GRI5OWBtYZyetkbq6upp7RlhdnWbw5NTjnZWmR3po6WhltqGVvolK0x9WcdHWyxN9tNWX01FlSLq/ilWDfscHhjQTQ3S0VhPU3sfYzMLLM6MMtDVrtUOa23vZnB0ivlViU5YZ039XF1dU79vq062y/a66iB9bTTWN9DQ2sPozArbR2eciY95dZqhnlYa6uto6Rxketno4z07PVbvW2FxaZk10Vf4HTO3RCpIdMPu7q72kqgF0VOQmMjq6hrNT2yGGS8SJgFyCUucV4QofXBHqkSon8+m+h7tG1jTLbK0snmuFX3K3pbq6/MLrDwuhX/KzvoS83MytiXq6IgtycBUVvLO7iYrc6P0trfQ1NJCa1cfI4orNnfNhPvq4OyQreUphvs6aVUWusgjNrf1MD2//kfpBJLlI51fss/MUQpmvGhIf5OwMEkvN/e3FwvhWSPdviSEe6Ys1ZnucuL93XC0s8fJxY3AhDyq2wYZ7qgmK8YPV2cnbCXLLDaHzo5e5rrrKUmJwD8oQquwO7mirMrHrs5jDKtjtJSmEurlgr2DK36R6VR2TaLfUhb7RId6bxgeTvY4ewSSUNTCxMo2hvUFButzifJzxc7GDidvtYRqGGTB8LTy1+nJFmP9Lcra7qCprpqi1Cji0orpmNviZH+eQXXNJZVdTC0al28XIUUjRXRcAs5Fd1SqpMqS7rvf/S5/93d/R1x8PEfH59a/Yn5TPrsZZnwunO4ry3KW0cEBhsdnWF5dYWl2nMHeXgZGZ9FtGSNgRM9DEhxEJUz6obgX3n77bX7xi19oKmLGid947sHGLG0lCfi5OWDn4IKrhx/R2TX0zS2zPNFKfmwoUZlV9CwZI4LOjndYGu2gNC2F3Mo2JmXVuT1PT10eySkFNPXPsXf4O5aAXzEIzxrp9iUh3MONOZpyInBz8CA6o4yWxkKSwv1wsHTA29UGSwcnXENSyKvqYm6mn/aqNLUciiCtvI0BRW6ZsVHEppczqtvl+GgX/WA1Cf4e+MZk0jG7oZbva8w05xLq60t0TIRWS9/KyhWv4ERKqupo7RlipK+KlDBfPH0SqO9d5GB/h425MUbHJpld332qRIik9tYXJRAalUpSXAJhVu/x1hu/4j27WMoqcshMDMM/Iv+5WgoSpSDhN1KWenR09DGhVlbXcP3GdULcrckPdsTL2ZmgjAoG5J7MnGvG58YJ+2ujVGWH4entT0pZHzPLq4x15JMQF0dGab9x02xygkePLLRwMNPmrbi5qqqqtKKmIkBuSu1dnWkmNdRFGSCR5FZ1UJuXSJinFY9sRSfFmyBvKyxsXAhIaWRGt8ahfpyKjHgcbt/DMzaTlolZpkfKiQuy4uZ9L9KK+35nGaqvGoRnjXT7khDu0dY8rXnh2N9/gIN7MMm5JTT1jjE7OcJAUTjujg64haRRUNPFyEgPDVXJ+PjHkN84zPxYB2XpEQT6+xAZF0tcbDThfp7YWNjjl1DCqLYBe8JqdxEhHopk/cLJLKmluXuc/u5mKrNDcHB0xzvAB08XZ3yCM+mcNW4W7M520dLQTOfYGibhM4EQbkNxEuHRyUSHxZAQ6kt8bgF5uWkEW/6G//nzN/jIKZOeiU8HlEuUgmgpSJSCZMqZ0Nbezu3bt4kMC2Kyp5mOknTiFJln1/cxd/HDzTDjM6Fm5v11ZnuriAv0wMHZh6jEJGW8eGB97yGOgek0ja5oZ06Mj2v6y3GKhC+6FCRUUQTyU1OfhIWtz7aRFmTHvYd2eIWlUVbfSW97PTlRnljdvYOltRM2dz7h8nULfNKbWVLD53hLR3VcIOFxqTQuSTu7zAwUEOodTlZRDxuvUBUT4Vkj3b4shLu9ykhrNYUFlXSOXMiv3l1hoaOUvLwS6gYWOV8Nwd4G0y35xPg6YWXnSkh6Nf0LTxIcBLtLA1SmheBi/YA7dy2w94okr2mU9d1t5geqSPS35/6tW9x/5EhAcgW9CwZ21iYV8Ufg/OgW12/e4oFDIGlVvcxtKgt3f0/bUDBuLuhUh6uhtLKeytIKKvKyqOhQ5H94zPpoDcmh/gQmlDO08GmXgsTdSnLDRx99pC3f3njjDc298F//69/zj9/7b8RHeTPQVExefBwRsdnU9s+y+QpJ2ZnxB+LUmPggk/n65o4x8cFgYHNjg82tbfZVHxVIptnFMuni2pK6ZlIqXSzctrb2x5u3m7oRGsrzKaruYmpViPKExeFGinNzqeicRq/5ETYZVivTrMx82ibX2FTX0FddSHl1PSProsmwy/JUC8U5pTR3TrHz6SypryyEZ410+5IQ7suM4+0FBpvLyEpOIDY6htjYOJIyCmkcmGXjCyRCsXzF6pUoBbMAuRkvGqYoBRGpkexHM14chGeNdGsm3JcGoklqJFyzloIZLx4mwpXV1tbWuXziZ+D0YJP5wUaKMuKJCAsnKimX2p4ZDCcnnO4tM9LVRffwDGsHF/1ue6xMjzM5M8+6xKSf7aMbaaWiqICK5kEWjWr/rwSEZ410+4IJV6IPRmuT8ba9w817VtjZO+Pl40tMXjEF2cmEuNpqfiRbN28CotOpaB9lfm6C5swA3B2dCMrqYFKveaaMOFbLkuFmcqJ9cbazxsbGDhtHTyJzmxiZmmK0OYcIH0mIsMXaxpnA+EJaBkcY7qokOcQbRxsrHt27g4VzEMnVwyx9Kmf2hL2VMZoKYvFzcdASEmxsHPCMyqOlo5WeukzCozMpa51jR1mhUy01pIeGEJsaS0ycP5afvM9br73JO1ce4pNQTOes/nEWngkSjiOiz//yL//CT3/6U9577z3NvSClqr/1zW9ptc32tjfZNciyUBTPnqM5YYYZn4WTbdZm+2msLKW0poXBiRmmh3uoK6uksXOI1R3jZD6t+qEk3kiUgrgSpA9KlIKUShdXl1i+OztGKcbV6WZSQt1xDUymsn2E9uJ4/F2tsHZX5BsUgI/VJS4/cieibJz1o0OO1vvJDbDlnZ//mjsB6fRMttFQEk9AUBzpeUVkxAYTEptN3dAKj4u1fIUhPGuk2xdMuCeHa3QXheP46AHWbqGEBvrhZnsPK68ggnx9cLhzhY8//pi7Np5EZZTTu7DEslaCPIpQT1f8M1rpWxJZuSNNHm6qq5hIf0/8Y0oZXhYf0BlbgzUkBav2wqPJSI8hwN2aO3cssHWPoKCpjYrcJIIcHYnIq2dCm4BPOZDyOFIC55lMs8OlQcrig/H0jaC8d87oE94Zoyo7jmA1OXg62fDILZ68xln2jg8ZKcsiwMGbpPphFva36S1KIzQgipymYaNf6zm4WCZ9bm7u/Cg0NDZz89YNgr1tqUyJICU+kczKNsakHNGrE0Fjxh+MUwyzHWSHO2Pt6EVabT/TsxNUpCSTmlnE0JIxcmZibAwLCwttghc5RhOkqKlknV0UIN8UAfIAS65cvsY9K1d8wxLIzs4gMcSd+8rIeO/9d3n9Jz/hrSu2xFZLWru6huVZKuJCiMvJp7GxgNyECKKyaumYnqWtMpXIiERKGibYMu5Pf6UhPGuk2xdNuAc62vJEQ8EOj3D14Ptm0W3usn9goDs7AS9HDyIKGpjc2DNq356z33ZfPmnhvgSkNdE5MsdQexWFuTlkpMZoedxOHhEUNqqONDdOY240vt5e+ARFkJyUSl5VE+1Dw7RkBOLpYMttZVlbP7TCTXZXeyaYHWnU6urHpFXQP/ukowlOd+dpL4jGw8mZsOxqBqbmGG0rJFJNDoGhoSTGB+Fo50lIYgVDk90UJQRhY+lNZtMkemWRtmfFGFN7q3tZ+QyvgBCu1JKSjQkpjy4Wr2jiJian8eEHb+Np/zHRXso6t7PEwdmd4JwGeuc/vfn21cGZprp2ql6fFXJ8erDNxvo6+u2nK2+cnoj28A6GTb2aQNXfNU1jZWEdGzVht+S41NT6XXF1F/50fLjH7t6XeUWhLnxPx3RvNcnhqv/7RZJVUUtDbT5B9mocOAZS1DWhGRKTE+PcvXsXe9UX29vbNR3ckZER4uPjtc00Kfn0JCysTRP3D0sup2fe6DZYHVaGTlgAUZl1jCwb2F0doiTeHy/fGOpG1tlcX6Y2KYz49Dz6F2cY76sh3scFu0dqpevkRUx+A6Mrpiy1rzaEZ410+4IJ90z8OLMj9PcPMrG4+Vi+8ezkiLXpcfp7BhhbWONZbZYj/SxTw30MTCyz/qQujxEHm8z01JKbGEVYWCSJudV0T65pX9zx9iyd5ZnEhwUSFJlEQf0gq3snnOyvMFifR5LqhP6BkWSWdzC+rAbj+hKzU5OMT0wwPj7B1PSCOrbG+lQvdfkpxISFERmfSVXHGOsyE58dsDbeSllmLGFBIUSnldA2uqzpS4gA++rkGP29g0wu6dn/DAtXRJsl9Eb8tSISIuQrymFvvfUW/+P7/0xsZCiLw+201VRQVNXMwNxnt/XlxwkHWwPkRAfg7pdA5cDCY3W1s7Nd5juLifW05t59C6ztbbG6f4ubD91JqBxiaqKP4khnbnz4Adcf2ODm5U1AbBYFWWlEez7i8oeXuX7fDncXex7cvI2FawTFvUuIO/FodYSS4Pt8csOGoLxuhga6KU/yx9HWBhu1GrNyCyG9dpSVr7BokPhwxcKVpAcpJCkKduJCk3p74teVv8skaMYfDuFZI92+YMJ9mXF2uM3awgRD/b1093TT1d1D38AoC4qIj/8I40xU9yMjI7VNs1cnSuGY/Y1ukgNcsXIOo6h71ljN+XiLjY5k3K0fYROQR8/s+ay7r2O8MBBnFzdc/ILxc7Hi4b172PtGk5ZfTkPfHLPd5aQHKpJ2DCW/bYbNlWFKJOD+hhVBuc30DA1SFB+M6813+fieG9HV44wMdFEY7sityx/w/ttv8aE6Hlc5jG73S2vq/l4IoYoAuaT2ioaCGS8OwrNGun2FCVeEww/2pISNaRY/U0tKKRFywO72Bro5SYfspL2zzyhecyEEbG99ntHeLvpH51jfO+JoR8/CuFRFHWBQDej+3j6GRqdZEaHl8/eYIFaDZPZIKeri4mIKCgq0n7JjLBZHSUnJKxSlcE64QZ44+aXSNGNKFDllfzQPb6t7PPDMoGPBuKO9vTBAQ4Ibju4++IVGEejhhJ29K2GpxTSKINHkEquDNWQHPOCDj67xwCmIuKQMCmo6mVrdYLq7kDCba3xw6WOuvPcGv/zV61y6qyxnOzdF4gFkVtYzMlimrGpHnLziqRvVfWWXvEK4ssJ69OiRVqlX+l1+fr6mEiZur6eqQJyp72lLx8zYIN1dXfQOT7G8aeqjh2xvGTDsiKi4aYycsKNfYmZqliX97lf2GX5eCM8a6fYVJtydiVqirH7Lj1/7BLe0NuZXJ+moKiTOz5cAb3tsPb0JTCykuiybcG8HbL1iySmtoybNH3dnezwjYgkNCSMsJJqcqnrq6osJs3/A1Q+v8tAjnLzGfuY2dj9VBlrEniWTR3aITRZGaWkplpZW/PCHPyA02I+FmXHmxocZGBxmYknPzld210xNcnsTVCV7c/vSO7z59m+5dOUmFh6RFLWrZzDWSUWyH9Y3P+KdN3/BD77/Pb77Tz/junsCRZXl5KfFEJUkgfbrxg1OaXG+Vb0nCN/oXJrHNp/xx57/52QPXWsWCTEJZNbKRNlFWaIvtg/vcPvWLR45h5JZP8KKUYv0y4VTPfMD1aRGBhMcGU9BZRWluRlEBfnjH5ZEWcsoByenTE5NceP6DT5Q/VBKO0kflI0yGxsbLQkiJSWFzU0j6ern2skIlSQjD8ITc1TbPnh4eRGSUkRZWiRed37Dh1Z+pPeuqBXFJG2ZEXh6eOIbHIy/WokkFdQyrDM8/o5eNQjPGun2lSXcM1am2iiI98DJ2pK7d+1wU0TrExJDpCLRUG9rbt78kHfee5/33nydN969imNsOcMraqm70E1pnDdWNz/h4yv3cY9US94FZSnv7dBTkEJwYCS5zSNsfMa0LtaDCJBLlIJYGSaIJOWVq1eJio5kdXmGgZoCwvxDSSpuY3bzVXAxnCnr/0Qr1S2vixtoWpkWifmUY2enHB0cam6XL5oOz06OOf4KFO3cnu0iPzEcD2sLfJzs8IkroqRxhNqcXPIL8hjWGxianMTG8hGRERFa9qMJUv7pU1EKinDTAx5pUQp3LGyxtLDC2cEeV2dnbG0dcHZ34uHNW9j7JVBY00h5djLBypgID/PB9v4n3HMIIa9jgWe3Y14VCM8a6fYVtnAXB8pICPYkIKWWnpEhysIf8esf/YrX376Gg5s9LtGZVA+toF/qoyBaLXk9QkjILacgJVp1JPV7Vi5xvg5Y3bqHV1Yr/cvrtGbG4u3mR1J1z2cKkIuFK1aEpPSKC8HX15fAwEAuvX+Jf/nBD4mLCWWhr4LC9GQSc+sYXd790hOAGf9eUD1lb4X54RaKcnNIz8qjorKEwtw04pQVG5taqEUKiRCTxOFevXJFi7mVzTIxAMQQuHz5sraRJm6GrS2jhaubqCc+wAFHvyQqlBUrDh79TCNJAU44uoeSVlRNXUkS/i722Dn6EZOQTGxUEC62lty/b0twajmDy9uvrGtBeNZIt68w4Uo5oIP9XfaUtaT5nqRA5MGuVp5cNhF29/Y5OC+Md3Z0yK7BwM6ehBwdsqPXMTs1xtj0LMsbu8aCeMokOz7YV+/b00qmfxZJijqYtC+VH6RQn1TDkHjcpKQk1dk/Jikxnu0ttURW13R4bCxWaYYZXzRkdSXRMbJ3IGV15P8SFjYxMaHVNru4jyBRRbLfsbd/PlZUrzw+2GNnd0crZ2Xqo1IWfV8d06pcL80xPTPP0vq2GkfnJ7yiEJ410u0rTLgvG8TVIEHoNTU1qrO/OmmPZvxxIARr0lL4fam9ZvxhEJ410q2ZcP/dISV1JELBFJUgFVIlCULicF977TU1ALK18iRmmPFvwskGC0ONFGVmkVtaT+/oqFbaqqIol6LqVobnjOQ6pwhXqvb+/Oc/18THpQ9KPK61tbVWJn1ycvJxHO7p4TaLo22U56USGxNDfHoRjQPz7Jypvx+sMtHXx8C4aCYY++3p4QZTPfWU5BdR3TGG7hUvOy08a6TbV5hwRTOhIS+R6PgcWkZXOFSdZ2m0hZK0KOLCQwn398bNyRZLKxuc/JOo6FTLrbEOChICcba1xtLCEgfvSLIbRtk4OuVgfYSyUHseWLkQUTGA7ndkmkmQuak8tQnl5ZVamnN4sA+j3U101ldTVt1E75QOgzm314z/JRyxONNLRXYsyWH+BIfGEhoWg4+HPzFphcwajphQhPpITfbiuxUXgkDcCOXl5ZohIHq4jzPNpkWA3B23ADUOWodpK4rF380aW081VoIC8LZ4j48s3Imum2draZzBwjDc3Dzw8PXD1dGdsLQSBnRbr6x7THjWSLevsoV7tsf8cCVxIUFEZ1TR21lNfnoSMYqAi4pziQ924sHd+1jYexOV08jowjJLY42kBDhx79YdHtm5E55WRs/cJpv6BbrKRIzcB3tLG5y9oynpnmHjOT1MEhxES0EsXPHfmlBZXcv1GzeIDHSiNtkd22uXeOe6EzGVA6w8Vb3TDDM+C6rD7U3TkObN3Q8vc98pgtLmDtqaykmJ9MfLL5r8+hH2Ts+YnJhQRsNDwsLCHgvhi0VbV1enWbmf1lJ4xCeXr3LX0gWv4Bj191Q1Rty4f/USlz54n9d/9gvev+9GQlElNcXpBHs4YW9vjZWdC+Hp1Qwu7nzhUSVfFgjPGun2VSZchbP9LRa7cgnxvK+W9B9j65tNe/84A211FBWV0dzTz0BdOqHudlgrgo2ITSGjsJ6G7lGm27MJ83TgnrULvt4uODx4iI2DP3Gx3tjcvc61e37kt8/xrNKoSUtBIhWkbpRsnq2vr5OalsmlS2/h43KdzEgfQhyssRFSL2hhZOUVUPgw44vB2cm52NMhR0dH6nXI/t4OO9u7HDwp+seUsnAlIuGf/umftJ8SCia1zCRCQVTD8vLy2N01at2tzLSSFRNAcGIpXbPG/QVNSyHUTxkdikznN9haHqA8PQxXK0vsbJ1x8/HH38cDV2cXQlNKlWGyZcwifAUhPGuk21eccAUnBwamumrUUqqOznE9Qm0nezoGGwtICg/Axy+Y+JxahpZ2ODjcYrqrnPToILx9gojPq6Otu4+BrlY6B6dYVOwqs/je0hh9rfW0Dcyi2zUeM8FUEj0gIEDzm8lLwnIe+3Czczj6Y+QWm/FKQTbNJPFGNs2eyioz4wuH8KyRbs2E+9JAQsRiY2PPoxReldReM/5YkBI74tYS14GssH4fJPnk+HCfvd3dC+Fh8gd1/ECO72nle0yHn4bp4JkWjnm4r84VVbcTY9jlVx3Cs0a6fUUJ9+z4QHUQtczak45zfpATjg722NavsTI3yfjIIIOjUyxt7J9bqCfsbiwzMzrMQP8wk4vrT2qvKZypjicdaWf3QFmon+2tks4t6bwPHjzQdodFIs/Kyoqf/vQnfP/73yc5JVW9/1Xohma8EGhRCvVkJsURm5RBRW01FQU5pMRGEZOUQ23npBYXK2XSP/7oI/6/731PcynIKktcClKy39nZWYvNNdU025jvIifCFSupzBudRkJECOERgQRHRxDg4YGbm59qO5GIUF98QuMpaRlhaqCRtAALPrlpQ3j+AIbVGSarI3G2seKBQwhJBY2MLG58hZXwnkB41ki3r6qFuzdHS34Mfh7BFLROsH18yFJXEcm+Dty7eZtb963xDAolJjYCd9X5QlJSyMxOJdjBHnvZdU2MJcTDUf3uS3L1EPpDRcZzHWS5XuO9D2/hnNbMtOH5pCs+XNk0CwkJeSq1VwTIb9++QbCvHbV58SSFBBMYkUJ51yTrr4IsvhlfGE4PDYz1NlBaUkBZeQlZUf7Y37nOXTs/0mqH2T05Y3JyHMtHjzSZ0IsWrkmAXMqkm6r2bkhqb6CVIuR7WDt54aL+7u7vr8ZBHEGuNty5/DE3bl7jw48/5rZ9ADnNEyytLjLUmatIOJKskkFm+vtpyQrFy81JEborrj7hZNX0srj91c+KEJ410u2rSrgKG7PdFKXGEBaTTlVJGvGJKeqlLIHoSMKj4ijrndO0WZeG6ihL9CTswW0877uSVNXLgjSw00OhCC6HZVBeVU9VagDu7k7cv3qdOw9ciK7oY/45ngET4QYHB2vi4ybU1DYowr1GoM8jSlIjiXd6wB3VwR1iy+iYe1Wz0M34X4OamHfGqU31Uf3wLvYe4eQXZ5IQHYSLgxMO7qFk13RjkCiFyQmsFOGGhYai0+m0dx8fH9PQ0KBZuxcJd2WqiaRgF5z9Eilrn2FNVPDOzlid6iTF2wl75yAyqhspz4nD01a0G6oYXd5gebyCuNAwUnObGe7uoaOymIKSUqqKkgnx9SYkuZx+2fj4ikN41ki3rzDhcnKIYaqRWPer/OTH7/AouJyJuRm6CsKwvPkJlu6+xMbH4evqQmBMBHERQbjeus19K2eC1PFoH2dcXQPULJ9EUrQXduq4b3gOFTUlRHhYc+uWHbGlfegOn3iwBBLzKEpMsnwTZX1xLYhF8bOf/Zzv//P3SYgJYW6ojZbyYrLzK2gfW8RwZLZwzfhiIS6FGzdu8K//+q+aa0sU7O7cuaPFgouLSyxdU8bj0b6BlaV5FpbXMewfP94EPj3aZXV2mI76SsqKCikur6NjaI6Nfenxpxzt6VleXGRlbZfT4yP216bobamloqqRrtF5Nl+RcEfhWSPdvsqEKzg95mB7kw39Jjt7oj51xrHqXGtLs0yOjzEyOsHM4jo7R6JkdYRhfZlZtRQbGxlhfHqBte1Djo9UR9rZxLCz97j22JnqiDtbG2xu73Nw8jThfhaGhoY0mbyamlpzmXQzXjjEnSWRMpmZmU/VNDPji4fwrJFuX3XC/SNDhGxML3E1xMTEmKMUzPh3gbizxLUlokmy6jL1w+fh7HgP/fwoXc21lJWWUVHfwdj8BvuHh2wtT9LTVENFaTl17QPMru5g3PNV/xzvsLm+zrp+m8PzGGARwtnZXGN1Ta9Zy1/e+nGfH8KzRro1E+5zcWrQMVKeQICbHfYePnh5eeLjH05W/QhzSzqGimLwcXUjJK+F2T3VifbXGGvOIznCFxfXIGKy6hhe3nxuoLcog0k6pYg8X7lyRVu+Saqv5LT/t//23zQrV9TGzDDj34QTA7qJVrKTIvANDCcjv4rmulry4/1wcvQgPKORNbWAmpme4pOPP9IiY8S9Jcph4t6SfimRCiUlpeztGRNu1maaSQl2xsEjjOyKdmrzk4gKcsTW2RE7K0c8A2IorKogM94fD59Q0so66G0uJNz5E35z6R7+iU1ouTuHK/Rle3Hn/be44hhH5fDGKyHZKDxrpFsz4T4XxyvjtCa4YGfvjG9aNRXZCUR4OmHnE05ySgzhvi481AoThpPf1EpzbQExgZHkVHYz1ZZFdmwgwZltDBgzJp+CpPaKjoIs50QgxIRqZdleu3Wb2MhARsvjiPVxwz+lgPL2TkoSw/C1tVQdPoi06m7mNw9eifhFM/4NODtie3mIBkWK8cl5NI0usb42RW1WAkmpRXTOGSMSxGUmmgmhoaGPtRRE5F1SeyUL8mJq79Z8BxkBFlz+4COu3nrI/XvW+EYnk1NeRLyPA7c+/ICPP7nMpUsfc9PSi4zGMfQHO6yMV5McFUduURtD7co6jvXEwfIRFg8fYO8bR3HHAhuvQPqZ8KyRbs2E+1wI4bYpwrW1c8ArsZT6nml0aytMDJQTZq863EM7AsI8sLZ8yF1LZ7yDQgkOiSa/rpOh+gzSIgIIy1Wd7ImQ/mOI60CsCRPhmpZylZWVfHL1BrFx8WwvjjDYUE15VRbJxbnEqmtoVX9vKssgq6SBzqnNT5XuMcMMbRm/v8hAYyFJUTGkFTXSPzHD3GgXPb2DjC7tsHce9yqJNibClRp70gclFbi+vl7TUhDxGv054eomG0kJ9cArIotGZZWaHF5bcz2kejzi6gdXeWDnjK2VBXcfOBCR26mMgm2WxkSrJJyUjGpGJ2eYn+qhPi8WH+trXLf0Ial2kvVXwHsmPGukWzPhPhen2+ss9DfT0tnP2OqB0TWws8hsbwO1rQNMrp3vjulnGe1opKGli87WBsqyk4iMSdfKsy9vP3/q3t7e1sqYSJaPWBLGMulu/Padd3jt9TfIzkhBN9xGc0kW6QXl1HcN0t1UQ1F2FgWVLYzM6zl8fjqPGWZ8bkim2b179/jlL3+pEa+Xl5fWHyViRjIehZDF4tWgyFiEbU7U62k/rzIWTmTT2MCmfp0NRbIiSG7C2dmpVjbp9Kn3vHoQnjXSrZlwXxr09PRo1kZVVZVZgNyMFw5TlIJU6jVv0r5YCM8a6dZMuL8TWv74kbJwj77Y3VTT8k2EbOQlv4vVK2IilZVmwjXjD8EZJ5KibtjCsHugrFI5dsrhnoGtrW12z+vdCOFKHPjf/M3faBtnIpz04x//mJ/97GeapdvZ2aklQgiOd1YYbsojJsANe1t7nLyjyG8aYH5tmbGOMhID3HGwdcI7PJ2qrkmjX/bsiK3lMbrbO+kfW2JPjSPDQg/laZGERiZT0jbO6pexKvK/AcKzRro1E+5zcbI+Q3e6Nw7Wj7APjCM2Ihg/d3eCs+rpHhmjMcaJOx9/zKOwAno198Ix+okWkl0ecO2OPWGlPSx/hqKiLNXEjSAyeKKjIKE5Pj4+/Oa3v+Ufv/ePhIcGo1+eZVWnY1m/zd7hIbubKyzOz7O8bmDPOILMMOP5ODGwMtNHflo0fn4+hEeEE+Lji4erHzGZlQzMGjcWpHaZxcOHRISHP6UWJptmomAnyTkmH64IkCeHuOLsl0Bp8wDNebEEuN7j1qNHPHpoh7t3OFn52UQHOmHr6k9yaSd9rcVEel7n3csWhGR0MDe9xNxgJ421hcQHeWDn4EtyRQ+6VyBtXXjWSLdmwn0uTlanaE90weLOTe45++Pt7ICTvSseYQmkxQfg7eGK9f2H3HvkRHheA1OGYw43lunOTyY4IISk6g7md56/rWWKUpBKvZLtY4LE3169cYuYyDBmm/PIiQwgOL2UrjkdM11lJPu5EJpRTtfKrnnDzIzPxskuC92qv0REEJeUTmVFOuHB/jjaKivUzpu4rHLVNw+1ig/WUiY9MuKpmmaSYSapvRejFDbm2kjzf8S1Kzd55OhDSFQa5W09dHY3kurvjp21K6GJyUQFKyPFxpmI3DbmNndYm6whOTKSlMwmpmY3NKt7fXqAhqxwPFy8CMtuZGLtq+/OEJ410q2ZcJ+Lw+URmmIdsXf2Jbp8iIlVA/vHi4w3peBhZYdnWBatfU3kRHnw8LYtEWV9LO3ssNiQT2xQELFlLcwYnk+LklHm6Oio1Y8S1TDx3Urlh2D1vtfeeJOYmCgME200ZsYSHJ9Fw8QKy1M9lMb6EpKcS/3U1itb39+Mz4GjbVbmJxjsG2B0cp6VTT1rujmmxkYZn5pnbWtPCymcnp7i0qX3+frXv85//+//XVtx/eAHP9BcDPJTMtBMAuRrc50USumprGr65o3vF+zoRiiMcOX2B5f46PIVPrl6CwvnEPJap9g42GF1ppHs5FQKK4dYnp5goCwWN8vbXL2qiNs9nIKWcdZeAbkw4Vkj3ZoJ97k4O9hla3GK6dkFdIo4NU/W3qbqeOOMzy6xtnNqzCffXUc3rTryjI717WMONtZYmp9jcX2L/c9w+oq/VsLBioqKiIuL03aEpWifnZ09N2/dpig/l/XZEUa6Wmjq6GN4Zpn5yRF6WxrU//uZ1G1p6cJmmPGHQDLNxJWVm5v72FcrkMgEiWBYWlrS+qoZfziEZ410aybclwZDg4NERUVRU1uvBoCZUc34t+P05FjT+HgsEi4baYpUj9Tr5PyYTPqyhyChYTL5yyaZ+G/FpTAyMqL5dU0hYBL6tbspOiIjDPb3G3Wi9Ttq4j9ib2uV+Qk5Psjo1AJrhj1MvffkcA/DloHt3UMtROxkfxPd3BRj41MsrH62UfJVg/CskW7NhPt8nB2zv7HEeH8bDbVVVNW10jexxPah6iCq4+wb1lleWmZ1Y/dcsOaM4+0Vpgc7ae8cYGppi6PP6EtiNciGhXRysWzFypV8dkmyuPbJx6REB9LTLvG2a2o5uMniRC+tdTU0dY2woFed+dXoo2b8W3G8zmx/FQlhQfiHhZGSHU+ory+e7qFklXcwqzf6TEWeUdTBJAZXKvWKa0vK90to4vXr1zV5xs1No293bbaNjHB3nL0jya1sp64gmZgwV5w83XB2cMc/JIky1Udzk4Px8gslXX1Of0sx4Y6f8PYHDwjN62FmeJj2onQSk5NJS4jE39uP6Lw6Rte++g4y4Vkj3ZoJ97k41o3REu+Mrb0rgdmNNJakEe1hi31IJuWNLZQGWXPlnXe45ZtB19I2W4uj1OelkZ6Vo2XkeLp5EVnSy9Rz+pJsmokUnkjjJSYmapk9rS0tePn48dovf46nxSfkhriRmFtG3dQGW4YlBqozCPULI7OyA92OOWTMjN+No+1lBloqKCopp7lviIHeTqpzk4mOSqSgulczHMTC1QTIFSmvra1p7xOLVsITJfnhqU2z+Q5NgPzqlRvcs3bF2dmLiJR0sktyifZy5OGte1g5OvDI4gEWDr6k1gyxtL7G7FApCZHRpGY0sXiedbkz00ZOVAD+4alU981hODBHKbzyOF2fpj3RmbufvMcHtx9y984DHD1DiUnPJi3cGWsbax7eFef/XZwiCuhfER/YLquDFcQH+hMQW0D79PpzhTkktVeiFKTig1TsNaGppY3bt67jZ3mVDF9rguPTKWhqpDQrCndbe/yTy+lbMnym5WyGGRJvKwLkTbnhOFk74R2cTKWyPCtLs4mLDCMiuYDmoWVt/2F6alJZstc0sRoplW5acUlI2IcffnheXHJHa3Vlqpn0SB/8Y/Jpm1CrN+0orM90k+brjI21O1EZuaTFhuLu4EpoehOTq5ssT1STFBFFVlG3It8WioPv8c4bv+WmQzAZ1R2MLW2w9wp0aOFZI92aCfe5OFwapinGCSevUFKaF1kTp9TxDINlYTjYKetVdajR6Rna85IIcLTmka0l1y/9mp/86495+/IDfET7YGyNrefsOYg7QaIUfvKTn/D+++9r0QoSaP5j9f//+nf/lZAAPxbmplnTb7AurxWdluuuW9vAsHtodimY8YVAEh9k4pcU8+bmZkZHR7XVl/hvZcPsYvbZ6ckhezvb7Ozuc6Q6oKkLnp0es2fQszw/w5Tq15PTcyyvb59v6p5xerzP7s4uB4dStn2XjTUdC7MzmlLZ9NwSa5t7vAra+sKzRro1E+7zITngz2wyiFj5ydEhh8enjzcFUL+dnRywt7erbQ5sbSiCXF1hVb+JYe+zKpga/bgb6lzp2GLlrq6ukpeXp5FvRkaGln1mhhkvEkK4vr6+mq/W5FIw48VAeNZIt2bCfWnQ3t6u5bZXV1c/E46jCF7b7d1ia1tZGOpvkqa5sb6O/lws5GleP+Vof1eRv7EKxZHG+qZ0TwM7+09bybIDvbe9xeamQUv7lOrDR/vbqv01ZWFvqWNSCeMJTo8P2DVssqmWm/vKPJHzD3a30K/rjdf3lAl+yvH+DoZNdS1aNeNjde3bbOpXWVlT17+1y6G0cX62uhjj3ze3tJ1taepMWVfyeXo1QUkbT3bejdeyI9ei2jlQz0H7/6ae9fVNdZ9PSsEYIc9F3dfaKmvr6r4Oj7Wy39ubIpC9YTz/qUtX17JrQL+2olYbBvbU+SfKYtsxqGe1taM+75nWtc9eV+S1zua2lAFXz1v7v57Nnf0L1aEFyvo72sewsa4JcW+pvx9o56tr1yZrufcnF3NkWGWiq5b8zAzyylqZXNazuzZGc3kxBWUtTKz8r9cFm5+f18LCkpOTtQnfjBcH4Vkj3ZoJ96WBWLriS3v48KG2a7y/b8oNPmBjupGseH98o/Jp6ppFPz9OY04MAd5qwFR1MCXW9PnZnB2yONRAvIc3IfFFDMgS72CC4gRvbt90IDKnBd3eE0I/2lmgtSQFf/dgsqp72ZptoiUrAEePCOLLB1jYeBLmIzhaHqUtI4SAsHhyWgZori0nMyaC5LxKeufW2b3ok1MEquuqICvAkYCUMpqm1USxoWewLIFgF2vcootpmTlAgj80nK4z2ZFLaHAAUVnNzCzL/8uJcbbg4QNrvJOKaZ9ZfbwMPdH3UVcUgVtAEtm59VTnZZEV54lXkB9BKdV0j22cawkonKmJamuajsZioiJCiA72JTIimsjIJMJDY0jMKqZrWi2lz1n3TBHi7sYcbZV5hHn4k1RQx/hcB0U5UXj6J1LZMf+UP11KM80NtFCQFENQSBz51XX0DbaQExtFUFAc1UOTGD2iglMOFfkvdJZRFOWJb3QORc1D9FfnkBTki39iMZ1zm4+/U03TY3eOwcYC4iMTycrJpagkBkcHexy9k2kf0z0zufxuyOpKUndv3bp17qt9ktprxhcP4Vkj3ZoJ96WD7B5LRV/x65aXV3KgrNuTvXnqi2PwD0mmuH6YqRERJffFydGVqPxWJtaVFfp48J+hnx0lX5F3WEwq5S111FYm4mJxmbd/cxn7sHx6l3afkOjpDlPdlUR5+RKXWcnU6gqby0OUpgTgZGeDT2IFPfPKcj1v/2xrnsnKFCLDI4kvKiBOEYr3/ZtY3LqNQ1gGFf3L7BlrrGjYm+6iNtpdTRaZlIxvsbEySmNhPGFxhbSMrT9F5nDI8lQDyfEhhMaX0jM2RV9zIaG2N7h++aa69lwaRteeJH4cz9Dfkoy3bxSpea0MdrfRmOePnfV9HnimUz+wdsGyPEI/00F5RhxhIdHkJYURHZ9ITFo5aQmZpKdmUqdI0XB6/oazXZbHGsiN9ccnNI2q3gV2d2dorkjE20fCo4bYvKADcGxYpLc6k7DAQGJyaumXMKiSJEIDgonLb2Nq7fCplcje6gwtBckE+4WSXN7K6MyYItxE/FwUiYZk0azu03Sb+4s9WkaXxUNr/BJyqGltpqE6G39nB2ydwyhqm1LXfX7y74Ber9dcVo8ePdISbmRvwIwXD+FZI92aCfelhWQChYSGK9KzIishmIqCdLILKmho6qSnvYmailLKaxXJzCyyppbs6+tqeaqWhmury0wPdVKZn0V2Tgnt/ROsbW2ztrzK5OgUs7JZoQae+O3kfN3CNN0NleSmZ1Fa18HY9AwTgx3Ulpeo9lvonxLRnPO21XuW58bprC0iLyebypY+hhSxdDRUUFpeRdvQNAtrG4/bXltbYrq/hcq8DHKLKukan2NmaoaxoVGmFpbRb4uC1ZZGBNr5K4rM+xopUZZqZmEtvWMzzE0O0VFdQnFhGY09Y0yr5fTqefvLcyO01xcrKy2Hsto2+nu6aKmtorq+laEZ1b6y3B63vTrNaHcd+YpwMnPLaBsYYFg9p4aqUsqqmuiZWEKnlvPr522vzE0y2FpDaUEeJRX19IzMMK+O9TRXUFhUSk3bKNMLxucir5nhHppKleVZXEZtezcdLc3UqCV/YbHU+upnYkHH6vlzXF3VMT3aTUNFAYUlFYpA++jt7qS1upTSihpa+yeZ14k7wngt8pL7EEt0Wz0z+Wn8fZudnR121E8pBHnxfPnd9H/R7JAwLxEWl7p5F6NjzHjxEJ410q2ZcF96LC0tU1xSirWNLf/wD3/Pf/gP/4H//PWv852//Vv+i/r553/2p1o9NNkAEeulpKSEhMQk3nzrLb72F1/jL772Z/zVN77BN7/5Lf7iL/5Cy52/euWKlmyRl5dPbm4ePr5+fPe73+X//D/+d/7zf/pP/M23v81/+cu/VO3/Z/7nj36Im5ubNmBLS0u1tj/8+DLfUG1+TX22tP3t73yHr33ta+q9f8Hljz/WkjlkqVqsrsU/IJDv/uP3+L//7/+Lv/wvX+ev//qvtdfXVdtf+9qfa9KATk5O2uaNtJ+cksrVa9f45l99gz/5k/+Hv/zLb6h7/Tv+k2r7P6n7+eCDSxppSPtSdys0LFzTAvgPqv2vf/2/aNf+zW9+U933n/P3f//3GsnItRcWFpGRmcUjS0v++lvf5D+q5/iNb/yV9hylbXmWv/3Nb7TAf9ERkGuPio7RhOH/+q+/pV27nP///s23tXv92+/8DVaWj7S2s7Ozyc0vwN3Tk3/6p/+PP/9z9cz/6pt8+9vf4RvqOcrrV7/6pSa/KecWFhYqCzOOy59c4Tvf+bb2LOSape0//ZM/4Tvf/n958OC+tuyX+5Tzpe7d9773Pf70T/9UPRPVpnru8vqP//E/quf0J6r9X2krI2lf+oH4ZqVqQ3x8vGbNSkURUykdM/59ITxrpFsz4X4pIP5cESaXQSekZIKE7ghxisRjR0fH+VGjmr+Enkms70X/nE6n04LahVTE+jGhr69Pc2EIeTxW+VeQQers7ExZWdnjMCEpginvf1btTCxy+czIyEjNR2iCXJcUJxQSeBYNDQ1a+wUFBY8jMyRyQ9qQcCUJVTJBrDIXFxfts8VqM6G/v1/zews5XYSEOMnSWY7v7hozUMQaFO0AaaelpUU7JpD2IiIiNEKUsCgT2tratOcibVysdCAbnHJPQoYXn1dFRYV2XL4rE+R9cp7cp4RfmSDXJ5Ok3OvF70KuS74jIf3DwydJLiJ0JG1LosxFSPysxM5KwoIZLyeEZ410aybcLwWEKMRyNcnmmQaokJOQqujrymA2iZCI+phYdkLEQr5SHkUgZCK580Is8l4ThBTluAx+kxUkpClEIe0IIcryVSA+ZiFDsXq7u7sfR1RILr4QglQkvmhJCYFIVVipRixtCgHJ9Uh7QhbSvlhlJolAIXSx1IQUhfBMRC/EKgQqJHVxSdzV1aVt/oSHh2tuFYG0L5oAclyC+U1ty7Jbnp9USpbnaSJieS6yYy/PSz7H9LykDbkneS7Stum4bGqKeLcQ8ZPNTSP5SVqs3I/puHxXYmHKfQpZmr4jSaWV2nZyPzKxmNqW65LwQJlITc9cINct2Yli7QrJm56jWLJyn3JNpjbMeLkgPGukWzPhfikgA0mIQAhXalC9+eabfKyW7m+88QY//elPtYErCRUmK0z8fTLI31HLYTnnvffe07KH5HeR4ZPl+8XBLDGZ0rYkY5ja/vWvf60tU8XCE1IzEYWQlhCKlNKWtn77299q50ulAHkJAcgEYYIQtEwIv/jFL3j77be5dOmS9nrrrbe09oVEhVhN7cvvQiAiESjty7mXL1/W7vtnP/up5q4wWe1isQsZSttSrUDu94MPPtB+SttXr17VdIZNlqIQlViCMgHIe0zXLr/LZwlpX5yIZLKSyUmuW17vv3+Jjz76SHtO7733rhbCd1FpSyYd+UzTtZieubwkyUAmQtN3JJOSLPcl08v0HUnbP/rRj7S2hUAvWs/yXET7QK5Vzn1fPRf5DHEnCZmLxWzGywnhWSPdmgnXjJcWZxgWx+lurqOqspa2/klWviidk8MNliZHGZ9d5bF9enzIlmGHncNn43cVTjZZHO2mua6GatlInNRdCPH6Q/HEVbG/vsDUxCTz6/tmkfmvEIRnjXRrJtwvDc7ODhUBDdFYlE5SXCRhoX64WFtw964t/skV9C4YzpMcBKec7OiYGminTllhDY2VFOTG4eXihm9ICrV9s+j3n6RoHu2uMT3QTHNnHwN93dRlheN87xMu37TEJ6GErhn9BSm9Ew42FxlsKqGwtILiokKSg92xvnubR84hZNYNsrD9dHLF/sYcdcl+uDo6EZJeTe/0Glvbe1rW3oXTjDjYZKmtiCgfNzxDkyhtHWJucZLW0jT87J3wjy+iV7fzWKfidE/PaF0aAXZ3uXX7PlaOLri6uuDk5EFwXD5t40vsmi7mdI/l3jpSQ73wCfTBx90JN99AgiMSiQ6NIiopi6bxefbOzz9bm6Q7OxxPd9VWRgXtQ1MszPRSnBiKi60HCeWdLCiCNuHkYIe1xWnGx4YZHlGv4SFNznBgaIzpxTW2z+uJCU53FugtjCPQ25uwtHySIgMI8HHGzs4RB+cgkktbmdk5uUD+ZxyuT9KY7ofV9Uu89+HHfKQs6Pff/5j7LlGU9syzrZr/1PM0448O4Vkj3ZoJ90uCMw4MI1RliPxdBGGR2ZRVNdMz0El7eQIB/oFEF3cxs2ka0GecHmww2V5MlKcTji42WDpbc/uBkyKhYgbm1ti5kOF1tLVEV0EgTo8+5Cc/f5MP7odQ0tTHSEcp8cF+RGbXM7xmSjfeRT/dQFqEP26ebljbOOAREE9uVjr50R54BiVT2K17Skdie2mMsmg/gkPDSMorJD05Fl8nO+wdvYlMr6R3dv1c5lLh5IjtxWGailKICg3APzCY0PAwggKDCApLoaR5CN3uxey3Uw4NOkbaq6mobqRrbIWN3UMO9vfZPzjk+ORiJtspW3MD6jlGE5NeQufMFoeH63QXRmJ/9SaWPok0TK0ay+LL6QcGlgcayE0Iw8/PF1/1nAMD/HD38CUoNpfm0UV2L6SnnWwv0JETiMUnl7hq4U54ahElpeWUl9fS3j/F2s6TWNyTtSk6CpLwcbHE2vI6t6y81bOpoSItgSAXd0LUM5/cvphFuEhPQ5oi6FgqmmafHDcMU5sTRUR0ER1Dm1yoUm7GSwLhWSPdmgn3ywPZJFGW6OLcDAs6RRTHBywP15DobYONewQFHfMYnhhQT2N/nvaiWOzv3+a+pTOJpZ1M6J8Rwjk9Zt+gZ25sQFllvbTUFBLv54idayBZjWOsH1w8WeFwG914N/XK4o4J9sT63nWu3X6Ib1otA8uq7fPTBMf76txZiS3VnQfoSxJCH9XZ6aRklNA+pojr8cUcc7w1S39NLtF+nrja22BtcYurN27zwD2GkvYpNg8vtH68y/pkGyWpMYQKKXq5YW91j9v3rfGIUaQ6pVeke36uwtHuMsNN+cQqC9fL3QV3NzsePrLAwiWUzNoBlpWZ+PhOj/fZXJpmuLed5npF6GXFFBeXUFpeR3u36BNvc3jukxUc7m4xP95HR0s9DQ2N2qZbfV0d9U0d9CvLeWPv6eSHswM9s71N1NS2MjA+Rnd1BlHBwcQWtDG79SxzbjM/XEGshz0Prt7g1s0b3Lx1Uwuhu2XlRlR2M9PL+0+1b8bLAeFZI92aCfdLg7OTHZbH2ilKi8RXWay3Lr3JW2+9i0VwHm0zu89IQZ5ybJinry6XmBB/nO9f4aM3X+M3N12IrhphZe+ZpfzJAevT3VRkRuPv6cqDj97inTfe5KZ3JjUTO09Sb89xtKNjqLWExEh/3K1ucfk3b/DOFStCirqZ2/70kD892maur5bc2EC8XK25/PbbvP76x7gmlTO6dXjBWlXn6hcZLE4jIjyKzKp8EqMjiYvOobywjuLIaKKSc2ld0j/2vW5MDlEa4UNEajLJORlEhMWRU1GjSK6KpOBQUkvqmd4+P1tZ/aP1JSSEh5BRkUtcWASRERmUqfPLstKIisugfnT+AvmfsD5aR6LLHa7dscUrroDKhmaa6htp6Rhids3w9LPZXaKnKBLHezd46BJMclENdYp46xva6B2bRy+VD85PPd2YoS0rmkC/QGJzC0kMU1ZzsD++6v8+XiEkFDYwoZYJFy357cUhymM9sLl7k/tW9jg6qMni9i0snALJbhln/eiJm8iMlwfCs0a6NRPulwZnJ3voJrqpzEsmKsgTmxvv89s33uCak7L6BlbYfWqkKcLdXmS4pYz0xGiCnO5x47e/4Jfv38cro4Xp9WdEzBXhbsyJLkEK0eFBON6+xDuv/Zz3rcLI7lji2XqYx3srjHVWk50cTYi7JTffe403fnsV5/gqhlY+bWWdHu6wMNhEaVo0EcoavvfRe7z2s7exCEyldWGLp+q2Hu2y3N9AVpQPbs62WFlaYmNjheUjS6ysPIkpbGJi++AxEUm15J6SREK97bG1s8HSSln8VnK+PS7ecZR1jbP5WGjmmPWJLgrj/PBQk5aVpRVWNuo90ratB2HZNer6Dc+kGwsUkSlL9vOT2e8/92Rrnv7yNLytb3Ht43e5bOFDcn4FBbGheNi5EJbfzPzuxYlxgd66ZPw8oyhrmjo/pj5pc5iqrAjCIwtoH9CbXQovIYRnjXRrJtwvFQ42FpTVmk9CdByZpS0MTo4z2FFBcWk1rcPLGC7w6JmisdWJDsrT44hTVmFN9yiTYz00l+dSXNvNiO7iTviZViVguLmE1OgY0osb6ZuYZKi7htKSMpr7Z9BfrK56eqQs4l6qc5KIVlZhWesg42O9tFblUVTdwdDi/tOW39kJe6vjtJVnEhOTTH5dDxNTY/TUl1NcUkvvpO7xRpWGEwOLQ00UJMcRm1pMy8jac8XcjVCTy9Yc3TW5xMckkl3ZxdynluMXcLannksbZZkJxCQVUDew9CRS4VkcGVgZriMz0gcXRczWVo94ZHGTKzfuYumdQq2898J1HxrU91OVQoiHI/bWjxShP1TL/uvctHAmLLOecd3uE80L0ZLdWmVpZorpRb3Rb3y4ycrSPIurynK+aPZr2GVluoW8mGC8nJ1xcXXBzdUJa2sLLJ19SSjqUBb3we8lejP+/SE8a6RbM+F+SaAISz9ASVo4wbG5FBVkkRkfRFB8OR3Tz6Gi43W2+rOUNRlOZFoR2ZmJREXGkl0zxsZz4o0ON6ZpzY8kKDKdwvxMkuNCCYgtpmPyObq8Z5vohkuJDg0hKq2Ustwk4iMj1IDvY/4zVAINCyMUR/sTmZpGXlaCVm8rKr+F0eecf2ZYZrwyg4iQMFJKKslPiSFSLf1zOyY4r9LyFLZnhqmO8SMkPpncghwSo8KJyaxkcPUpu9kIRaAzzaXq84NJLCxVhB6mPieC9JZJdOenXIRhtIcqRXDSdmZprrrnCDJyK6nILSHJJ4j4YkWij+Urz5hqqyItVJFfXiaJalIMj06ntKGO0vx0okJjKO8aYcukpnOsiH+8Q1n94fi4OeDg5IZ/bCaV7UPMr4q85NEzlvY+K1MtFCTGEpuYR13nMLM6PTvP+nvMeOkgPGukWzPhfkmg7NW1Icri3Ll/+w43b17j8oe/4Ze/+g2Xb9rgn1BEy9gquybuPd7A0JVOgP0DLitr7MrVj3j37V/z1rtXsHLyI7Wii4n1Jxtbx5tztGV4Y3H7Fjdu3eDDS+/wq1++xUfXLfGPyaZ+YEFZz+cD+8zA2kAxYa4WXFNt37z+Ee//9i3eePMDHth6kVDczujK4VMW6fbSMDl+Vty9dYVbNy7x0btv8Ms3P+SKhUQpVNA7u/bYojvbWWO0PAUvyxvcuHubG5ff5d03X+PNS7exco8lv3mI5f0nG1s786OUBNty/9Yn3L5zhQ/ffYvX31RL9PvOBMcX0T6+/CSS4HSPmdZCAm1vcv32DW598lveees1Xnv3Jg9cI9WE1M2c4Ym74nRvk+n2MpJDXbG3scLGzhlPHx88PX0JisigdnCWrcf6j8oGXZmmOT8aPzcrLG3scXLzwsdTvXzDSM6vZ3R56znuCjWd7m0w119HeoAF7/zkx7z2gR0JDSPon+FSqbBwsLOBbn6K4Z56SlKCcbh/jRsPXYgr6mZ+83dY9mb80SA8a6RbM+F+iaCWzge7bOlX0emW0a2ssrqiU78vsSKC2wfPCmgfqcG5yZpWokenzl1lRb1Pfhfh74Pji37GM06O9tjeWEOn/q7TSdsrxt9X9WzvH6q2L5wtA19Ex1dV2zodK6uq7RXVtvp9bXOH/afaVjgT8e8dNtekbWlTzje+d/Vc3PvitUhJl13DhroGdZ/LK5rWwcqytL/KxvYeRxeuRdqW57K5Ls9FtX3+XER6cGVtQz2XpwXUz9Rz2VPPRUoX6XQr2rXrztvWG/Y4vOAiON1eYrwujSAPO+7ff8hDG28SS9o03+rzsL0wSE2KL842D7h1/SGOganUja8/DjN7CocGZruVRRzmhbuHN0Fx2VR1TnJeVPc5OGZnfYruylziQ6QKrwfegaFEJmRSVNvOyLyevc/2u5jxR4TwrJFuzYRrhhmfiZ3xXsqjAgiMTaa4rpqcmEACAsNJr+lhanVDTURPk/l0eyVx/t5E52RTUxhNqJ8PfokVNI+ssK4mooNPJXrIZtz5r78XR+xuLTE7OcXsol5NJM9W+jDjZYXwrJFuzYRrhhmfCUl8WBxqpTwnhYSEOOLi44lXP2Nik8gsqKd/bo29C6y3r1+kv66QrKQ44uMTHksjJqTkUtkyyOLm/lMEbcarAeFZI92aCdcMM8ww44VCeNZIt2bCNcMMM8x4oRCeNdKtmXDNMMMMM14ohGeNdGsmXDPMMMOMFwrhWSPdmgnXDDPMMOOFQnjWSLdmwjXDDDPMeKEQnjXSrZlwzTDDDDNeKIRnjXRrJlwzzDDDjBcK4Vkj3ZphhhlmmPGC8b/9b/8/EA1g6g5eYDIAAAAASUVORK5CYII=">
            <a:extLst>
              <a:ext uri="{FF2B5EF4-FFF2-40B4-BE49-F238E27FC236}">
                <a16:creationId xmlns:a16="http://schemas.microsoft.com/office/drawing/2014/main" id="{645930E3-5E5C-4A19-AF74-4F643560F2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04FEF6-CDC3-4C64-8156-B5C611884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464" y="1626607"/>
            <a:ext cx="6889333" cy="49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43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836" y="204454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6A0942D5-1F2D-4988-9DF6-A7FDAF52B4E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9139" y="2169368"/>
            <a:ext cx="10653721" cy="152892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39117" y="4559134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Cheaper with more I/O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1D0500-C9E1-44B2-9BC0-659F00E5D703}"/>
              </a:ext>
            </a:extLst>
          </p:cNvPr>
          <p:cNvSpPr/>
          <p:nvPr/>
        </p:nvSpPr>
        <p:spPr>
          <a:xfrm>
            <a:off x="3666392" y="3165230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87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357E5-FC57-426D-A54F-921CB99A8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and Objectives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46D741-67BD-4A76-9459-D58936FF165B}"/>
              </a:ext>
            </a:extLst>
          </p:cNvPr>
          <p:cNvSpPr txBox="1"/>
          <p:nvPr/>
        </p:nvSpPr>
        <p:spPr>
          <a:xfrm>
            <a:off x="493296" y="1967622"/>
            <a:ext cx="5418829" cy="36933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Enhance the virtual experience by providing touch and temperature feedback</a:t>
            </a:r>
          </a:p>
          <a:p>
            <a:pPr lvl="2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Create a cheaper experience to current VR users</a:t>
            </a:r>
          </a:p>
          <a:p>
            <a:pPr lvl="2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Provide a basis for simple open source hardware and software</a:t>
            </a:r>
          </a:p>
          <a:p>
            <a:pPr lvl="2"/>
            <a:endParaRPr lang="en-US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Design a product that can be used for most VR applications</a:t>
            </a:r>
          </a:p>
        </p:txBody>
      </p:sp>
    </p:spTree>
    <p:extLst>
      <p:ext uri="{BB962C8B-B14F-4D97-AF65-F5344CB8AC3E}">
        <p14:creationId xmlns:p14="http://schemas.microsoft.com/office/powerpoint/2010/main" val="906492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E84C4A-2A68-4161-8062-7A3B30ADB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91" y="2154119"/>
            <a:ext cx="10653721" cy="14842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26023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75320" y="4482443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More </a:t>
            </a:r>
            <a:r>
              <a:rPr lang="en-US" sz="4800" dirty="0"/>
              <a:t>memory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2409464-141E-4C97-AB60-642D1D33EF89}"/>
              </a:ext>
            </a:extLst>
          </p:cNvPr>
          <p:cNvSpPr/>
          <p:nvPr/>
        </p:nvSpPr>
        <p:spPr>
          <a:xfrm>
            <a:off x="4184289" y="3182814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822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16" y="307409"/>
            <a:ext cx="9905998" cy="1905000"/>
          </a:xfrm>
        </p:spPr>
        <p:txBody>
          <a:bodyPr/>
          <a:lstStyle/>
          <a:p>
            <a:r>
              <a:rPr lang="en-US" dirty="0"/>
              <a:t>Processor Choices Comparisons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07877" y="4687488"/>
            <a:ext cx="5181600" cy="11582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/>
              <a:t>Faster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595064-F907-441A-BB49-7C17689576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16" y="2514600"/>
            <a:ext cx="10784392" cy="1521724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055FC195-4DC5-4003-AA0A-968CC67DCDDE}"/>
              </a:ext>
            </a:extLst>
          </p:cNvPr>
          <p:cNvSpPr/>
          <p:nvPr/>
        </p:nvSpPr>
        <p:spPr>
          <a:xfrm>
            <a:off x="5741377" y="3534507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6674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F982D-010C-4DFC-B92E-DE6888709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944" y="398585"/>
            <a:ext cx="9905998" cy="1905000"/>
          </a:xfrm>
        </p:spPr>
        <p:txBody>
          <a:bodyPr>
            <a:normAutofit/>
          </a:bodyPr>
          <a:lstStyle/>
          <a:p>
            <a:r>
              <a:rPr lang="en-US" sz="4800" dirty="0"/>
              <a:t>I2C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D2AE5-F427-41DA-9DDA-1AE47F48C5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690687"/>
            <a:ext cx="10515599" cy="4565733"/>
          </a:xfrm>
        </p:spPr>
        <p:txBody>
          <a:bodyPr>
            <a:normAutofit/>
          </a:bodyPr>
          <a:lstStyle/>
          <a:p>
            <a:r>
              <a:rPr lang="en-US" sz="3800" dirty="0"/>
              <a:t>Using an I2C bus.</a:t>
            </a:r>
          </a:p>
          <a:p>
            <a:r>
              <a:rPr lang="en-US" sz="3800" dirty="0"/>
              <a:t>Multiplexer for polling</a:t>
            </a:r>
          </a:p>
          <a:p>
            <a:r>
              <a:rPr lang="en-US" sz="3800" dirty="0"/>
              <a:t>Device addresses minimize lines</a:t>
            </a:r>
          </a:p>
        </p:txBody>
      </p:sp>
    </p:spTree>
    <p:extLst>
      <p:ext uri="{BB962C8B-B14F-4D97-AF65-F5344CB8AC3E}">
        <p14:creationId xmlns:p14="http://schemas.microsoft.com/office/powerpoint/2010/main" val="4409434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3FDC3-EC7F-4220-9942-5D4683D6D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3558" y="301330"/>
            <a:ext cx="9144000" cy="1093299"/>
          </a:xfrm>
        </p:spPr>
        <p:txBody>
          <a:bodyPr/>
          <a:lstStyle/>
          <a:p>
            <a:r>
              <a:rPr lang="en-US" dirty="0"/>
              <a:t>Processing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17A2C1-ED5D-4207-A115-7E1392601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6905" y="1394629"/>
            <a:ext cx="9144000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Handle data between sensors and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A6C1E2-93A8-4A32-8DA0-2F4FAED074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446" y="2222510"/>
            <a:ext cx="8741108" cy="405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957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138E-90E3-40F0-A99E-B2B3F85F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Wireless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16D6-C214-412F-99A2-997E7603F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82103" y="2069122"/>
            <a:ext cx="8424618" cy="3048001"/>
          </a:xfrm>
        </p:spPr>
        <p:txBody>
          <a:bodyPr>
            <a:normAutofit/>
          </a:bodyPr>
          <a:lstStyle/>
          <a:p>
            <a:r>
              <a:rPr lang="en-US" sz="3200" dirty="0"/>
              <a:t>Infrared, satellite, radio, Bluetooth, </a:t>
            </a:r>
            <a:r>
              <a:rPr lang="en-US" sz="3200" dirty="0" err="1"/>
              <a:t>wifi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2419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2138E-90E3-40F0-A99E-B2B3F85F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44" y="114300"/>
            <a:ext cx="9905998" cy="1905000"/>
          </a:xfrm>
        </p:spPr>
        <p:txBody>
          <a:bodyPr/>
          <a:lstStyle/>
          <a:p>
            <a:r>
              <a:rPr lang="en-US" dirty="0"/>
              <a:t>Bluetooth Module Choices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C16D6-C214-412F-99A2-997E7603F8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1073" y="1866899"/>
            <a:ext cx="4876800" cy="3124201"/>
          </a:xfrm>
        </p:spPr>
        <p:txBody>
          <a:bodyPr/>
          <a:lstStyle/>
          <a:p>
            <a:r>
              <a:rPr lang="en-US" dirty="0"/>
              <a:t>Keeping it modern. Bluetooth choices are 1.x, 2.x, 3.x, 4.x, and 5.x</a:t>
            </a:r>
          </a:p>
          <a:p>
            <a:r>
              <a:rPr lang="en-US" dirty="0"/>
              <a:t>RN4871-V/RM118</a:t>
            </a:r>
          </a:p>
          <a:p>
            <a:r>
              <a:rPr lang="en-US" dirty="0"/>
              <a:t>BL652-SC-01 *</a:t>
            </a:r>
          </a:p>
          <a:p>
            <a:r>
              <a:rPr lang="en-US" dirty="0"/>
              <a:t>BM62SPKS1MC2-0001AA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536046-5B09-41C5-9788-86F415E9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3790" y="1931944"/>
            <a:ext cx="5684064" cy="45943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018B0B4-6646-450E-BE13-10036E7AEC63}"/>
              </a:ext>
            </a:extLst>
          </p:cNvPr>
          <p:cNvSpPr/>
          <p:nvPr/>
        </p:nvSpPr>
        <p:spPr>
          <a:xfrm>
            <a:off x="845156" y="3494942"/>
            <a:ext cx="2655278" cy="5539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00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74" y="363415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158207"/>
          </a:xfrm>
        </p:spPr>
        <p:txBody>
          <a:bodyPr/>
          <a:lstStyle/>
          <a:p>
            <a:r>
              <a:rPr lang="en-US" dirty="0"/>
              <a:t>Cheaper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F2B62FC-65FC-4BA8-9B49-0089ACE80A84}"/>
              </a:ext>
            </a:extLst>
          </p:cNvPr>
          <p:cNvSpPr/>
          <p:nvPr/>
        </p:nvSpPr>
        <p:spPr>
          <a:xfrm>
            <a:off x="7051430" y="3552091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94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577" y="143608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158207"/>
          </a:xfrm>
        </p:spPr>
        <p:txBody>
          <a:bodyPr>
            <a:normAutofit/>
          </a:bodyPr>
          <a:lstStyle/>
          <a:p>
            <a:r>
              <a:rPr lang="en-US" dirty="0"/>
              <a:t>Cheaper</a:t>
            </a:r>
          </a:p>
          <a:p>
            <a:r>
              <a:rPr lang="en-US" dirty="0"/>
              <a:t>Bigger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2A2345E-F641-426E-94F0-7CE7F87246C3}"/>
              </a:ext>
            </a:extLst>
          </p:cNvPr>
          <p:cNvSpPr/>
          <p:nvPr/>
        </p:nvSpPr>
        <p:spPr>
          <a:xfrm>
            <a:off x="7209692" y="4665849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09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BAEC-7D8C-4DC8-9000-4EC1C3780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82061"/>
            <a:ext cx="9905998" cy="1905000"/>
          </a:xfrm>
        </p:spPr>
        <p:txBody>
          <a:bodyPr/>
          <a:lstStyle/>
          <a:p>
            <a:r>
              <a:rPr lang="en-US" dirty="0"/>
              <a:t>Bluetooth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BBDDB-50DF-4449-BA30-26E8E18888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53627" cy="1719680"/>
          </a:xfrm>
        </p:spPr>
        <p:txBody>
          <a:bodyPr>
            <a:normAutofit/>
          </a:bodyPr>
          <a:lstStyle/>
          <a:p>
            <a:r>
              <a:rPr lang="en-US" dirty="0"/>
              <a:t>Cheaper</a:t>
            </a:r>
          </a:p>
          <a:p>
            <a:r>
              <a:rPr lang="en-US" dirty="0"/>
              <a:t>Bigger</a:t>
            </a:r>
          </a:p>
          <a:p>
            <a:r>
              <a:rPr lang="en-US" dirty="0"/>
              <a:t>Less Power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44B21-4E4B-4291-ABC8-201E236ED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77" y="3334084"/>
            <a:ext cx="10839250" cy="297781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2FC43D-3281-4472-9CA2-4EAF91683909}"/>
              </a:ext>
            </a:extLst>
          </p:cNvPr>
          <p:cNvSpPr/>
          <p:nvPr/>
        </p:nvSpPr>
        <p:spPr>
          <a:xfrm>
            <a:off x="7244861" y="5053764"/>
            <a:ext cx="1257300" cy="7121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63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C7B06-10E9-46BB-B2E7-4B198EFB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44" y="354623"/>
            <a:ext cx="9905998" cy="1905000"/>
          </a:xfrm>
        </p:spPr>
        <p:txBody>
          <a:bodyPr>
            <a:normAutofit/>
          </a:bodyPr>
          <a:lstStyle/>
          <a:p>
            <a:r>
              <a:rPr lang="en-US" sz="4200" dirty="0"/>
              <a:t>Bluetooth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AB3E1-6897-45B7-8FE5-F56F2F95C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5519" y="1735015"/>
            <a:ext cx="10262211" cy="3135924"/>
          </a:xfrm>
        </p:spPr>
        <p:txBody>
          <a:bodyPr>
            <a:noAutofit/>
          </a:bodyPr>
          <a:lstStyle/>
          <a:p>
            <a:r>
              <a:rPr lang="en-US" sz="2800" dirty="0"/>
              <a:t>This device may not cause harmful interference</a:t>
            </a:r>
          </a:p>
          <a:p>
            <a:r>
              <a:rPr lang="en-US" sz="2800" dirty="0"/>
              <a:t>device must accept any interference received, including interference that may cause undesired operation.” </a:t>
            </a:r>
          </a:p>
        </p:txBody>
      </p:sp>
    </p:spTree>
    <p:extLst>
      <p:ext uri="{BB962C8B-B14F-4D97-AF65-F5344CB8AC3E}">
        <p14:creationId xmlns:p14="http://schemas.microsoft.com/office/powerpoint/2010/main" val="2491588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E1122-AE53-405D-823F-2724EBFE4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Specifications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60DBFC3-8CA9-4473-A1DC-B0B2C7230B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9198784"/>
              </p:ext>
            </p:extLst>
          </p:nvPr>
        </p:nvGraphicFramePr>
        <p:xfrm>
          <a:off x="970384" y="2666999"/>
          <a:ext cx="10077030" cy="23435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9010">
                  <a:extLst>
                    <a:ext uri="{9D8B030D-6E8A-4147-A177-3AD203B41FA5}">
                      <a16:colId xmlns:a16="http://schemas.microsoft.com/office/drawing/2014/main" val="3591126978"/>
                    </a:ext>
                  </a:extLst>
                </a:gridCol>
                <a:gridCol w="3359010">
                  <a:extLst>
                    <a:ext uri="{9D8B030D-6E8A-4147-A177-3AD203B41FA5}">
                      <a16:colId xmlns:a16="http://schemas.microsoft.com/office/drawing/2014/main" val="3529783388"/>
                    </a:ext>
                  </a:extLst>
                </a:gridCol>
                <a:gridCol w="3359010">
                  <a:extLst>
                    <a:ext uri="{9D8B030D-6E8A-4147-A177-3AD203B41FA5}">
                      <a16:colId xmlns:a16="http://schemas.microsoft.com/office/drawing/2014/main" val="409435749"/>
                    </a:ext>
                  </a:extLst>
                </a:gridCol>
              </a:tblGrid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General Type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Specific Type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Design Specification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238345897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 err="1"/>
                        <a:t>Immersiveness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Frame Rate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&gt; 30 FPS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3979484087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r>
                        <a:rPr lang="en-US" dirty="0"/>
                        <a:t>Battery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Use Life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&gt; 30 min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3082393123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Safety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Thermal/Electrical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Reasonably Safe</a:t>
                      </a:r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584744079"/>
                  </a:ext>
                </a:extLst>
              </a:tr>
              <a:tr h="468708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Arm Strain</a:t>
                      </a:r>
                      <a:endParaRPr lang="en-US" dirty="0"/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/>
                        <a:t>Weight</a:t>
                      </a:r>
                    </a:p>
                  </a:txBody>
                  <a:tcPr marL="86139" marR="86139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/>
                        <a:t>&lt; 2 </a:t>
                      </a:r>
                      <a:r>
                        <a:rPr lang="en-US" dirty="0" err="1"/>
                        <a:t>kgs</a:t>
                      </a:r>
                      <a:endParaRPr lang="en-US" dirty="0"/>
                    </a:p>
                  </a:txBody>
                  <a:tcPr marL="86139" marR="86139"/>
                </a:tc>
                <a:extLst>
                  <a:ext uri="{0D108BD9-81ED-4DB2-BD59-A6C34878D82A}">
                    <a16:rowId xmlns:a16="http://schemas.microsoft.com/office/drawing/2014/main" val="1812510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76819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0AF19-5374-4FEA-88F3-E4A7A8A2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UART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808C1-42D8-49A1-8D83-4A0FF4F0E5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252284" cy="4351338"/>
          </a:xfrm>
        </p:spPr>
        <p:txBody>
          <a:bodyPr>
            <a:normAutofit/>
          </a:bodyPr>
          <a:lstStyle/>
          <a:p>
            <a:r>
              <a:rPr lang="en-US" sz="2800" dirty="0"/>
              <a:t>Method used with Bluetooth</a:t>
            </a:r>
          </a:p>
          <a:p>
            <a:r>
              <a:rPr lang="en-US" sz="2800" dirty="0"/>
              <a:t>Internal clocks ensure proper timing instead of clock line</a:t>
            </a:r>
          </a:p>
          <a:p>
            <a:r>
              <a:rPr lang="en-US" sz="2800" dirty="0"/>
              <a:t>HAL library handles most of specific technical details </a:t>
            </a:r>
            <a:r>
              <a:rPr lang="en-US" sz="2800" dirty="0" err="1"/>
              <a:t>e.g</a:t>
            </a:r>
            <a:r>
              <a:rPr lang="en-US" sz="2800" dirty="0"/>
              <a:t> start bits, stop bits, baud rate, and parity bits. </a:t>
            </a:r>
          </a:p>
        </p:txBody>
      </p:sp>
    </p:spTree>
    <p:extLst>
      <p:ext uri="{BB962C8B-B14F-4D97-AF65-F5344CB8AC3E}">
        <p14:creationId xmlns:p14="http://schemas.microsoft.com/office/powerpoint/2010/main" val="20557609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E46A7-27B2-4F62-8B07-8CA41328D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PCB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3C870-0625-4D89-847B-AE752211F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33881" y="1866899"/>
            <a:ext cx="4876800" cy="3124201"/>
          </a:xfrm>
        </p:spPr>
        <p:txBody>
          <a:bodyPr>
            <a:normAutofit/>
          </a:bodyPr>
          <a:lstStyle/>
          <a:p>
            <a:r>
              <a:rPr lang="en-US" sz="2800" dirty="0"/>
              <a:t>Flexible PCB?</a:t>
            </a:r>
          </a:p>
          <a:p>
            <a:r>
              <a:rPr lang="en-US" sz="2800" dirty="0"/>
              <a:t>Small and Secure</a:t>
            </a:r>
          </a:p>
        </p:txBody>
      </p:sp>
    </p:spTree>
    <p:extLst>
      <p:ext uri="{BB962C8B-B14F-4D97-AF65-F5344CB8AC3E}">
        <p14:creationId xmlns:p14="http://schemas.microsoft.com/office/powerpoint/2010/main" val="21753262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3C03-3368-4928-9BBC-6F06971F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PCB Design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52DE4-C06E-4E3E-B747-A1138F089E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6104" y="2514600"/>
            <a:ext cx="4876800" cy="3124201"/>
          </a:xfrm>
        </p:spPr>
        <p:txBody>
          <a:bodyPr/>
          <a:lstStyle/>
          <a:p>
            <a:r>
              <a:rPr lang="en-US" dirty="0" err="1"/>
              <a:t>KiCAD</a:t>
            </a:r>
            <a:endParaRPr lang="en-US" dirty="0"/>
          </a:p>
          <a:p>
            <a:pPr lvl="1"/>
            <a:r>
              <a:rPr lang="en-US" dirty="0"/>
              <a:t>Free</a:t>
            </a:r>
          </a:p>
          <a:p>
            <a:pPr lvl="1"/>
            <a:r>
              <a:rPr lang="en-US" dirty="0"/>
              <a:t>Plethora of documentation</a:t>
            </a:r>
          </a:p>
          <a:p>
            <a:r>
              <a:rPr lang="en-US" dirty="0"/>
              <a:t>SOLIDWORKS PCB</a:t>
            </a:r>
          </a:p>
          <a:p>
            <a:pPr lvl="1"/>
            <a:r>
              <a:rPr lang="en-US" dirty="0"/>
              <a:t>Better for more complex designs</a:t>
            </a:r>
          </a:p>
          <a:p>
            <a:r>
              <a:rPr lang="en-US" dirty="0" err="1"/>
              <a:t>DesignSpark</a:t>
            </a:r>
            <a:r>
              <a:rPr lang="en-US" dirty="0"/>
              <a:t> PCB</a:t>
            </a:r>
          </a:p>
          <a:p>
            <a:pPr lvl="1"/>
            <a:r>
              <a:rPr lang="en-US" dirty="0"/>
              <a:t>Less documentation</a:t>
            </a:r>
          </a:p>
        </p:txBody>
      </p:sp>
    </p:spTree>
    <p:extLst>
      <p:ext uri="{BB962C8B-B14F-4D97-AF65-F5344CB8AC3E}">
        <p14:creationId xmlns:p14="http://schemas.microsoft.com/office/powerpoint/2010/main" val="1663275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C28B-AB37-4FCA-9DE5-DE1569CA0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513" y="372207"/>
            <a:ext cx="9905998" cy="1905000"/>
          </a:xfrm>
        </p:spPr>
        <p:txBody>
          <a:bodyPr/>
          <a:lstStyle/>
          <a:p>
            <a:r>
              <a:rPr lang="en-US" dirty="0"/>
              <a:t>PCB Fabrication 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CB3D8-024E-4C94-8E82-2218E16240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73396" y="2277207"/>
            <a:ext cx="6103450" cy="3795347"/>
          </a:xfrm>
        </p:spPr>
        <p:txBody>
          <a:bodyPr>
            <a:normAutofit fontScale="62500" lnSpcReduction="20000"/>
          </a:bodyPr>
          <a:lstStyle/>
          <a:p>
            <a:r>
              <a:rPr lang="en-US" sz="2900" dirty="0" err="1"/>
              <a:t>PCBWay</a:t>
            </a:r>
            <a:endParaRPr lang="en-US" sz="2900" dirty="0"/>
          </a:p>
          <a:p>
            <a:pPr lvl="1"/>
            <a:r>
              <a:rPr lang="en-US" sz="2500" dirty="0"/>
              <a:t>Cheap and easy</a:t>
            </a:r>
          </a:p>
          <a:p>
            <a:r>
              <a:rPr lang="en-US" sz="2900" dirty="0"/>
              <a:t>4pcb</a:t>
            </a:r>
          </a:p>
          <a:p>
            <a:pPr lvl="1"/>
            <a:r>
              <a:rPr lang="en-US" sz="2500" dirty="0"/>
              <a:t>More expensive</a:t>
            </a:r>
          </a:p>
          <a:p>
            <a:r>
              <a:rPr lang="en-US" sz="2900" dirty="0" err="1"/>
              <a:t>PCBgogo</a:t>
            </a:r>
            <a:endParaRPr lang="en-US" sz="2900" dirty="0"/>
          </a:p>
          <a:p>
            <a:pPr lvl="1"/>
            <a:r>
              <a:rPr lang="en-US" sz="2500" dirty="0"/>
              <a:t>Boasts 12-24-hour production</a:t>
            </a:r>
          </a:p>
          <a:p>
            <a:pPr lvl="1"/>
            <a:r>
              <a:rPr lang="en-US" sz="2500" dirty="0"/>
              <a:t>Reliable</a:t>
            </a:r>
          </a:p>
          <a:p>
            <a:r>
              <a:rPr lang="en-US" sz="2900" dirty="0"/>
              <a:t>JLCPCB</a:t>
            </a:r>
          </a:p>
          <a:p>
            <a:pPr lvl="1"/>
            <a:r>
              <a:rPr lang="en-US" sz="2500" dirty="0"/>
              <a:t>Popular</a:t>
            </a:r>
          </a:p>
          <a:p>
            <a:pPr lvl="1"/>
            <a:r>
              <a:rPr lang="en-US" sz="2500" dirty="0"/>
              <a:t>Cheapest</a:t>
            </a:r>
          </a:p>
          <a:p>
            <a:pPr lvl="1"/>
            <a:r>
              <a:rPr lang="en-US" sz="2500" dirty="0"/>
              <a:t>Largest in China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627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92FE-B6FA-421C-8FBB-6AD4EA5BA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990" y="0"/>
            <a:ext cx="9905998" cy="1905000"/>
          </a:xfrm>
        </p:spPr>
        <p:txBody>
          <a:bodyPr/>
          <a:lstStyle/>
          <a:p>
            <a:r>
              <a:rPr lang="en-US" dirty="0"/>
              <a:t>System Startup Procedure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B2E39C-44EB-4EDF-A6D4-04DB658CF0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68126" y="35106"/>
            <a:ext cx="4523874" cy="68228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8EF65-39C2-41E3-BA5E-6ACA2F80F4BA}"/>
              </a:ext>
            </a:extLst>
          </p:cNvPr>
          <p:cNvSpPr txBox="1"/>
          <p:nvPr/>
        </p:nvSpPr>
        <p:spPr>
          <a:xfrm>
            <a:off x="788532" y="2016003"/>
            <a:ext cx="625241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Initialize</a:t>
            </a:r>
          </a:p>
          <a:p>
            <a:pPr marL="6286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Loop</a:t>
            </a: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I2CReads</a:t>
            </a: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UARTSend</a:t>
            </a:r>
            <a:endParaRPr lang="en-US" sz="24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 err="1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UARTReceive</a:t>
            </a:r>
            <a:endParaRPr lang="en-US" sz="2400" cap="small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7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pPr marL="1085850" lvl="1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</a:pPr>
            <a:r>
              <a:rPr lang="en-US" sz="2400" cap="small" dirty="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I2CSend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091182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68A6B-DF33-477B-95BB-5BFBEF1C4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the Chip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0ECAF-CDC8-452E-8D2C-E161393DA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95854" y="2060330"/>
            <a:ext cx="7187589" cy="3276600"/>
          </a:xfrm>
        </p:spPr>
        <p:txBody>
          <a:bodyPr>
            <a:normAutofit/>
          </a:bodyPr>
          <a:lstStyle/>
          <a:p>
            <a:r>
              <a:rPr lang="en-US" sz="2800" dirty="0"/>
              <a:t>Complexities in Datasheet</a:t>
            </a:r>
          </a:p>
          <a:p>
            <a:pPr lvl="1"/>
            <a:r>
              <a:rPr lang="en-US" sz="2600" dirty="0"/>
              <a:t>Register addresses</a:t>
            </a:r>
          </a:p>
          <a:p>
            <a:pPr lvl="1"/>
            <a:r>
              <a:rPr lang="en-US" sz="2600" dirty="0"/>
              <a:t>I2C pins and other pinouts</a:t>
            </a:r>
          </a:p>
          <a:p>
            <a:pPr lvl="1"/>
            <a:r>
              <a:rPr lang="en-US" sz="2600" dirty="0"/>
              <a:t>How to Flash</a:t>
            </a:r>
          </a:p>
          <a:p>
            <a:pPr lvl="1"/>
            <a:r>
              <a:rPr lang="en-US" sz="2600" dirty="0"/>
              <a:t>power modes</a:t>
            </a:r>
          </a:p>
        </p:txBody>
      </p:sp>
    </p:spTree>
    <p:extLst>
      <p:ext uri="{BB962C8B-B14F-4D97-AF65-F5344CB8AC3E}">
        <p14:creationId xmlns:p14="http://schemas.microsoft.com/office/powerpoint/2010/main" val="40852032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u="sng" dirty="0"/>
              <a:t>Configuration Utility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2803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Francisco Tirado Perez – Primary</a:t>
            </a:r>
          </a:p>
          <a:p>
            <a:endParaRPr lang="en-US" dirty="0"/>
          </a:p>
          <a:p>
            <a:r>
              <a:rPr lang="en-US" dirty="0"/>
              <a:t>Anthony Hunter Hinnant - Secondary</a:t>
            </a:r>
          </a:p>
        </p:txBody>
      </p:sp>
    </p:spTree>
    <p:extLst>
      <p:ext uri="{BB962C8B-B14F-4D97-AF65-F5344CB8AC3E}">
        <p14:creationId xmlns:p14="http://schemas.microsoft.com/office/powerpoint/2010/main" val="1277320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9724"/>
            <a:ext cx="9144000" cy="1035211"/>
          </a:xfrm>
        </p:spPr>
        <p:txBody>
          <a:bodyPr/>
          <a:lstStyle/>
          <a:p>
            <a:r>
              <a:rPr lang="en-US" b="1" u="sng" dirty="0"/>
              <a:t>Goals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117C6-681A-4F81-9FB5-6B6C34285794}"/>
              </a:ext>
            </a:extLst>
          </p:cNvPr>
          <p:cNvSpPr txBox="1"/>
          <p:nvPr/>
        </p:nvSpPr>
        <p:spPr>
          <a:xfrm>
            <a:off x="1033244" y="1859339"/>
            <a:ext cx="10125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System Isolation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Separate the Blender 3D environment from the Hardware Glove</a:t>
            </a:r>
          </a:p>
          <a:p>
            <a:pPr marL="571500" lvl="1">
              <a:lnSpc>
                <a:spcPct val="90000"/>
              </a:lnSpc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Scalable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Coordinate multiple hardware gloves for use in the 3D environment</a:t>
            </a:r>
          </a:p>
          <a:p>
            <a:pPr marL="571500" lvl="1">
              <a:lnSpc>
                <a:spcPct val="90000"/>
              </a:lnSpc>
            </a:pPr>
            <a:endParaRPr lang="en-US" sz="2800" dirty="0"/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/>
              <a:t>Debugging Platform</a:t>
            </a:r>
          </a:p>
          <a:p>
            <a:pPr marL="800100" lvl="1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Aids in debugging by providing a real-time data viewing interface.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2235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3870" y="1492540"/>
            <a:ext cx="9905998" cy="4723702"/>
          </a:xfrm>
        </p:spPr>
        <p:txBody>
          <a:bodyPr>
            <a:noAutofit/>
          </a:bodyPr>
          <a:lstStyle/>
          <a:p>
            <a:r>
              <a:rPr lang="en-US" sz="2800" dirty="0"/>
              <a:t>Windows 10 Operation System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Microsoft Visual Studio 2015 Community edition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C# Programing language</a:t>
            </a:r>
          </a:p>
          <a:p>
            <a:pPr lvl="1"/>
            <a:r>
              <a:rPr lang="en-US" sz="2000" dirty="0"/>
              <a:t>C# forms API</a:t>
            </a:r>
          </a:p>
          <a:p>
            <a:pPr lvl="1"/>
            <a:r>
              <a:rPr lang="en-US" sz="2000" dirty="0"/>
              <a:t>Windows Bluetooth API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7DCB11-35C1-4DA8-A9B2-4B79AFFA3DF8}"/>
              </a:ext>
            </a:extLst>
          </p:cNvPr>
          <p:cNvSpPr txBox="1">
            <a:spLocks/>
          </p:cNvSpPr>
          <p:nvPr/>
        </p:nvSpPr>
        <p:spPr>
          <a:xfrm>
            <a:off x="4138863" y="641758"/>
            <a:ext cx="3656012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u="sng" dirty="0"/>
              <a:t>Development</a:t>
            </a:r>
          </a:p>
        </p:txBody>
      </p:sp>
    </p:spTree>
    <p:extLst>
      <p:ext uri="{BB962C8B-B14F-4D97-AF65-F5344CB8AC3E}">
        <p14:creationId xmlns:p14="http://schemas.microsoft.com/office/powerpoint/2010/main" val="11769585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294" y="998945"/>
            <a:ext cx="5958706" cy="5477355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3 Actors</a:t>
            </a:r>
          </a:p>
          <a:p>
            <a:pPr lvl="1"/>
            <a:r>
              <a:rPr lang="en-US" sz="11200" dirty="0"/>
              <a:t>User</a:t>
            </a:r>
          </a:p>
          <a:p>
            <a:pPr lvl="2"/>
            <a:r>
              <a:rPr lang="en-US" sz="8000" dirty="0"/>
              <a:t>Initiates the system</a:t>
            </a:r>
          </a:p>
          <a:p>
            <a:pPr lvl="2"/>
            <a:r>
              <a:rPr lang="en-US" sz="8000" dirty="0"/>
              <a:t>Manages stored profiles</a:t>
            </a:r>
          </a:p>
          <a:p>
            <a:pPr lvl="2"/>
            <a:r>
              <a:rPr lang="en-US" sz="8000" dirty="0"/>
              <a:t>Sets operating mode of the </a:t>
            </a:r>
            <a:r>
              <a:rPr lang="en-US" sz="8000" dirty="0" err="1"/>
              <a:t>syste</a:t>
            </a:r>
            <a:endParaRPr lang="en-US" sz="8000" dirty="0"/>
          </a:p>
          <a:p>
            <a:pPr lvl="2"/>
            <a:endParaRPr lang="en-US" sz="5900" dirty="0"/>
          </a:p>
          <a:p>
            <a:pPr lvl="1"/>
            <a:r>
              <a:rPr lang="en-US" sz="11200" dirty="0"/>
              <a:t>Blender</a:t>
            </a:r>
          </a:p>
          <a:p>
            <a:pPr lvl="2"/>
            <a:r>
              <a:rPr lang="en-US" sz="8000" dirty="0"/>
              <a:t>Receives updated positional data</a:t>
            </a:r>
          </a:p>
          <a:p>
            <a:pPr lvl="2"/>
            <a:r>
              <a:rPr lang="en-US" sz="8000" dirty="0"/>
              <a:t>Provides updated sensory data </a:t>
            </a:r>
          </a:p>
          <a:p>
            <a:pPr marL="914400" lvl="2" indent="0">
              <a:buNone/>
            </a:pPr>
            <a:endParaRPr lang="en-US" sz="8000" dirty="0"/>
          </a:p>
          <a:p>
            <a:pPr lvl="1"/>
            <a:r>
              <a:rPr lang="en-US" sz="11200" dirty="0"/>
              <a:t>Hardware Glove</a:t>
            </a:r>
          </a:p>
          <a:p>
            <a:pPr lvl="2"/>
            <a:r>
              <a:rPr lang="en-US" sz="8000" dirty="0"/>
              <a:t>Provides Updated positional data</a:t>
            </a:r>
          </a:p>
          <a:p>
            <a:pPr lvl="2"/>
            <a:r>
              <a:rPr lang="en-US" sz="8000" dirty="0"/>
              <a:t>Receives updated sensory data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DC82FDB0-E593-458F-97B2-466A6823897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459372"/>
            <a:ext cx="5465578" cy="47798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A1193A2-2DB5-4BAA-A8B8-7F38D87E0482}"/>
              </a:ext>
            </a:extLst>
          </p:cNvPr>
          <p:cNvSpPr txBox="1">
            <a:spLocks/>
          </p:cNvSpPr>
          <p:nvPr/>
        </p:nvSpPr>
        <p:spPr>
          <a:xfrm>
            <a:off x="3459608" y="258660"/>
            <a:ext cx="5272784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u="sng" dirty="0"/>
              <a:t>Use Case Diagram</a:t>
            </a:r>
          </a:p>
        </p:txBody>
      </p:sp>
    </p:spTree>
    <p:extLst>
      <p:ext uri="{BB962C8B-B14F-4D97-AF65-F5344CB8AC3E}">
        <p14:creationId xmlns:p14="http://schemas.microsoft.com/office/powerpoint/2010/main" val="2389073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15C06-7F37-44FC-975D-70411DFA7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Expected Budget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CEDDDE-458B-49F9-8EB7-515691FC4B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632718"/>
              </p:ext>
            </p:extLst>
          </p:nvPr>
        </p:nvGraphicFramePr>
        <p:xfrm>
          <a:off x="1263569" y="1929113"/>
          <a:ext cx="6967654" cy="4603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00768">
                  <a:extLst>
                    <a:ext uri="{9D8B030D-6E8A-4147-A177-3AD203B41FA5}">
                      <a16:colId xmlns:a16="http://schemas.microsoft.com/office/drawing/2014/main" val="2392426911"/>
                    </a:ext>
                  </a:extLst>
                </a:gridCol>
                <a:gridCol w="1118886">
                  <a:extLst>
                    <a:ext uri="{9D8B030D-6E8A-4147-A177-3AD203B41FA5}">
                      <a16:colId xmlns:a16="http://schemas.microsoft.com/office/drawing/2014/main" val="1875597253"/>
                    </a:ext>
                  </a:extLst>
                </a:gridCol>
                <a:gridCol w="2848000">
                  <a:extLst>
                    <a:ext uri="{9D8B030D-6E8A-4147-A177-3AD203B41FA5}">
                      <a16:colId xmlns:a16="http://schemas.microsoft.com/office/drawing/2014/main" val="3559488827"/>
                    </a:ext>
                  </a:extLst>
                </a:gridCol>
              </a:tblGrid>
              <a:tr h="501079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dirty="0">
                          <a:effectLst/>
                        </a:rPr>
                        <a:t>Item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Quantity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Price (rough estimate)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0399003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Glove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0999407"/>
                  </a:ext>
                </a:extLst>
              </a:tr>
              <a:tr h="50107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PCB Design ~ Processor Board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</a:rPr>
                        <a:t>$150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9427617"/>
                  </a:ext>
                </a:extLst>
              </a:tr>
              <a:tr h="452588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PCB Design ~ Glove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4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$150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51000992"/>
                  </a:ext>
                </a:extLst>
              </a:tr>
              <a:tr h="678882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Electrical Components on PCBs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7579226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Bluetooth modules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$40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8511531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Peltier Devices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2504415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Power Supply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2854589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Vibrational Motors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1291343"/>
                  </a:ext>
                </a:extLst>
              </a:tr>
              <a:tr h="331359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Gyroscope Sensor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$50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3643630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Room for Error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?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effectLst/>
                        </a:rPr>
                        <a:t>$270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0957952"/>
                  </a:ext>
                </a:extLst>
              </a:tr>
              <a:tr h="226293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>
                          <a:effectLst/>
                        </a:rPr>
                        <a:t>Total</a:t>
                      </a: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>
                          <a:effectLst/>
                        </a:rPr>
                        <a:t>$1000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00773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253253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168" y="1146782"/>
            <a:ext cx="5679348" cy="4564433"/>
          </a:xfrm>
        </p:spPr>
        <p:txBody>
          <a:bodyPr>
            <a:noAutofit/>
          </a:bodyPr>
          <a:lstStyle/>
          <a:p>
            <a:r>
              <a:rPr lang="en-US" sz="2200" dirty="0"/>
              <a:t>GUI</a:t>
            </a:r>
            <a:r>
              <a:rPr lang="en-US" sz="2800" dirty="0"/>
              <a:t> </a:t>
            </a:r>
          </a:p>
          <a:p>
            <a:pPr lvl="1"/>
            <a:r>
              <a:rPr lang="en-US" dirty="0"/>
              <a:t>Visual Tool interface</a:t>
            </a:r>
          </a:p>
          <a:p>
            <a:r>
              <a:rPr lang="en-US" sz="2200" dirty="0"/>
              <a:t>Process I/O</a:t>
            </a:r>
          </a:p>
          <a:p>
            <a:pPr lvl="1"/>
            <a:r>
              <a:rPr lang="en-US" dirty="0"/>
              <a:t>Tool to Blender communication</a:t>
            </a:r>
          </a:p>
          <a:p>
            <a:r>
              <a:rPr lang="en-US" sz="2200" dirty="0"/>
              <a:t>Serial I/O</a:t>
            </a:r>
          </a:p>
          <a:p>
            <a:pPr lvl="1"/>
            <a:r>
              <a:rPr lang="en-US" dirty="0"/>
              <a:t>Tool to </a:t>
            </a:r>
            <a:r>
              <a:rPr lang="en-US" dirty="0" err="1"/>
              <a:t>BlueTooth</a:t>
            </a:r>
            <a:r>
              <a:rPr lang="en-US" dirty="0"/>
              <a:t> communication</a:t>
            </a:r>
          </a:p>
          <a:p>
            <a:r>
              <a:rPr lang="en-US" sz="2200" dirty="0"/>
              <a:t>Data Packager</a:t>
            </a:r>
          </a:p>
          <a:p>
            <a:pPr lvl="1"/>
            <a:r>
              <a:rPr lang="en-US" dirty="0"/>
              <a:t>Coordination of data </a:t>
            </a:r>
          </a:p>
          <a:p>
            <a:r>
              <a:rPr lang="en-US" sz="2200" dirty="0"/>
              <a:t>Liner Interpolator</a:t>
            </a:r>
          </a:p>
          <a:p>
            <a:pPr lvl="1"/>
            <a:r>
              <a:rPr lang="en-US" dirty="0"/>
              <a:t>Scaling of hardware limits</a:t>
            </a:r>
          </a:p>
          <a:p>
            <a:r>
              <a:rPr lang="en-US" sz="2200" dirty="0"/>
              <a:t>Debugger</a:t>
            </a:r>
          </a:p>
          <a:p>
            <a:pPr lvl="1"/>
            <a:r>
              <a:rPr lang="en-US" dirty="0"/>
              <a:t>Real-time debugging interface</a:t>
            </a:r>
          </a:p>
          <a:p>
            <a:r>
              <a:rPr lang="en-US" sz="2200" dirty="0"/>
              <a:t>Profile Manager</a:t>
            </a:r>
          </a:p>
          <a:p>
            <a:pPr lvl="1"/>
            <a:r>
              <a:rPr lang="en-US" dirty="0"/>
              <a:t>Persistent data storage management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" title="Inserting image...">
            <a:extLst>
              <a:ext uri="{FF2B5EF4-FFF2-40B4-BE49-F238E27FC236}">
                <a16:creationId xmlns:a16="http://schemas.microsoft.com/office/drawing/2014/main" id="{9AE412C3-9B1C-4EB9-B230-A96085F44F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666" y="1263721"/>
            <a:ext cx="7364334" cy="433055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E8F2D68-28FD-4D92-8591-90BA96061240}"/>
              </a:ext>
            </a:extLst>
          </p:cNvPr>
          <p:cNvSpPr txBox="1">
            <a:spLocks/>
          </p:cNvSpPr>
          <p:nvPr/>
        </p:nvSpPr>
        <p:spPr>
          <a:xfrm>
            <a:off x="3142517" y="28662"/>
            <a:ext cx="5602162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u="sng" dirty="0"/>
              <a:t>System Architecture</a:t>
            </a:r>
          </a:p>
        </p:txBody>
      </p:sp>
    </p:spTree>
    <p:extLst>
      <p:ext uri="{BB962C8B-B14F-4D97-AF65-F5344CB8AC3E}">
        <p14:creationId xmlns:p14="http://schemas.microsoft.com/office/powerpoint/2010/main" val="25199342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">
            <a:extLst>
              <a:ext uri="{FF2B5EF4-FFF2-40B4-BE49-F238E27FC236}">
                <a16:creationId xmlns:a16="http://schemas.microsoft.com/office/drawing/2014/main" id="{646F11AC-9168-4BB9-A466-785A4157A3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927" y="1503841"/>
            <a:ext cx="5309534" cy="513255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0887CF8-0FF3-4746-A2BC-9FFE00279E86}"/>
              </a:ext>
            </a:extLst>
          </p:cNvPr>
          <p:cNvSpPr txBox="1">
            <a:spLocks/>
          </p:cNvSpPr>
          <p:nvPr/>
        </p:nvSpPr>
        <p:spPr>
          <a:xfrm>
            <a:off x="4035802" y="191301"/>
            <a:ext cx="4445468" cy="489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sm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580000" scaled="0"/>
                  <a:tileRect/>
                </a:gra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u="sng" dirty="0"/>
              <a:t>Class Diagram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13EBC9-CF86-43AA-AEBD-A00CC9304636}"/>
              </a:ext>
            </a:extLst>
          </p:cNvPr>
          <p:cNvSpPr txBox="1"/>
          <p:nvPr/>
        </p:nvSpPr>
        <p:spPr>
          <a:xfrm>
            <a:off x="65363" y="1096413"/>
            <a:ext cx="492433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Serial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Establishes Bluetooth Connection with the Hardware Glove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 </a:t>
            </a:r>
            <a:r>
              <a:rPr lang="en-US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</a:t>
            </a:r>
            <a:endParaRPr lang="en-US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Establishes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interprocess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communication with Blender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Glove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unit for a gloved device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 Device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Storage unit for an electric Device (accelerometers,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Plteir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vibration motors)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Interpolator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Provides the Logic for the interpolation routines</a:t>
            </a:r>
          </a:p>
        </p:txBody>
      </p:sp>
    </p:spTree>
    <p:extLst>
      <p:ext uri="{BB962C8B-B14F-4D97-AF65-F5344CB8AC3E}">
        <p14:creationId xmlns:p14="http://schemas.microsoft.com/office/powerpoint/2010/main" val="231262013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96131-76BB-40D0-B86A-E52AE709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4596" y="286915"/>
            <a:ext cx="5682808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800" b="1" u="sng" dirty="0"/>
              <a:t>Input/</a:t>
            </a:r>
            <a:r>
              <a:rPr lang="en-US" sz="4800" b="1" u="sng" dirty="0" err="1"/>
              <a:t>Ouput</a:t>
            </a:r>
            <a:r>
              <a:rPr lang="en-US" sz="4800" b="1" u="sng" dirty="0"/>
              <a:t> Scheme</a:t>
            </a:r>
          </a:p>
        </p:txBody>
      </p:sp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47551" y="699007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EFADC4-9537-4F2D-AA02-397B01708254}"/>
              </a:ext>
            </a:extLst>
          </p:cNvPr>
          <p:cNvSpPr txBox="1"/>
          <p:nvPr/>
        </p:nvSpPr>
        <p:spPr>
          <a:xfrm>
            <a:off x="311335" y="1165252"/>
            <a:ext cx="5234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Utility  &lt;-&gt; Blender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I/O using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Util_to_Blender</a:t>
            </a:r>
            <a:r>
              <a:rPr lang="en-US" dirty="0"/>
              <a:t> – Utility writes, Blender reads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Blender_to_Util</a:t>
            </a:r>
            <a:r>
              <a:rPr lang="en-US" dirty="0"/>
              <a:t> – Blender writes, Utility reads</a:t>
            </a:r>
          </a:p>
        </p:txBody>
      </p:sp>
      <p:pic>
        <p:nvPicPr>
          <p:cNvPr id="9" name="picture">
            <a:extLst>
              <a:ext uri="{FF2B5EF4-FFF2-40B4-BE49-F238E27FC236}">
                <a16:creationId xmlns:a16="http://schemas.microsoft.com/office/drawing/2014/main" id="{34B1D7F5-BF33-415A-BB82-47F9B92ACD2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454" y="3276599"/>
            <a:ext cx="4002995" cy="3294485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524A33D4-70FC-420D-B8F7-5E07301A0E8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8" y="3138854"/>
            <a:ext cx="2609012" cy="351596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324BE-FA32-4FB4-A473-AB855E5FC870}"/>
              </a:ext>
            </a:extLst>
          </p:cNvPr>
          <p:cNvCxnSpPr>
            <a:cxnSpLocks/>
          </p:cNvCxnSpPr>
          <p:nvPr/>
        </p:nvCxnSpPr>
        <p:spPr>
          <a:xfrm flipH="1">
            <a:off x="6096000" y="908192"/>
            <a:ext cx="5508" cy="22306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BD475A8-E9BF-426D-9DD2-4040F2D6D1E0}"/>
              </a:ext>
            </a:extLst>
          </p:cNvPr>
          <p:cNvSpPr txBox="1"/>
          <p:nvPr/>
        </p:nvSpPr>
        <p:spPr>
          <a:xfrm>
            <a:off x="6617465" y="1056402"/>
            <a:ext cx="5234732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Utility  &lt;-&gt; Hardware Glove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I/O Bluetooth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Utility leverages Windows Bluetooth API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Hardware Glove has a Bluetooth Module</a:t>
            </a:r>
          </a:p>
        </p:txBody>
      </p:sp>
    </p:spTree>
    <p:extLst>
      <p:ext uri="{BB962C8B-B14F-4D97-AF65-F5344CB8AC3E}">
        <p14:creationId xmlns:p14="http://schemas.microsoft.com/office/powerpoint/2010/main" val="20163467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51923BED-80B9-4F77-8B59-FAE77E15CA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221609"/>
            <a:ext cx="3359791" cy="335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data:image/png;base64,iVBORw0KGgoAAAANSUhEUgAAAgcAAAH2CAYAAADkhy8aAAAAAXNSR0IArs4c6QAAAARnQU1BAACxjwv8YQUAAAAJcEhZcwAADsMAAA7DAcdvqGQAAOMSSURBVHhe7N0HmG11dTbwbe+f3VhjNxYk9oK9BRFEKREUBC+g0qUqIEVBQI1UQUA6CAioqBgVFLGhYgUrajC22GI3amKM95vf31nXPcPMvTNzZ+6cc+Z9n+c8p+12zl57rXfVfb0nPOEJX7riiise1gVBEARBsOQxxguuut7Y8/Ix/PWTIAiCIAiWNK53vet11x9/HQRBEARB0BByEARBEATBBIQcBEEQBEEwASEHQRAEQRBMQMhBEARBEAQTEHIQBEEQBMEEhBwEQRAEQTABIQdBEARBEExAyEEQBEEQBBOQCYlBMAv84Q9/6H70ox91f/7zn8c/CYYVt7rVrbq73e1u4++CICiYkBhyEASzwBFHHNH98Ic/7O50pzuNfxIMK774xS92Rx99dAhCEExCyEEQzBJveMMbuk022aS73/3uN/5JMKx4/etf3z3vec/rHvSgB41/EgQB5N4KQTBLXP/61+9+//vfj78LhhlSQ85nEATXRa6MIAiCIAgmIOQgCEYAf/zjH7uzzz67+/Wvfz3+yd/w05/+tPv+978//m5u+J//+Z/u/PPPv04h5i9/+cvuO9/5zvi7IAhGBSEHQTAC+NOf/tR96EMf6n73u991P/vZz1qx3Ze+9KX23amnntodf/zx7bVOi8svv7ylRhCKq666qvvGN77R/eIXv+i+/OUvd5/5zGfacvC9732vu+yyy7rf/va3LQf5kY98pIXh6/Of//zn3UUXXdRy9+qW/vM//7N97hns68orr+x+/OMft/dBEAwPbjD2eM0Y/vouCIKV4lOf+lR33/vet7vzne88/slgADn45Cc/2T3lKU/p9t5770YSPvzhD3e3ve1tu29961vNw1eVf9JJJzXv/2Mf+1j39a9/vZGG+9///t0555zTiMJ3v/vdZsxvetObts6M//3f/+3e8573dA9/+MO7b37zm90d7nCH7txzz+3+7//+r3v3u9/dCMJvfvObVqB5zDHHNMLxrne9q3v0ox9NsXSf+9znuoc85CED93/Bxz/+8XZsflMQBH/Da1/72kQOgmCUgCTc8pa37F75yle2SnyG/h//8R+7ZzzjGd0XvvCF5tXf4x736P7jP/6j+/znP99ts8023QYbbNAiArvuumsz6Lz9M888s3vOc57T7bHHHt3tbne77oMf/GB3wxvesLvjHe/Y/cM//EN7/d///d/N6D/rWc9qxGLttdfu9txzz+7BD35wIxS3vvWtu4MPPrh72MMeNn50QRAMC0IOgmAEIKyPGIgK3OIWt2jGXp0A8P559De5yU2629/+9i3y8fjHP777u7/7u+7//b//15YRCZA+kJK40Y1u1JYTFQCRAQODAEkQDXjgAx/Y1rFP2775zW/e/epXv2rLiFJ4f7Ob3aw9B0EwfAg5CIIRwA1ucIPu7ne/eyMAd7nLXdpnPHdRBH38n/3sZ7tHPOIRzcgL+zPga6211grjjUgYCGSOw8Ybb9xtvfXWrQZhn332adGCZz/72S1FIeqAeEgxgCiCmgWpif/6r//q9ttvv0ZQnvvc53a3uc1tWq1CEATDhwxBCoJZ4F/+5V+6f/qnf2qh+mGCAkQRBd6+1ELVALj2GfB99923DXdi7CtKIOKgUHHysuoZEABkAUQO1CjAT37ykxXkpJYfVLzuda/r/vmf/7n95iAI/gbXbSIHQTALuGgqFD9MQAxAhKFfHFjG+6UvfWn3qEc9agUxAOmFqZa1TBEDkD7wnUcRA6jlBxUITRyjIJgaiRwEwSxw+OGHt0I8IfxRAgOvfkBkYalAN8cb3/jG7p73vOf4J0EQQCP7Y88hB0EwQ+jp5zXf5z73Gf8kGFZccMEFrUbi3ve+9/gnQRBAyEEQzBJqDp7//Oe3ArxguCFqsOGGG7bOiyAI/gbkIDUHQTBL/OEPf2jPKvzNC+jDqOJqIZwJpCgU+AVrHtIog14XEQSLhZCDIJgjDBXSDvjVr361vTeu+IlPfGL3ta99rb2fCUw1PO+888bfBUEQDAZCDoJgjpCOM3r3E5/4RHtv4qC5AR4/+MEP2vhhswO8vvDCC7ujjjqqpSXcwOiAAw5o44t1PrgfwZFHHtk+h6uvvrrNG3jLW97SZgd4b/ljjz22O/3001vdgzHOQRAEC4WQgyCYI/T6u5eBVILJgiYKes+gIwU6ALQDIgTIgdkIbkb0b//2b90jH/nIdm8C0F643nrrtVn/l156affmN7+5FTwafWyMsWFEphTCBz7wgRatMLcgCIJgoRByEARzhCFBKt3vdKc7NY/+7//+79tIYoODEIa//OUvrZf+rne9a+v/f/rTn95uYCT18NjHPrbNHmDkn/rUp7Yphoz+FVdc0WoQ1CKISnhoL1x//fW7bbfdtnvSk57UWvDcGXEptR0GQbBmEXIQBHOEgjZRgic84QmNHDD47i9gSJCpe4y/18YIGzksDcHwmyhYt0wWNXCTIlEDEQLV84iE0ceIBeJhPUTEyGKfIQhSGT4LgiBYCOSWzUEwC/Rv2Sxt4DbI0gXSACYMIgIPeMADusc97nGtQBF5cHdD31sWWXB/Anc6dM8CkQeffec73+nWXXfdRjAQi09/+tPtPglGNZurYN173eterfjR+ONly5ZNmF4YzB65ZXMQTA23bM6cgyCYBYb13grBdZF7KwTB1MicgyAIgiAIroOQgyCYB3z3u99tt0LWjvihD32oFSPOBNdcc82EwsIf/vCHraNhOqhzkFqYS72BCKE6hyAIglUh5CAI5gHm9GtNZIAvuuii7pBDDhn/pmtFioU+abDsySef3FoWa6riv/7rv7ZuBDCJcfK0xV//+tctteEZGPs+UbD93/72t+315HThZz7zmTZrIV0OQRCsCiEHQTAP0HWgoHDzzTfvjjvuuFZgaFIi42+g0UEHHdQ6FM4555w2cll04B3veEebX3DMMcd0r371q1s3gi4Fg5EYcrP/DTwyibEgF6gLgoG3TURhr7326n7yk580crL77ru3dcxDsC9tlY7lfe97X/eVr3yle+9739uiE0EQBCtDyEEQzBHf/va3m9H9/ve/393whjdsswlA26LbADPO//7v/94M/+1vf/vu7W9/e5tPICLggQzc+MY37rbeeuvuec97Xnfuuee2dXn+p5xySutO0Mlw0kknte0WEATpBRMWzT7QHfHFL36xpTbWXnvtRhDe//73twiEQU06JgxeevCDH9w9+clPHrnbTQdBMP8IOQiCOYLhd2+Ea6+9thl1hh4YfpEBUQBtcgy8uzgajAQ8f5EG6QCtj4YfGYIkssCYW5/x18pogJIWyT6kC6x7v/vdr7U4GrzkM2ObH/awh7UWSdu3HfuuGQsIzC1vecv2XRAEwcoQchAEc4SWRiH8pz3taa02gOcvFbDrrrt2j3jEI7rtttuueeynnnpqG3Rk3oGhRvL+IgMiDeoNDj/88HYfBhMUGXAzEMw7QCakIJCJAiOPQNQz1N0FvZfScA8G8xMe85jHdIcddlh3xhlntGgEEiHVIc0QBEGwMmTOQRDMAtPNOZDzF+ZHEhAA904Axv3KK69soX8RAt785Zdf3iIGognei0AAkuH+DAgCj/+SSy5pr01ENHAJRAzUDJii6H4ORjarKxANQDhECezHPR5c1zonRC9EGUQUHIshTCISSx2ZcxAEU4OzEXIQBLPAIA9BUpD40Ic+tE1wDFaNkIMgmBoZghQEI4TnP//5IQZBEMwLQg6CYB7w2c9+tjv00ENb26JbLv/yl78c/2blqI6CwlVXXdWGHE2GokfbNk/hTW96U7uBU0Hb4g9+8IP22rYuu+yyCducDDdtkpJQ07Cy5YIgWLoIOQiCeQAjr17gGc94Rmsd3H///VvO3zyCq6++esXQInMNGGQPy5k74HstjuCGSzXXQKtkfe4mTgoJ1TK4YVCRAUAYkIdCyxeOPdQzqE/Q4qho8Rvf+EarWVC/oEZi7733bts3OMkxqF0IgiCAkIMgmAdoO3z4wx/e2g733XffZnAZcdEEtQAHHHBAa28866yzmsFWqKi7AVkw/+DII49sHr3iQUOQjGI+77zzWpHhRz/60VagqKhR2kAnQh/aE290oxu110iHKIYCRZEGnRE6Kl71qld1Z555ZnfiiSe2yATigVCYtaBbQrRBp4M7PgZBEIQcBMEc4fbNQvy8ejMO+iF6nQHGKDPaJhk+4QlPaCRAtEA0wYMhNhxpn3326XbZZZc2UMk2pCSsq6NAV8MHP/jB9nmNXrauyEAfuhQKiAeIVhiwtP7667d5CAceeGAb5ayd0e2eHZNbS9ufZXU5mJUQBEEQchAEcwRCwHgD4133OOCRm5poWmF9Vqj3Qv5VN3DTm960Gfcy8LalhRE5MNXw8Y9/fCME03UVWd4DLFPEQUTBbAPb1fqIXIhwgNfWsfxmm23WrbPOOo2QiDoEQRCEHATBHCGFYNCRdII8vlTAHnvs0R188MGtRW6LLbZoN0Z67Wtf2yYp+oyxF+Y/7bTTGrFgnC0v/L/ppps2z90cgg022KBFJqQaGPkiEOC5TxSQFPdnEH04+uij2/JQz76vtIPtS1EYtORzN3qStpBeMJ9BxCMIgiBzDoJgFphuzoHhRwoSTT287W1v24wvKAT81re+1Qy+ccog32/qIWPMe6+xyu7HUNMOGXPTFRGB+9znPs2rVxcgBeHeCe76+MAHPrCtJ1UhXSAqgUQgHUgAYiJSUFEH23ScXltO5MI6yIJbR4tUqHlYKsicgyCYGq2oeew55CAIZojFGoIkVaGzQVEi0rDNNts0ox7MHSEHQTA1kIOkFYJgCKBLQcRAceErXvGKRgzULQRBECwEQg6CYB5w8cUXdy972ctWhP11BMwE2gv7RYvuhfCxj31s/N3UcA+H3XbbrbUn7rfffnNuP9TVIJ0QBEEwGSEHQTAPMDtAbQCD7UZJ5huoHzCJUKFikQU3WVIL4GHewec///kVRYH1vc/VCSAKZiX0037aDm17ww03bPMJ7FPBo/qBGphkfe89K4S89NJL27HYtm2pT1AfYc6C+QrqJIIgCPoIOQiCeYDKfwWGihE33njjNkdAjYBBRDx7t1FGIM4///zmsRuIZLKh+QJf+cpX2iwDJMLcA8WChhUZpewOjieddNL4Xv46W8G23d5ZN4JuCcYdkWDsQfGiugRjnEU0TFw04Oj0009v32tXtHwVKE5utwyCIAg5CII5gse/8847NwOuK6BaDcF76QG3VH75y1/ebor0nve8pxX6mGFggiGjfve7372lBvbaa6/uiiuuaJ/x6pEAHQceuh0KNQOhD/sVGSh4z+DrjpB+MLER0UBSWqHR2Pf2rxDPfIMUNgZBMBkhB0EwR5gouPnmm7diQWkC0QD3J+CVa09cd9112z0QGHTdBgYSMeK+c78DJECI32sEgDFnuD0YbJ0JD3vYw9qjwJjb5pVXXtkGGYk+iAA84hGPaBEJ5MI9FEBUQKpBFEHrpOOwPzMNfvvb37b1vU+3UhAEk5FWxiCYBaZrZWSkpQyE/EFxomUMJzIt0ZCkV77ylW3UsvsrSB8YiIQoIAlIg+gBkiDqwLN/xzve0bb13Oc+t3vqU5/aXoMowMknn9y2CXvuuWfb72te85oVUxd1NJxwwgmt5gHpWLZsWStkVMMgbbHeeus18iHtoYhShGOpIa2MQTA1MucgCGaJVc05mCrsb0hRTSsEHj1vX4QArAOT17OcZSw7FRCBySmB3//+9y1KAK9+9avblEbGD9kAEY4iFQURhDqWpYSQgyCYGplzEASzhIvGXROnw2QDD31iAJPrE6wz1XqWm44YwFS1AkUMwDhl0YkiBjCZGMBSJAYgghLHKAimRiIHQTALHHbYYa2d0KjhQQfjJ10hMhBcF+5bIe2zFFMqQbAyJK0QBLOEHL0Og/vf//7jnwTDCrUfBlYpKA2C4G8IOQiCWULNgQFEyVMPP9wdU4tp3cAqCIK/IjUHQTAH1ERBhYYGGBW5NtVQm6CiwMmoZX7yk5+sWH9VUHCokyFYGCgEpQSDILguQg6CYI7QUvjIRz6ytSeCUchPe9rTVswZ6MOERG2Lp556artl82RMnlKITBh9XO2Mie4FQbAmEXIQBHOEKn/pBZMNAUlQj6CLQATBPRCOOOKINinRHASTFHmrCILZAp/+9KdbsSDicOCBB3ZnnHFG2457IZhZYB3dBW6OJJ3hHgpf/vKX2zJBEAQLiZCDIJgjePtPeMIT2lRE0wndJ8F7z+5lcLvb3a6NP1b4Zi6CKIPZBV6bleC+B+6nYP0dd9yxkYvzzjuv+8AHPtC95CUvaW2IIgYmLrpp0tprr53OgyAI1ghCDoJgjkAOtMHd7W53azdHcofEO9zhDo0cGEssn23uwMMf/vA2x8D4ZDMPnvjEJ7YiODUKRhsjDfe4xz26Bz3oQS0KYY7Cve9970Y0kINNN920e8hDHtJddtllE+6zEARBsFAIOQiCOQI5UJTIiKsNeMxjHtOIgXHFogOMvzSC99ID0gqKEX3m2bRCt3cWKXAHR3dP3Gabbdr355xzTnfmmWd2f/jDH7ovfvGLLVVxz3vesxVABkEQLDTSyhgEs0B/fLICQ3c65PF/5jOf6R7/+Md3X/va11o0wWTDd77znS0NoPVRl4IbM93lLndpUQL1CgoT3VRJ4aH7Hlj/oQ99aPfjH/+43fHxjne8Y/foRz+6pSbe/e53t0mH7rNwm9vcZvxogtVBxicHwdTInIMgmCVWdW+FYHgQchAEUyNzDoIgCIIguA5CDoJgNeH+BR/96Efbc0GqQD1CH26ffPXVV4+/++tdF81K6HcgfPazn23FjJPxm9/85jqzEGYLt47WYjkZ9q9WYlVQDPm9732vHfNUxxgEwegg5CAIVhPqBxQPqjsAtQRvfetb210VGV2kAJAHUw+BsTe/wCyDPjk45ZRTmgGX6lN74FmBojkIZdjd+MkDrKuw0XsFkAoY1TcUTFisZa+88spW/Ag+VzMBn/vc59pMBvuBH/zgBytee/7tb3/bfsOFF17Y6h8QgxrOFATBaMK9XF9j4EoQBKvGpz71qXajnjvf+c7jn/yVHIA2RBMSGXythwzr8ccf39YRJbj97W/fXXvttc2Y+1wXArKgyLDG+CIYOhkMRFKkaFCSAscjjzyytT8y6G9/+9uboXfXRevvsMMObV8GJCEpnpEPRt6MBVENLZXaKREI27joootadMOxMPyO+alPfWp39tlnt+U//OEPtwLJ008/vREW23T8T3/607s73elOjRw84hGPaGRhWPHxj3+8nSftp0EQ/A0GriVyEARzBIPJmBpehBTwxhna73znO629UTuiYUb7779/9/73v7/76le/2qIK73vf+7qtttqq22WXXZpx7UcOGHCev9ZF6/HSGX6GWxEkY63jgYE2MEmY30wELZAiDU95ylPaeoy36MXee+/d7bbbbs3rr1SAbgezFTxLYyAd6667blvfQ6HeAx7wgO7cc89t7x2rjowyokU0pCmCIBhNhBwEwRzB2DKQJhyaZaANsW7pfNe73rWF+A1IYoSlB6omQRTBQCTLMLT9biGePTDG2iFt1/eiEwwyomB7ognrrLNOq0NYa6212nfSGGYhmKngc8siEVonvfdwDNIISAViYh3b9+x7pETLpPWkRAxkMqkRgXE8Ba/7pCYIgtFCyEEQzBG89Fe/+tXdM5/5zPZeyN0Uw0c96lHdjW984xY9OOyww7qDDjqoEQcePjIgCqAl8pBDDmkhfoa9gAR4FGHwLH3gM+mJZz3rWW2qoigEg86YF6Hw/OY3v7k7/PDD2z7WW2+9dnz77rtvG7Yk4mAZ0QDHp2DSa0RACgNZUF9w9NFHt0iHdAcCgFBYV5oCkAjrWi8IgtFE5hwEwSywqjkHDChDWgbfnRoZV16+Z0bVPRfUG/Dsa+RyQWpC/YH1RQ1EJUQKPPPkhfvVGzDyj33sY1sUwnYt8/rXv7677W1v2wYrmdZoOwgFL98wJZEMxt7DpEVDlqzHyCt29N6yIgvqKkQhHI/ogeN+05ve1FIW7jqJBElZVK3EMCJzDoJgariuQw6CYBYY5CFI7uaIPNzrXvca/2R+8ZGPfKSlSdxkCnFAIIYZIQdBMDWQg6QVgmBEgLTMBzGYzlmQNmFIPQ87MQiCYOUIOQiC1YTWw9NOO23FDAMh/7e97W2tnbAPxYva5wrC/HL7VTMABgy98pWv7Pbcc892O+epDLU6AbUBBipZv6CV0q2dp4PUgXSGFIV7QkwFt4cWGbjkkksy6CgIljBCDoJgNaG4zx0VzQcARvtjH/tYKxZUOKjuACynuBDcoMkyHkUA1CAoJlQIKJ/PUGuL9LnaAUYbjjnmmNaqaNuf+MQn2mdg2zoN1Ak4BjMVkAA1BOoMdDEoOtRRobXRfi2HkCAollfPoJNCHYM7RQZBsDSRIUhBMAtMNQRJfk4XAmMutC9qoDvAuOGLL764GV2vFfwxxGYhGEIkksCQb7TRRiu2o1CQd8/Iv+hFL2qDh0wvFIWwfcWDBiMx5r4TfXjyk5/c1rcvBOGNb3xj8/oNSzJXATkQ1VBsaP+6HXQ6eDYI6Yc//GEjDr5TLKmgUaEiAqEjo9/COErIEKQgmBoZghQEqwEFesYaM9qmCWrxMxKZwTc9UGh+jz326A4++OBmeH2ndVH432AiLYZIhsgAeH7Vq17VPfvZz26TEhXMvec972nevbkG0hcGLxlgpFVRF0E/7YAASDcgCCIPuhme+MQndrvuumtLReh20BL58Ic/vBl9EQIDl2wHcUFWqmbBd6INM7nnQhAEo4eQgyCYIxhQXQueeeLaBQ844IAWWeDhM/a///3vG2ng6fPAq/VPJIDX71GfIRXIhugD759HK1LBm9cdYPuGI9U2GW8thlIA9uVhP1ogRR60Q97ylrds7Y7eIxK+tzwicf/737/bbrvtWiTj/PPPb8v7HqrlsY4tCIKlhZCDIJgjhKQ32WSTbu21127vjVBmuB/3uMc1Y7zpppt2Rx11VPPiDSRijEUKfH7CCSe03L9wvmXBd5Z56Utf2uYJMM777bdf8/Tl/0UQEBETC9U3+F49gygEUoFoIBIVJkcSRBHUOph/gCj4TMeB6IUohO0iC0iOqIE0BJjXgPBYLwiCpYfMOQiCWWBVcw4YbKH7gs4AHj2jDjxzZKDuoiicPxkiCAy9scfluasLYKjVNoDIg9dSDR6WUwCJCNQx9D1/17jXnn0n/SCdIGrgM8f3ox/9qN2PQbeEdIZtIT+jisw5CIKpQVckchAE84g+MQBFg0UMoKIEPPypiAHw/NUYlGEH92soYgAiAJU2sLz9MOZQx+DZNtqFPv66vkMMQPqjjs+9Hp7znOc04iGNsf7667fPgyBYegg5CIJ5hBD9moIIw2yifqIEq4Kxy8Y/G/dcbZfTwb5rtkMQBKOFkIMgmAdccMEF3Ytf/OJWkPjyl7+83Qp5JlB70CcUbudsDPLKoPZgp512ajdu2mGHHVpnw1Qwe8GcAy2LO++8c1t+xx13bDdZmivsCykBQ5rMadBCGQTBaCHkIAjmAYYVuRsjA7zZZpt1RxxxRKsb+O53v9udeeaZKww4w6zDQOEio20YEmKhMFANgtZCdQrqCMxCMAFRZ0JBa6EbLG2++eZtGNKyZctacSE4BjMWkAdevfqIk08+uQ1WUjtw7LHHtme5dqTBDZTA7ZsZfMf6wQ9+sHUuiAhIL5jPAGY1qEnw+z784Q+3AUymMbojJRJSd2wMgmA0EHIQBPMA+X75f8/uPaBm4J3vfGfrVvDZWWed1YYRMfhmDnjwvBlg4X5zEAwtUnSo5dGtlxncL33pS82oF0Qk1AkYssTAq0MwLMmMAiRAHcKJJ57Y9qWGQEeC+gKdFGoOnvGMZ7T6BLMZzjnnnLZNd1hk7O0fGUEMjjvuuPbZu9/97raMiYz2YTiSwkcRA3eUlHpQ81AEJQiC0UDIQRDMESr6tR0ytAgAw1xgiBlorYkvfOELu4033rh55ZaxLAKgiwGJMChpl112aR64iAEvHllQPMj49u+D0J9FgDxIQ+y+++7NOIs42K/tm5DoDo1mI1QRYqG6Gao40rH4DNGQpjD7QAQDGai6A8sjLir7DXhCINyhEdQo2HcQBKODkIMgmCNMRWSYtTVKE5gRIDRv7LDw//Of//z2meiAkcg6AKQIpBN45SIGjLA0ACIhIsC4IwAMMeO+1lprtbkGBQWDti307zttlUgGj16E4KEPfWj3wAc+sM0ssJx2SGRC6oJBF81Q42DkMnLhGBybbTg2xyKFgDiIPEhVICfIilTFH//4xzblEaHQDgm2i5AEQTA6yL0VgmAW6N9bgaetHdEzQ6yugHFlPI0sNuZY+kAqgQe+7bbbtpD8ueee2zx7NQpaEq3HICsyZKR55EiAOgR5fSOQtTICI2y7igCNb2bYt9pqq5bKcAzuF2Ab0gegrkAk4AMf+EB3+eWXt2Mzx8A+HJvoB1JhnLLxziIQ6gxe8IIXtKiDaIZtWt7IZhEGy4l4iCxYxrHobqhjHBbk3gpBMDXcWyFDkIJgFljVEKSp4PoSEZhvzHa7lU6YDgodn/WsZzXysSogIoodRU9EPV7xilesdNuDiAxBCoKpQa8krRAEC4yFIAYw2+2uynhvscUWLZUxE0hjKIQUCdlyyy2HjhgEQbBy5IoOgqBBfQJjP1NINYigTDfpMQiC4UXIQRAEQRAEExByEARBEATBBIQcBMEscfOb33z8VTDM0I6ZYuwgmBrpVgiCWeCggw5qQ39GscL9Zje7WZt1oBVyKeC0007rDjzwwDaoKgiCv0Gxc8hBEMwC5gpo3RvFa+aSSy5pff/DNq9grjB7wvTKm9zkJuOfBEEAIQdBEKyA+zlssMEG3b3vfe/xT4IgWIrInIMgCFbAfR1qJHIQBEsbIQdBEARBEExAyEEQBEEQBBMQchAEQRAEwQSEHARBEARBMAEhB0EQBEEQTEDIQRAEQRAEExByEARBEATBBIQcBEEQBEEwASEHQRAEQRBMQMhBEARBEAQTEHIQBEEQBMEEhBwEQRAEQTABIQdBEARBEExAyEEQBEEQBBMQchAEQRAEwQSEHARBEARBMAEhB0EQNFz/+tfvrne9642/C4JgKSPkIAiChv/5n//pli9fPv4uCIKljJCDIAi63/3ud91HPvKR7pOf/OT4J0EQLGWIIY45C/EWgmAp44QTTuhufOMbt+jB4x73uO4Rj3jE+DdBECw1SC8mchAESxzf//73uy996UvdVltt1T3vec/rLr744u6Pf/zj+LdBECxFhBwEwRLH2Wef3T372c/ubnSjG3V3u9vdugc96EHdRRddNP5tEARLESEHQbCE8bWvfa37yU9+0j33uc8d/6TrNt544+7f/u3fumuvvXb8kyAIlhpCDoJgieIvf/lLixpsuummLWpQuOENb9htttlm3XnnnddqEIIgWHoIOQiCJYz/+q//6v7f//t/4+/+hlvd6lbdf//3fzcCEQTB0kPIQRAsURh69M///M/du971rvFP/oZ3vOMd3fOf//zuZje72fgnQRAsJYQcBMESxpOf/OTu97//fXfVVVeNf9J1n/3sZ7v/+7//6x71qEeNfxIEwVJDyEEQLGHoZ1aMeOGFF7b3//u//9tdeumlrQ4hCIKli5CDIFjieOpTn9rmGuhQ+NjHPtbd61736u5xj3uMfxsEwVJEJiQGQdB94Qtf6I477rjuwQ9+cLfHHnt0N7jBDca/CYJgqUFEcVbk4Le//W132GGHdTe5yU3GPwmGFX/605+6xz72sa3oLJg53vOe93Sf+cxn2qjhUQJlcP7553cPfOADu4c//OGt5mDUoRvj1a9+9ZTdGsHoyvpSxGxlfdbk4Jvf/GZ34okndq961avGPwmGFV/+8pe7K664onvta187/kkwE/i/Hv/4x3drr732+CejAZ0LjIDWRcRxKeD1r399t/322zdCFFwXoyrrSxGzlfVZk4Nvfetb3Tvf+c5u3333Hf8kGFZ89atf7f71X/81RG+W+Jd/+ZduvfXW69Zaa63xT4JhhSjoJpts0v3DP/zD+CdBH5H10cFsZR05mHVBYoaijAaWQth4oZD/bjQQXbZqRNZHA3OR9aHqVjDK9UMf+lC7Kcy73/3u7kc/+tH4NwuPn//85925557bnXXWWd0vfvGL8U+DYHDh3gi//OUv22s5x2uuuaa91q7oWhIJ/M///M92b4U+IuvBIEK6i+4/9dRTW2fNqvD1r399yruLfuc737nO59Ksp512WnfJJZeMfxIMFTkgEAcffHD3m9/8ptU/7LPPPt0Pf/jD9l3NgJci+cMf/tBeF4yI7WPye4WWffzud78bf/VXuKWt8Puvf/3rpix333337qc//en4t9119lc5Wwq5j/6cego6CBYSug8+/elPt9fk9Ygjjui+8Y1vdEceeWSTWcThwx/+cPe+972vLQNTyToCAZOvGyg5pmxnmp4MgrlAmkM69Ja3vGW3//77ryC7k/Uv0MHf+973uj//+c/tfV/HH3/88SvsBrz3ve/tjjnmmFZzI9V6+OGHj39zXZnv1+NM93pU7keiX+k1Y/jru1WAssDGTFVbDIgUUHJqHp74xCe2alrK6fTTT+++/e1vt0pMCpHCY5jlV0444YS23NVXX93d97737c4444wWffjud7/bijPceOayyy7rPv/5z7f+7jPPPLP76Ec/2pToIx7xiJZ7Oemkk7q73OUu3a677toKdO5whzt0t7/97ZuH9aY3van7yEc+0oSQ4Nqe7WOi73//+xtLfehDH9qKe1T+Ej5CzTO7053u1N31rncd/3VrFv5HZMv/GMwcn/rUp5oc3fnOdx7/ZHBBLh3r/e53v6Ycv/jFL7YWxZNPPrl79KMf3T5z/QgdP+xhD2vrTCXrt7vd7ZrHZqSyItbHPOYxTaHKY1LUrstzzjmnfUeeLT8M+PjHP9495CEPab8xuC4GTdbp1vvf//7trqGmd9L35nKQSyRYGy4ZPOigg5o+Fkqnp9mHT3ziE23Zf/zHf2zXAXknp+wEOWZTnv70p3fPeMYz2nq3uMUtGplmS/7jP/6jrXfIIYd0n/zkJxuZ5py+/e1vb8dwwQUXdJdffvmKz92w7KY3vWl373vfe/zIFx+zlXX2aqgiBze/+c3bydlll126HXbYoQkDRSaS8JKXvKR729ve1gz6brvt1k4UA8wA8oScXCfTaFhDXxhuJMBJJUDuYc/YCyvd85737P7+7/9+fK9d94Mf/KB75CMfOf6u6570pCd1f/d3f9eIhj9cXzhCQHgRAeRJyHbnnXdut8TFYJGFbbfdth2rbTsGwhoEC4maV6AbAQmg7MkvGaRIW1Xy2KMwlawjkq67V77yld0d73jHdl0hz+uss04jGUcffXQrWuMxnXLKKeNrBsH84nWve13z+F/2spc1gyzCK8VA54t0lb4n4xtssEEjN3Q6coPocmx9z3AXRM9cI1WoJ3qAJCC7DCmZv/LKK5utoMu33nrrJueug+c85zmNPCAbL3zhC9t22KiNNtpoJHT70NUcPOABD2jEYM8992wnzsngyWCBDK8ebd6LzwkDQ8/4U2S+N6MBW7QOodlpp51a6Ojiiy9ujFEYlQAiCZVvxQANiSnoBxclMJMeA0UUME3bfdzjHtf2T8He/e53bwLmc+TD54QQqTGBLv3DwULCrZcrLCpCQA4pRndcvPWtbz3hNs2FybIuQoBoi6q5jpBsBILHRImCkCqC4Voj20Ew3xDl4sjx3nnmIM1AhyK997nPfVqEjBw+5SlPaTJO1ul8Rl2kmMz6vp/+YuShUhRsDKfP8nQ7mRfh9Z4OJ+OiF5xCOhwhcG34DClBkn3OHgw7hoocUHDCmBQQQQAKr4pLsEP5JKkEQvPiF7+4eThONqFCLMqIU5qUp9Cr9AIBs6zwFO+fUFXtgTvXYYdSFgSSsmT4heSFaN/61rc2odMP7FgImH0IbXlNGCsn5XuvfV75sCBYCDzzmc9sHpCHPKqhVyJtUl2f+9znmsySwaobgMmyLp2w/vrrdz/+8Y9byo1i/qd/+qe2nmvoNre5TVOIv/rVr1ptgvdBMN9wd1CpX1FaUQNFtO7/wSCLGogQMORAtwK9qyhXWoC94PTR65VyAATZdqQWXCe2b3s+I+tsB7kWDS57oMaBDvdw7dT1U7q/vht2zHrOgRu0mLS0GKCMnOD+IAdhIZ9XGkCYh8e/7rrrNkVFOISFGG5KTO2BiILXSADGyFPi0ctjEUCfed3fD2EUWgLbvu1tb9teY7O+0w9MaLBTRIMg3e1ud2uMEzu1DAGVYhBNIKCWQTIWA/6HD37wg5lzMEswmIwjD3oYwNCTZzL4rGc9q30m3EpOXR/leSENhalkXbRA3pYyRjLIsc9thzIVaeOtydkOywRVYWpkaKa930sNgybrdCY5I290N51O10vpihw7VkQAkfCe7hetpd/pWteAyBh7IRrQvx2564RdEE1GqoGjSH+LRNiOujYRAkW7ZB+5RkoqXcc2cV4RDp+LMgwKZivrftusJyTyJHQJBMMNF4JUSsjB7EBh8qQTPh9+iKbID890atxSQ2R9dDBbWZ81OcDEhOxf+tKXjn8SDCt4k9IoIXqzwxve8IZ2gcWgDD+kA9UvVYoymIjI+uhgtrI+a3IgbLLjjju2Yr5guCF0LJS8WCmiYYXcpNa9YWhlDFYO6ca3vOUtuT31NIisjw5mK+tzSiuoXt57773HPwmGFaJA+oOTVpgdzLUQnpNjDIYbb3zjG7sNN9wwnvE0iKyPDmYr68jBrLoVrDAKVZhB14pygtkDkc5/Nxqgy+i0YGpE1kcHc5H11WpllK/WOlhwO2cMZTbQHmVeQBAMGxR1qgCu8cJCsOpxdPXMFF/60pfaQK4gGGRE1pceVoscGASkN1SfJ5Z51llnrRgmoQXEzZG0ljD+WkUIhhYobVLeQ31u3kD1nhpaYeSxdhCwHy2KCugsqzWllg2CxYI2KnJabX+mCJJ5/c7kk0xrdXVt/Pu//3tbTnuUOQPGaFtOWxbZ1o5lGdAS+4EPfKCN2wbXgYlrpnuSfXM26oZKQbAmEFlfeliteyt85StfaYJhWpSTynjLaejdF0HQR62XHrs0ulgftJu+6DF95zvf2aYJuq+B6VdIg15qUFlpgptlTDw0tdBQIeORFcfYj6lUeqyDuSH3Vpgb+vPmyStPyqwAEzj1YOudNhqb4tQXjRwXidYPrWYHgVYQqu5D9TBSbcKba0T/tggcZUpBWketjy4hBcGUqB5r14tlg7kj91ZYOSLro4M1fm8FQylMJcQiEQUzrg2A8B5ZQA7kOtxXwJAg90QwfMhsbEafwBkuoSjOjS9MbXvXu97VIhEMv2lWiIXBEyYc2oZt+W4UxlMGww2yTWmR+UsvvbSNazVi1TRBFyPlSU4RaoOBTF8zJMjYYdeCiBoZf/7zn9/uDeLiRYDJuGEq1keEeVfbbLNNGxfuHgmuGwO2gmBNIbK+9LBa5IDH78YrjLqT7H4CQkc1fc3wDCTAySUwiltqepoxk06+kJEUBBIgsoClGoNJeJANk66MORY5MN2K4LhhjPBUECwmKEyz1cnp61//+tbiS0595hrgKZnPbsIc5acgiNyTZxPbhGA9eFW2RdHy1ChZitd6FDKPisdm25tvvnmbclYeVxCsCUTWlx5Wixy4V4ETbJwqY66HEhEwptXn7pL1s5/9rI0iNrqSIDHwhMRoSSEj6QHzq91Wc6uttuq23HLLtpzQlJSFFIV1fCZ/JdUgLJVZC8FiA4kln+RfRMw1YIy362DZsmUt7yq06prwPXn2mtxToK4BsyZ4S24z6wZeir60j11wwQUtAmf7tuf6oWhtT5TOXeeGZUxxMPyIrC89zGrOAe9+NvdWECkQMloVsEXCJGRVEIaaKnVgmz5PC9LqIfdWmBtmM2++CnV5QqsCpelOogWek+sBKe7DdWLZmVxXwcqReyusHJH10cFc7q2wWpGDVWGmJ5VQ9IkBTEUMwDZDDIJhAJmeibKEvrIEOd3JyhKk4qIsg0FDZH30MG/kAPuTQqg+2DUBTBW77MP7qSIhUy0bBPMNVdYqtwuiYlPJ40xBZtXxqM1xjU2GomARPd0nBfsMgoVCySSZq9sVz1TORQKsJwJMphWuz0YvTyfbtjF5O9Nt1+erc00uFcwLOXCit9hiixaGMo9bpaq2x4WGeQj218fZZ5+9YoZCH/pwjzrqqPF3QTC/UHzlRjWKtU455ZTuFa94RVN86m5Uc88V2np18sjLGjrTV47avlSCn3baad3+++/f9qvYyzEgDUGwEFAftv3223fHHHNMt9NOO7VbGPuMPl4Vrrrqqrbexhtv3Mbwa21cFZllyN1BVlGidX/1q1+Nf/M3qFvT6VaQlj722GOnJNSuUzUOwcoxL+TAiRD+QQ4YYGzS3H7DL0499dTWwuL10Ucf3QpMCMN5553XbgShVQWbZNQJGEZK0bo1tH5X1a26IijZk08+uXlmBcJSHpMBHCeddFLrzRWOMkBDW01BxazIRsG6tnncccc14XbMCmAcr7oKsG3HQPAiTMHKQDGRI8qL8jE/Qt832Sfv5JaskS294Go+gLK0HELr+0984hPt8wJFuO6667b2X6Fb1wZQmK437b3IgGsJIUBIPFwDhs24Hj//+c83L02XD4g0iG6Yc2E9tSeuB8NoTDx1TEEwHehRcscxUxzO8SI/ZIysARlTQI6snn/++U13k3MzEqynu0HnGUeSvOpIoP85mmDgEnuhvZEe1ndv7oEuB7aCri/dD5xRdgQZ8D1S7Xq0f3JN/xcqctFH3z6Zq+A6ffOb39zsCBjo5NrQflkDnEYdcyYHlBOBqGISf7g/10l2krQkUpQqWhldxlVrIyE54IADmrJUlaolkZKzvu1RZqYg8pRsg4Bhl9bXMkOhFShAnxnLWV0MBE1NArLSz21NrmsgPITA8dk/YcY0vSfshJwAaqVEYPpjooMAEErEmFGmPF7wghc0OUNQze9Qfe09gkC2dOaQJTe0QY6tpyuH0SZfZI/3b/2Cqm1hUErO66q3QZrt381UKEbkWFeQynDXBIPP21I57ppzjVDSyIUBNIbOGFTmOMk7Je1zxywiEQR9lKzT+zoHOH+K3HQpmHUD9H45VuRLe7vx+CIK1jGrxnaALLs2bA+Z1tVg+5wxUxFdA+wFe4BU0O2G53EUgXFHJgp0uzo1Moy8WNZ1oQ6CDu/XNFi2/951wg7pwHC87BZi7XpENBB5z4r5XK9LxVGcMznwxwt3GlbBsPvDKTF/+l577dWtvfbard1QW6MpWZSYylfKiCHXsqh60oOnwrti7EG/q0mLvCgCZwqXGQgM9uRiRPuj+MxbsC8PQuZEUsYFQtgnBzynF7/4xe24ahtPetKT2vradXh32OZmm23WhnZoywmCPigVtzBHZs31qHAnD0pUivJCgBlbylFLlnZdipEiE5HSukX+RMzIuuW9XhWQX4TBw3XHo9J5IlqGIFDOIg7kmdIzC18fuhQEhek69Bkl61gMGjOTBFFwLa4q1BssLZSsI53kByGgP+lHjhwnkf6ulkMyiAjwxAERJrMcwILrwLWCsNqOFAVbYfripptu2uyF64PjVm3zDD3bIXLRT13bN1lGmn0vzW15ep8+n1wE2W+NZFdcm64V+zG3B9F/3vOe164TxN8shmc+85ndJptsssJOjTrm/CsxPXlOUQCG24nnfciL+iMZ6GKJjDTPhtcvYuBkYWpCNhQoAeCxUFD6YXn/FNlTnvKUFq613rOf/ex2sjHDAoHDJIWosDsGH6EgdKIClF+BAsVknWgnX4WsYyC8jtUxVH6KwOrD9buMd6b8HVMQ9MH4ijqZBEe5iHDxpIwFp4w8RA30dyOa5E8UDfE1Oc4ocdcCuXb98JQsSxYnYzIpFlVznWkrpnANICOvCDAlScmJSBgwhujaNpItjWBuCAJuecfCQ6LweGcm2FH2U+V1g6WLknUOFPLKMJNtssa4k0GyZ1SySIH7IyCY9DkvnrNGx1cXmvWsI8plOSkD1wa9KwJG79L75Ne6dHINULK8ffeJBh2OZLsukAt1PkgF0PH92gPXomvDA5l2/bEbotRsiPdsF5vht7pW7Nt1xI4tFYitzOneCpQJ5edke+2EOYkMM5SnTknxXJwgJ4ORf/nLX948FHlW7AxDJAxOwNOe9rSmpBhk4SQMELmQg3KCsUICBE4eFmubTqJQkBNLCRIsJ5iyBYJDWOzDw/ANLJWHhQE7RsfseAkgwiFa4HuExm91nKMC0R7/Ue6tMDv0582TPfLvmaxQfuSWzDC4Ik4Upyiaa0NYn8yqH7Cs64NMWZbMUVBIN+JQUS6fiSYgAry35zznOSu+e8ITntDyqq4l5PiFL3xh8+goSteV7ygz5xiBEd1wrfKAHD9ygCD7bP3112/H7RpBEKQjRr1leLbz5pcappN1ThkjKiJGnhXf8sQRTcZe/h7BRSQ4eMLw7AbSbHtA3ula/z35d38G9mWHHXZodQkiudYTIbAdTqDvrUM3szN0sn0CXW875LyIhWvB934HG8IhBBE637MDSIbrBjFAaKzPvhn6hNSwOQi8awrpYQuQF9fzMGG2sq7Gw9U/ZhMXZgjSsEOBmItBBMLYUCmIUUGGIM0NvCcGfSaDYeYD8p8UEsUqzys6UeQgWD1kCNLKsaZlfVAhGiLiJrItesC55cAOEwZuCNKwY+utt26M87nPfe5IEYNgeKBGQaRBTQ1lHWIQBGsWIifLli1rUb1dd9116IjBXDFv5ECISfhGTr9fKLLQEPUQfhLOFSKaTwi7Ys7yuTBVhEXeS0GllIm2m5nCf9TPgwXDD6FKedNVVftLwelamAyfTx4iRiFJidmmKNZCQIpJykJaoQ8RCyFiId4gKKhHUS9G56ntgpnqM4Wz1hO5JG+2U7VpM4Hrw3UyFRyDtkXbn2+o01FXVIXpU9kC15F6Nnaw3za/Mkx1zQ8K5oUcyPerNFWMJYe5++67N0U5GTNNX8wUhFFRpPC4fNDOO++8YD2oel6nOuFyOTo2EAT95sK+06H/+4WphKiC0QA54Nkz+lq2GNvpoA5hKoNLnrV19aG18Ygjjmg5W7ld9QXzCdepG+EgAoqDtVyCWocDDzywfU9WPYIAyIl2XFX+OtbUjmn1m8kQJCF6xYfshW4dRbrTRcNKX6pxkOJlZ6bTw/ZtqJJaiAsuuKDJdK0/33bHLBzHPRn0v24gzqri/L6zOPkY6j2Htn/NT7fcYmDOBYl9+IGUHeWoAIWiVN2PQSnyULGqtUtRIcWoHUVft6pSRSX+AL3Y/lTFhopcCKACwyqAIUgKTRRVVUGiaAGhoDwVZ2mfUfWtNsIJJIQKq5wk67sPuWIUx1MDZzxEBtQVOAasUxGjYi49t36X6IDfphiGElU5q8UF/B+Of5999ml5Gu+1cNq+46viRh6lHlmFmfbn2BSZ1RwHRMGxUsaO3f9mu36vC8Jxuhjl/+YjtJyCxLmhX6TVh6FdKrCR1bqdLTiXzp0CJ4V/FAg5F5VSqOgaUMcj4kbWyYOiKPDaPA6ypCiL/NUwF7LpelBgpDirZARJJbM8KHKGsNs+0s7LU/hFQZM14LlZDxFQ/EXWFXYpSFIcpnXL9W4d16prUmHTKCAFiSvHdLJOXsgP+VDUx/ul5xQj0mPy2qICbADZNC+GHJIftVsKDi0nVE/myKtlXBfSuPQ4mTfvQFTB+z333LPpS0Xklldoyw4oGoTDDz+8FbMbrGSb5JW3z+5onae36U66lh2gm11P9DyD7vpwvOTB97ri7Ms1yjY4HvLiGma7PCtwRBLod3BtSEEronc9u+b9f7av684xsT3sDOeBLfK9/9M1hmD5zYovHRt76Xp1HtQ72JchTHQGO+qzmWK2su76n3PkwEnD0jz8UQyNiAEm6Tt/Ki+HcmEYKTXV25QWD4gBVlHtj8ecGDx/pgIsguThZBI865fx7IeuGNoawAGEQpUsb0vfLAOOFFCYjKHeVSeed+fZiXRcDDXPyDEQNgqe8nV8BN0+9YA7YY6B0BUICEE9+OCDmwD53Qbc+E/ULBAKwim64fcTCIInXCzKQalT4sLGhIOAajtzHNbTsWH7+n4t7zcHgwHhQHJJtoyTdc4ohhp4ROG5FoQiDQhDWl3g5JTyAOcbseUVURgUYQGptZ1q/yJberHJKjnUYYA8OAYy7FpzfVkOwaZEfU4pk10K0Nha8lStiran20cPe12XlJP11TkAgqqYiTJWuR0sPZSscwSRWJ039CR5Y3Q4cAwWIwRknU2gi6vdnINV+tvyCIXrg67VhUPfG6LHANoWfakIF6lVkEsv0p8IBqJQbe22w3HlmBZ0IHCwioRwrMi9h+NllJFr1xi9anlGWlrANYXgsxvIhePR9YB8cAwdR9kB11qBrbKuIm962nKuOftwDD7T6s+J9NsYf+Scs8y5sH+6gM1y7XI2kAbtnPSF4/H/u4aRCP/RQmLO5MAJ90c4mQSHYuTxOMmHHnpoY0iMHnaDtfFQCQgW6gRY1vf+DAaQl8w4+8MpIH21yAVlSgkW2eBNFeyDABbksTBDx+LEUMKYIUVHCepX1RbmT7dvJ5yQUZSV99GSYxkghPZtWQradj2czIITpHWS58VLRAZcIGoV/F4ta46bMHoQMESAgDAq1nfCGQHkCFkhRD7DxAk+AmRb1l9ogQhmDowemaWEyLSwJoJnRoewJtkj0841eSR35J58kyfn0vmmIJBJxKAfRiTf/RAqeaEQKUjXBwVGtl1flAgCYNvklVxTvAy71kXvXYOuI9eg7+DKK69s5MBxK37kMfjOcdsuOCbRB585pmDpoWSdkVIDgyyqgNe5hgAw+j6v4UIIBGPJ+fM5MkD/ltyBz9kRsk+W5fR514wgPUnncfY4czze0r2+6zuK5NL1xFEt8K4Z22qfdE3Sq+zL05/+9HYsrkuRDe/ZAiQeEXGsyLr9+x1sg+uWraLrOYSIMgevWuXBcYhcSLlsvvnmzciLrCDZjsE+Ob22YdsidGyBY7Bf69svR9Q1V7Ud9ue/QvLZMXbJ/+A4FxJzJgcMGSYopO9A/dGIgfDnrW9966bAakiFE48BYplOPg/emEoeNlbmx/pjCBZl5o8iRIyiE0rxEg7Kz+sC448sEE7hF6TESSaU9sdzoyj9+QSJInVcvq9jY4T96U6c5Qiq/TDMjk9Ug5BZR24NAxVuKjiJFKxlsUwCRpCkELA7BTgiCEiM3y8fRsgYBYJveYJtO0iJ0BSBE/Xw2whAXQTW8RuCwYDIkhAheeah6CqQlqIQGWGyR55c3M4xOdMvjfAVMaDE9E07/+S+zjUw6GQB0eCBqG1x/hGN8rBcL+TIdgEBsW3PZMdrz+Tew+taFsi/iIHjIG/kkdIjw6Jh9rvffvut8Fq8D5YeStYRSQadw4Ooioiq3qevkVuRMF4w3Uf26XaGzXeuA2lfIIPkkay5NpBTETdePTsiMiH0j2CzHwylKBh5ti/r17XC9phbI6JGf7JJ9s9BEynwGVJTetc14PpwHda1CPbBmUWepf0sJ3Ls90lz+/3siuuYHRAdcUwF/wsdzw6wCdZDTuoYpFq0Qfrf6rch8/brfyr7xw6xT4gEYuG3spt+t+P1Xf8aXijMS82BH0NBMWgEAfxQXrM/urwY4RvhfspUtECIRjgHc8OgnDCCwThjXL7HxLBEUQHb9r4EzEny5zomjIsRdjKcUIacl2P7TjSWhrQwwD73nuJ1MnjtvCon2zEI2yA5BICyFK5Fhihm+yTkFT2wvt/qhBH0bbfdtpEagsLzMrSJobAPoSKGAKlxTMJoSIn9+J94g8iNMJLtO4ZimL53DI7dxbS6SM3B3DBdHtZFjOCSY17FsmXL2mdknhw7564H8sQDskydW+ehPHteg++AcqXQRA8oEgbbgCIyw5BTjsKURSYrsuU1+bE/2/dMNu0bybZ9r123fotlkBsExfZcJ/ZBrv0esrvbbru1/fktoxI9SM3ByjGdrPu/yDqdR1fTu/Qqw+pBluguunmdddZpepAMuwbqvyaz5J8uL6+eQybcTgcygq6dF73oRU2fk1/G2jbJs/VEAcg6OE7btG/faTm0Ha/ZB1EJJIMOJfv0r+eyBbbvOzrZb+Cxs2m8fMfneuMgsl+MvmvBOq4Z+4WKOCMb9sVu+O/syzEgVuwBUuS3SUGyba43177r0fXmN3rvWrYc4sDR8Bv9dsvbrt9OR8wEc6k5yBCkJYoMQZobRMsyGGY0kCFIK0dkfXSQIUhBEARBEKw25pUc6CpQjKEKc66oegBhG8V98pwguqG6VHh1MSClooZBUU71r07O3zpmqYNg6UFqQA2AIiTRtTWREyyoiSGX8rTSd/MJ21PP43d5CP8WhEC1dak2r4LeYGlAmF2NgIfXc0VdJ1KrWhkLUqvqGhYLrik3RnMt1zVVdTwFtWdqAUYV80IOGG73hpfXkOdRva2fW46+Cug8M/ygaKVSGfVn13tFGJSNZYRBKCZQg+C9XBBMHoThvTxVwUmrfUN1BhTUBDjZffS3iaCUUDju1vd5/b/euc6QG2RBUYkOBd972Ef9Ng+v+/DecvVbg9GBQiXKTN6RjCqOJdsIYylA59/7AoPal9HJMk2e+sZ+KkVURb3kEjEVPgTbnbw9RNsxkb8+6basWgJQsNXfp2PUhlktlrYvvWi+iOtA7tP6iiVt0+/r/6Zg9MA5cjdedS3y7tLMNQCpzn3penpUwR34rj73miy6TtSfKfhTb2B5UAiuLR58pqasQI/3ySg9XvsAOf3Jst/Xy0DOPcAxWafACUWE1f8ogGePXBNsQDmnrmnHXdezY+g7BF6zMTCs+n5eChIZbhWYqkWRA61TqqkpDvMEFFOoclbZqeKTx0GRKtogFPIgtuF738mFOzGqvqGqThVnKBBREa760/KK/XhMvkdKFE+pFlWdqqBGoRePX6UoY67SG+MzkwARQWgUfxx11FFteYWM9u0YnHhFH04uBqlARRuNYhtFJjoS5O4VtOj5raIagmIoByPholFQwsPyH+jSUNCo6GUxkYLEuWG6Ii3VyWRNsS2FSR4pMHJFiZITMkTxKGAyllikjcwy7Aw8WeRBKVJSvc2T4sEovKKsyDC5rg4cCk2kzvWriEnBIrmkeJFzx+p6In9qS8gjEkO565pRnERp6kpALFwfWofNW1BMiRBQuoq8KGqFWa4LRVyua3pA0ZXr2GeKdc3mcLxFJgYZKUhcOaaTdVEqhd/uZqsegSFkRMvgkndyoANGFJm+VtzqO/85+aajOXPa4V0PChy1LJJVhYHWpyMVfNOZdD0jzkEzG4YsIwyIgyFDrgtth+TZNl1HIhr0vdoJ1xFHzu+xH3bHOnQxWdVh4bfItbs+rF8zQNgUxPewww5ry+iEYO9sn60QPfFf2QZbRreKOviMc8t+VaH+YmG2sr5aQ5AoJsqEADCKTnD9AZ5VVfqTGXSgKBllJ3evvfZqioQSwr4wSILjpPnzEQCVpE6kk8fAagmk/OwPMWCgbY+S9T3BcaJs30m3fULoPaNOgfGOCBmBVZVNuG3XNgg3ZWddCrtmK4DfQ9lio46dMBJmypIAgf3tsssuLRzmQcCxa9unUP027x1L/SfBcANRZvCdT3KK+JIBJHm77bZr596gLTJNBhBILVemvZFZRllnDKJM5sgfI83wuqYoKjLN2FM0iCdlR6aBciSHyClYXjcM0qqK3AWOHCAkjsV4cZ0ulK4+bArW9We7qrtVlRvmpMLbekBxOhZdONqwkADEwXqOpeA4VVfbrmrqYLRA1otYchJLNwI9SLfSx4woZ0pbrrkDjCudyXB6Tw6BY0LOdHbpyLGOZ+RU2ywZJZe8djLLFiDQ9u9YyDfS4j3HUncNUuJ6QJ7JKUfPdSfS4NrzPblGDKq7B5Ggq8ltXVd0v5kfvtPma/uuMcfq4Xe6vkuX0/feO34kRDrcde56o/f7EethwpzJAdbHo3AiMStsqUKTlJbwixNWaQN/EAHgJWGRGAxCQKE5+RSgh/cMLRZIMTnRmKpwLQJiHxQxUIROshPp5CEbBMekxiIfjD2FKyTLq3I8jsWJ9SAwjrfaA7Xe2Jf9EzSwLgJBwChex42kWMfDcgyA9Xh0yISLh/DzInlfXjtu+6ztBsMNio4yI+tkV5shD10Ynhw5zzwh3g2ZJ3+UnogYuSEP2rmEH8vT5pGRacaY8uJ58FAQCnJF8VBG4HvXi2sQbEdEzLVYxJqhrveuOaTdNUjuHZP1XacUMTJNUfquQqGuFcsLHSMbhn1Z1jFShAXXKOXvuislG4wOyLroF9llmEXGCsgtGSHT9CYdKOrK6xdJ1jrLeROaLwfS96UryZP3rhXXEqeToRWRcO34nkwipbxf7ezIhWuBfRCto+PNGHAtMN7kms6l210DrgU2wjGQad+RYRE38tqPdCH8bBqSbyy+yLNosG2Qb7/HNeP6dt3bLr3u2nHdOG7OrWvNNWeZYcScr2InXp6RMuQ16GH1HtPzzGNyMhlzIRbC5CQRJMvwWrBKJ0lYlNF10pwwJxrxcCJ5U4RSuIaAiQBgjLwc3guhEUlwUggR5spwe+1k8vYJtOU8E0jHKuwv5Mvwi1Q4DtujSG3fNuwXGHjHg3TwDh0nMuBzITPKm4A5Psfh4TWIsEhFEFYKFMlwDMHwQyRL3t3YVsqNjFEISACQA+efonG9yKN6MPTkA4kQPUAYKBzyRwmTXR4P5UMukUvySN7ITtUEeC36ZeiLa8rNXsi8/mm1CMKvlBr5dnyAHNfD8UERc9vtyy743Db9hn54Wb+2tIffQIHyFJEV1zGFHIwWStY9mx3DA1cvQI96bR4B3c0rV39GZulJr8k4G4H4ioAJw/P4kQkElRNH9sgXGaJPkQA6VYraNYEMVNqAzrUvxEIEjm62HofVcuV88fjZGFFr1wI7wcF0vSIhyKxr1bG6XsqIM+gcQaSAPFveco6R/qbLXSO1fD3bv99kYJTrURrCsbt+hhHzOufASRJmoUgwK2CQK0zE8DoJCgst40F5UTIEw3sEwvJOEOXnZDqRhAHRcJKsIw0gdESICIycr2WxT8QBwbBPzFU0gYDYB++e0ScQiIGwDwH3zAtEQnhzfod9OQ4gDDwlrFAYDTMkDEKuBJMSp9QdCyEGypxweI8N2xbhErZCUBYT/gMGKHMOZofper+RUMqK91Ag72SIt4EkSB2QPxEv8kdRkjUyhxiQ+3pvXTLOI7Ev0QKypq7BMn1QiJQt+bdtcC26boRByaHtk1nXAVkFx0SRIgrIi9/gGrGMY6boyLjrxHFQin2QdXUQ5NsgM8qcoXAdU/qDjsw5WDlWNueAHqzIkbolMsVIkmlyIrqAtJY+FQkgH+SSTvQ9Ik3WyJ3rgu6nZ8ml68g1QGZtU7TWfsikegDfeW8d+XQRBk6Y9aWOyTO5J4dIAd0rCiedzGlVb+Z4pafJP/3PXpSMu94cq+1UXRYCzPY4NjpfesX2/ReuPY6p/YtcsEGOSWpDXVARlsXCXOYcrNEhSP4wEQPMajGhMJCiRj7kfIvILBQIuxHPyI2LQBqE0VhMhBzMDStTmMFwIeRg5VhdWRf2Z3zpvMWCKJZoLwOO4Ipw9FMICwGpbM4gZ0HkQsRksTHw5GCQgOFhspO9oYWEMNugeFQhB3NDyMHoIORg5RglWV/TupdNFZmoGovFxlzIwbxUDgnLYIlVkDgbyOMI6fgz5bSEYQpaT1RaLwSctJURA2FYuTL1E9puHB8BE6rtQ2V55ZxWhWEItQZzA7LVL9IqVPpqdSC0Ly+L0E6Ga0dkKgjWFKaT9ZlASoHOVzegHqHA8ZSGEIpfCKxM99LtUg4cJbUG0nQg0i2dUZCe9ttnArZlUIjBXDEv5MDJ9uciB/5MhR7yLiAvI3dDiQFlSdkhFPI3cpZa/OSdtI5oEwS5KJXR6gCg2q4KThKBAtuShyrD7T2SUd+DIhfFK44HHIOcrv2A/XsU1CGoadCGI4elhkFtBAYmt2TZqhJX7GU73svDAkXuGOSu+gIWjCbIo9wn2ZMPJS+M9llnndWKk8D1QeaqOJDMkEnP5LIvP+TLtYGQUl7IgUiXz9XXkEHXnTsmeg+uOdca+M71oBZhpuQ1CGaCybJOz9Hl5TyRfTJHB5bDSAe6HrSES+vaBv3OVoBaNJ021kMgbLPk1vVBxkuPsiX0vf0BI+77Gjrk+mIvLCedAGrIyrDbLr3s+MF1Zv8KehW8s0NIiruh0vm2gTCoOZCScBzsSV1rYF9slWOt7Q47UJvVHoJEeWGSqqJtyx/J43fydCoQHIV4igPNGFC45wRJUWBY8jPyMvJDTqw8jZPvZAhpOUFORg2QMTzGCaX45O71vzrZFK8BLDx9AmNYhcIqJ8wJJyCeVcA6LkKoClxxjO1TvIqpgKKlrFWaalHTquOCUByj8hZpsDzCoigG60Q4/D5FYAyC41Pt6lgGbdiQi9p5GrTjGnQ4/9oC+5X74FzzFChE3geF4ppw7iktcqk1ivEnxwpn9VBbTzEXRQlSPWDokWJe8qldy3Wno0HtiusEGVdARakJFSIZriMK0D4UQGmHVCxo/WH3YhYCsx0Ms9QwG1mXZ/e54V3kE0Go7hXFiHQy3e4/V1Sos4c9IdPsAvugQJHcmokg2kbH+x6hsC6djPQasMemlLPoWkFCEGjFhiIQ7AFdL2JgWTaCAWfQtZlre3T9uD7YKdeq3+FYdNqxafajAJj98Tts03XsNyIjoh/+A8vqfKNT7VsqZrFryiZjtrK+WkOQeC5aUrQyMb5OqhPH6Gv5M1QC+3PC995773bLTKkHJ9mfWdug2JANA1UoSSdHJakTiWzYhh/GODsRFCuD7UTYtspRnxMmVbEMtW0SKide9TSFqzcWcUEubA+ztBwWKDWgcMb+wG8wwGLTTTdtQu8CsB1dCipiXSyqaEUXAEmwLSkIXRW25/isp+2n2GswWiBHUmFkhKzx7EXGdAzw6MkzOXQbcooOGSXfZIkRp0AoPn3SZNdtkSkug5QQZPJD1iky15fqa8WzFCuZU1BLbm2TAtNSSCYV21KCiB8C4tiCYHWwMllXg+YzUQB6n+xrI+RclXfPQHPUEFU6lA1AGpBnkVl6kz437ZY+p+85iAgyp4sn7xoh88iH/VuG/mfAXRtIuFZ5nrtj2HDDDRsBYXdcR64z14Zj0gJcXTsMvhSHY0LgTbN1rGYgsAn0N3ugw8w17HgMBPPwmzmrHEjXn9/gt44C5kwOMEcnlLF1whADJ4VxpvQYWJ9XXt/JFZKxjD+XUSZcToh1wUlDFNQaWF9Y32fWY4wJIrbHSKs6FcYhTFoDCYITj+GJGDgGEQpwHE6Y/XoQLILh+AkA5eo4KhyEwCASBFlfulCTUJjf4lgJL6UP1nGsxa79Ly4U+4EQg9EF+aJYKBJy4EFGShbIHTnwOZlj1MkxGfeajFJaJf9A9sh7yY/nuo6QZiSDAiJn5K7kueS35BEme3xBMFesStaRV3JYoCNFCMpQMqql68knOWesLSPKapYAXWmbIg6+Q255ugw5vc8uSE3suOOO7doxU8HURulj1wSIFNg21PZcP+yUKIhrz7G6bhwPiDgg4DvttFM7Fo5jpUP8Dtuk79kw6zhmLY5+i215VMqDver/D8OMOf8KxpVnvdlmmzVFhxT4k/xp/kB/qBYWXhIPiGIzh51nZBiQkI1taC9BEhh2LJDh97nwPoGs8ZpCppgkARVidTLtw/aEv3hOjoMHT+HKfTnBhMNQGOF+zFfIlYDwwGxDONa+MGOsEyhn3xspW3kxvxWZkOoQMqv2HL/XBVMs1L79BsftdwuXxXMbTTjPhgFJfZFFCovseAC5EBEjW5b1uSgWGSRLRV59zugL5ZEvqQOySH5sl8diGctTVrwtSqgUqfCmSAP5rgFkvCqyGATzgVXJOv3vczVj7sPBsRLVYsy9J7PWIZecNzaCvrccOa7IsX2IutLNjK9t8sylhC3D0LvvgsiZ94w2MiDSzEBzINkA9QJsjm2yUQhE6WLG2/0airhw/uh01466A9eb7bq2pO/8RmQcKfDwW4G9q+2Lfrj+RNEd8yhg3loZy8PBKJ0ASgxb5Hn70ym2+lOdSMswsE6UcJBjoEz94bZR2/K9hzAVQ0yggLDYBk/MuvLnQkuYJoZn306uE4V4eG+b0hRCubVNx+C4imU6hgIljmAgMHURCGkRFO9tjwDbFjbs2L133PJS2C/D4IIiQIMEYe20Ml4XZIkykl9EZssjKUzX3uWcAxmyjZINz+SInFGU8qQiYmTXNeOZTLqRi3QC+SVbFJ1UGW+HfNWyFKd9WY68uc6k57y3bXJIXj37zjLB1JiuvYs+EoGkF3y/VP/D2cq6KYR0rlB8XTd0sdQAPU0Xk0s6lT2wHl1qe14jvJbhLFoGkbAP54P+5hi6BlxPlpFm8D25d41wDulx15Lv6Ld11123PZAJZMA2wTWDrFgP/A72wPbpbfCbLOdY61qD+s2eHbtIA4fVNSjtTa6K+A8K5tLKOCtyIAogBKMYb6ZghCYL15qGEyz85ERS+E7iQkNxpPwcQ7DYQ5+mggJM/wniFvwViJz8JCWDhCqwomQMyiqFsRC93xQXxSTaFKw5TFaYjIHzz+P0GWPF45W2FJlZajDZj+yXQV0VOGyum8U2jJxBdke62LW60EDcERLkQ21d6YpBAr0loug/mQlmTQ6EPIU6Zzr61w6ENrHHxQSWVyFWJ9JjoVGhKP+t348xDxJ4xljybIjeqELtimpqngFjIcwISKV0lJAhD17IE6GSC11swhusPoSBX/KSl7RIizC2cLfXznN5vtKOZEPUR7GdGqWlAh1dQvbVwbUq8PpdQxVZWCyI/ooIrCndW5FkQDCRykGDtDwyPNNzOSdyIJeDgQTDDWE64WzGcClDrYqLWUeB+wNMBWHNahM0T15NwEwZeDC44E3x8tQsSfvwkuWxp4LWNflnhqa6mkYdiLC2bcV8wXBDqlRN04KRg7mkFYLBhDydFtNnPetZ458sTUgl8Aa333778U+mhpChSmbEQDQh5GD4IWyurkAawf34tditDGZKKGpzZ8KlAB1aWvzUCwTDjQVPK0wuSORRCSV5QIXsq3J/MoSbhF0qBLMqCAnZdhWNBPMHPchyc/rglzqwav8H46DCug8y6HvEWDpNZwDjsNA36woWHtIK5p8oZFa9LnWgK0mdUB8ibIZR+dzcEopzKcDEQik0nQr0tmI/ReEFRbNVmD0VXDtSl8Luq4Lti8qULQnmF3MpSFwtq6v/tG9cDHHRCjIZSIWLS0eBFsaZgnCqzg7mH05+9QMvdZiRsfXWW7faAgNQasQ28qTbBkTLTF9DcAetfiSYG1wDIkJy1DvssEOLIOmllz4AxlAvPd210UYbtdkqS4UYAONev1dFvgl7SDIYsqXF3G3EJ8PsGY6jSJvC55lAakdkJhgcrBY5UNWthYMgECSvtYeANhKhDDldxT6mKWrN4qGZQqXVDwiP8J7vKWUFLS5I6yIVogbaQ4yldNHONMoRBLMBr1CaxbAVBMF8C/L8spe9rLWhVotr5G90wUvWvaMQ1fmng0QVtPsu9TQSvSxCIA0HajAQZYXeum1cM1JuCji1NH7oQx9qkQVji6UmilSIPB966KGNcIH5AnS72QWuLTbipJNOapN3FU0Hi4fVIgcKVYyuVO0t9LbWWmu1zwgOoRB6RQK0uChs0UKIABh8gSl6iCQoAtL+gmmaqy0frq0L4dBKhDjIe2H5a6LTIFi60PqEEBiHyps0rChYOpASFUV6wQte0C1btqzJQdKafyUH0m50sxkDCIHCTDqaIWfYFfYiCe5Vo/1RZNL/qQNEVABh0N7t3jZaRr1nH9xXx3AhUQpRB6ScvkcUgsXDakk9Qy20hE06ocKuhMQNMgiTgUGqIwmIARYEADEQvtM/LlRFIFSKaylCIhAG77F40w9FJ4TzCJXhSSEHwULDSFg3RgqWLjg6k2sPljLUBNDZ5hgw6EgzA24ioC42UQQkir7n6Gn9pfeRKzU6SIQJtzqC6H+TDBEEBaFsiFkwbIFnn4k4S+sEi4fVIgemWIkOGC8sbCQnhVESIumFEhAC43tRgOqBtS4BU6wi7XDWWWe1ixEp0G9MOAwSwlKFp/QeGzGrbiEIFgsUWKXOguGG4rekiWYGUQHGep111mkRXt4+3czh4/hpBRU1NnbYNaLtFyFAKuhvxZ5mgxgLLpWAKGgdlZLmXIoYcybpd1FjtkD7cLB4WK1uBSdPdTdBUJVKSLwWNtLuJf8kh+u9nll5O2MoCZZir5q8hRioehXGk+NzC059+EiGiVPah0QjEBHtGAnzrT6cp4xPnj0OO+yw5i2l93v4ofNE0bOwd3BdqLmoaaBqw0QIePlsgLQLo04nsx+6PRTqqs+ReqC/EQUOIwdQqtkYY2kDzqRBY7bNRiAGogXsBLIhJY24TdU5EswNCz4+eWX3VgiGCyEHc4PuBRExedVguOEmQe5n4XwG10WfHATDjZCDYMYIOZgbKMzZDBMJBhduwCYnnnM5NUIORgdrfM5BQS1Bv7JULkoIajLkk+SeCuoT5JkK6hDkpKQrLr/88jU6o1oxpIpaBnM++9jl3WxbqE04Ohh+lFzKl8qdlryop9G5I8c6GQp0wbVCJmYC10bmfCwcnC9KMJg51BCoH+vrSHp98swU7aD0XsF/raC874i6DqQU3LtiVZ0JvpeqmAzdb5P1qutGa+QFF1zQjmM+ISXirpD93zaqmBdyoOughsXAW9/61mbcoa8I+0JEyAiG7oSCQkRtMU62Mc2vec1rVghTFTJary9gfbIBk99PVsSTvwfFj+ZOOzYzFQ444IDxb667fv+iqGMqVCdF//jUWiBKjluV70yjNMHgQ/RF5TX5BwWzxlFXTzdZKXnRy+3WtWZ4iMBNlp3JcuZ7OXEV3fW+CEYQLBbor8MPP7zNqwFOj7kF4LuSawa6b0CRYnMQSoZdF9ZzLdDJhoyV8Z9qONv3v//9FQSCnq3tcOZMMC3Yj3kljoveNaSPMYfJ1xjU8dLPffSvz7qG2Sq1cuY9uAvjqDt75lqO2eDX/PXdKoClaVl88pOfPP7JX6FohBJTZKIw0R+37bbbNsOIwREk3yk+0f7iMwWLlKniRIWMYFaCG6HoM9dKxpN30hQNecYCDchwgozxREB0OtiuY1DYyLgTELMTTDvzPSH13n4Jk+IYrUpVrSzkYtqjKWjCaDxD1beqchVDWl8L5jHHHNO2b5uIjt+pgAaEKE3Yo9AZC0M+FK1ZXpGO+5xfeuml7bi1yi02eKR+g+6QYOagIOSonUMKSOTA/A5yjNDyjpxv/y+SrOOGUjLPwzoUSikZA2RcD0cddVSLlin6ImdkjjdlObUNCroUfImqKdxKMeT8QEGdgrk1cQv3YURf1gtkUWRMx4FidIPp6DbFh+7i6H4MOtToOdeAyIzP6UVzatz+2meMu+vD7AThbsXnZNvsA7bE9s3G4TCancBjZxNMZFTU6FrQVqmDgr62LNim87n77ru34knH4r1rynp0P1tU15j9sWneIyDkAflxvPQ1ok/P+310Odun+47uRD6GZYz6bGWdszznyIETQjH6syk5eSmvGXgCRUkKsTpJmKET7g9lnBlzA2YQgf7cAttRqYpF7rPPPs1Y87YIp5OigGirrbZq91ZnjJ1s7ZDIhf05wZSp5RlngmpQh9eEgFEngI6vPHjC5fj6fe3mLBBKF4HjJ5DWZ/QJN+aI3cpX+tMJlQdChPCoytXuhtwQTg9wEU01bjQYTiCsWruk0Zx/aYZ6T6EhmM49JUR5UUrkXbTByGaEAIEmf+RMR04RXDeCIpPklIyZFmfG/Uzm1AfBfIN8uyMpg8iB8p7uNEbZHIOTTz65zTAwr0aE1OecQqF9OhgB4IGX3qVDdf646RXHDBGRZhZZcw0xyiLLDDe5Rx5E6lw/jL7tIAic0X5qyPG5zgo6IEQO2ALj/ell1yPbxKFE6r124y2ExO+iwx2TSAVSYH9IkGhIFSJ7/sY3vtFejyrmTA4Ihj+MN04pajn0pzKijCPvndH25xpmRLkZQesP5y0x4AhFCQsI5VCchh4petQu4+Q7wYiDFkbFQ/pgCQRjjJ0iHDz4HXfcsQkT1odp2h+2SskyzL5n8B0jrw8s42G9AtJBECl0x+93IDZIhc8IqmetmPbruAmke8Dbl6IPgodAVGQBDAfpk6FguIEcOOda4YwEJxeGdrkeyBlDjowaDkZ2sXZkgayQKcqyvA9ypu0X4bYM0iuKYBn94OQKaaDIgmBNg1PD0DOgZJUuJPNkmvyrF6O76Wc6XZTXs2uBHLsG6PxKByACdK40stb1a6+9tkWI6Uu2xXbsR4s78uG1dTmLrgHXk+8q5F+gd+nuAtsgokdX24ZjYYvoYiSEg+rYXI/IvCgfD9vnnl2b1mVvXM9100Dr128ZVcyZHFCCwvHmZpc3zmMiPP5QbI9A8Yx47Fil7ylGJ4dXjVj0wZgKmVKENQPBZ4QF4xNGIkCqaIV2eFqMNM/Lfu2PgCImjqc8dutLIQjlIiQMdOW3CNnmm2/e5oE7nv32269tR1SgPDtCjP1S+ITR/hyX6IltEZIy+r5jNOzTzIZ+wSXBnmlYJxh8IIXOs9QMBUS2KUXXAyVE0SCn5JDS472QGet5JkPkigIjZ6JuL33pS5tSFSWjNC2DMJBTCosSDYI1DRFTOpJehIoW0L8MJmMuPYYw0OFkVXSAHbAeEsBh8xm4JqSWDz744Ba+J+e6gIoEuI44dHSpB/1Kl0rd8totI1rc171gNoJlHJs0sCiBSAdnUHqA3XHstV37dZ26Jr2m312b4Nq2bTqd/fBdFQjb96gPQ5uXmoOCvL7vnFSGkSeECEgDGJfpxBMWgsRj8jklWmzM976zbkGUARukXG3DSeZV7bzzzu3kEDi30hWtoFQRAyEsoSDr2j+GaD8IjXCVPBelXEBEeH2OCalQ84B8+B1IhByy48KQsUsMmPDbnuU8rC/P5lgtY10RE6kI3zt+JMmx9aMJi4XUHMwN/Tys8y1KRM5FsypiRJ6EK8mOyBel5zvKhSyKNtSI2YpOWVakzDWEXJNbZAOppgy9J2/CnRRVsPpIzcHKMVXNQYF+I5+8boPt6FcGnbxLLfjetUC/iB7Q1SJgdCNYpxxGBBrpoLPJvyJF9+xxDSEaHq4R14X9MMzsiG3Tu6431xO4JjmIlmFXdtppp7aM7anpYZ88bM916NyLGrA5dDod71r1ue/ZEK9dg+qFEAavRc3t3zrDgLnUHGTOwQLDPSEIvwuMcJodPgjInIO5Ib3fo4PZ9n4vNUTWJ0LkV52DyIM6NiP9KxIy6Fi0OQfB9OBRilKIPAwKMQiCIAhmBxFrKWjetzt3DgsxmCvmhRyoSpXzLwhXK06cDN0M/Ry8FIXq0D5EJ970pje1Hth+Ycl8QwVrRUzkqFTNVj5pviGE5hGMJuQoRWEqVwmKB0WM+lCMWzMRQI7TdTK5qErfNvmvmR9aadUjFNTO2LaiLqHf2cC1KRU3GY6hf030IVysJdO1upDXZDD4mG9ZV+dF1nXp9GsH5hNSAWQYpI61wKvjmQsQArq83yExqpgXckCBad0qxaKYykkABVT9Yj2FVQRETkgOvl99TWmpf5DDFcrS6lKDNITkSwAJptoDBYKgsATpUG9QsIx1+nBMjoESVHhoHQKr7UYdgKKwIJgtVDGr5C5Dra6FstNh49qozhjFU6VUySC5067VV5iuIwVaok3ytHrEFTsqji0YJqP+h3yfc845bZuuPUVVrjX7oRDVKfSNvWtOUSSSDo7NMuCYpQtty3XVJ+2O0f7kZeVaS9EGSw/zKeuK2ZFOss5RVNAIahRKLm3H+5JH69suWe4PNaL7yWiBrSgbxB4pTGQnHLsaBjl4xx5Mj3kpSFTQQXkpJsGszBsQdqHYMDRMU5EID11IpobDyMcbpFGdCZQeYqDoStGHdRhtyxNGik3BC6EiPGYnKGJRIWv/GCFlqOjFHATdDIw/okFA5IsIhd9hjoHiFl6YwhLFjuopFK6oNh91pCBxbpiqSAvhpTT1gSuyUhVN5hhoQ7sYYwZXtw2FRHH5nBfu80o3Kc4yeEvkTG5Q147tOE8MP1kHrbiuQd4YguCaNNQLuXZ8ts/QO8fek/Njjz22XW/e247vHKeoH0ULWnh5RbaPtFOuirko1C222KIVfTlm5GAU8vQpSFw5FlLWRRZ047AR9qFI3H7InC4D8sfgsxM6DNgOzpyCQ1MPkRA63HWAsCLUjpeMIgH0v326djwjKOyCyPQmm2zSiIzIBhuzFDCXgsQ5Rw6cdCfNwAuKS26d8nESVeljik6SQggnn4Kh/JxEnyMklFQ/lMRoF1EAlaCERfTBdnQkUHIEdN99913RzujEq4R9+ctf3t5jqBSealrkRJjWwArb0Crm+BwvhUpIbQfMO5ic5giC6UC5IK4I6FOe8pQm37oOyKyuBIqTTLrQGFzDv0TCkGVDV/bYY48WHeAdAYOtE0FXApln4KUWyHd19BQqIiC8qVDKNpAF/eYUHxm3PoVckQbHYbwzz4uSVfGtqtzvQPD9BmTB9xQJ5es7hLwIs2puCjdYWphvWSfT2hnpXEA4OIa2o22SrrYNuttQOoPxkA375DDuv//+LZLF5oj4sjG2JU3h4Zi0SXJ+OK1sh2ugOuHYmSLFwdSYMzkQ3hHu4UVQJtoJK0qgRRF5qBOPzQkB8UosS9kAhdMPe2Kg8lcFwuh9KSYKzXa1yCAIhMRx+Nxntku52pfPCB9GSihb9eX4Oliu13UcBLOe+2GvIFgZGGPySN7IGIMsf4rUCl36nqEncxX2B4SYTPOuyGtdAxQc4uxeH14jwAyxa4zBB8tSzMgCWfWewhXWdW15kGOtWkDGpdKq5sXxWJ6XJfrmGrGM7Xi4LihQx8YzFAns51e9r+MNlg4WQtbpYVEvEPUSEbY875YcepBlhpz8knHbtS44DvJuOdtX9K21EiEmw1UwaBn7Jsf1WT0H02PO5IDBxxRr3gBlRGFhZww1zxzL0w5jYqFxsQRIfolQCPuIIvQ9IiEnisvoZIrRMCLhTCeSIMqvqhatE0twPLwv5Qbab4AXJPwkdMRDEq1Qx2AdSlgRIhJR0QJKWEVqEMwEIl88Ip4UMKbCqtX7jZiSNx680D4l51rhvUsd8GwY+pJn67ie3IeBouSFkcdly5a14kPv9W1TzEKkrhXKmIJWQyOSZxtIuRSBa88yomVk3jUkqkbJUqC+88yLo0zJv+NzTIg+QyB9gFx4gGtF/3ewtDDfsk7vSz2zA74n25zDF77whW2AkeXpbHakosv2UzofkGOyz6Yo2FUUzy6JIoseHHTQQS1tLEUtmmE9sg6iGkknrRpjNnVm+OY3v7n8da973fi762JM0SwfE4Dxd8uX//rXv14+RgyW//SnP23vf/nLX7Zny336059e/sMf/nD5GKtrnxXGmOHyMaFr348Z8PbZmJJaPubpLP/e977X3tc+fvvb3y4fIxzLx5RaW3ZMiNo+4Uc/+lHb9xhZae99ZxtjQtHe+97+3//+9y8/44wzll9zzTXLxwR1+ZjAte9HHWPEqf3eYHYYM9rtv5sOZH3M6I6/W758jOAu/8IXvtBek1GyCl/72teWX3311Sve9+E6IbtjCm/Ftsa8tuWf+cxnVmwLXBcl+66Za6+9tn12wQUXLB9Trm39MSK+YlnX1He/+922vOtujAC0deoa+cEPfrB8THm2zyxrHTj66KOXjynZ5WMEYfn++++/4noedhxyyCHtug+mxpqQ9TGyufwTn/hEk8vCt7/97SZ/bAH5JateW7/0PXj2OXzuc59b/uUvf7m9Bnq+bAidbpuuqzHCsHzMYVx+xBFHNPlfKpitrOMFS34I0pjwNFbJi5KbqpDVqEORjhRQhiDNDsMwGEbEbExptiLb+YDom5od3qAcMy9xFCCvnSFI02MUhyCJLpBnaQb37FkKLYkwW1lvafjx10sWQlUKXoy4nW9igHTNlHgFwXxBoeF8EQMwQpYiRQ6mIgap0wmGBcaVu0mgdMd8E4NRuw7mjRxoI9x1111bzlSVM+gc6P9hOgPUGcwGqq/lSt3Sdu+99251CFNB5elvfvOblnvaZZddWhEKyC298pWvXFHQtaagzoK3pbhs1G/tudShlkY7LfkDXrsOgXpf4HW7Tgpqb7RhiVoVrPOGN7yhyfuBBx7Y6nZmA3JO5qeCKJnjlDvWDkZGRRnI6FzgejZGVsuZmSXB0oBCdDUxZEheX4uhmhhdM33Q9bOVX3JE9j0UpJce78P1xbaAWhtzQApagd32f01CPY6uCteD63lUMC/kgHBouVIs5WRRgJSG1xQiofn0pz/dDL2qUgrQybWcClhQPa1dpi9glCbhUyylQJHXonXS53/84x/b+qUI7V8RlgpsAqI/FgibIR0UIwJh1oEiLCC4ZicIM4Ftea+oEvSQSzlUy4t9KmJEUKqwRXuNzxiIgovHhaHtS9GLu4/1DUAwWhCiJAdl+IUuyZ9OADLN+IogKQT0GSCxZM11UdElzwqxLCPdoxjxzDPPbPJkm64ZCkgHT8mo64f82R4irmi3hsnUsq470D+uoNC23e4ciSff0oVAwXtvPSSDvINr0rZVlNtXKWzFjQrMHKcWt+lISTBaMJ+A/CkkFFUiR0inQUN0u5SlVnZdCrxz5FHxYg28o28VCpI7BLmgF5+uJpvVqeMz0NXgNTm0HofPdsn36aef3pYhr1rdLWs5sxgcB7i2HIMHXcwe2B5y7Dsy7TrVio98QDl35LqWIf91vRTM2HEdKspnM1wLo4B5GYJEQRAIitBJedGLXtTYFBbFoDPwDDGlx9BSpE6ok+mPdBJKoWJgqk2hCITIAcVa1atO7iGHHNKqWJEQlduUoxNIWJEV+1I1ixxYT7uWbVvHZ6pcVdf6XD+tdhgEQ6U3JeiZoPo9em/NTHC7aEpTVThy4Jj8jjoOx+a/cMz+KzfoQIbsV0jW60GBnnoXX4YgzQ5IrPRTfzAMBUjeEEL91DwXFdQUk88oMa/JqWvEtUAGPTPIG220UdsOIk3RkkuV3lIDBiExwgw+haZOhJyTKbMI7Mu1ZvAY2WPY7c/cAgqb/PKsHLMKbte66wGhUYFOUZNjv0ekgmJ0bJSi6m7XE1LhWrU+BYnUuEOe69u17lqhQD2EbYcFsx0Ms9QwlaxDyQAdQkZ1MKhFIwfIAd1seBYnihwfcMABTb8yotY1l4Azdfjhh7cceM2ZIa9a4tkXOt5dGelN+zLwDpFwTOSXTBugR9fbFllmtOk0tWOMPNlGvl2fomQISZFqx2CWiIfr0vXj9yAUtum60TVk26Ik7Jjj41gi0K4Zx+1aPPXUU1unHTlC5B2jYxskzFbWdY/MOXKgLYUS4+n4UykdeRxGnpKhWJxkJ0p7iZYVQy4YVX+4W3QaZEEhOnAHI9ypNauAjdUsAgbcNK0999yznUAkhdBSZl7LsxJSNQRIgZNou1oVCSrvnXDxchAUSlRfrtdaL70u5UqxEhgtMD4jKJSl47H/ZcuWNeGlyAkHxkgo/Q9AOev9BReF3z/b8Fow+KAkeDCUHkVGJpAA1wZ55NUY3oIck1Fkl/zzXsg674g8lqdCcZL3fi6U/FC4biNOUZMjBpusMcYueOuQUxECRhspdRw8fm2H9um6dG24HhASBl8akAL3mWvFteq4tKe5DpB4v00EDHF3nGSdQuVxIRg1gwTZtk4wmihZZ0Q5FAw72eQwIYlILELsM4VvHDyG0oMu3G233ZrhZ3AtS/YY3H7kAAEliyACJvLsmWFnT5AC0QeGGRlwjYHtiQiTS8dGF7MRDKFlEQXrIgauAbrdA3kQlab76Xrtla4l1w0S7hbqjhvhJf/ae8m/Y6nogGN23bpGAGGoSN2wY87kgGLgTZshQCkgBIqWEAZ/HmVEmSACvCoKzx/J0HpNqfCEsE0CxUg7KZYpUHSEh0Dq7ZaHwup46hgpZYkIGHlsOevaHwFj4FXbEhaelZNOIBAFitwyhjWVpyd6YWwzQRMNEDoTDbFtx+k32LZtESq/gzAhKATLNktRUtSOsWB9nwWjBQYRIaUQKB3Xgk4eMkYZkREKicy4Figqsk/eXTOUCOVZZMB6yCbFBKIOolm2TYH5zrPlEG/vRbEoJrJHSdmPa4G817KMvaiWY3LvBs+8OcdTKQPyjdSA1IPrgry7Dih1x1yyblu2Ta4L5N0ywWiiZJ1e5aQhlerLzLphfDlj5IUslYGv8D3ZAjJCbpBTcuoa6MuM7UujkcMddtihOZPsAhuBYBhyZPIhvctRsz2yTsdz/hBny/jcOmSVYUd6ya55H643o/SRak4eAqw+SHS4SIP1OXScPL9JtNj2OK4iGWyE6bpQx1/XgnX75H6YMeer2Z+FDFAi/iwKyp/Ps6YssUfKC+OssJF1MC/hdX80QXLiDDpSJ4AlUoQFQiC6IIRkMJJcqc4CRp2QCA1hkk48IoEtOknelzIkBASSIBBIoVHK2jFgm9bBQAm/UC1CQMn7zPEjDQSAoGK6UhzWo3zdz5ugOw4CURcBoUQggMImwKITwWhBSNSoVzIM5TmRPc8GdvGsyK2wI7ngyW+22WZNIcnZUqTINHh2/QihWkcNDQ9MpMB3InNkmbyRO4rad64BypIMUo68esdEoVqWcuMhiQpQeEi2+iDH77ish2y4PlxnFOimm27arinL2IfhNCXrrlu/BSoixmtzjQSjib6s08GMMVlRA6ZGAAEVtqd/K3QtKoa0VhSV/qcz6XiRByTUZwXRZM6eCIWHyNhLXvKSZkssK3XhOqBLOafIs9ccOPLIWWTcOa1Sda4jEbHy5l1PHEiRNfLKFrAxZJ/+RxSQedsm/3S/lIJ12TjrWUcEoQaBIdh+o2gFSG3Y1qhgzAbODGN/3kqHII39iRMGpIwJShucsjKMKZo2hGhM6bTBFMccc8z4NxMxxjLb8KQ+7GuM2Y2/W94GZowpuPF3f4N9gOOxncIYs23DkDzDmCFfPqbs2muwvxq45Hcce+yxy9/3vvct33fffZePCV773P7HlGZ7XbAdQyfGCMLyT37yk8vHDMT4N4ODMQOSIUhzwKoGw0zGb37zmxXDv/oYM8ArBnZNBhkml2NeSHtf8gteT5Zh8teX+/4111+24LoZU4Lj7yZuf6rlC5Nl/dxzz10+prDb7zjwwAMnbHMYkCFIK8fKZJ3M0JV9WZtO//ZhGBE9b/jczjvv3N5PBnnq2xGwn77szcS2/PznP59gM1yHfRm1Pddhwfu65sZIxfIxh3X5GBlYPkam2xAysMzk/V522WVtWZ+zj2MEYfybwcFchiDNaxyQd8JbLwilY2YrA69FSF74yPpu0jEVRBzKMy/YF5ZXwELLC+ujwjyOx3YKvDustkJDogGiDgX7qxCZ36H4Bpv0XHcXs39stQ/bUahV4Sm5q2Bpwvkn15MhLVZpqMkgw+Syomglv+D1ZBkmf325719z/WULrhsRiEJ/+1MtX5gs664BXpnIGE+rv81gtEFm6Mq+rE2nf/vg6XuoiZHGlfaaDNdF346A/fRlbya2RXS4bzOqvqBge67Dgvd1zYma0eNq4nbccccVtXCWmbxfo6RFFsbIQRsaNSoRtHkhB38lGhMx1WfCllN9LmSl8EPon4AJyQvHDxqEixWYCfUWoZgKY6y6KU3hWELWF+pg+NFXKEsZrlVEWfiYnA8bkJ2p9FEwPab7vyZ/TgeqOZgMxtctk82sEf5XQ/aTASxk5RRus802LQU3FYHpg63yW5AP6ZVRAZdh7LzO7AKRT5lqfLL8k8ImRSQg14NFyS/1Iacvn1/eifXkp1Sews9+9rPWsqUIRIW2KILagplCIaHiKVWu8lAEELynCFSNrwkoEhMNkQtGEgZx/GjGJ88NunMoOIVJowbXCAI/lVIfRdBTct+jeC7nA1ONT6abXQOKEZFCet7QLvUs/UiYnL6WcPVhQJ8r+lOfUMXZ/n91AxXR5XitKhpQ0Pkjiiu/r/NBxwQnTFcQvW/egRqEhYa6CN1HiiLV17mZ1Mocx8XCoo1P5jXoJxVeBC1cPnPyTjrppNYGCJiVMI+Q0llnnTVhCBLoSlCpiiCYvsW4UlY1yEhhlYIX6zHAVdWt6ESVq0IRLE5BlbkD1iW8XqumBS0p+lK1RoJn1auKabDd+l4/Omij8b4G3GgLU8GtMMXv896+7QNcEB6KxQin32S7wWhA8ayiP+HTUXoIoSL/rmHKeqplRu3BMxyl4rE1AQV4SCSjDnr6EQafcxzpaURAOk1YX2pVEauOMEV7lcKix+ldJEPRrmic4lbpZU6eYUNAx2oZp4O174o02BZiwR7YNx3OBoBn7zm8bAtCYk6I47AsB1URJb3NJihS9LCsYkR2xfar0Jbe95vKhti+41MgCUgJklQtw+zHqGC1Ige1nhOuZ9v9CeShjL3Ul41R6mbwx3qvyl8XgO4Dld0mavm8brEsvGTeAahalbcnWMiE1hFV2PI/dato2xPyEbXgqTPa+rdVghMyXjFB9R5ZsU+C6JgIt31bXhU4YdUu6ZjlTwmTQRZ+L2NAgPxu73kaWnnsl1A4NkQGe0ROCBGGjJxg1Jhs9cEOChI5CCZDhbdOCl0WQdCPHND1nBykiq6j4+lS0Vj6lD5hYDmAdK+OBh61aIKIMPKgvR0hKDDCDD99qi5LlFW3jn3qItMhw2lDAuTxy2DrTKB/1eWILB9xxBGtZZFDqc3SlEI6l652PPSxNAHCYru6Exh0LZgcSdtmb9g3Otv6vH+1BDroPL/5zW9u+2In1BdwgEWkObIiKbaNsFhXBGTQsEYjB1iWE8lI+4OF87FITEu/KmFhkOXn3ehCyEWO0iRDJ9fnWlf6IUzC50RvtdVWzfCanVCT2nxHQNUjIAIUmWeeuX1776Rjh5aTqkAeePHyomBwhUiCfRJWyxJEbA8Z4EWoKxAFsc8qJlOU4jVGyrNyfFrB/G4CZXsKVvwnLgS1BsAD85ux3SAYZCDWrh8EXWg2CPrgIXN4LrjggqbXRYBNLqSXOU8IA8dNKpgeFG6na+nf7bffvn2HBDCugEhwyhhd5MMzsiFyzEDbPjJAT0tP2y7Soa1QIeOyZcsa8bAdxyPVJyqgkFHUlp3gVIJIh2NCICpyTTdzFq3PoNsPR4/8swVsCCIhLcJOadsXNaDr/QbblDrxzDYAvc8ZHRXMmRw4MXI9lSdiqIWAeKPIgZOkbxTrY3x5+BicP9D9D5x4zJIgFNQgYDg8eCeD8VZdKhrBO8fwhJ9qndoeRkoYRBYwPgKmMMTJdeLVH/jMdjBI27cthpuwiCBYFtEg6ITPa9O8pCowR+v7zUgD4oMEETA1E9Vn60HILFvwG3wWBIMKChGxp8R1IPCASokHAdDpBmfRhbxKRLJqu+hoNoAMIZYMK6cKylvnpSMM9CeYN8C5ZAs4dvRorWc2Df0sLctQ21/pX8aZXbE9Bp8t8D2CIdLBKbSs47FNdsdsBs+cOY4qPS1VwJDT9Rw7EQ0RZvvVTSGFwRbQ/44b+eE82iYyguggE/R7Fc/bXnU7jAKcqTndW4ERZmidTCfcw4lkgHnf/jheNIOv2MRJkJNh9CkeOXuGmdBVNT+hYOARDPvBNnn2QksMMqNuGfvxzCMnrPZjHft0bLz7KmS0HCZJiDbccMMWBRAZcOyYo0iG6ITlCKlcF7JByKRJLO+4CZttExwpCfkzwmsdrNqxYMKIgG1KSYh+EC7bGTShIfx+g1RIsLSBBCPfwqWuZwrbg+IPli4YezquWhaRAA4VcP7oNylYRpuORSrVavHq6Uk2QXpBeF8BoZSy8D0wyAytHD/9az/upsuuSEMzurz2iuhaXl0MfSXUjwDQ8ZxDutVrxp+O9539IAVS2OoD2B2yLfLBiKsd8pukrR0n++T3SVeAtIOINCIiYswOcIbpTU6t38tGsCWOwf+hNk7Yfqah+zUJUQ82zn8+E0jvz0u3wlKCHJNCGyElAkgY+yDMliF8hEjYCVsdNKTmIAAEUZ7WoyJcFLN7oQgjD1qtTLDmMFW3wlICJ08EGXFBGtg9Dm0fjK5riB04+eSTW5p9EFudF61bYSlBkSQlKkowmRgAdmvkJ1KAPFQrTxAMGuSLzz777JZT7ae+vBYR49Uhu0GwFKFGQWRaNENh+WRiAKLJNTZd9GGUZqCEHMwSUiQqa1cWjreMVInqW3UJQTCIEDEUJp08jQ7IsOKvfk1QECwl8J6lDnTvrGyQnfoDKQlp7VFCyEEQLFHItWoXk4edDFED+eTKMQdBsLQQchAESxgKghUIy50W6q6j1QIcBMHSQ8hBECxxKJ5VtQ0qvrWeGYYUBMHSRchBECxxaDGTU9WKpfVYK/JMW56CIBhNhBwEQdB607Xg6l3XiRMEwdJGyEEQBK3SWo2BGgRV2kEQLG3MmhxEcYwGch6DyZBKMIkuCArRE6OBuZxHa8x4QqIRmGZSuyFSMNwwptqYUndVCwJY6hPxgok45JBDWopJTUow3DAO2Q0DZzoSHZmYFTkws9oIybqpRjC8cMc0Exzd8SwIIOQg6MM9DNwbJrMuhh8Gmh166KFtWNNMMGtyUJjt8sHgIeHCYDJCDoKpEH0//Jitvrf8nAoSG6vIY6gfQRAEM8FU+iOP4XrMBelWCIIgCIJgAkIOgiAIgiCYgJCDIAiCIAgmIOQgCIIgCIIJCDkIgiAIgmACQg6CIAiCIJiAkIMgCIIgCCYg5CAIgiAIggkIOQiCIAiCYAJCDoIgCIIgmICQgyAIgiAIJiDkIAiCIAiCCQg5CIKgYa43aAmCYPQQchAEi4A///nPA/f4wx/+0P3lL38ZP8IgCJYyuArLc7/uIFgz+OUvf9ntu+++3R3ucIfxTwYHP/3pT7tDDjmku8td7jL+SRAESxHtVs9jzyEHQbCGcM0113Rve9vbuoMOOmj8k8HBjW50o/FXQRAsZSAHSSsEwRrE9a9//e7mN795M8SD9giCICiEHATBGkYidUEQDDpCDoIgCIIgmICQgyAIgiAIJiDkIAiCIAiCCQg5CIIgCIJgAkIOgiAIgiCYgJCDIAiCIAgmIOQgCIIgCIIJCDkIgiAIgmACQg6CIAiCIJiAkIMgCIIgCCYg5CAIgiAIggkIOQiCIAiCYAJCDoIgCIIgmICQgyAIgiAIJiDkIAiCIAiCCQg5CIIgCIJgAkIOgiAIgiCYgJCDIAiCIAgmIOQgCIIgCIIJCDkIgiAIgmACQg6CIAiCIJiAkIMgCIIgCCYg5CAIgiAIggkIOQiCIAiCYAJCDoIgCIIgmICQgyAIgiAIJiDkIAiCIAiCCQg5CIIgCIJgAkIOgiAIgiCYgJCDIAiCIAgmIOQgCIIgCIIJCDkIgiAIgmACQg6CIAiCIJiAkIMgWIP4f//v/3U3velNx98FQRAMJq439lg+hr++C4I1jGuuuab70pe+1P3lL38Z/2S08aMf/ai74oorun/+538e/2R0cItb3KJbf/31uxvd6EbjnwRBMIy43vWuF3IQLC5e85rXdLe61a26+973vuOfjDZucIMbNOP53//93+OfjA7OP//87nWve92SOZdBMKoIOQgWHf/yL//SbbzxxjEoI4A3vvGN3YYbbtg98IEPHP8kCIJhBHKQmoNg0fFf//Vf46+CYcaf/vSnplSCIBh+hBwEwTzgO9/5Tve9731v/F3X/d///Z+Q3Pi7IAiC4ULIQRCsBn7+8593e++9d3fCCSe0FMlrX/vaVk9w7LHHdt///vfHlwqCIBguhBwEwWrg+OOP7/7u7/6uEYPjjjuuu+td79r94he/aI/rX//63dVXX90dffTR3Qc/+MHuj3/8Y/fRj360rfezn/2s++IXv9ieTznllO7tb3979/vf/759FwRBsNgIOQiCOUKE4Fvf+lb34he/uPuf//mf7iMf+Ui39tprd7e5zW26m93sZt03vvGN7qSTTuoe8pCHdJdeemn34Q9/uPvABz7QIgrIwmc/+9nuiCOOaCTCdpCLIAiCQUDIQRDMEdoSPX7729+255/+9KetYv9DH/pQd/vb3777/Oc/3z3oQQ/qnvWsZ3UbbLBBd9VVV3VPe9rTugsvvLARhEc+8pHdt7/97e5///d/G5lIjUIQBIOCkIMgmCPMK/inf/qn1tsvSvDEJz6xu8lNbtIev/rVr7r73//+LSKgWFE64d73vnf39Kc/vfvXf/3XFmn4x3/8xzYx8T73uU/77p73vOf4loMgCBYXIQdBsBrYcsstu+c973ndOeec073lLW9pff7PfOYzW3ph3XXXbeThtNNO6+52t7t1m2++eXfjG9+422677dpyXr/iFa/oPv7xj3df//rXu0c84hHjWw2CIFhcZAhSsKhQyMeA8qKD4YYIirHQ//AP/zD+SRAEw4gMQQoGApnFPxpQdxFHIwhGA4kcBIuKww47rPvud7/b2gGD4cYXvvCF7q1vfWt397vfffyTIAiGEbm3QrDoUN3/uMc9rrX7BcONo446qttqq626BzzgAeOfBEEwjAg5CBYdag7WW2+9bq211hr/JBhWHHrood2mm26amoMgGHKk5iAYCLgPAZgTcN5557U2PzBR8N3vfnf3n//5n+39TPCjH/2otRUGax5xMoJgdBByEAwMrrnmmu5FL3pR9+lPf7q9v+KKK1qYum5oVGOJ4S9/+Uv3y1/+st3RkVFCLODLX/5yIxTGEveN1U9+8pPud7/7XXuNjFjPuGLPCEUQBEHwN9xg7PGaMfz1XRCsYXzqU5/q7nvf+3Z3vvOdu//4j//ovvnNb3a3utWtuic84Qnd+973vmbAN9poo+5rX/tad+6557aRw8YNn3HGGY1EvOtd72qEwGAhZMC9DYwsRhyMM3784x/fljG2+JOf/GR3j3vco00q3H///du9DUwxtD4y8eAHP3j8qIK5wLwGtSN3uMMdxj8JgmAY4QZyiRwEAwNjhB/96Ed3f/jDHxoZcO8C7xnuM888s7vLXe7Suhq8vvbaa7vtt9++TSE0YGinnXZqRl4kwFjiV73qVS26cPbZZzdywGjJo73zne9sJOTJT35yt/7667fhQ6YTIg1BEATBXxFyEAwMkIM73vGOzeAfeeSRrUjRPQeQBKmA2972tt3f//3fd495zGPackgBL5Vxv8UtbtHd/OY3b9tAIG54wxu20cS//vWvW6TB6wc+8IFt2JIIg4r6hz/84d0222zT7nPwjne8o/vTn/40fiRBEARLGyEHwcCAZ8+4u0eByIEIAIONABhJ7D4FX/nKV9q9C6QeRAY8EAfP1kcSLrnkku6YY45pEQLjjR/2sIe19RQqumOi9RGGH/zgBy0UbltGGQdBEAR/RVoZg0VFf3yydIIHMqCAUB2CTgVeP4N+5ZVXNhLwqEc9qvvNb37TlvNswqKHlILogQJDht8dEUUYEIzPfOYz3S1vect2/4K6iyIicfXVV7cix8c+9rHtfTB3DPL4ZGRTjQn5CYYbrlP3M8lk1YVD5hwEi47cW2F0MMjkQNG1qNH97ne/8U+CYYXC5EMOOaQVMgcLg5CDYNERcjA6GGRyQM50vYQcDD9MVXVXUzVEwcIAOUjNQTCQMOPgO9/5zvi7rvvqV7/aUgOTcfHFF7fUQBCsCtpig+GHNCHjFSwsQg6CgYQaA50KFIHZBpdddlkbkqSuoIYigc/NRuhDvYJCQ7UFoG5Bztl8g4LiRDloy9aExiBYSBjCpR7Gw9CuP//5z3OWPVNEdfFMB9v++c9/3vZl0uhM4fpKJDmAkINgIOEOfyIHWho/9rGPtQFGOgooVVGEguKkfqcBoiAfKcpwwAEHtGFI++23X5tv8Ja3vKX76Ec/2gYvGZRkMNKyZctmpTyDYC748Y9/3L3whS/sjj322O64447rzj///CbXp5566vgS00OrrSFffSC3BnhNB9fNbrvt1h1//PHdy1/+8kaWZwLXRMhyACEHwcDAREMG3eRDVeWf+9znWih47733boqVp6QIyfCiPnQeFExVNBXxla98Zet2kHbQpbDHHnu00cyGHl166aXddttt17361a9uy4QcBAsNUSzTO1//+te325TvuuuubRbHr371qxYdO+ecc7oTTzyx++EPf9iWRxyOOOKIdi2QV8b+3/7t37oLLrigO+2005rM6sSxvvVOPvnkFSPEASneZJNN2s2wDAg74YQT2n50/Gjz/cQnPtE6fS6//PK2vGicfdmmNt8PfvCDK/YvkvCe97ynkRrXT7A0EHIQDAwMLzKTQFW5sKhWpTLclKvPkIa+MTcXQbhWmNX30hF1DwUhUlEF5KBSFLZpGakGxMOjTy6CYCFA/szpYKxFtgzdIodmbJj46TtyqtiOAVeRb0iXCBi5VXznmZFHkBEFhhsxED2TgxcRK/Tb/LTp3ulOd2rbfOtb39rWP/3001u67r3vfW8jGCJrtinCgBi8//3vb9eiZexDxM0AMsRGKi4YfYQcBAMDI455O+YTUKaPe9zj2pREkQMejhHH3/72t1t0oGDWAW9KCJVife5zn9v9+7//e4sKUJDPec5zmgLm/djm7W9/+xZBoADf8IY3NKKRfulgoYHEkt/NNtusyd9Tn/rUZtBrVHgtQ56RA/M4nv70p3e77757m+ZpCijS7J4jT3nKU9q0UATXBNAXv/jFLRL27Gc/u22n0E+32bb0hP0hzfZjJgjigJyIIjzrWc9qyxpDbrz4M57xjO4Vr3hFS9Uh3ki3yEIKO5cGQg6CgYSxxiYkvuQlL2mGn8e03nrrdfe5z326DTbYYHyprttzzz27s846q3ljO+ywQ3fPe96zeWfuu6C3/da3vnVbRgjX5MXnP//5rbDRTZZ4Y555cEGwkBDxUiDI63avEGF8aQAE4V73ulcjrdosRc/WXnvtZqDJ6dFHH93WUbPgUUOcGHgRg5ve9KYt7eD+IeoYCr5Xp6PrR4spMrDuuuu25ZFvkQQPhEBK43a3u11LsYkiuMZEDKQQjjrqqEZKrO96cXyWDUYfIQfBQELes+AeCrwc4OWLABSkBExQpLx4U2CZ/o2UKm3QenfHtisaQXlS1jvuuGNGJwcLDobXPUEU/Il8Mejk9UlPelLz+tXTfOhDH2pkVVThaU97WjPayC5CK6TPuzcTBBj4ddZZp3vZy17W0gmIhBHjBa9Fy0TIGHc1OKIE6nXUD7hmXCNIyS677NIibGC/5kG4Rs4777x2PAp6RQzU73iPcAejjwxBChYVqxqCJM+6UMabF9YnIQuBqnNYCn3Zgz4EKcO2RgODLGejguZIjb8OgoGCOoKtttqqO/DAA1srljzsVNAKppd7NhCClYLYeeedW2uZYkbV2wz5ZGin/NKXvjT+buYQOt58881b98VLX/rS5nXNBOVVBvOPFJ6OBhaa0Ad/RSIHwaJiOo9Oy5f0gbA/w20ugRYuOVGV07yGRz/60S3kKe0gbGs77sTols+WU0ClkEu4VkhWGFVxlwIupEBu9U1velPblrYtn8nD2r4iRiFWOddrr722GfnKDwvhCvfKAQvp2p9j8VpRpXCxfO3hhx/enX322e2OkLwdYVoERGhZgZcQr3SJfnWzGxSAaecUKRHatZx6CL/LvrW3+X1qMYR3zYLwnrKUT17swspB9uhU2X/3u99t5zcYbpB7rZt3v/vdxz8J5hv0TchBsKiYjhzo65bb3Hbbbdt7HQsquLV26WJAGEQUtGDpOGC0FXgxvgoRLceo6y1n7OVQFTVq0dJGVgTjBS94QfMokRDdDoq45HcRCuRAMZjtyAPrgtCfztD4DmHxORKiAl0RmWIyeVwRB0WVm266aTP8iIkOCoSBEfdQOa4gTPRDBbq5DtrZEA1DbqotUwGYKnXH5Pd41mmxbNmytn3FY4o0K2+8WBhkcuDcytE/9KEPHf8kGFYg9Ag+oh8sDJJWCAYKCqWE4Bk/3rMOgwJh5bHzlL0WVWCsFVYpqDLopSrAVWRb36Q3JIEi8WB0efsMqu6Gu9zlLu2ZIfcdw44YlDeu/Ut0gaeu4NF+AZkQWWBseDGOkyFHGBADsG8RBEVoIgSG25Snr/tCi5jj1WnheykIhkt0QHuaUc+OwW9BUBAlv1kRpf1bRsRCN4eogc+D6eHc+Q/zGP6HayIO7cIj5CAYGJhsqK9bFEEvtZkGQsEXXnhhSxMwggykKIBqbcZRrzejy9NmsBlO6zGuvG7GHkFAJBhjXQpaG4X1RSUYfYZbtbh7LbztbW9rRIEHb8ocJcQ4K160vloCEQLbEdZEZtzfwUAahr/m3dfAJgSEJ21bgETYj7SDY0UIbM+QJxEKYW+fIxY8I9/7P0Q7HAdCYluIS+VerVstbsH0qP/I/6i3v86VCA4Zc25nCue65hMEaxYhBmsGIQfBwIBhlEv3LHfPaBv1Kif/qle9qhlGYXi5e0WIjHNNkROaFz2QJrAOA8CoGorEq37729/ejC5SYRlpC+1d9iMloG6BcTZ4hveOhDDspsRZX0RAS5gaBORELYNjYFSE/EUXTJcrEqAf3DrC2dYx3MkyIhg1Ahc54flLMZjN4NjMZ0AKinSoQRC9UI8A/gv7d3x+OzgWj2BmMNTH/47QgVSSFJAhQYBweoAIkPNfBEzkCdSRiHQVcSwgDepbAEG0HpLq+Qc/+EH7PAiGAak5CBYVC91idskllzQvnSdO+e+7774rCvfIfaUK+pju86nAMMxH9fRs9jmoGJZWRoOByAHiqJYFmXRjoze/+c3NuKtHcS7UgZjM6TUSoG5E2koEy+u99tqrkTY1L7aHLBiDLKqz5ZZbNnlTlyJ6JRIlaoT4+Y+CuSOtjAsPMp/IQTDSoOApEZ62PH+/on86YzwbIz0fxABms89g9aBo9VGPelQz6iIAWlmlkqQVdJeIGIn8eC2tpViVDDHy2l8VmEorqScR0SIDlr3ooovaFEHvtcuKLKlD2XDDDVvaS4eLRxAMA0IOgoEEhc3zEgKuUO5kWKZCuH1ID0g1UP6Kl1Txm2mvmGm+IH3gRjX2NdPImzBz5bmDxYPzoNaEF6+FVV0Hr965EQnSHaL7xURBy2mTFXlCDpBMD9EByyECxhhLHVStiPSQlA+5cJMj25dCQhaMOCa3QTDoCDkIBhLuGqeqX05fbcBZZ501/s3fIARceeOCwj0KXzqBl6du4d3vfveKW+H2gXzI/88W8tBqAtzhzr7233//VtS2Kmg5FGYOFhcMOoKgVkQaQC2I90YESz3w8hW0Ipa6YaqmgLGvNBJC8OEPf7jd+wB5lUbQams9kQVEFIlAGMieVIX35lokShQMA4wMe42+8CBYDBgcxLvinfUh16t7QZEhT8zQE8WDyIIZB5Q2BSxErHjslFNOaR6ZvK+iRaFg3QtyxGYCKA6k7N221j4VPZq66B71WhGFe22LAef9CQsjGNah4LVXChmD5UwxVGwoZKy4UPhY9ToSozNCblshm+NSqKh4EoHQNsmrVC3vcwbJ/vwuQ490RPid9q0gkQGS31YMOejwexw7b3vQ0JczaQOG3Gvnjyw4X4pSnRtyowjUXQ69Z9DdFImMOFeKZp0T59yyG2+8cTuPUhNkxTrSFpVGsKx9klcRLDIVzB2DLGejgte+9rWJHASDA+2LCr8YX3MKhGBNLTS8yB0VhfEpcApYjpfnb3CQin6vKX+tkEYQq0bnsSEYFLTv5JeFi4WEtSzalm4E3p4ohIpyleu6FUQghJ2FghWTMQ4FdQsIiQvIGGZExbqIgAI13igSgjQwCBSZ3yHNYVuiIirXGSXERV7b9hgoeWupCvv3O21bp0Uwf+DB150FGXXwvu7hIZJQhh4ZACTAeoikc2pZaQYdNLUtcuG9eRlgnbphGBlwkyXbCIJhQMhBMDBwBznV47xlypfxVBjGMxMJ4HHxzuV3S+lS1kK8WtF4e4jFGWec0QrFEAdGGjHQ6mc5IV8evBwzJV+enf35TNhYrlnI2XEoUrMv7YMFIWiRCAQEQWAcVFAzANZ1vCILws2GG6l5ENVACKxrDoPQsmM18dCzfLffxqB4jbjYjgmMQRAEaxohB8HAQIhXHl9aQMGfMcnCsAwkL07InqFnzHnbDC1vnHH1YNhPPPHE5qVbnpfOsDPMUgiIAgMunGx9ZIDBFjUQfTBa2XsPIUthZemEilAUGHbpCsOMRB1EO3iaPH5zCNQ4uGUuw8/rlyKwL/t1nIY3iQj4HUiAbRiEZMaC7SI/jtnvU3CZIsaFgxSVVE9BdEkKYjKcU+cpCJYKUnMQLCr6uWAGXWi2nuXp5WoLXisWEwGQMxb2Z8SFd30nBKy9jNG++uqrW/uZQjHbEvbX1mh9EQPpBOFjdQFqGhAE5AIxESVQeyD/v/XWW7coAW+fUQfHh5RYR9oBEdhiiy2awRcxEMEw7EiNgt+HbLgPBLJg3+utt16706M0iWMSpTABUpRCPlt6QcRECkS0xP4RiUHHsNQc9CGd4/8VgUIA/QaRJcs6t5VWUEiKaPp9Bd8jg5ZxnpBEREM6y7kGkSpyBORWMWOwekjNwcJDRFTZ7PKZtmIFwXwj99kfHQzLEKQ+RJoYGhEEBl73iztiilq5l0fdzMpNs0SHnv/857f3SKahSYgg48/B0lWD0CEHIl5IqRuDIXq6FbwWzQpWDxmCtPAQHQ2NDYJgSUEXiFt9m5QIvH+RoD322KNFgKRxGP3Jd7kUMSpIQYn4mJIoNXTxxRe3qJBtGMeNWKhZ0fJqeqJl7CMIhgUhB8FAQoiWEqeEeXVmC0yGfLy2wcmQs5f/7+MXv/hFe0wGr88dDoOlAyF/kQFhaTUg6kFqToVaF7UeUkz92RWWI29V4yLKUHIjZeW9tINn9SKiBjoTyDF5rCFJQTAsCDkIBhJaDbUGygm70ZKWP6C0KWegnBUWFopAUMT9IjOti4oC1QNMhpsimaY4GZO9PPvtp98YgGA4ocZE8auwtDA/oqAGRRQAEdXBoh3V/RYKUgPSAiIDb3rTm9r6aklEIJAAUQazKMgIkqBFUhRC9EBKowhDEAwLUnMQLCqmywWbPMjDe+ELX9jyu4ccckj3spe9rIWCkYMnP/nJrUBQhAAp0Imgu8AdF0UD3MZZK6BuATdeEmFQbMgYGF5ThWYMgv17AO9QHlqBoIJC7YqOsTxHhYWOQYGi90LIjEswnDUHdF9NLOTlkwuRBNEDcuU1WE4koW6VrfjU97pLqviwvy2vEVLb1CarC0KRV81SCOaO1BwsPFJzEAwUtAzy3FTtU8qMtLkHJhEy9KBLQTjYTARzBMwG0AZojkEZeNEG3Qq6CVQ2m5Gg+pzAa4s0S6BQyrxg8JLPDFNSvW5So5z08573vNZJQDEhJEYzMxZyy8Hwon/+dTIUGdC9UK/BcroNRAcQA5AmKGIA/W15jYgY7EUeyWCIQTBMCDkIBga8K/c6YNgpV21+Igc8rk033bSRB9/x4kUAeHBCtV6bTFgjhiltipxSNqCI0kcqKGfvKf4++lPrtKcJMQsjax/UbshD0d5Y7W2253tjcidvKxg+iABII3lUvcF8QHut8d/uBjoMrahB0EfIQTAwWH/99Vt7mPC/Ii/zCxh1z8K0ogAUrpxuDUFCFIR6qw4BKHvryy2rP1C/IL3gMzlgzwW33j311FNb7YGRxcY0v/e9720kRSoCQanlpRqkM4SSjW+Wkw45GG4452ZSaEU84IAD2rnXdjjfkPbS0TAZOiNEp+aLkATBfCFDkIJFxXTDaQxAMuRIexhUmFbKQS+5SIF2M+kEtQE8s4oAiCTYJu/e7XIZeXUG7rNACfu8isNsSzTBOp4NNPKMAKgncE8F5ESBmciEYjVEBUGxjBvs2FcwnEOQ3OxK7Yp2Q2kpNQcMNjkxVVOaSxrB5yYkmpgpneW9CJUbfbmtuG0jkb6X5lJrgMiWnNkPIkn2HIvtGg9ONtW9qFvxPlg1MgRp4SFam8hBMJBg9CeHYhlmhUi8eWF+CprhthyDXqDMEQtAMniGyIH8sFRAP41gO1IWhtYgBkBRb7XVVo18gFoDoNjtjzFQ5GgfBuMEwwcED7Qeapl9y1ve0qJFulyQAsacty86ZaS3olhTEsnO61//+jZBU00M46441WvTEBXSIg3Wq32AlJZJjKIH55xzTvveHUEBAU4nQzBoCDkIgllAhMG0vGXLljWPbxhupRxMhPskbLvttq2bgNFGLqumhGEXNfCMMG633XbNeCMQalEQSR0x6lmM6Vb3onBR1EDayfeKZ9ddd90WXerDdi1f27VvRFZ0K5X3waAh5CAYSLj3AG9tdSC8y+t717ve1eoOCgYr8dqOP/74VuMgFDwbUPBCxgVzEvpzFYzPdfzTQZeDMb28R0N3gjULdSXu2uneGoy62hS1JN4jBQoT1bFIZUkxOF+iRIpTdcCILCCJwtqiS4iF1JblrQ86Wvp1MLZj1oF6GPJT74EMTDWgKwgWEyEHwUDife97X7tTYh86BeT5gWGlYM006Cth76uAkGco7MsjRA7qc6kGaQjhXamKMvSGKlkfhIRtl6H3bF31DkCp+1wxIyh21O5YcGzW8WybjhsMzfEZ4+BhKJOBOqDlrU8wgoUDo85T94wYqDspCP0z9sgAuWDspZWMSkYAyJEiVzUo5m4geeRMGgxRqHTWJz/5yQkTFm2TrKlvqO2KRBir7LOpBnEFwWJCY+6YHswQpGBxMN1wGp8z4MK/oKqcx8a4Pve5z23K2dREipUhFurXdSDcy8MT+mXQ5YjVKRhedPjhh6+oTfDdnnvu2Z188sntvaFJJuAJBTMW7pxoGl55jIyIDgnzDhwLQ2BfKtxFH9Zee+0VN+WRj0ZihJnNSkAEqm+ex7n99tu3QjbEAUFw7AyM7/yubbbZpm1n2DCMQ5BmCqTxzDPPbHKAEJhzUTUpwZpFhiAtPETBEjkIBgYMtDSAYj8FWowqMOSGHrnrncdFF13Uhg/xug466KDmhTGyjPfBBx/cQsQ8e+vz8pFf4VwCX+DVIRoV2tWaaDlV0IrGFB1aXxU7o77BBhu0CYw8QkOUHIfiRsfi+zpWqGiBqnbrUGT2feCBB7bvhKYZG96kIkh5Z78HMUB2gsEDr1+rrZSD2QUhBsGoI+QgGBhIEwjVC9v2o1kMqwevXyiYUfcoQ8rjFj0o4+89crGqiBjCULC+7Qsr62xg7EUQPCMhvhOFQES89izK4DgUmvWJh3W8971ws8IzLZGeDWcCkQTrOUb7EdlgeIStjWUO1iykdYoo9vHzn/+8nSdQk6CLZWWtq5adLL9BMIwIOQgGBvK6QvmPfexjm3HVSmZ8sjYzREAInydvxoG8bSltBvoxj3lM8+YOPfTQFrJnfG2DEffcN97gPY+/lLiUAE9f7QCigIRUNMCz5azDy7eMMLXhNdIPjkN6QveCFINiNi1yfYJiXcs5LtvzUPug6PJjH/tYq6+wvO6H2m+w5uC89W+0VNBTj7ROhjqTqWpEzDcgp8jGZEgdSUkEwTAgNQfBomK6XDDvS/idYmbEkQN95Iy91i9eHiMsSsDTZnx1JZhlYAqiVjIV48L4hhkZYasmoVoPRQ18JwpQxEG/uqpx6QJevu1a3rP92B+DgKy4T780gP2pLUAskArRApEGQAaQBM/WFTWQIrGMtIYWOcdofoL9SoUoUqvowrBhmGsOpKf890imQlUETd2KuzMio8ibVJPzJ22lTsRob0OwRLt8Bs6h/8GNwqS6dCKQL7M21ClISR177LGNJAZzQ2oOFh5kNi5KMJCgRFWHU9iKwChTrxEDqOI+YGQZVJ63mgCh/HXWWafl9MFEOtMR+zdcQjKkEIoYAAJiAJJt+7yIhO1bnqFn+N2el5Gpm+4YxqSi3fEpYHQsHvbnmOpYbbMG3ngGIWrfyWmLnAwrMRgmFPFk6AvOCXInAkTeyJBOEl0zzpvZCAid86UmxXkWqRLBMhirYFnbsuxZZ53VUhG6VLS29lseg2DQEXIQjAQYb/fPV5C4ww47tPoABEHhIA9QyN8yqwtGHTkIhg9llHn00lPSTww3iObw+kWqdMNssskmrd6gCAQiqVPlSU96UiODIk6GJyEH/VbIAqKBQJJBpFHqS6qqBi0FwaAj5CAYSBhfK9+7OjDcSPj3tNNOa50CwvtSaMbg8hwLPDztiubd8/A8zwQ8UGkBoWMGZybQBmmyXsF+1RxMB/+BLgz7mSqPHcwclT5VX3LKKac00qgdVm2L2g8pBVGeCy+8sDvvvPNaukckx3pIg9SQFEK9drtwaSbprgIZs4y0VdUqIBjIgugX+fI6CAYdIQfBQELRn1s496GYywwBYCgZTIa1DD2lrEiQslb5b30e34Ybbtg+o6R5j5Y3JRFswzq8Ot6g20KrWZCK4DmCtkP71p5o1oLvKH/kw03LHAtvErRhyk9X5bvtGXDDkMAVV1zRCEFBbYNohLoFx2g/yAZSYP+O3+8SAWFYbNfx2k9qheYGnrv/HREwc0Ktift1iAoYbGRwlsLCffbZp406Bq2syAI5UYRqTLJoAJnqDzuSilKL4CZKxiiD6IFUxdOf/vS2/lRdEUEwaMhdGYNFxXR3y0MC5OzdshkUcTGejCzFTTELDcvXCw/L7R599NHNmz/jjDOaZ6ezwDZ0PzD4bgUt3UDJW4fC5yXKL6tJMORGqFglOqJgKJJ1d9tttzYd0UAjpMAxK0BUtOY41UEw3IyEVkTP9mdmAmMjZG1bwsuIgVC03DNcffXVjaAgHWY5+N6yvEtEQqGi1763Tt162n+h26FIySBgkO+WN52cMeJPfepT2xArIDNqP8gD2VJPgFB6dh6r7sR/77faXhWgAsJhP+Ss0g3kzXlCAhUwWiaYOwZZzkYFuStjMFDgiZt5r6iQAq2K7vKqtYgRWoqeQeXp7brrrk1RM8YIg64E3Qm8M551pRL6XrbiQYqfQRey19nAoCMWIg48PnULlI90gcJD+xWOLq8TWVDAaE4/coEsWHbZ+A2ZbOujH/1om2+gSp3BEUVQrNbPOTP8Ig/IzJZbbtnqJlRhixQwRsLWjgP5sY26zS+DU0WNQRAE842Qg2BgoGJfeJfhk68VXmc4veaxe88oV0V4GUffeV3LShsgAyurCjfoSMRMhIDnxzjbDjJR92/goQsTIxLIhkp273mLSITlkQrr2hev0khl+/Y577E6JGoZ20F2KndtGx4Ig2Vt12/xmeUdj9eWtR7PE4lAoNRlBKsPESF1KUgnIGTaXGcLUR4kcTKcU+T1ve99b4sOIY4zAbI7eZaCAsoMyQrWBEIOgoGB9jCdADxyBEFunRdupDJj7t4I7qUvMiBkW62GDDyjKbd72GGHtbx9FZKJPjCyHv3ogagDYy58DFIESIL9ikooZPQeWbF9ZETrmrA/AiCy4b26AKkBEQJev9a3GuSkLVLNAJiJwOjbvrY4w52kSmwH2RAR8Npx1zqWFRURORDWFokQQbEP30lTBKsHtSfmXyBmihSdGyQUeQOGfTIQtT7K2EsDKTgFhK7kzTkTeUIehMR333339hqQRctOBds94YQTJhQwSn1dddVV7fVUxxYE8wWu1ZgMp7ApWBysbDgNxUkxMtyMJm+uPOzJoMwpdyF5pGKjjTZqSlkIXvEY5Xz22We3nPKq4HqgvKfKaSIDjDyyAKW4pRqA4XAsK8uHWkYkwW+ROpgprIfQiJ74D0QmBgnDOATpxBNPbOklxy5Ko56Fd24mgToPt/3mqW+++ebt/69iU3UKhiMZiOVzRJVsMfRSS6effnpLQ6k1EJFQR3LEEUe0fUqP1SwF0QSwjv0gBAoX1ZYgsG4OZlly5vVZZ53VSLDlkBGEEllWK7NUkCFICw/OVCIHwcCC4mMEazAQBTwVMQDLKF5ECChVEQFT6yh5Bv0lL3nJtOtOhgtjOuPu8yIGgBQUMQDGe2XEACzjWGZDDMB6IMowaMRgmKDOBIEUIdKtoJ6D4d1///3bOTEV0ahjxaa8fGkln+kQ8d9vt912LQLAQKtHESFCMExQLNnQIVNElDz1vX9yatsXXHBBu+uoaJm0hq4JdSlAjpFM55nsikydf/75TW4sI5pmkqcoh3WDYL4RchAMLChUCtKDt7YyUMDIgHC9ITbAs+BV8RhFEiwzHWpfs4Gc8EwgEqEGoW8gCrbByIgkzBS8U15uMDcw8rpVKkWjXZFHrnvFPRakotR3iBAheqINCCACKl0kxYOoSi/pnmGsLSvCVedFaqgKT53/PqG0X+vbD6OPXFRLZBFG65ANaSW1ODpi7A8cGxnwvdSWNFwQzDdCDoKBhLDq1ltv3WbUm3vPU9OiSLGvCmoOpBMKPDL5+ukg57zNNtu06Yq8wpqlsCowMELKKwMlzjuUK9ZZ4TcU7EfKw82itDz6zTOBrg7ebzA38NS1vZp4yPN2R0y1As7Hox/96HZODURCJqWqpASAMfZA8pAAkQIFiGplTFe0rSKg1qnCQcSA/B555JHdfvvt1wpmyYIowDHHHNNqaUQB1JC4+ZNIANLhe/UF3rvfg9t7IxDIAuKLzEp/DVI7azA6yJyDYFExXf+5qm4th1obtRpahsKlFClgyly6gOfE65a7FdrlsZFnnQuK9hhS0++s573BSIy6SETlaa1LMYs68AB5j89+9rObJ0hZm2gotMwgm1Fgv8LMPD/HpdrdcjxFv4MhuOyyy9q2PBS5ITm8Q4ZB2gO+8IUvtM/kw/XZ26/fzJj4fZZVeGn/DIDfzetkmHivjsOcBgbCcVxzzTXttzFePE7Dm/w2hotBqdbQhYLfPV3/uXPDmFWx5ZrGdHImKkAOeOX+e22s3ldHCgPtO/KjKNb/6jPnBZFwXixHRrWa8vBFGHxmG86lKAE59blnN+3ymfSCzhjnRvRCAaxUhPOsxsFxOD6ySj7JDRk270IEQyeD36RGoaIUSwErk7NgfqBGK+QgWFT0lbZQKsPHKDOc2r8YQFMQ5XYVilGevDnKWd7Y8owzYy0nz0AKu1KqDJJl1C4wTAw7L40Ct00eH+PtGCgaBtp2GXahWq2CjLFl5IdNbZS6YLh5jEiH/St0pKxELBhi8w6Ei0ULKHXGnfFwbDw/BWWg80EBHOXOyHgtD47Q2KcuCJ/VNEQFmXLhDIqIhFC447R9v9kYYIbjoosuatszJhqpQUD8vwvtYU6ltP0eRXvOgwI/v7kM5ZqEc+y/0TUyGQy+c08OwX/v+BQf+v91q0hLqTcgY+TTf8kgKyp0rsmWbdfvIq+VSpCScJ6QDzJHHsGz/8tnFXHw3yhAtC1krsgAuQSkwvbUIpBj+15KxAAUYvpPQg4WDshBuhWCRUW/ipxR4/nymni9yICqZJ4wxSr8T6Ey2m6MI13A6Mn5CtNSyKIIwvS24R4JFC2FLmLAQ0MYFJ9BVf9rf6RkzdoHnp1hSscff3zzdBkAXhqDwHA4LukH0xAZAAp8q622auua2siTV83OILlVL6OtUr2iAbV/0QahbBciCDsLTQtXi1wgIPbHY/SbGQtEAhkQGUEWithLSbgfgN9dJMbyWvUYP8fXn+S3EBAdUePByOqo8P84R4iRAj0esKI6/wvP15jh2RZlzhXkjEEhDzMBY+2BiDFCDPJs6kKChYMOE4WkrtlgYdDkf+w55CBYNPTJAcPIA2aEEQGFeuoO5Hl5TJQC5c5Q7rTTTs2j5lGVx0pZaD1jXBlHnrrQLW9dZIHBZvC1kklRCBMjHW7K5GJgrAwXYrAtp9ZBaNc2ePGO0/EYw6yy3QwGuWLRBeSEsZd64FkiGiIAPE63/pXjnkwOhPwZdceDcGh/MxlRekGdgns5MPBa4tREIAQiGMiMtIJ7Nki7MLYIEkPsOJAinrD/0/Efd9xxLVphGwsJURntff4Dx+C/QVYmEwDRIMTBcv5L+f2Fhty+CAoiN1OQCV656JBHMBgg96JRZDtYGIQcBIuO6frPhebl04XFhdAZEK95nKIAQv+8fiSB/FL+PFPGmxGQluDxIw0iD8L9DJFQPAIhfLts2bIWnlUTwMO2fflkxYG8bAZXCkOEAbFQyIY0OBb5ZhEBRW3SCsLljKFOCZMUGWahZCRBO5wQP3KgUFJtA0hLIA6iAwiFvLPtKp50PKISIg88XhEVeWzG1vFqv0OOpBmEtEU7Kg0i9aLIznYoUsRKO5woy0LiqKOOagQGSTK8Z1VDmvwmRMd5WWiQB4V9/qtguPHGN76xRaJcF8HCIOQgWHRMRw5GBULRQu2Msxy2ED+yMIqQzhF9Ud+hRVBOXHsgRdOH76WQ5PMVAFaufyGBuIgUrYqwBIOPDEFaeLhm08oYLDrWVN55McD7N/JZykNUQ63CqEIKBBmS0hDRkRbx20VVClI26i+ccyRpTRADkJoqkiJiIwJTcwPUdtStmydDlMlvEsXye2YC64joBMEwI5GDYFEhrCzfPptc8LBBBbtrTOpAisNjFKFrRF1IPxeseFKKxGfSIqIGZjtU9f2aQj9CpUZFbYS0EA9UHceOO+7YumN8r5MFqRP5cJMrNSKiPtVVo35DCqqmJkoFSUOZayCNI+0lPYUIqr1Qr2BiZ6Zazg8SOVh4JK0QLDrkD3maM60iDwYX6jHUa0yuIue166TQErj++uuPf7pm0ScHik7VerhZl4JOxaJIjCJTbXIKJpEDNSw6P9y+G2GoOQ1+hzoJ60lTKFZVR6KeBcnV0qqrBJAHxMgYb2mNYPURcrDwCDkIFh2UtkI/hYPBcEMUSIvpICrtPjkQBfDg/SOm0h7aQkUEdIyIBFCOClJBN4mCV50nChoRC3MIRD9EQXSDKDS1PW2ptq0A1veKVc0xQIp0xgSrj5CDhUdqDoKBAM8SzAdQcV/95Dw3w3O0N05GjS3WtqjlcSaQY87Y4YXDsLT7Seuoj9Ciqv1SBwxZ07YoHSB9oPMEkSCLNQbZrAPRA5+JHpjFwbFCBKxDDnVrkDHr6BIRSdFtk5sjBcOGkINgYGCevCiCojUQnlXNXgVt5hXIWwMvlRIWrlZgRmn3gWj0QXHL/2qzA8vbXrD0IDWgRkBLKm9e1Ero30NXiRSCGRRmSSAQRnl7rYhS+2xFDLTM7rPPPi2KoL7AsCqpCakI0QJEgXySPUOtgmCYkLRCsKjoh3sN81HBrt9/jz32aOFaVeJuT8sT0x5HOVPmQrsq4hEDU+wUe1HAhh+pY6CY5X932223Nl9ABbnQr2WEI1WT8wC12vEcg9XHIId7+3K2Kogs0Ik15lhkS6RhKjD8og0FctcfDS3CZVspRpw/JK2w8EhaIRgoUMoMNYWrrYyidTtbUQDDiIxHNj3R8BwenRvdCNkaz2s8sBSEynMenqmH0giIhSp6kwcVhAl9Iwo6JBiKvmIPApA+KGIA0xEDmCw/k+8ZgcyGGATDiJCDYGDAk9cqZrLhscce2zoYKF8pAOkEStbNb7SF8cZMFkQEVIKbf+8zM/2trzhM6FhKgoK2rFAvL1C0QDW5NINHsDRBXpDLPryfXDtBZqrGpdBfpmpm+kB0K2rgMRtMtb9VwT6QavJfqbeZwLIzrRVB1ien64LRRchBMDCg4CirJz7xia3dTKsZhaT4Sz7XsBoV5Ay/Yi9pBoqUQveMXIgiuKeBEcZqGLShIQcm5CkKsw85YdP5pB2q2CxYelCEKKJUXQmM66tf/err1K/43ijqgs4GbZtFCsjqwQcf3F6D0d/SXtojpa/MeZgJpL3MYGCAzVyYDUTM1Esg1QY6qZmYCRQA+z2rgiic+5Gox+j/F8HoIrdsDhYV6gxquAzv3+AZd0985jOf2YrA5BW9VzzGm1JMVq2PjD4iId3gfgIiCJZ3TwMkwyhfxWMqzxWPuT/CU57ylLYMQyCyYFLeysLGwcwxyPfZ78tZwXlnwBFFaSotiG6MRUYUEhpoRPakGBAJKS03yjILQYeCGga5WZ+7kZQUmEiX+2i494VR2ephkAX7QEy1QiqK9V8hpiJX7hRqWffMOOOMMxoRltoQJVNzwyBbT5SMMbd/dwkVCTNYCxy762W//fZrETdk2O+wf3fC1PFjH9b1m+xbek2Hhv/lqquuarU5yLjIm+NDvn3v+kI+nFcRt3POOael/8yCWAwMspyNCrTkJnIQDAyE/ikwMEiH4lVBTilSggbPKCikrCksCt3ySILPKD1wQxZ3MmT8gcJ2QyQKzT4su95667UoQz+3HCwN8Ph1qnh24yzGGRAI76sAFuFkZNW/+I5RrM8ZW/IJZMq8BMvw+qUURL0YdgSE181wuxmVNJeog8915SArtm9ZMk2GefK8c4RDNIGMK7K1nMFL5FpEArEp2B5DDnVrarU5IhiIxcUXX9yIhYiEYxBdczMqx4yguAsqsuGY7Ndvde2Z7+DupqZBMsiuJSR9qlHTwWgh5CAIgiUFIXfpJmFyrYyVokJAkVKzM7QmijyJOEkrMIjmGgjdu/W1u3pWWgGQVmOTbQdpFeECREFlvUgYY3vllVc24mA7omTWkRZDNKS5GHUkwX4ZZYW2CAvDjwyIKohYiExMTgf0I2COVxpODYJoAAJjPzx/pEHKDUHm/Ysg+B/8Bq2Z7iFhHQSKdy76IOohkgH+r5mkIoLhRshBMHAQwhXGrDkECqaEXCnMPoSAzUIoSCXwuPoFVl6bUieXfMghhzQFTyFTvHOB8LBwM+9L7UIwfGBceeLSUyD8bj4Bz1iKgHcsFaDLhdEuQ6/2hcfuduE85/LUgaFXq0DWTENkXMkjg2x58sJY887VxjCuIhSiWfbJIDPuiAiD7rWoguNwG27bE0GoQkXXQl/OkRARENEAUQDfm+go6iaSgJggH4p5HY8IiJSbffnO77n22mtbdMPxIQL+D0RF1AMRKkIgJWe7wWgj5CAYOFCMwp9yi8DL4e1oExNmLcPO06vQroFIQqIG1vSVprAqMuC2yZSdfLAQq5n3QElSqpQupVfrliKUW65lQV7WMpQnL3EyYQkGHwpaGUokABhMszV45WB+hhw8mfOa3DDiIgbmasjb87Ir31+QyhIlQCbUDNieOhhGHWnwPY/ftqQmyKRIguMRbeC9kysype122223bWTUDaJMWlQ7Y8QzGPHMuBfU5Lg+REOsg+xIdWyxxRYriDWSIAUnamHMNajZ8VtEFJAKx2LGCLJjWzUwCoFw3SE7HkhOMNrIEKRgUTHdcBoekyIrt/yV96UIKXN5U6FQipRC5L1TXAw+OaYEdSqAG+jsuuuuzUOj9ECuWE6VcqOQDVQROhWtQDRMZKTMFYa5qY5IBKUrb7vhhhu2yYyHHnpoU7JuPSwMXB7oUseoDEEKrouqUxBJEEUocrEYyBCkhQddmMhBMDDgkQn3qs7mdQmlihQIxyICPLlXvOIVzUBLJ/DoefZIxM4779zypTwdng388pe/bEQCMaDcfG84Es+KwUcoGAs31hEyVnQlr4sQIAxCyKIYiInPeJPCqYgB8Khyr4ZgKUAthsiHiIIaiGD0EXIQDAwYXUbZs4FHPHstNVqrhIHlVYVyPRCASisI84sayAHXa9CiBfrMKTfbQhgQilq3lpUvVqCFjCANOhlEE2ook7y0UHE/yuZ1pTWC4YRIktTSfEKaSspJDn9l4IHL+ZMjy6plkWboHw95FQEz0bOfLlsMiJ4pxOwXPgaji5CDYGAgHyuvKycL8q6MtagBhaTQ6w1veEO31157NWPN+IsUaFOUehBuVExVygtZsKw2MbM8vJY/tj2KWTpANMAAG+RAqFLY1DY9K+gScZDiQEakEEQzqigMyejnfYPhg8FY6kjmA4y89IVtikIddNBBLdo1GQiAfL66FjKr1VH6S72M+oBddtllRavgWWed1Uix9JmwfhCsKaTmIFhUrCoXrGOhXxmtmhsBQAx4Ul6bVcCzYsAZdR5+H4w5z0w0gudjPeTAcooQrWtwkhSEz10PNeBFFbll1CiIEphAJ6Kh0OzII49sE/aqnmGpYxhrDqSxpJS0LoLOAIYbtt5663bODUQiZ6r2fcZIS4GRE+kvbYog1aXan0EHHr/Ul4JHw5OkoBBfEQLFs+pp3DNkzz33bAT1LW95S5O7008/vck5cqrG5lWvelUjorYtBVZpraWK1BwsPMh9IgfBQGNyyxQFXekCqYEaYqQokRc/mRgAZSpigBiA9Wo5RY6KG4sMiDrUa0A2KKFKH1BK1qf4FSiGGAwfymgL3zvfzidIIzHQolKmHSpk1Slz9dVXdy94wQua944UiAboNEAaq6MGtD7qIgCDhcxTIJ/IhPoVnQZIgkiBLgEpNESVbCEa1fli/6IKtl2DvdS3iG4hCUGwJhByEASzgLwrJa+GwTCbuUKUgzcarHm4F4IWV9MBkYPyxJEDxtqYbTUn6hFMPHzGM57RCCJyKdxvCJBIkohBnxyqTZGGqtcIqI4WszXsh8HXXoiQqmXxbH+IgRRYbcs26rUZCIBAIMpmJwTBmkDIQTBwkAYQ7q07wFHaxsZOLhxTj9DPw/Ks9IRXt0JBWPjwww8ff/c36EBgIAqKvxQjGhkr7ytlYHiSorFVgdKWL54JKH+eJC9wqpx0sLBQda8uQAEq7995O/PMM9s54elrYz3xxBObgZdyUGcC5FF7K2OuTkEtS5/gIRHqA7S6SiFIZYlySWUgIGpZkAHEUtGidJblEQcyIW1gv9IKWmrt26AvINPk26TDIFgTCDkIBg4UqdBv3ZlOOJei1X54+eWXt+4DStX78qwYeoZWgWEfiIXWSCSABwcUrpvfmBQnxEtha4dUYW5gklCy+zjsvffebSgNZQ8UtHWEex1ftTEyGrZd42WFoRkcy4ACNNsuI+M473jHO7YUieOt4wrWPBAFA4CcG4beACDPDDaCqEhWrQLo7Ze6UkOAwPL8ddEUePYiBVJcJhWKLqgREGmSjjKmWLTJwCWfSWcYbiS9sOOOO7ZIA+Kh5dbAI6SiZMNIZ8tJcwXBmkAKEoNFxXSFYgwqj1/EQAESZao4UFi3wrHCupZjaBl1tQLuVscrLCAGlLLcrfkGJsYp8KJ8EQRK2ecMPcKhAJLSVgzGCMCWW27ZChENT/K9/SAYDIgIB4PAyxN5kKuWV1bHwCtlKOyfUREpMNNfSFskg5dqYqNCSTP0hx3DWJA4WyCbOmOcezUCChSrBmYhQJbVICCRZHh1UlmjghQkLjxSkBgMFBhrw4x41pSgPKyqbl6d4Su8f56dlkQelVCsVANP3XAknn7NgS9IExhs5MF7VyjG+zKalgcnciBSoGJ89913bzUFSEIVIILjkH+WqxbVQA48apCSXPITnvCEFvYVVdhggw0aCfBbRD8QGcval0I4+eQqpFRoNpO0RTAYcN549goSkcyFJAaANJJXI45DDII1iZCDYGCAAPDseXcMMoO77777tpnwQqo8epEDxhQBYGQZceFYYVdRA3eQK8MuGsBbX7ZsWSswUwQmLcDjUyOgF50HyNDX+lIBvEP5YNuSA5a6EAHg4TMGisqEm+WsRQDkppES2zQzH3FBaFSrOzbran0UrfA7+kVlXjuGYHHgPDv3kyG1UDf+6kNr4Zvf/OaW6iqCNxlV2Fj3RdDaqKZBq6N7M8wGZIPcIZcF6S2RBNtHbINgIRByEAwMGFih/BospIfcZ1IKDL4bxgjtqwHguQkrKu568Ytf3ArEtJ6pKEcsQJ2CIrEnP/nJbbvSA7aHhMgF113yfE6B27Z5B7bJsOs9Z+gVJjLyeuGlKUQgFJcZpiSNgMRIzSEObvOrR10ho2PmXUqHSJFQ8IiOZUURQFGlNstgcaBWRRqoIDUEig3PPvvs9rogNWEglvC+WQUmbhacz0rPHn/88S1C5aH2RMoJafQ98unZowpuC94jFbUd5KSKcH3mO6TTsCSkQI3DRRddtEKWgmA+kZqDYFEx21wwr4mS5O334TOPmXrhPHYeWUEkgjEvYgG2Vz3whclDkqbD5O0rYKuWOcbIdwgLQiOl0V92WDGMNQfOBYONQJpxgPQpMnQHQp/L+YtQIZoIJRJZMiaKhchaBtF0DhHYupMjIigqoa7FOmRXQa3UFbKodkbKQApK7YlIgEiGKaGiXOecc06TRzUH/lMkFXFFIiqF5k6KSAJSulSQmoOFB12YyEEwVKAspzLMjPhswvOTjbF1+8QAJhMDsNyqiAFM3n4RA3DjGkqesZBGGQViMEwQ2hdpUrNS55NRFtmRxmJ8pX90rFQ4HzlAGiyvE8E4bl0zCmLVyhhqhCyILHlt9LdogegBAy4qJaJkO56lqtxWWWGrSIDPvJeCku7STmnfolEIiWMlQ6JXyKlaFZDSmiotEgSri5CDYODAY588IMh7xrQPXnw/fw+Tl+Gx88iE9quVcCFBcQsF259CxamADPAseZCUO/gd/ULKlUHNhE6Iyb81mBkYZDl7BhkBdM48qyURJZAGIINV0wLOl/oV0QT1JlJR5iKoa3E+bcNYbeeTrFZHDYKhgFFbpKhERadEMCxTXS72ZTsiEbZFVut7aSvbtA7S0iey1rGfIJhvhBwEAwfdAkKo1ePNGO63337XMe6UO0+toKPguOOOW2FkGU995FoHhe+Fe/vjbhcCxusK8Rpos9tuu7X9zgR+B+91VVAQx7DxQOseAMHsoAVWaNp8A+SRcWWQS24UFArrk5WqC+CpG5etW+bkk09uDzfiko7wHcLh/DHmWmtFA5BDRhwhqMfkfZFpUQbQLqtTxwRGx4jUOs+IiyiE4xI9INdICrgGEIYgmG+gn68RIguCxYD2RKFTyrjAM9KeSOHy0nQY6BwQrhWetY6iMIqScheilZ/Vashjl1umiClTIV+zCHQr8Oi1Frob47ve9a6W/7VfSt2kRdXkPHgFhwiKnK5JdvLSOiR4dcLE9o2IuEmPQkXfKxBTzChXbV1Fk45XHrva3VSu64hQNGlfDInjNJMf7M+x+I1+h2JJ+0cCHBejYxtmMNz97nfvzj///GageJiDAMaUhz2IxmoqOQP/o5kUPH7/t/y95bQNOh9SCdWVwHNXR+D8ijKoDSB7IgbkgYfvfDi/zq1pir6r1IRt+16unKzw+m3P50gIkqG40La1w5ItEQV3I3Xc1vMeaVas6DiRCfJcA7iWAgZZzkYFim1DDoJFRV9pU7qUHoNJKesYoBi1gcnTM+jASKrSphxUjcshC7vyruRrLWsbPC6jaA1IMgHRd7ocGGYPRuGCCy5ox2DflmeIFYCpMpf/VXmu40FVOy/P/hgUz4gAssE4U+oMOYMi1MwrpfSRCvutKndzDnzP40NehJQRDsshAIy/Lg15ZGFsBEBHBMJimBJCJFTtWOW7eaCDUpg1jOSAgXaeEADPwAB7z1hPblcke/5v59I5AMYfsahtW0ehoe0UMQBRhEofeEARO8RWXYHtIga2QZaQCCQBYbYu+BzJtC65Ja9LCSEHCw/kIGmFYGDAABocxPDzqHhlPCNKVQEfI2tmgTvkGThUBtazdkbT6nhtFbIVwqXweXQ8K1EGhtdgJWDshXAtt/nmmzcSQNFSzpQ042t7PuetG6Qk3OuYHIvb7zLiiAllToHXBMWC2gAPEQHHylgIK4tuIBiiIuYlUPwK2ig8xl8Hg+MSPvZbGR6RlP5sfYZq8v0mguEDGTXES20C+UdyVwbE2b0XkBcjnYNgIRByEAwMTIE78sgjm3EGd8fTPmaAECPOMKoQ5/Xz2hhH8Cx9wDtntKtYq0gCL56xFeo1jpmXpzgMASkPz7JqGxhwr+WLLcfLt00RAqFnqQLpCB6/oUaOC5HwnWfEQE2AYxSV4O2rQXDsiAavD1ERtbBty/p90iYIgAiEdIWctvY4nwlFMwiOt1/kKJTd90yD2cP56detFPy3zkkfSJ66AEbc8CuRnalQUSDnlpc7U1Q0oYDMkjtkcipU5KKgi8I1gNQGweoi5CAYGPCgGO0yeMLpxsfy9oFXJYWgKE/1t9CiAUlyv8KscvfPfe5zVyhNnrwUQ0GbmrD8pptu2rwzkQoGGxmxX2kEg42sjwSYQ8Az00rme5EJxEM7mW0gAkgHpaxGwnAlRl/4GlmRdtCexqi//OUvb1EChACpABXvIiEgCoEMSXvogVd0pj9eWkWkQhRB9IKBEp1gMIqgBHMHAy5lhBAy6t4z7M65olL/O/j+wAMPbM/OGUJqUmJ9RwaqeFGNCxIr0mTbfYgOIX8FkR/TFp1TEB0S2RItIl9V0CiCRL6RV0ASbcsDfG+frgkEwXaCYHWQIUjBomK+boizVKAmQc2DSARjgagMCoZ1CJIogeJBUStki8fO0DPQCkqRVREGN1xSwwJSSQw0sqkbBtkU9UFU/Q9IoqiP7SCQoJ5F7YMaAgTSHSEti3gig8ghMiEapSDVoCNEUSrLGG8RJ8dk+qY0hGiV4sS6eZjOBqRZ1MlxSbWNIjIEaeHRarbGXwdBMAQQsRCJkG8WZQhmDwWghx12WAu/M9QiRRWF0TIrgsUQ94cgMfxVPMizFxFipLSuKkRlqJAMkQdRIKmsqi8BhYM6YtzcS0pCVOGUU05pBYdSZ1puzb1wbqW/pDRsz0MNjpZJ+3S8olKMP/KgvVIho0iBtBboqplJW2wQrAwhB8HAQZiWcutHtCi/CqkWhNh5WAXeFyU+ORLGuxKal/+tMPFk6CJgNCh7tQdTgUdZ/eWLBcaB4VK4WNX1wezAyIu+KCIlax48JcYZhPNFBshTQUuiGhBEQOrJvAOpLDKoZkXtijSYOhWFruTMoy+z5LLkz7alvewbFNWa2qjAFfFzPCXHyIvjgXpWrIsgWKbSaLVtn1k/CFYHIQfBwIHiPOigg1bkZnlR3veVNTDU/bvSCa3KE/eXU9DFM0MQtCfyvgqlfIWH1TMgB27B7LUQ7WTYF28vGG5IIahl8YxsMe4MbRUEelYEqpukihIZ41133bUVtGrzIlOiA6ILUgjy/OQDaRMN8B7UmQj1W+fRj350Wx+xUEejdgEpkCZQ5IpgIKAKHUUaGHvpCt05ClzVPDhehbvVYum4PUQN1LMA0lI3LwuCuSI1B8GiYrpcMCPMaO+1114t76pYTEjdnHrek9c8aEV/vDU3v5GPpVwpYJ4TBUsBuzOiwTKgMp3i1EmgGEybIq9QXrgMP4IhnLvtttu2gUS8P4NmKGqKXWukkPH222/fZi9oRWRE3GFRSNn61nFdMQxyyEsBw1hzwHN3nnjfjLGoAbnxjHyq7WCQC6ICjDdZqEiD9YT2yaNzjZxKU1hGZEGBo+2LCIh0kd9KAfgOQVCDIJJg25ZVh1CRBUTAdkQutPT6nnxV5AN8r5NCkauBYGTT8YwiUnOw8EjNQTBQQAAUfjG0DC7vnbGXx6XYFWXJC+tAYMh5aiq9kQdK3zIUe4EHRckjBpSu4jLRBSON5XUVbDH+dQMeChbMOnAMlldFTiEfc8wxjTDwKhETRMCIXFXqFLVjdzyKzhiTzTbbrA1eYiSCwYXzXl0BnsH5oxx1JPSJASCFjFIRA2CsEdQigbZlXcZbJEEXDGIAogNFDIA82Z7jAOkOy1jXdjyDVIh92BfU59bzENlwXZB53TejSgyCNYeQg2BgoJKb96M2gDKlREUEKF3zARhgldtG2/LWeHblpZlPL8xrvfKmKHCeGUKgclxYVyV3DR6ilClVCpURqIIzeV9KW6U5BW0f2hRFGmxDlTjCYT0hXWHpMijSF1oghZYRmTqWYPThXFdL4upABGwukCaR5hAJmwzXi4hFosTBTBFyEAwMtHaJCAgZAmMvRSAqwGNjlHnzxikz6rwsxluFt6iCcL40Q3lhQsLys9IKCIFhRsgDYiA9oQAMeUA2RCxEB5ATKQdRBcqWMuWlIQEGEakUN2dBDljrGeLgmC+88MJGHihn0QPvRRWsFwwmRKV0DihiBREgbYmTp06KEuk0KIgwnX322depbVGT4IZh5h9U4eBMIHKlHoYsaqdUzyAtQMbAd451tjB62/Vgu+QRmdYK2z/uIJgOubdCsKiYbuY9CI3y7hVvMdA8cZ651MFLX/rSZqxFB5AInyMKWrsqhAvWkb81PIlS1DIm/MogSB3oS1eDUFMSRQAUqykyM7lQ1IFSRTJEMuxP3hgxEEVw7BSwAjbHIc/Me+SpiTzUaOSlgGG7twISiew5XyJDjLEiRGF5ZFKaiGw4l2TOufe5+RKKZUWxhPkRAbUxWgvJk2FEVRDoNdJhXTJaqTAyinhKTWmpZMDJn/uJiG4hvgiJIV/kyLG7R4hj1E2D+OroMXzLNg3zUpNgHfIqlaFDx3Z0WIAuC3MU/JZhLljMvRUWHgpoU5AYLCpGbQgSxa8vHSFAXl7ykpesyBOPOoaxIJGhV3cianTIIYc0IsqIq/xH9Bh20SAGHMlEBBFIkwmlvApu0MVw274IGBJiIicCaaaB6ZoMt+JDKbLy3qXMEFd1BoirOQtkx91ITfuU6tKpg4iIaNmeKJkImkiZaJq0GvIguoAMICSKaUXDkFwExLYRAuQGURKdGFakIHHhkYLEIJhnSFEYdONGTrzIpUIMhgnGZpsqiMTJzytEFDHgvfNIEQHn0IN3LuzPWxctkDrQsSKKVPUk1ttiiy1am6w00utf//qWtjKbw3vbV8ciUiEqZbvIhSJZx8Fwi4whHW94wxsaiREl0LoohSEixqgbhGR9ZEVdgqLanXbaqd27w3JFFOzP8VpPd4XjRD4AMZlujkcQ9BHNFQwchD0NI+rnbSlsiq4PqYH+nHrred+PhF1yySWtRsHYW9ucChSxUGwfQrEKIEUCZgvhToo6GExINSFuiBwDqjWVl692xbnzGW9e+oiHX4WqDLgQPsMuhF/Ej7FFGBABrauiBtJR6mJ47opXebmVttKiKzpAvi2HOPhOyP+II47o1l133Wb07UPKg1xLE9ivjhnL23fz7saeRTfIPbLjt9lHred710MVSiIVIazBTBApCQYOlJ68a91aWUujsC2lx0Oq9kBhVMoSKD0Fh3XTIqAczcOneCn44447bkVhGcVbRV62wfuTW7YdZIGnpgiSR4mYBKMD+X7EgMEFqQTdJUgC2UMcFPO5gZK5AUgD485rVxyIaHpfRlb6SCrBSGYFiTx6UQQ1KAoAGXP7EvpHCpAPUQAev3188pOfbGTSzA1ev5kbog/um2HbohRSDOTxpJNOaiQZEaljUH+g/dZxShmYnOkz25RmcDyOATxrzQ2CVSE1B8GiYrpcsOFCcqaKZSlErYU8MPlhoEgpQwVZlKDPkQEP+VhKnvHngVG0+s7lWSlNuWRFXkjGbrvt1vLOCrpEGIR+KV/3y6fckQPT7oR4g5VjGGsOpgOdiCwy5JPh8+m8b158zSAA8ojUTgfEtbprCtZBEshwQcRCOsR/a5AXEqLIcTKm2p9aiKp7UFuB5BQxGkak5mDh0aJS46+DYNFBAfLYkAKGWVhfuF/Ol3d31llnNU9Oa6KqbsvzhLx2EyJEgEdFeQMlKa9rHLLWMGTBLZgRBYVdtm19RWLVlSA8TLnLzQJvz3dp/1paoBynIgawsrB8nxjAyogBTCYGYJ0+MQC1EFIGZJQ8T0UMYKr9mbthDog0BtI7zMQgWHMIOQgGBloL5XoZY1XcFKK+c2FgBVU8ehXXjDvPrtICnoVPhV+lDyoSRhlaFpkQgRDCpby1QqlXqBAvBc34ix4I41q/lKzlGYNE10YTPHeyoPBwNoV6/XoYsJ2ZEEj1BsivyNVMIFVWKQGRD6kGhHW2UPvgmtJyq/5A+syxBMF0CDkIBgaiBYw4JVjv9aFr62Kk3bdAXlfLGSWHKEg3iCoIGws3KiIrb4xBF55FLhSJ8cYoZSREesEzBVmeYEUcEIy6iY2ogn1M5eEFw48zzjij22GHHVrqSueAG2/NBEirOpWCgVoiWCuD9JTIlLoYdQXmEEwFA5UUHxrzrdbGUCXtjAiIkdxFFmYDNxXTQQEicGp3pClE34JgKmQIUrCoWNkQJJXjhgjxenj4wqq8fcbevQt8L++oFkEdgdoDuUjLgHUUnokeVIhYZEBEgqJVROa17VvXRETrIhVqGdyCt/K86huClWPYhiABQ0x+DDEiByZymimg+l8xodQWImp9sqGmgEGV9zc5kZz4XjSAjJEv0xOtj7xKcwEiirwaLuMuiwYSiZKpgVDwilzw5oX81ROIGNinaBdZty+RMdEz+zCLwfEpnlWAqKjWfAO/B5mVdjDJ02cIsWgBIuw7sxoQcBE3hKUKMYcFGYK08CCniRwEAwsKi9Hm/RfkT00n9J1oQikIUYUnPvGJTXEWLCPd0F8fGHrRBlXbIgiquUULal2V5JSr9IbPTUcMRgcMPEMpDdCPCJELXQuMLu9aXQpDxODqXpF+8NAey5CTGwWAlq10FnIByIC2xIKiV3UsZE73DVKBuDLURnb7XERBu63XyIMBWqYuao9EQMi64/EQBUAsEAgdOD6rdR2PGQsIhvW0OLp5mfUtbxlgYJGMyeOigwBCDoJgEhgM3h2yIBJR3l8wGhANYnBNDkQw+0V8UgVuqMWoIqHGcTO6CCYP3fJIAEOv6p8BlwLghet+4eGrR7CcRwGRqJoG62ulNVsBabCu70S4QH2NKAUC674dIlzuufD1r3+9LSOtoH5AkaFhW47L8Sk2NBpcFA0xFskQ5dACKVJmvyIPFT3xud/usyCYjJCDYCBhIMzqzheQZz300EObJ6UmoV8wprVLa6NiRWNwJxeYAQXLA+MF8ggt/+pXv7ptU0h4rmCAeIn9nLVj1VkxFRw375C3ytObCmoktF3yRBmcYHo85znPad66mhZGmTdt1oCZGOCmW9IE/ktRAx46wyqVIOdPHpwH5MLcA4WsZAWJlPKSGpAC6HcFqJthwEUTGGT3DWGcLSd6JWrhM+vbl5t2iRpoQ+TpM/g+F/Hwniw439IGohfkl5zUvA6/x7pafq2jy8EyiITXYFnrSjUEwWSEHAQDCWHSydMJ5Vd5T8DbEvZn5GsoEkVnHYqbp4RcUNo8QMZXERYIt7obH8/r5S9/efOuKHlQ0FjGlREw6tZnhtCIKCALm266aVPiYJIibxEoXcfIK7Su10AJM/yOzTE6NnPy++SAwXCscseOx/JC2IwUZW/ant+AoFhPHplxYCTAXfcoeV4hzzje4PTwP/k/PfPOGWe5d8bX8CK1LW6+dM455zTDzxvXAuu8OD/loUsNOE+GJqlXUKOizVAIX82BVFdBFMG8DcWvogFFTqWwNtpoo1bM6HgQCp+RLzcXQ04MBLNPaQB1MbaL2BgSRhYYfMespgIBsT7ZdtMmBEG6TR2Fm0uJiJB/QH7IiyhEEExGhiAFi4rphtP4XCjWDWSAgqyQrboDHpeuBQqQ8TakyI1ohFIZd8qUUaUshV7Nrze3nlFQaU6hqk7nbSnWsqzwMI+egmbAHRcFLVJAuSoao1jdHAd4mow9A005IxgUsP0rcmM4pCccs2p4hV+MNgOiAI4X6XjAsZvz76Y6vEikgyJHEHid9oOcvP3tb2/RC5XujIHPjNs1+Inx8fsRH/lyx7wmMUpDkAYZZIEsSz+QWTJGdmYC8kfWREdEHcgp+RomZAjSwoOjkshBMDAQtj344IObR8STrg4DYVGfIQA6axSHUYqUmspueVhhd5GBffbZp3l5wsUEvHKtjH+1LPL+Ku+qspyxZ3Qvv/zy5okxugw8o84LKw/Qe9sDhERhGiLBK9RyKUwsFMy4K2JctmxZi2I4lvXXX7+1rzlGEQ3r1O8Dx+R3Ck1LdSAZvEPDm5AikYgHPOAB7XgoRdtESuzLsSiIq+0pptSCGYwmXBvaL8meyNdMiQGQUZEOUQrplWEjBsGaQ8hBMDDgRasW59UzxOXR8+49+0ylOWPP8Fd3AaPP2Eo1AAPs+8mwDTCH3nhmyykoUxkuDMwLl/fV4WAZed46BnAcRQ5snyHXriZqINwrPA0UsIIyyzLYHrUNXh/F7Fg9ant+k9cVSbBtBr+2AfZvHb9VMZzIgpHPUh2OvWBfRYSC0YTOA5EQ3TyzhYgc2e539gTBZESDBAMDIU43o1lrrbWa8jKQRlW5QTC8d1EDD5EBXlN1ETC2wug8KNEFkYX6jtFkyD0qfeaWt1ITBtIYLqPIzPhluV+EQX+48CsPHFGRwwfGuoy373heQrNqAbxHLMCxM+iMuHUcwzvf+c52bIrJ/BaRAlEOKQZRD5EMhKK2bxvW4yX6zHtERK2B6nm5aGOlkSlRBttDPEA6Q648CIJgrkjNQbComC4XzGMWOhcpYCSlDnjIjC5Dyjv28J1lpQOkCBhfhlMBYd121xAZbWO87PLuQaheaF7xV5EJ5ECen0eGUNgub52B5rm7VuyzIG2AQDg+kQ01DuXtW9bDcYlAaEmr++ojH/bte5EG27C//m/qT260nG37T5AOx+K3IQyW1+qm8Mx79Qd+r+XWJFJzEKwJpOZg4UEXJXIQDCQYPOFPHnn1fzPiVSvAcJaR9szAMuhqE0QQFCpKDajw1tUgfcCL70NYVX1BEQOwTLWmgahEefMMfu2zoDCyjo/xBsu0i2vsGK0jbaE4sIgBOF7793vs03KTf5P39VltWwSB0UcmEKFaXtGlbRhoI+WwpolBEASjhZCDYCAhZD5dT/9UYESNWtaKVoaSARYpYEAZcMsUtD+eddZZ3XHHHbfSeQoiFyIM2tMKogD60LUq+s6xrgza3BQTgu2JBCgydLOfVUHhZf9/kD5QHzEZiIfiMmmGqmVwnFMBgdDGZrspXAyCYCqEHAQDCbduls/vQxi++vcZWGAs+/BeyB10IOgiEJI3K1xIHswj0ErISKpdMBCn9mW7NTfB8ronDBgSlq4xs9IWti3HjyCYMVDbLkhHMNAgTVHHJORvfYbb7wHbZdDBsUL9Lu2TfkPBcrYHjrX2W8/2434AyIt2t9perQNmLPgPECijguvYgiAICsqgc+OlYNFgOt1UN8ThzSvQqzYtRXsmGSoelG5gWBX4GRJkGJABNG9729taESPDLVXA6PHYRRRMjDMtTpqAQRRF0AapFVCBotA+A+sOeFITjKliQPlNbYk8fsTE8qeffnqraRA1MEBGTYHXpjqaZWDegH3c/va3b8NtDKJx/H6nmfi2I6LhWMwzsL4iSikKkQLra6WUDrFfx6YjAhh+BYciDwo1FScqiPQ/eijMNGAHoVEEqVgRGfB/mumvE8N/tMUWW7T/0f8pwlJDnVYHBlcN8o2XdHdUCigYXpB51+EgytmogDOVgsRgUdEvFBPq9tAW6GYxDKiebETApELV/Yr+DApST8Cg8o4NQ/LeOFsDgBhNOXfGmWwzhIYZGTpkm+YIKN5j4E3BYzSRC/s2t17Xgm1IUSAC7ownQsCDNzjJPhlwpNosAsbWe/tWXyAKseWWW7bfZB3HoRjSuogCwqOYkPfOyNuPfeuSQGYcg2M0rEl0gsE1tAZEBMxjUHMgMuF3HHPMMe2ByBga5TeZkGc5v90cB7/J/QCQJsfkPwO3BfZfbb311u396mCQC8WcK10wHsFwwyhz+iAFiQsHNVMhB8Giok8OhNsZNO/l+BlVRhY50HbIkIEBMIyiEDtjyOiLPIgiMNw8Zi1/PHNCXuSAseXpM56MrAp/2/DeaGOV/sL5IgxG5ToO+3SMgE0DA6OuwfhbhY+6Ihyf+gXRDp69tIVogs/8Np7rsmXLmtdjkJF8v/WkFByz47V9EQKRAiOaTWDUoeHuffYH/hcRCoWJChKlRRAp+0dO3CjI7zcW2FApxMB/qk5BJEJkAxFBtEDUAuFCwlYXg0wOEEnETColGH7suuuuLeIVLAxCDoJFx3QtZrx1IW/GV7cAL5uHy5jrSmAUjTLmjTOq5hQYX6yqnxHQHcC7lj4wOwE5sE3bQjZ469IGigUZTzMLkAPjkxX2CcvvtNNOzYM3Z98sfSQCoZAiEJI3xlhKglFmFKUIGF3jaW2f8bc8r9xnSI10hUJE6+tWUMwo/eH3Mdw16AmhQXoYdNuRLrCONAESRDHqqpAmQAbsVzTA2Gj1Gkbq+m+1cUpR+J3SD45T5OCwww5r/42Ih22a4Li6SItZEIwGQg6CRcd05EBunYcrrM7IG5Akb87zcyMl8wgQBTlkIXoeu7A8r5uxF+7nwVtG9MEYYumIaktUzCdHrs6AB854gpvpqODnrWujVAPAWIsWqBWwLx0B4LU0RVX9y2mrG7Bf6zpW21PgKLLhM50TfpfXohjeI0G2gwhVMSQi4D9AFqQ9arKi45ROcPEiSwiOaIftu+GTbdZ7JAIBMZYZkfKb1BYIsSNM0gwIhZHP9b+sDkIOgmA0EHIQLDqmIwezBSOq2I+njSi40RKPWWid0XY3RwWMNS9gKaMIC2Ll/5qvGzSFHATBaCDkIFh0zBc5CGYP1z0lMF8IOQiC0QC9kDkHwcBBKkA7Yn+mgbz65FkCwvcK/QrWU6zXJ7vC6SIGCvPcRXEqKAZUGCgX7/bM7rfg2c2Z5gq1BQoF+1AUJx0yHUQ6dC9Yd6oBRn6Xok3e/qWXXjrhd84F80kMgiAYLYQcBAMHoX91AwroQKU9w60IT/5digDk9Kv6/Dvf+U6bd6DuoIb6yM0bYqSzQTW+Qj3rg6p/RYCgDVDVvhZKLY327VnLoW1ZtoYIKWZESqoewrH5DOT6FQ+qFZDnR3D68LukPyznN1hGnUBNWPS9+gZERjcFSAHUJEWzGqynHkG7Y/0/QRAE840MQQoWFTz/yUOQVNHrx1eopxtAlwBjra1PN4E2QwZaztz8AflzQ4dECRheNzgCnrEiRt64tkiV+wyrlkYGlydv7LBnhtr3qv8dk7slKtJT1W9fOhSEyw0UElHQmWDAke0obFTspyNCtIN3r9BQRMIApoL1tCAy/pY76aSTGul4z3ve04oDFTWKCoh+KGx0XEiINksdGuYnuJukrgqkxX4UZw4KBnkIUhAEM4cOsEQOgoEBz1hrHePI2xdaFxFgMLXyMca77bZbM9iMPi8aYbC8Wztr50MYKnIgHSGlIALAAGs5FI4XYWDohfiF8t1CWXcDMNrWF7JX7e+YLOtzZMWzvLpWQ7doRqwtz7AjOCr/TVREIiYXP1ZEAUGxHGJiWwYU+Z0iGYopESGzEEQ+zErQTSFqgkjUrZg9I0JBEAQLgZCDYGDAAGrx86xtz7wBxpfXrCVPGB9EBBhkEQavkQDvvWZQKxfPGCMbIgLGImvzqxkFtmeaodZAaYFax7PQf73XRmlZBIJXbJ/e259j9aydEOoOiY7Ta9txbLUtqPVAZMLvhEqP1P7VTyjUNNSIR276o9bF/nEGQRAsFEIOgoGB6YAGBokSgBHAwvYMM2Nr3LFBRnvuuWf7jkcthM2AGqmqWp4xLiPNiDPApigKkzG47qdgZoGQvMiASIORxRUVYOilIBhoLZDSBZaV+xcpkBZAECzHsDPSPkNo1AEoZrQtcxW8N0jJoCbRCscjXSI6AJ4RGkbftmzDnIb/397d4zSShVEYntnBOEbk7IYYAgQRIgGJjJgFILEDcjJYB8sgnclIp59SX8mFWtAzmsZlz/tKlhu7qlxWd/Od+/2c6zjNk8obHBV5IPBWIG5Gf4JnIici4lfQKGNslM9GGQV0AXWg/i9wyyYQAjIFArXywliVv0/nExgCv1S8Y/17159AWBACriNl72creJ8pYAvc74/VMOj6XneeP8sU6HsgTtgmC+Ieeg6URhwrkI9rOs99OM/57huOIzx8JyUP5zBhIj58LyUOZRD9EGyZZT64Ki6FRhkjdgO/pxIHsVF2xeeA+LCbo4zGr0STIrtjjZj2gFgSiYOI3YA4qKwQi2aMCS4dJYH/ShjILMiO/AiCQHljacIgInaLxEEsEs2Edj28ubmZtme1f8F7CAcTC3wJbK08kH7XgGiiwSTDulHSR/Ac0CegRGGq4WewtbPRygFPhI8+zziiEoYphOHXsI6JBYZPvr+xzbJ6EbEJEgexSJgSqcUL8urqpgysqO2VwOjIylqTnwZDDYheH1mG5+fnqUdAY58eBc19TJSMROLl5WU6xlih9Pzj4+M0SujZuKNeAKtzEB7GIN/e3qbXBX/XGiZF/A6GmRJkEDRB6nNwT+6bz4IdIwkC19WI+PDwMH03pkzec0+EgHFNPRbGHN27UkVExFeTOIhFIkUvW8CnQAf/ycnJlB1Qc7e652oomBIJTIE0KAqwArWmQc167ItNAQyHQ4GfQLANs6BsAoFIcLztkXkVGF0UzGUdeBWYVLB9s94I96Ph0GdoCJRh0DQ4piPAMVFGwBbNhMHT09NkxUx8MD0iVNyDRkSWzbIjGhcJCddzrhFONT/TEl6PiPhqEgexGATqi4uLyUnw4OBgEgC8Bazc7+7upnKBLn8B3KraRICxx/39/ck0SEA3Rmh7Z5MFpg6IB8Li9PR0WpELtmySr66upiZIGQZ7NphSYGLEgdCqXYlBduDy8nI6VpqfU6GxSuOWzhXkCYP16QjZDmKDKDk/P//t8PBwMjW6vr6ejjPV4Byjie5Z7wCRYiLBubIjwweBa6LsRkTEV5M4iMUg4AriVs739/dTip2BkYfVPFEgS+A4Ad5oIJdAo39KD45RGmBZbISQMPAeC2LTBESAtP4wHFLb53Ug4HtfUHc95wrkPk+WwspeSYHfwBAChIfVvfNkFqz6BXKf52Ek0bHeJwZ8tuDvnjx7yFTIeJydnU3lC54GzlHCgHNdJyLiq+k3TywGGQCB2r4Cx8fH04paGl8QZ3xkFe816X6ZASNzVugaAGUUCASOhzIABACTJMFX/Z85kX0IZBq8BgKDAJARcD02yzIEAj0BIuOgNMFAyYiejARxAp4Jegtci4i5vb2dNlrS5+B7eF+gJ0ZkIggEe0goFbhX44i8DJQZRqZEKcX34W0AwoRBU0TEV5PPQWyUz3wOrKIFzMHoMxBgB1Lxn62wZQVkGt7jelb6IyPwns/eH4z/Q7IJ/xSZCiIFyiLcD4+OjibXR5s5rW9KtWTyOYjYDfI5iMWzLgzgH+26MMDPpN5/JAzgeh8F/s/eHzjO498whAFkD/Q9EDMC7bYIg4jYLRIHEQuCwFBy0Cip1BARsQkSBxERETEjcRAREREzEgcRERExI3EQG8WkAcvh2H6Ma/r7jIjtp1HG2CjDtnjsZRDbi30muFru7e19fyUitpFp+urbc+IgNoYZ/9fX18lLILYbe2AkDCK2n8RBREREzCAO6jmIiIiIGYmDiIiImJE4iIiIiBmJg4iIiJiROIiIiIgZiYOIiIiYkTiIiIiIGYmDiIiImJE4iIiIiBm/r1arP7/xx/efIyIi4n/MarX662/Ah/Gp0Ju2LQAAAABJRU5ErkJggg==">
            <a:extLst>
              <a:ext uri="{FF2B5EF4-FFF2-40B4-BE49-F238E27FC236}">
                <a16:creationId xmlns:a16="http://schemas.microsoft.com/office/drawing/2014/main" id="{957FF036-2606-4E9F-B152-3BAC414308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">
            <a:extLst>
              <a:ext uri="{FF2B5EF4-FFF2-40B4-BE49-F238E27FC236}">
                <a16:creationId xmlns:a16="http://schemas.microsoft.com/office/drawing/2014/main" id="{C520E92B-C2BF-43BC-A678-D429685AE8A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52" y="848541"/>
            <a:ext cx="3163749" cy="2419588"/>
          </a:xfrm>
          <a:prstGeom prst="rect">
            <a:avLst/>
          </a:prstGeom>
        </p:spPr>
      </p:pic>
      <p:pic>
        <p:nvPicPr>
          <p:cNvPr id="9" name="picture">
            <a:extLst>
              <a:ext uri="{FF2B5EF4-FFF2-40B4-BE49-F238E27FC236}">
                <a16:creationId xmlns:a16="http://schemas.microsoft.com/office/drawing/2014/main" id="{2ACA4569-D6F7-43AD-90DA-FA664C1938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530" y="839449"/>
            <a:ext cx="2766665" cy="2419588"/>
          </a:xfrm>
          <a:prstGeom prst="rect">
            <a:avLst/>
          </a:prstGeom>
        </p:spPr>
      </p:pic>
      <p:pic>
        <p:nvPicPr>
          <p:cNvPr id="10" name="picture">
            <a:extLst>
              <a:ext uri="{FF2B5EF4-FFF2-40B4-BE49-F238E27FC236}">
                <a16:creationId xmlns:a16="http://schemas.microsoft.com/office/drawing/2014/main" id="{8629A108-8B90-4674-85BF-5A90038419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155" y="839449"/>
            <a:ext cx="3568393" cy="2532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4746FF-AD12-4FDA-A619-4C9619286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2" t="8421" r="21540" b="39487"/>
          <a:stretch/>
        </p:blipFill>
        <p:spPr>
          <a:xfrm>
            <a:off x="234924" y="4172264"/>
            <a:ext cx="3378276" cy="2254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5F512-9FD7-43C5-B843-C70F2BCBC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3" t="14017" r="23675" b="36992"/>
          <a:stretch/>
        </p:blipFill>
        <p:spPr>
          <a:xfrm>
            <a:off x="4082129" y="4172262"/>
            <a:ext cx="3242066" cy="21110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7F1E3B-C1D1-4498-BD2F-DA65A21AFE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1" t="12650" r="9445" b="36374"/>
          <a:stretch/>
        </p:blipFill>
        <p:spPr>
          <a:xfrm>
            <a:off x="7695512" y="4117228"/>
            <a:ext cx="4107408" cy="2221089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9E0DCDA-EA40-476B-BD48-9B2A9C64E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803" y="111528"/>
            <a:ext cx="2456393" cy="48973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4000" b="1" u="sng" dirty="0"/>
              <a:t>UI Design</a:t>
            </a:r>
          </a:p>
        </p:txBody>
      </p:sp>
    </p:spTree>
    <p:extLst>
      <p:ext uri="{BB962C8B-B14F-4D97-AF65-F5344CB8AC3E}">
        <p14:creationId xmlns:p14="http://schemas.microsoft.com/office/powerpoint/2010/main" val="6087989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u="sng" dirty="0"/>
              <a:t>Blender &amp; 3D Environment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1200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Anthony Hunter </a:t>
            </a:r>
            <a:r>
              <a:rPr lang="en-US" dirty="0" err="1"/>
              <a:t>Hinnant</a:t>
            </a:r>
            <a:r>
              <a:rPr lang="en-US" dirty="0"/>
              <a:t> - Primary</a:t>
            </a:r>
          </a:p>
          <a:p>
            <a:endParaRPr lang="en-US" dirty="0"/>
          </a:p>
          <a:p>
            <a:r>
              <a:rPr lang="en-US" dirty="0"/>
              <a:t>Francisco Tirado Perez – Secondary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7899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0CF5F-7145-4AC8-B659-D6D35C116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Blender</a:t>
            </a:r>
          </a:p>
        </p:txBody>
      </p:sp>
      <p:pic>
        <p:nvPicPr>
          <p:cNvPr id="4" name="picture" descr="Blender Interface">
            <a:extLst>
              <a:ext uri="{FF2B5EF4-FFF2-40B4-BE49-F238E27FC236}">
                <a16:creationId xmlns:a16="http://schemas.microsoft.com/office/drawing/2014/main" id="{FD9EC092-6640-414D-9DF4-4878FBE218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855739"/>
            <a:ext cx="5590579" cy="31465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B9881E-2FAA-4F75-9801-DBB6B2BA0BCC}"/>
              </a:ext>
            </a:extLst>
          </p:cNvPr>
          <p:cNvSpPr txBox="1"/>
          <p:nvPr/>
        </p:nvSpPr>
        <p:spPr>
          <a:xfrm>
            <a:off x="595618" y="1855739"/>
            <a:ext cx="51592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Blender is a professional open-source 3D graphics toolset used for modeling, animation, and interactive 3D applications.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Free and open source.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Flexible enough to fulfill many of our project requirements at once.</a:t>
            </a:r>
          </a:p>
        </p:txBody>
      </p:sp>
    </p:spTree>
    <p:extLst>
      <p:ext uri="{BB962C8B-B14F-4D97-AF65-F5344CB8AC3E}">
        <p14:creationId xmlns:p14="http://schemas.microsoft.com/office/powerpoint/2010/main" val="24428486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24AF-E408-429B-84B0-2B38D485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3D Modeling</a:t>
            </a:r>
          </a:p>
        </p:txBody>
      </p:sp>
      <p:pic>
        <p:nvPicPr>
          <p:cNvPr id="4" name="picture" descr="table">
            <a:extLst>
              <a:ext uri="{FF2B5EF4-FFF2-40B4-BE49-F238E27FC236}">
                <a16:creationId xmlns:a16="http://schemas.microsoft.com/office/drawing/2014/main" id="{2D3A5626-1DEF-447A-BF34-F0187A2F444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8988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0F95C76D-B33B-4918-B37D-E031E529F510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588968373"/>
                  </p:ext>
                </p:extLst>
              </p:nvPr>
            </p:nvGraphicFramePr>
            <p:xfrm>
              <a:off x="8462332" y="3445466"/>
              <a:ext cx="2217471" cy="2236505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217471" cy="2236505"/>
                    </a:xfrm>
                    <a:prstGeom prst="rect">
                      <a:avLst/>
                    </a:prstGeom>
                  </am3d:spPr>
                  <am3d:camera>
                    <am3d:pos x="0" y="0" z="731204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33125" d="1000000"/>
                    <am3d:preTrans dx="-5023694" dy="-7319185" dz="-486317"/>
                    <am3d:scale>
                      <am3d:sx n="1000000" d="1000000"/>
                      <am3d:sy n="1000000" d="1000000"/>
                      <am3d:sz n="1000000" d="1000000"/>
                    </am3d:scale>
                    <am3d:rot ax="-3783221" ay="4163204" az="-3689555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7973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0F95C76D-B33B-4918-B37D-E031E529F5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62332" y="3445466"/>
                <a:ext cx="2217471" cy="2236505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8BCBDC6-4C5C-46D1-9228-95E367561D4D}"/>
              </a:ext>
            </a:extLst>
          </p:cNvPr>
          <p:cNvSpPr txBox="1"/>
          <p:nvPr/>
        </p:nvSpPr>
        <p:spPr>
          <a:xfrm>
            <a:off x="838200" y="1904281"/>
            <a:ext cx="3540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Blender is used to build 3D models for our hand to interact with.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make a table with 5 cubes, a plane for a ground, and a few other objects</a:t>
            </a:r>
          </a:p>
        </p:txBody>
      </p:sp>
    </p:spTree>
    <p:extLst>
      <p:ext uri="{BB962C8B-B14F-4D97-AF65-F5344CB8AC3E}">
        <p14:creationId xmlns:p14="http://schemas.microsoft.com/office/powerpoint/2010/main" val="15850724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53B4-1D3F-4590-9782-ED2B39FE2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Hand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5845A-ED91-4E99-BDFC-1359A2989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 sz="1800" dirty="0">
                <a:effectLst/>
              </a:rPr>
              <a:t>“Realistic Hand 3d model” from user “</a:t>
            </a:r>
            <a:r>
              <a:rPr lang="en-US" sz="1800" dirty="0" err="1">
                <a:effectLst/>
              </a:rPr>
              <a:t>mohammadalizadeh</a:t>
            </a:r>
            <a:r>
              <a:rPr lang="en-US" sz="1800" dirty="0">
                <a:effectLst/>
              </a:rPr>
              <a:t>” on free3d.com.</a:t>
            </a:r>
          </a:p>
          <a:p>
            <a:r>
              <a:rPr lang="en-US" sz="1800" dirty="0">
                <a:effectLst/>
              </a:rPr>
              <a:t>Textured, rigged, animating, and scripted in blender</a:t>
            </a:r>
          </a:p>
          <a:p>
            <a:endParaRPr lang="en-US" sz="1800" dirty="0"/>
          </a:p>
        </p:txBody>
      </p:sp>
      <p:pic>
        <p:nvPicPr>
          <p:cNvPr id="4" name="picture" descr="HandFront">
            <a:extLst>
              <a:ext uri="{FF2B5EF4-FFF2-40B4-BE49-F238E27FC236}">
                <a16:creationId xmlns:a16="http://schemas.microsoft.com/office/drawing/2014/main" id="{FC36E61B-1745-4E93-8D29-25B1AECFB0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8" b="-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713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D2325-CD37-40B9-A6AE-DBEE43AA6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Animation </a:t>
            </a:r>
            <a:r>
              <a:rPr lang="en-US"/>
              <a:t>&amp; </a:t>
            </a:r>
            <a:r>
              <a:rPr lang="en-US" dirty="0"/>
              <a:t>Rigging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FF790-A001-4ACB-9C74-F8355231A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r>
              <a:rPr lang="en-US"/>
              <a:t>Blender allows us to create animation skeletons to rig our models with.</a:t>
            </a:r>
          </a:p>
          <a:p>
            <a:r>
              <a:rPr lang="en-US"/>
              <a:t>This is how we set up the hand to animate and change based on the input from the </a:t>
            </a:r>
            <a:r>
              <a:rPr lang="en-US" err="1"/>
              <a:t>dvice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9E6906D0-2778-4B1B-9D1B-D617F5997ED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147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0D2B6-5B2D-44A2-8F34-6FAFEC74E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</a:t>
            </a:r>
          </a:p>
        </p:txBody>
      </p:sp>
      <p:pic>
        <p:nvPicPr>
          <p:cNvPr id="4" name="picture" descr="physic settings">
            <a:extLst>
              <a:ext uri="{FF2B5EF4-FFF2-40B4-BE49-F238E27FC236}">
                <a16:creationId xmlns:a16="http://schemas.microsoft.com/office/drawing/2014/main" id="{C019E0F8-D77C-4AD4-9680-5A991C8C89B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53" y="1492885"/>
            <a:ext cx="2329815" cy="42983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60AF2-A11B-469A-8ED7-349B33CB46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666999"/>
            <a:ext cx="7499248" cy="3124201"/>
          </a:xfrm>
        </p:spPr>
        <p:txBody>
          <a:bodyPr/>
          <a:lstStyle/>
          <a:p>
            <a:r>
              <a:rPr lang="en-US" dirty="0"/>
              <a:t>Blender has a built in physics engine that we can modify for our use</a:t>
            </a:r>
          </a:p>
          <a:p>
            <a:r>
              <a:rPr lang="en-US" dirty="0"/>
              <a:t>This allows us to set collision boundaries, and physics behaviors independently for each object.</a:t>
            </a:r>
          </a:p>
        </p:txBody>
      </p:sp>
    </p:spTree>
    <p:extLst>
      <p:ext uri="{BB962C8B-B14F-4D97-AF65-F5344CB8AC3E}">
        <p14:creationId xmlns:p14="http://schemas.microsoft.com/office/powerpoint/2010/main" val="381560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97F1D-47B8-4365-BB14-9D1DC19E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Expenditures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428C4C-C490-4EDA-9B61-16D29F6D13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212892"/>
              </p:ext>
            </p:extLst>
          </p:nvPr>
        </p:nvGraphicFramePr>
        <p:xfrm>
          <a:off x="1302774" y="1991031"/>
          <a:ext cx="8606335" cy="44191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56877">
                  <a:extLst>
                    <a:ext uri="{9D8B030D-6E8A-4147-A177-3AD203B41FA5}">
                      <a16:colId xmlns:a16="http://schemas.microsoft.com/office/drawing/2014/main" val="2579319522"/>
                    </a:ext>
                  </a:extLst>
                </a:gridCol>
                <a:gridCol w="1802679">
                  <a:extLst>
                    <a:ext uri="{9D8B030D-6E8A-4147-A177-3AD203B41FA5}">
                      <a16:colId xmlns:a16="http://schemas.microsoft.com/office/drawing/2014/main" val="4138049521"/>
                    </a:ext>
                  </a:extLst>
                </a:gridCol>
                <a:gridCol w="1264782">
                  <a:extLst>
                    <a:ext uri="{9D8B030D-6E8A-4147-A177-3AD203B41FA5}">
                      <a16:colId xmlns:a16="http://schemas.microsoft.com/office/drawing/2014/main" val="195924938"/>
                    </a:ext>
                  </a:extLst>
                </a:gridCol>
                <a:gridCol w="1264782">
                  <a:extLst>
                    <a:ext uri="{9D8B030D-6E8A-4147-A177-3AD203B41FA5}">
                      <a16:colId xmlns:a16="http://schemas.microsoft.com/office/drawing/2014/main" val="1362492838"/>
                    </a:ext>
                  </a:extLst>
                </a:gridCol>
                <a:gridCol w="974027">
                  <a:extLst>
                    <a:ext uri="{9D8B030D-6E8A-4147-A177-3AD203B41FA5}">
                      <a16:colId xmlns:a16="http://schemas.microsoft.com/office/drawing/2014/main" val="4000079669"/>
                    </a:ext>
                  </a:extLst>
                </a:gridCol>
                <a:gridCol w="843188">
                  <a:extLst>
                    <a:ext uri="{9D8B030D-6E8A-4147-A177-3AD203B41FA5}">
                      <a16:colId xmlns:a16="http://schemas.microsoft.com/office/drawing/2014/main" val="2643119294"/>
                    </a:ext>
                  </a:extLst>
                </a:gridCol>
              </a:tblGrid>
              <a:tr h="389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Part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Description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Supplier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Amount Ordered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Cost Per Unit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05507671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C0720B015F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Vibrational Motor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3.354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908433257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MAX6897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IC Sequencer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513351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TSV321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Op Amp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7.41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61622940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NX3008CBKS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Dual Fet</a:t>
                      </a:r>
                      <a:endParaRPr lang="en-US" sz="1100" b="0" i="0" u="none" strike="noStrike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0.467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30787581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AD5248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Digital Potentiometer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2.525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37.88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9535518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TPS62823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Power Regulator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Mouser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1.63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03139503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TCA954A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I2C Mux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Mouser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4.53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71229940"/>
                  </a:ext>
                </a:extLst>
              </a:tr>
              <a:tr h="389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MMA8451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Accelerometer Breakout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Adafruit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21.02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667435171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MMA8451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Accelerometer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41872573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1N4148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Switching Diode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55042248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NXRT15XH103FA1B040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Thermister</a:t>
                      </a:r>
                      <a:endParaRPr lang="en-US" sz="1100" b="0" i="0" u="none" strike="noStrike" dirty="0" err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5647512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WP154A4SEJ3VBDZGW/CA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RGB LED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Mouser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2.05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6.15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61850077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CM23-1.9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Peltier Device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10.404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52.2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34683933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DRV8836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H-bridge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Digi-Key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75894905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Inductor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470 nH Inductor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Arrow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0.378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1.89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41053834"/>
                  </a:ext>
                </a:extLst>
              </a:tr>
              <a:tr h="38992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Surfance Mount to DIP converters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Various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Various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101.8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82245183"/>
                  </a:ext>
                </a:extLst>
              </a:tr>
              <a:tr h="21662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Total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291.51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91239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996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8BD59-D6D8-42CF-A859-1E0C2493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Logic 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59CED-AB3A-4C3C-ADA3-249DB2B2E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Blender incorporates logic bricks that are associated with objects, allowing us to incorporate basic scripting behaviors like camera movement and key presses.</a:t>
            </a:r>
          </a:p>
          <a:p>
            <a:r>
              <a:rPr lang="en-US"/>
              <a:t>It also allows us to associate integer properties with our objects.</a:t>
            </a:r>
            <a:endParaRPr lang="en-US" dirty="0"/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81BD1684-1E6B-4594-8829-435C678729B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15" y="688573"/>
            <a:ext cx="6695585" cy="28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435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E8B6E-D354-42F6-A4C1-DA45A945D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Python Scripting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40496-0FDD-4724-8DA2-40E1C6363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Blender allows for python scripts to be associated with objects and applications</a:t>
            </a:r>
          </a:p>
          <a:p>
            <a:r>
              <a:rPr lang="en-US"/>
              <a:t>This allows us to use scripts to perform more complex actions</a:t>
            </a:r>
          </a:p>
          <a:p>
            <a:r>
              <a:rPr lang="en-US"/>
              <a:t>This Is also how we incorporate the file i/o to communicate with the device driver</a:t>
            </a:r>
          </a:p>
        </p:txBody>
      </p:sp>
    </p:spTree>
    <p:extLst>
      <p:ext uri="{BB962C8B-B14F-4D97-AF65-F5344CB8AC3E}">
        <p14:creationId xmlns:p14="http://schemas.microsoft.com/office/powerpoint/2010/main" val="177379491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3390F-452F-4CAF-A82A-B4BBBF12F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Texturing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ABF5-AEEF-415D-B1AB-344E4CA71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We can edit textures on objects to give a better look.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17CB1AA4-1E6F-4FB2-9134-954AEB4BD3C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578" y="94551"/>
            <a:ext cx="560959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329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FB5D4-BB98-4270-8D97-E57E0C8C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HTC </a:t>
            </a:r>
            <a:r>
              <a:rPr lang="en-US" err="1"/>
              <a:t>Vive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E27EA-53F2-4894-AD85-B4A1072FB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628868"/>
            <a:ext cx="9905998" cy="3124201"/>
          </a:xfrm>
        </p:spPr>
        <p:txBody>
          <a:bodyPr/>
          <a:lstStyle/>
          <a:p>
            <a:r>
              <a:rPr lang="en-US"/>
              <a:t>The program is also made to interact with the HTC </a:t>
            </a:r>
            <a:r>
              <a:rPr lang="en-US" err="1"/>
              <a:t>vive</a:t>
            </a:r>
            <a:r>
              <a:rPr lang="en-US"/>
              <a:t> headset</a:t>
            </a:r>
          </a:p>
          <a:p>
            <a:r>
              <a:rPr lang="en-US"/>
              <a:t>The </a:t>
            </a:r>
            <a:r>
              <a:rPr lang="en-US" err="1"/>
              <a:t>vive</a:t>
            </a:r>
            <a:r>
              <a:rPr lang="en-US"/>
              <a:t> can track the users head using two beacons that come packed with it, allowing the user to see the hand relative to them</a:t>
            </a:r>
          </a:p>
        </p:txBody>
      </p:sp>
      <p:pic>
        <p:nvPicPr>
          <p:cNvPr id="4" name="Picture 4" descr="A desktop computer sitting on a desk&#10;&#10;Description generated with high confidence">
            <a:extLst>
              <a:ext uri="{FF2B5EF4-FFF2-40B4-BE49-F238E27FC236}">
                <a16:creationId xmlns:a16="http://schemas.microsoft.com/office/drawing/2014/main" id="{DC5D6203-29C3-4FEC-8F72-C0B728A69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039" y="613383"/>
            <a:ext cx="4679429" cy="35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9911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C4433-BF6C-4668-A20A-2887A4ABB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B4D074-4525-470D-9A71-C2D76D62E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366540"/>
            <a:ext cx="9905998" cy="3124201"/>
          </a:xfrm>
        </p:spPr>
        <p:txBody>
          <a:bodyPr/>
          <a:lstStyle/>
          <a:p>
            <a:r>
              <a:rPr lang="en-US"/>
              <a:t>The user will be able to move the hand and interact with objects in the application with the device and virtual reality headset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E3DF7BF7-5986-4DF3-9838-C06484B7B1A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73" y="603379"/>
            <a:ext cx="6542529" cy="34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902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827F4-042B-4214-B694-41B7A256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Demonstration</a:t>
            </a:r>
            <a:endParaRPr lang="en-US" dirty="0"/>
          </a:p>
        </p:txBody>
      </p:sp>
      <p:pic>
        <p:nvPicPr>
          <p:cNvPr id="4" name="Picture 4" descr="A wooden table&#10;&#10;Description generated with high confidence">
            <a:extLst>
              <a:ext uri="{FF2B5EF4-FFF2-40B4-BE49-F238E27FC236}">
                <a16:creationId xmlns:a16="http://schemas.microsoft.com/office/drawing/2014/main" id="{73C8E557-B3E6-4349-847A-FB23F76676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4763" y="1846087"/>
            <a:ext cx="7578625" cy="4582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86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CD5C54-91A6-46D5-8A6F-3325708F15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4448512"/>
              </p:ext>
            </p:extLst>
          </p:nvPr>
        </p:nvGraphicFramePr>
        <p:xfrm>
          <a:off x="121299" y="205084"/>
          <a:ext cx="11971174" cy="64478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923627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0039F-1D65-4EC4-8176-6EF138B6A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98" y="0"/>
            <a:ext cx="11190404" cy="62665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7000" b="1" dirty="0"/>
              <a:t>Questions</a:t>
            </a:r>
            <a:br>
              <a:rPr lang="en-US" sz="7000" b="1" dirty="0"/>
            </a:br>
            <a:r>
              <a:rPr lang="en-US" sz="7000" b="1" dirty="0"/>
              <a:t>				Curiosities</a:t>
            </a:r>
            <a:br>
              <a:rPr lang="en-US" sz="7000" b="1" dirty="0"/>
            </a:br>
            <a:r>
              <a:rPr lang="en-US" sz="7000" b="1" dirty="0"/>
              <a:t>									Queries</a:t>
            </a:r>
            <a:br>
              <a:rPr lang="en-US" sz="7000" b="1" dirty="0"/>
            </a:br>
            <a:r>
              <a:rPr lang="en-US" sz="7000" b="1" dirty="0"/>
              <a:t>													Comments</a:t>
            </a:r>
          </a:p>
        </p:txBody>
      </p:sp>
    </p:spTree>
    <p:extLst>
      <p:ext uri="{BB962C8B-B14F-4D97-AF65-F5344CB8AC3E}">
        <p14:creationId xmlns:p14="http://schemas.microsoft.com/office/powerpoint/2010/main" val="3065305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1C68A-36EB-4D95-BD09-8B2D5FCA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907972" cy="1325563"/>
          </a:xfrm>
        </p:spPr>
        <p:txBody>
          <a:bodyPr/>
          <a:lstStyle/>
          <a:p>
            <a:r>
              <a:rPr lang="en-US"/>
              <a:t>Division of Labor</a:t>
            </a:r>
            <a:endParaRPr lang="en-US" dirty="0"/>
          </a:p>
        </p:txBody>
      </p:sp>
      <p:pic>
        <p:nvPicPr>
          <p:cNvPr id="5" name="image4.png">
            <a:extLst>
              <a:ext uri="{FF2B5EF4-FFF2-40B4-BE49-F238E27FC236}">
                <a16:creationId xmlns:a16="http://schemas.microsoft.com/office/drawing/2014/main" id="{6900E74D-C194-4B18-97C8-65D92C1C80DC}"/>
              </a:ext>
            </a:extLst>
          </p:cNvPr>
          <p:cNvPicPr/>
          <p:nvPr/>
        </p:nvPicPr>
        <p:blipFill>
          <a:blip r:embed="rId2"/>
          <a:srcRect t="3591"/>
          <a:stretch>
            <a:fillRect/>
          </a:stretch>
        </p:blipFill>
        <p:spPr>
          <a:xfrm>
            <a:off x="6445829" y="87191"/>
            <a:ext cx="5276850" cy="6648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445E21-7704-401E-B1A3-F2681106FB5E}"/>
              </a:ext>
            </a:extLst>
          </p:cNvPr>
          <p:cNvSpPr txBox="1"/>
          <p:nvPr/>
        </p:nvSpPr>
        <p:spPr>
          <a:xfrm>
            <a:off x="1373" y="2392027"/>
            <a:ext cx="5524929" cy="1754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Chris – Hardware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David – Embedded Systems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Francisco – Interface Driver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Hunter – Virtual Environment and API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486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155B-C2AE-4A8C-89DA-3AA70CD5CC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0117" y="1484851"/>
            <a:ext cx="11339191" cy="1329098"/>
          </a:xfrm>
        </p:spPr>
        <p:txBody>
          <a:bodyPr>
            <a:noAutofit/>
          </a:bodyPr>
          <a:lstStyle/>
          <a:p>
            <a:r>
              <a:rPr lang="en-US" sz="7500" b="1" u="sng" dirty="0"/>
              <a:t>Hardware Design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0689008-74E9-44F5-87C3-799A015975FC}"/>
              </a:ext>
            </a:extLst>
          </p:cNvPr>
          <p:cNvSpPr/>
          <p:nvPr/>
        </p:nvSpPr>
        <p:spPr>
          <a:xfrm>
            <a:off x="3955830" y="3915454"/>
            <a:ext cx="49119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Christopher Benjamin Turner Britt – Primary</a:t>
            </a:r>
          </a:p>
          <a:p>
            <a:endParaRPr lang="en-US" dirty="0"/>
          </a:p>
          <a:p>
            <a:r>
              <a:rPr lang="en-US" dirty="0"/>
              <a:t>David </a:t>
            </a:r>
            <a:r>
              <a:rPr lang="en-US" dirty="0" err="1"/>
              <a:t>Simoneau</a:t>
            </a:r>
            <a:r>
              <a:rPr lang="en-US" dirty="0"/>
              <a:t>- Secondary</a:t>
            </a:r>
          </a:p>
        </p:txBody>
      </p:sp>
    </p:spTree>
    <p:extLst>
      <p:ext uri="{BB962C8B-B14F-4D97-AF65-F5344CB8AC3E}">
        <p14:creationId xmlns:p14="http://schemas.microsoft.com/office/powerpoint/2010/main" val="2473606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">
            <a:extLst>
              <a:ext uri="{FF2B5EF4-FFF2-40B4-BE49-F238E27FC236}">
                <a16:creationId xmlns:a16="http://schemas.microsoft.com/office/drawing/2014/main" id="{E750FEB4-4D48-4143-90E1-50F75EA59FE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41" y="1376652"/>
            <a:ext cx="4514850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FC45CF-9FB0-4E70-960C-86E6883C5524}"/>
              </a:ext>
            </a:extLst>
          </p:cNvPr>
          <p:cNvSpPr txBox="1"/>
          <p:nvPr/>
        </p:nvSpPr>
        <p:spPr>
          <a:xfrm>
            <a:off x="1291541" y="4740740"/>
            <a:ext cx="430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Diagram of Accelerometer Placements</a:t>
            </a:r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E33C9BE6-14CF-4D22-9784-164046DBD8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25" y="1374555"/>
            <a:ext cx="5350267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BD25C4-60F4-40E7-84BE-709663E6821C}"/>
              </a:ext>
            </a:extLst>
          </p:cNvPr>
          <p:cNvSpPr/>
          <p:nvPr/>
        </p:nvSpPr>
        <p:spPr>
          <a:xfrm>
            <a:off x="5767981" y="4740740"/>
            <a:ext cx="6466459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dirty="0">
                <a:ea typeface="Calibri" panose="020F0502020204030204" pitchFamily="34" charset="0"/>
              </a:rPr>
              <a:t>Diagram of Placements of Peltier Devices and Vibrational Motors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7964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tf00001033</Template>
  <TotalTime>6880</TotalTime>
  <Words>1549</Words>
  <Application>Microsoft Office PowerPoint</Application>
  <PresentationFormat>Widescreen</PresentationFormat>
  <Paragraphs>484</Paragraphs>
  <Slides>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Calibri</vt:lpstr>
      <vt:lpstr>Century Gothic</vt:lpstr>
      <vt:lpstr>Mesh</vt:lpstr>
      <vt:lpstr>PowerPoint Presentation</vt:lpstr>
      <vt:lpstr>Motivation</vt:lpstr>
      <vt:lpstr>Goals and Objectives</vt:lpstr>
      <vt:lpstr>Specifications</vt:lpstr>
      <vt:lpstr>Expected Budget</vt:lpstr>
      <vt:lpstr>Current Expenditures</vt:lpstr>
      <vt:lpstr>Division of Labor</vt:lpstr>
      <vt:lpstr>Hardware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Embedded Systems</vt:lpstr>
      <vt:lpstr>The Other Guys</vt:lpstr>
      <vt:lpstr>The Other Guys</vt:lpstr>
      <vt:lpstr>Processing Information</vt:lpstr>
      <vt:lpstr>Processor Choices</vt:lpstr>
      <vt:lpstr>Processor Choices Comparisons</vt:lpstr>
      <vt:lpstr>Processor Choices Comparisons</vt:lpstr>
      <vt:lpstr>Processor Choices Comparisons</vt:lpstr>
      <vt:lpstr>I2C</vt:lpstr>
      <vt:lpstr>Processing Information</vt:lpstr>
      <vt:lpstr>Wireless Communication</vt:lpstr>
      <vt:lpstr>Bluetooth Module Choices</vt:lpstr>
      <vt:lpstr>Bluetooth Comparison</vt:lpstr>
      <vt:lpstr>Bluetooth Comparison</vt:lpstr>
      <vt:lpstr>Bluetooth Comparison</vt:lpstr>
      <vt:lpstr>Bluetooth Regulations</vt:lpstr>
      <vt:lpstr>UART</vt:lpstr>
      <vt:lpstr>PCB Design</vt:lpstr>
      <vt:lpstr>PCB Design Tools</vt:lpstr>
      <vt:lpstr>PCB Fabrication Companies</vt:lpstr>
      <vt:lpstr>System Startup Procedure</vt:lpstr>
      <vt:lpstr>Programming the Chip</vt:lpstr>
      <vt:lpstr>Configuration Utility</vt:lpstr>
      <vt:lpstr>Goals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Blender &amp; 3D Environment</vt:lpstr>
      <vt:lpstr>Blender</vt:lpstr>
      <vt:lpstr>3D Modeling</vt:lpstr>
      <vt:lpstr>Hand</vt:lpstr>
      <vt:lpstr>Animation &amp; Rigging</vt:lpstr>
      <vt:lpstr>Physics</vt:lpstr>
      <vt:lpstr>Logic Scripting</vt:lpstr>
      <vt:lpstr>Python Scripting</vt:lpstr>
      <vt:lpstr>Texturing</vt:lpstr>
      <vt:lpstr>HTC Vive</vt:lpstr>
      <vt:lpstr>Virtual Reality</vt:lpstr>
      <vt:lpstr>Demonstration</vt:lpstr>
      <vt:lpstr>PowerPoint Presentation</vt:lpstr>
      <vt:lpstr>Questions     Curiosities          Queries             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Configuration Utility</dc:title>
  <dc:creator>Francisco tirado perez</dc:creator>
  <cp:lastModifiedBy>davidsimoneaujr@gmail.com</cp:lastModifiedBy>
  <cp:revision>12</cp:revision>
  <dcterms:created xsi:type="dcterms:W3CDTF">2018-09-09T14:48:08Z</dcterms:created>
  <dcterms:modified xsi:type="dcterms:W3CDTF">2018-09-14T17:24:26Z</dcterms:modified>
</cp:coreProperties>
</file>