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98" r:id="rId18"/>
    <p:sldId id="273" r:id="rId19"/>
    <p:sldId id="274" r:id="rId20"/>
    <p:sldId id="299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97" r:id="rId32"/>
    <p:sldId id="289" r:id="rId33"/>
    <p:sldId id="290" r:id="rId34"/>
    <p:sldId id="291" r:id="rId35"/>
    <p:sldId id="293" r:id="rId36"/>
    <p:sldId id="294" r:id="rId37"/>
    <p:sldId id="265" r:id="rId38"/>
    <p:sldId id="295" r:id="rId39"/>
    <p:sldId id="296" r:id="rId40"/>
  </p:sldIdLst>
  <p:sldSz cx="9144000" cy="5143500" type="screen16x9"/>
  <p:notesSz cx="6858000" cy="9144000"/>
  <p:embeddedFontLst>
    <p:embeddedFont>
      <p:font typeface="Consolas" panose="020B0609020204030204" pitchFamily="49" charset="0"/>
      <p:regular r:id="rId42"/>
      <p:bold r:id="rId43"/>
      <p:italic r:id="rId44"/>
      <p:boldItalic r:id="rId45"/>
    </p:embeddedFont>
    <p:embeddedFont>
      <p:font typeface="Arimo" panose="020B0604020202020204" charset="0"/>
      <p:regular r:id="rId46"/>
      <p:bold r:id="rId47"/>
      <p:italic r:id="rId48"/>
      <p:boldItalic r:id="rId49"/>
    </p:embeddedFont>
    <p:embeddedFont>
      <p:font typeface="Candara" panose="020E0502030303020204" pitchFamily="34" charset="0"/>
      <p:regular r:id="rId50"/>
      <p:bold r:id="rId51"/>
      <p:italic r:id="rId52"/>
      <p:boldItalic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DF322C6-1D3F-459F-A7C4-1A171C060068}">
  <a:tblStyle styleId="{1DF322C6-1D3F-459F-A7C4-1A171C0600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470A555-336C-4A68-B872-626E5C651C7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J-Mac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40e28a5905_0_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40e28a5905_0_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41ffa1f9b8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41ffa1f9b8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J-Mac End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41ffa1f9b8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41ffa1f9b8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Eddy G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40e28a5905_0_5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40e28a5905_0_5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41ffa1f9b8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41ffa1f9b8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41ffa1f9b8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41ffa1f9b8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41ffa1f9b8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41ffa1f9b8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4222d4d51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4222d4d511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4222d4d51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4222d4d51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4222d4d51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4222d4d51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5762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40e28a590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40e28a5905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41ffa1f9b8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41ffa1f9b8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Eddy G End (Endy G)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41f011ef9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41f011ef9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Jimmy Start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40e28a5905_0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40e28a5905_0_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40e28a5905_0_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40e28a5905_0_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420da6993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420da6993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420da6993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420da6993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420da6993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420da69936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420da69936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420da69936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20da69936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20da69936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420da69936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420da69936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Eddy G Peaces again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40e28a5905_0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40e28a5905_0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40e28a5905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40e28a5905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James n his Gamez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421dd7d9a5_2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421dd7d9a5_2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421dd7d9a5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421dd7d9a5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421dd7d9a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421dd7d9a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49656a69a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49656a69a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40e28a5905_0_5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40e28a5905_0_5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40e28a5905_0_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40e28a5905_0_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Jimmy Finale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421dd7d9a5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421dd7d9a5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40e28a5905_0_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40e28a5905_0_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421dd7d9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421dd7d9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40e28a5905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40e28a5905_0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40e28a5905_0_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40e28a5905_0_5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40e28a5905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40e28a5905_0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0e28a5905_0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0e28a5905_0_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gray">
          <a:xfrm>
            <a:off x="0" y="2118762"/>
            <a:ext cx="9141714" cy="2385698"/>
          </a:xfrm>
          <a:prstGeom prst="rect">
            <a:avLst/>
          </a:prstGeom>
          <a:solidFill>
            <a:schemeClr val="bg1">
              <a:lumMod val="85000"/>
              <a:lumOff val="1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Rectangle 6"/>
          <p:cNvSpPr/>
          <p:nvPr/>
        </p:nvSpPr>
        <p:spPr bwMode="black">
          <a:xfrm>
            <a:off x="0" y="2306782"/>
            <a:ext cx="9141714" cy="1979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800100" y="2374323"/>
            <a:ext cx="7543800" cy="1283278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0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800100" y="3714750"/>
            <a:ext cx="7543800" cy="51435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22600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5048219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42900"/>
            <a:ext cx="1457325" cy="42291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342900"/>
            <a:ext cx="5286375" cy="42291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9649029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441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4301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3931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767098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371600"/>
            <a:ext cx="6858000" cy="2057400"/>
          </a:xfrm>
        </p:spPr>
        <p:txBody>
          <a:bodyPr anchor="b">
            <a:normAutofit/>
          </a:bodyPr>
          <a:lstStyle>
            <a:lvl1pPr>
              <a:defRPr sz="40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3442098"/>
            <a:ext cx="6858000" cy="112990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50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353728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369219"/>
            <a:ext cx="3257550" cy="3202781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3450" y="1369219"/>
            <a:ext cx="3257550" cy="3202781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2836782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5286" y="1371600"/>
            <a:ext cx="3257550" cy="514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5286" y="1885950"/>
            <a:ext cx="3257550" cy="2686051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5736" y="1371600"/>
            <a:ext cx="3257550" cy="514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45736" y="1885950"/>
            <a:ext cx="3257550" cy="2686051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0511067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8379166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56216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1941" y="1200150"/>
            <a:ext cx="2341960" cy="1371600"/>
          </a:xfrm>
        </p:spPr>
        <p:txBody>
          <a:bodyPr anchor="b">
            <a:normAutofit/>
          </a:bodyPr>
          <a:lstStyle>
            <a:lvl1pPr>
              <a:defRPr sz="25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309" y="571500"/>
            <a:ext cx="4800600" cy="40005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00780" y="2571750"/>
            <a:ext cx="2343121" cy="1371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2515907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8464" y="1200150"/>
            <a:ext cx="2345436" cy="1371600"/>
          </a:xfrm>
        </p:spPr>
        <p:txBody>
          <a:bodyPr anchor="b">
            <a:normAutofit/>
          </a:bodyPr>
          <a:lstStyle>
            <a:lvl1pPr>
              <a:defRPr sz="25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5938" y="582930"/>
            <a:ext cx="4800600" cy="397764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98464" y="2571750"/>
            <a:ext cx="2345436" cy="1371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 descr="An empty placeholder to add an image. Click on the placeholder and select the image that you wish to add."/>
          <p:cNvSpPr/>
          <p:nvPr/>
        </p:nvSpPr>
        <p:spPr bwMode="blackWhite">
          <a:xfrm>
            <a:off x="483068" y="480060"/>
            <a:ext cx="5006340" cy="4183380"/>
          </a:xfrm>
          <a:prstGeom prst="rect">
            <a:avLst/>
          </a:prstGeom>
          <a:solidFill>
            <a:srgbClr val="000000"/>
          </a:solidFill>
          <a:ln w="1016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579559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342900"/>
            <a:ext cx="6858000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1371600"/>
            <a:ext cx="68580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3000" y="4772025"/>
            <a:ext cx="5161165" cy="1928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7950" y="4772025"/>
            <a:ext cx="742950" cy="1928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fld id="{37CC0096-1860-4642-9CD2-0079EA5E7CD1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350" y="4772025"/>
            <a:ext cx="628650" cy="1928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657180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5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Clr>
          <a:schemeClr val="accent1"/>
        </a:buClr>
        <a:buFont typeface="Arial" pitchFamily="34" charset="0"/>
        <a:buChar char="•"/>
        <a:defRPr sz="15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4577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 typeface="Arial" pitchFamily="34" charset="0"/>
        <a:buChar char="•"/>
        <a:defRPr sz="135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685800" indent="-17145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925830" indent="-17145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05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1131570" indent="-17145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05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337310" indent="-17145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indent="-17145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748790" indent="-17145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954530" indent="-17145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232187" y="1743687"/>
            <a:ext cx="2419200" cy="29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914400" lvl="0" indent="-91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atin typeface="Arial"/>
                <a:ea typeface="Arial"/>
                <a:cs typeface="Arial"/>
                <a:sym typeface="Arial"/>
              </a:rPr>
              <a:t>Group 13</a:t>
            </a:r>
            <a:endParaRPr sz="3000" b="1" dirty="0">
              <a:latin typeface="Arial"/>
              <a:ea typeface="Arial"/>
              <a:cs typeface="Arial"/>
              <a:sym typeface="Arial"/>
            </a:endParaRPr>
          </a:p>
          <a:p>
            <a:pPr marL="914400" lvl="0" indent="-91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dirty="0">
                <a:latin typeface="Arial"/>
                <a:ea typeface="Arial"/>
                <a:cs typeface="Arial"/>
                <a:sym typeface="Arial"/>
              </a:rPr>
              <a:t>John McFarland                  </a:t>
            </a:r>
            <a:endParaRPr sz="2400" b="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dirty="0">
                <a:latin typeface="Arial"/>
                <a:ea typeface="Arial"/>
                <a:cs typeface="Arial"/>
                <a:sym typeface="Arial"/>
              </a:rPr>
              <a:t>Shekh Arefen                       </a:t>
            </a:r>
            <a:endParaRPr sz="2400" b="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dirty="0">
                <a:latin typeface="Arial"/>
                <a:ea typeface="Arial"/>
                <a:cs typeface="Arial"/>
                <a:sym typeface="Arial"/>
              </a:rPr>
              <a:t>James Johnson               </a:t>
            </a:r>
            <a:endParaRPr sz="2400" b="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dirty="0">
                <a:latin typeface="Arial"/>
                <a:ea typeface="Arial"/>
                <a:cs typeface="Arial"/>
                <a:sym typeface="Arial"/>
              </a:rPr>
              <a:t>Edgar Velez </a:t>
            </a:r>
            <a:r>
              <a:rPr lang="en" sz="1800" b="0" dirty="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" sz="1400" b="0" dirty="0"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"/>
          </p:nvPr>
        </p:nvSpPr>
        <p:spPr>
          <a:xfrm>
            <a:off x="1891350" y="40665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Tinjac Is Not Just A Cart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130" name="Google Shape;13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0676" y="454400"/>
            <a:ext cx="2622652" cy="359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02" name="Google Shape;202;p23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03" name="Google Shape;203;p23"/>
          <p:cNvPicPr preferRelativeResize="0"/>
          <p:nvPr/>
        </p:nvPicPr>
        <p:blipFill rotWithShape="1">
          <a:blip r:embed="rId3">
            <a:alphaModFix/>
          </a:blip>
          <a:srcRect l="602" t="18826" r="56943" b="4043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4"/>
          <p:cNvSpPr txBox="1">
            <a:spLocks noGrp="1"/>
          </p:cNvSpPr>
          <p:nvPr>
            <p:ph type="title"/>
          </p:nvPr>
        </p:nvSpPr>
        <p:spPr>
          <a:xfrm>
            <a:off x="1143000" y="838324"/>
            <a:ext cx="6858000" cy="857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MSP-430F5529LP</a:t>
            </a:r>
            <a:endParaRPr dirty="0"/>
          </a:p>
        </p:txBody>
      </p:sp>
      <p:sp>
        <p:nvSpPr>
          <p:cNvPr id="209" name="Google Shape;209;p24"/>
          <p:cNvSpPr txBox="1">
            <a:spLocks noGrp="1"/>
          </p:cNvSpPr>
          <p:nvPr>
            <p:ph idx="1"/>
          </p:nvPr>
        </p:nvSpPr>
        <p:spPr>
          <a:xfrm>
            <a:off x="1143000" y="1371600"/>
            <a:ext cx="4628322" cy="18022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 dirty="0"/>
              <a:t>Simplicity</a:t>
            </a:r>
            <a:endParaRPr sz="1500" dirty="0"/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 dirty="0"/>
              <a:t>Ease in configuring GPIO pins</a:t>
            </a:r>
            <a:endParaRPr sz="1500" dirty="0"/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 dirty="0"/>
              <a:t>3.3V </a:t>
            </a:r>
            <a:endParaRPr sz="1500" dirty="0"/>
          </a:p>
        </p:txBody>
      </p:sp>
      <p:pic>
        <p:nvPicPr>
          <p:cNvPr id="210" name="Google Shape;21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1572" y="1426730"/>
            <a:ext cx="2371107" cy="303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4"/>
          <p:cNvPicPr preferRelativeResize="0"/>
          <p:nvPr/>
        </p:nvPicPr>
        <p:blipFill rotWithShape="1">
          <a:blip r:embed="rId4">
            <a:alphaModFix/>
          </a:blip>
          <a:srcRect l="10467" t="28888" r="36156" b="12009"/>
          <a:stretch/>
        </p:blipFill>
        <p:spPr>
          <a:xfrm>
            <a:off x="1359023" y="2795054"/>
            <a:ext cx="2682824" cy="167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5"/>
          <p:cNvSpPr txBox="1">
            <a:spLocks noGrp="1"/>
          </p:cNvSpPr>
          <p:nvPr>
            <p:ph type="title"/>
          </p:nvPr>
        </p:nvSpPr>
        <p:spPr>
          <a:xfrm>
            <a:off x="1143000" y="727213"/>
            <a:ext cx="6858000" cy="6443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12V DC Motor 146 RPM w/Encoder</a:t>
            </a:r>
            <a:endParaRPr dirty="0"/>
          </a:p>
        </p:txBody>
      </p:sp>
      <p:sp>
        <p:nvSpPr>
          <p:cNvPr id="217" name="Google Shape;217;p25"/>
          <p:cNvSpPr txBox="1">
            <a:spLocks noGrp="1"/>
          </p:cNvSpPr>
          <p:nvPr>
            <p:ph idx="1"/>
          </p:nvPr>
        </p:nvSpPr>
        <p:spPr>
          <a:xfrm>
            <a:off x="1143000" y="1371600"/>
            <a:ext cx="3515139" cy="32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400" dirty="0"/>
              <a:t>Met the requirements we initially set:</a:t>
            </a:r>
          </a:p>
          <a:p>
            <a:pPr marL="228600" indent="-228600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en-US" sz="1100" dirty="0"/>
              <a:t>Move the cart given that it can carry a certain            amount of weight.</a:t>
            </a:r>
          </a:p>
          <a:p>
            <a:pPr marL="228600" indent="-228600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en-US" sz="1100" dirty="0"/>
              <a:t>Speed of the cart should be about the same as the average walking speed of a person.</a:t>
            </a:r>
            <a:r>
              <a:rPr lang="en-US" sz="1400" dirty="0"/>
              <a:t> </a:t>
            </a:r>
            <a:endParaRPr sz="1400" dirty="0"/>
          </a:p>
        </p:txBody>
      </p:sp>
      <p:pic>
        <p:nvPicPr>
          <p:cNvPr id="218" name="Google Shape;21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4150" y="1478000"/>
            <a:ext cx="3038500" cy="30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6"/>
          <p:cNvPicPr preferRelativeResize="0"/>
          <p:nvPr/>
        </p:nvPicPr>
        <p:blipFill rotWithShape="1">
          <a:blip r:embed="rId3">
            <a:alphaModFix/>
          </a:blip>
          <a:srcRect t="7685" b="6849"/>
          <a:stretch/>
        </p:blipFill>
        <p:spPr>
          <a:xfrm>
            <a:off x="5598078" y="1492758"/>
            <a:ext cx="3038500" cy="2596897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</p:pic>
      <p:sp>
        <p:nvSpPr>
          <p:cNvPr id="223" name="Google Shape;223;p26"/>
          <p:cNvSpPr txBox="1">
            <a:spLocks noGrp="1"/>
          </p:cNvSpPr>
          <p:nvPr>
            <p:ph type="title"/>
          </p:nvPr>
        </p:nvSpPr>
        <p:spPr>
          <a:xfrm>
            <a:off x="1143000" y="635508"/>
            <a:ext cx="6858000" cy="857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Gowoops E18-D80NK</a:t>
            </a:r>
            <a:endParaRPr dirty="0"/>
          </a:p>
        </p:txBody>
      </p:sp>
      <p:sp>
        <p:nvSpPr>
          <p:cNvPr id="224" name="Google Shape;224;p26"/>
          <p:cNvSpPr txBox="1">
            <a:spLocks noGrp="1"/>
          </p:cNvSpPr>
          <p:nvPr>
            <p:ph idx="1"/>
          </p:nvPr>
        </p:nvSpPr>
        <p:spPr>
          <a:xfrm>
            <a:off x="1143000" y="1371600"/>
            <a:ext cx="3786809" cy="32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" sz="1400" dirty="0"/>
              <a:t>Is used for obstacle detection and to see if the user is still following the cart</a:t>
            </a:r>
            <a:endParaRPr sz="1400"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" sz="1400" dirty="0"/>
              <a:t>Ultimately chosen because it had the highest detection distance range (80 cm)</a:t>
            </a:r>
            <a:endParaRPr sz="1400"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" sz="1400" dirty="0"/>
              <a:t>3.3V-5V</a:t>
            </a:r>
            <a:endParaRPr sz="14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7"/>
          <p:cNvSpPr txBox="1">
            <a:spLocks noGrp="1"/>
          </p:cNvSpPr>
          <p:nvPr>
            <p:ph type="title"/>
          </p:nvPr>
        </p:nvSpPr>
        <p:spPr>
          <a:xfrm>
            <a:off x="1143000" y="659892"/>
            <a:ext cx="6858000" cy="857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HC-SR04 Ultrasonic Sonar Module</a:t>
            </a:r>
            <a:endParaRPr dirty="0"/>
          </a:p>
        </p:txBody>
      </p:sp>
      <p:sp>
        <p:nvSpPr>
          <p:cNvPr id="231" name="Google Shape;231;p27"/>
          <p:cNvSpPr txBox="1">
            <a:spLocks noGrp="1"/>
          </p:cNvSpPr>
          <p:nvPr>
            <p:ph idx="1"/>
          </p:nvPr>
        </p:nvSpPr>
        <p:spPr>
          <a:xfrm>
            <a:off x="1143000" y="1371600"/>
            <a:ext cx="3223591" cy="32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</a:pPr>
            <a:r>
              <a:rPr lang="en" sz="1500" dirty="0"/>
              <a:t>Used for obstacle detection with a range of 400 cm</a:t>
            </a:r>
            <a:endParaRPr sz="1500" dirty="0"/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</a:pPr>
            <a:r>
              <a:rPr lang="en" sz="1500" dirty="0"/>
              <a:t>Has low power consumption so the battery can last longer</a:t>
            </a:r>
            <a:endParaRPr sz="1500" dirty="0"/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</a:pPr>
            <a:r>
              <a:rPr lang="en" sz="1500" dirty="0"/>
              <a:t>5V</a:t>
            </a:r>
            <a:endParaRPr sz="1500" dirty="0"/>
          </a:p>
        </p:txBody>
      </p:sp>
      <p:pic>
        <p:nvPicPr>
          <p:cNvPr id="232" name="Google Shape;23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6048" y="1517142"/>
            <a:ext cx="3756870" cy="2102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8"/>
          <p:cNvSpPr txBox="1">
            <a:spLocks noGrp="1"/>
          </p:cNvSpPr>
          <p:nvPr>
            <p:ph type="title"/>
          </p:nvPr>
        </p:nvSpPr>
        <p:spPr>
          <a:xfrm>
            <a:off x="1143000" y="647700"/>
            <a:ext cx="6858000" cy="857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RioRand 20x4 LCD Module</a:t>
            </a:r>
            <a:endParaRPr dirty="0"/>
          </a:p>
        </p:txBody>
      </p:sp>
      <p:sp>
        <p:nvSpPr>
          <p:cNvPr id="238" name="Google Shape;238;p28"/>
          <p:cNvSpPr txBox="1">
            <a:spLocks noGrp="1"/>
          </p:cNvSpPr>
          <p:nvPr>
            <p:ph idx="1"/>
          </p:nvPr>
        </p:nvSpPr>
        <p:spPr>
          <a:xfrm>
            <a:off x="1143000" y="1371600"/>
            <a:ext cx="3634409" cy="32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" sz="1400" dirty="0"/>
              <a:t>LCD display has 4 lines with 20 characters each</a:t>
            </a:r>
            <a:endParaRPr sz="1400"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" sz="1400" dirty="0"/>
              <a:t>Will mainly be used for inputting the shopping list</a:t>
            </a:r>
            <a:endParaRPr sz="1400"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" sz="1400" dirty="0"/>
              <a:t>Can also be used to to display error messages</a:t>
            </a:r>
            <a:endParaRPr sz="1400"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" sz="1400" dirty="0"/>
              <a:t>5V</a:t>
            </a:r>
            <a:endParaRPr sz="1400" dirty="0"/>
          </a:p>
        </p:txBody>
      </p:sp>
      <p:pic>
        <p:nvPicPr>
          <p:cNvPr id="239" name="Google Shape;239;p28"/>
          <p:cNvPicPr preferRelativeResize="0"/>
          <p:nvPr/>
        </p:nvPicPr>
        <p:blipFill rotWithShape="1">
          <a:blip r:embed="rId3">
            <a:alphaModFix/>
          </a:blip>
          <a:srcRect t="26946" b="20491"/>
          <a:stretch/>
        </p:blipFill>
        <p:spPr>
          <a:xfrm>
            <a:off x="5530190" y="1504950"/>
            <a:ext cx="3038500" cy="1597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EXP1270 Rechargeable Lead Acid Battery</a:t>
            </a:r>
            <a:endParaRPr dirty="0"/>
          </a:p>
        </p:txBody>
      </p:sp>
      <p:sp>
        <p:nvSpPr>
          <p:cNvPr id="245" name="Google Shape;245;p29"/>
          <p:cNvSpPr txBox="1">
            <a:spLocks noGrp="1"/>
          </p:cNvSpPr>
          <p:nvPr>
            <p:ph idx="1"/>
          </p:nvPr>
        </p:nvSpPr>
        <p:spPr>
          <a:xfrm>
            <a:off x="1143000" y="1371600"/>
            <a:ext cx="3303104" cy="32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" dirty="0"/>
              <a:t>12 Volt, 7 amp rechargeable battery</a:t>
            </a:r>
            <a:endParaRPr dirty="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" dirty="0"/>
              <a:t>Dimension: 5.9 x 2.5 x 3.7 inches</a:t>
            </a:r>
            <a:endParaRPr dirty="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" dirty="0"/>
              <a:t>Weight: 4.3 lbs</a:t>
            </a:r>
            <a:endParaRPr dirty="0"/>
          </a:p>
        </p:txBody>
      </p:sp>
      <p:pic>
        <p:nvPicPr>
          <p:cNvPr id="246" name="Google Shape;246;p29"/>
          <p:cNvPicPr preferRelativeResize="0"/>
          <p:nvPr/>
        </p:nvPicPr>
        <p:blipFill rotWithShape="1">
          <a:blip r:embed="rId3">
            <a:alphaModFix/>
          </a:blip>
          <a:srcRect t="17455" b="14734"/>
          <a:stretch/>
        </p:blipFill>
        <p:spPr>
          <a:xfrm>
            <a:off x="5401995" y="1371600"/>
            <a:ext cx="3038500" cy="2060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EcoWorthy Solar Panel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371600"/>
            <a:ext cx="3148584" cy="3200400"/>
          </a:xfrm>
        </p:spPr>
        <p:txBody>
          <a:bodyPr/>
          <a:lstStyle/>
          <a:p>
            <a:r>
              <a:rPr lang="en-US" dirty="0"/>
              <a:t>Water and dust proof to protect against rough weather</a:t>
            </a:r>
          </a:p>
          <a:p>
            <a:r>
              <a:rPr lang="en-US" dirty="0"/>
              <a:t>Corrosion resistant aluminum frame for extended outdoor use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769" t="20000" r="6923" b="25769"/>
          <a:stretch/>
        </p:blipFill>
        <p:spPr>
          <a:xfrm>
            <a:off x="5632322" y="1371600"/>
            <a:ext cx="2882901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44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0"/>
          <p:cNvSpPr txBox="1">
            <a:spLocks noGrp="1"/>
          </p:cNvSpPr>
          <p:nvPr>
            <p:ph type="title"/>
          </p:nvPr>
        </p:nvSpPr>
        <p:spPr>
          <a:xfrm>
            <a:off x="1143000" y="781812"/>
            <a:ext cx="6858000" cy="857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Anself Solar Charge Controller</a:t>
            </a:r>
            <a:endParaRPr dirty="0"/>
          </a:p>
        </p:txBody>
      </p:sp>
      <p:sp>
        <p:nvSpPr>
          <p:cNvPr id="252" name="Google Shape;252;p30"/>
          <p:cNvSpPr txBox="1">
            <a:spLocks noGrp="1"/>
          </p:cNvSpPr>
          <p:nvPr>
            <p:ph idx="1"/>
          </p:nvPr>
        </p:nvSpPr>
        <p:spPr>
          <a:xfrm>
            <a:off x="1143000" y="1371600"/>
            <a:ext cx="3806687" cy="32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dirty="0"/>
              <a:t>Prevents over-loading and short-circuiting</a:t>
            </a: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dirty="0"/>
              <a:t>Prevents the battery from over-charging</a:t>
            </a:r>
            <a:endParaRPr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dirty="0"/>
              <a:t>12-24V range, 10 A</a:t>
            </a:r>
            <a:endParaRPr dirty="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54" name="Google Shape;254;p30"/>
          <p:cNvPicPr preferRelativeResize="0"/>
          <p:nvPr/>
        </p:nvPicPr>
        <p:blipFill rotWithShape="1">
          <a:blip r:embed="rId3">
            <a:alphaModFix/>
          </a:blip>
          <a:srcRect l="7889" t="27305" r="58595" b="8082"/>
          <a:stretch/>
        </p:blipFill>
        <p:spPr>
          <a:xfrm>
            <a:off x="5851249" y="1530097"/>
            <a:ext cx="2670959" cy="2615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1"/>
          <p:cNvSpPr txBox="1">
            <a:spLocks noGrp="1"/>
          </p:cNvSpPr>
          <p:nvPr>
            <p:ph type="title"/>
          </p:nvPr>
        </p:nvSpPr>
        <p:spPr>
          <a:xfrm>
            <a:off x="1143000" y="643841"/>
            <a:ext cx="6858000" cy="525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LMZ12002 Voltage Regulator</a:t>
            </a:r>
            <a:endParaRPr dirty="0"/>
          </a:p>
        </p:txBody>
      </p:sp>
      <p:sp>
        <p:nvSpPr>
          <p:cNvPr id="260" name="Google Shape;260;p31"/>
          <p:cNvSpPr txBox="1">
            <a:spLocks noGrp="1"/>
          </p:cNvSpPr>
          <p:nvPr>
            <p:ph idx="1"/>
          </p:nvPr>
        </p:nvSpPr>
        <p:spPr>
          <a:xfrm>
            <a:off x="1143000" y="1371600"/>
            <a:ext cx="4063482" cy="32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</a:pPr>
            <a:r>
              <a:rPr lang="en" sz="1700" dirty="0"/>
              <a:t>Up to 2-A Output Current. </a:t>
            </a:r>
            <a:endParaRPr sz="1700" dirty="0"/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</a:pPr>
            <a:r>
              <a:rPr lang="en" sz="1700" dirty="0"/>
              <a:t>Input Voltage Range 4.5 V to 20 V </a:t>
            </a:r>
            <a:endParaRPr sz="1700" dirty="0"/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</a:pPr>
            <a:r>
              <a:rPr lang="en" sz="1700" dirty="0"/>
              <a:t>Output Voltage Range 0.8 V to 6 V</a:t>
            </a:r>
            <a:endParaRPr sz="1700" dirty="0"/>
          </a:p>
        </p:txBody>
      </p:sp>
      <p:pic>
        <p:nvPicPr>
          <p:cNvPr id="262" name="Google Shape;262;p31"/>
          <p:cNvPicPr preferRelativeResize="0"/>
          <p:nvPr/>
        </p:nvPicPr>
        <p:blipFill rotWithShape="1">
          <a:blip r:embed="rId3">
            <a:alphaModFix/>
          </a:blip>
          <a:srcRect l="14390" t="32150" r="46924" b="8022"/>
          <a:stretch/>
        </p:blipFill>
        <p:spPr>
          <a:xfrm>
            <a:off x="5756966" y="1517357"/>
            <a:ext cx="2648650" cy="2303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26"/>
            <a:ext cx="9143999" cy="513687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5922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/>
                </a:solidFill>
              </a:rPr>
              <a:t>Tinjac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136" name="Google Shape;136;p14"/>
          <p:cNvSpPr txBox="1">
            <a:spLocks noGrp="1"/>
          </p:cNvSpPr>
          <p:nvPr>
            <p:ph type="body" idx="1"/>
          </p:nvPr>
        </p:nvSpPr>
        <p:spPr>
          <a:xfrm>
            <a:off x="819149" y="1775791"/>
            <a:ext cx="7505700" cy="2448000"/>
          </a:xfrm>
          <a:prstGeom prst="rect">
            <a:avLst/>
          </a:prstGeom>
          <a:effectLst>
            <a:innerShdw blurRad="114300" dist="1587500">
              <a:prstClr val="black">
                <a:alpha val="93000"/>
              </a:prstClr>
            </a:inn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b="1" dirty="0">
                <a:solidFill>
                  <a:schemeClr val="tx1"/>
                </a:solidFill>
              </a:rPr>
              <a:t>Autonomous shopping cart</a:t>
            </a:r>
            <a:endParaRPr b="1" dirty="0">
              <a:solidFill>
                <a:schemeClr val="tx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b="1" dirty="0">
                <a:solidFill>
                  <a:schemeClr val="tx1"/>
                </a:solidFill>
              </a:rPr>
              <a:t>User inputs shopping list and the cart drives to each item</a:t>
            </a:r>
            <a:endParaRPr b="1" dirty="0">
              <a:solidFill>
                <a:schemeClr val="tx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b="1" dirty="0">
                <a:solidFill>
                  <a:schemeClr val="tx1"/>
                </a:solidFill>
              </a:rPr>
              <a:t>Automatically calculates the shortest path</a:t>
            </a:r>
            <a:endParaRPr b="1" dirty="0">
              <a:solidFill>
                <a:schemeClr val="tx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b="1" dirty="0">
                <a:solidFill>
                  <a:schemeClr val="tx1"/>
                </a:solidFill>
              </a:rPr>
              <a:t>Object avoidance</a:t>
            </a:r>
            <a:endParaRPr b="1" dirty="0">
              <a:solidFill>
                <a:schemeClr val="tx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b="1" dirty="0">
                <a:solidFill>
                  <a:schemeClr val="tx1"/>
                </a:solidFill>
              </a:rPr>
              <a:t>Self tracking</a:t>
            </a:r>
            <a:endParaRPr b="1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1"/>
          <p:cNvSpPr txBox="1">
            <a:spLocks noGrp="1"/>
          </p:cNvSpPr>
          <p:nvPr>
            <p:ph type="title"/>
          </p:nvPr>
        </p:nvSpPr>
        <p:spPr>
          <a:xfrm>
            <a:off x="1143000" y="643841"/>
            <a:ext cx="6858000" cy="525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en-US" dirty="0"/>
              <a:t>TPS563210ddf</a:t>
            </a:r>
            <a:r>
              <a:rPr lang="en" dirty="0"/>
              <a:t> Voltage Regulator</a:t>
            </a:r>
            <a:endParaRPr dirty="0"/>
          </a:p>
        </p:txBody>
      </p:sp>
      <p:sp>
        <p:nvSpPr>
          <p:cNvPr id="260" name="Google Shape;260;p31"/>
          <p:cNvSpPr txBox="1">
            <a:spLocks noGrp="1"/>
          </p:cNvSpPr>
          <p:nvPr>
            <p:ph idx="1"/>
          </p:nvPr>
        </p:nvSpPr>
        <p:spPr>
          <a:xfrm>
            <a:off x="1143000" y="1371600"/>
            <a:ext cx="3648456" cy="32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</a:pPr>
            <a:r>
              <a:rPr lang="en" sz="1700" dirty="0"/>
              <a:t>Up to 3-A Output Current. </a:t>
            </a:r>
            <a:endParaRPr sz="1700" dirty="0"/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</a:pPr>
            <a:r>
              <a:rPr lang="en" sz="1700" dirty="0"/>
              <a:t>Output Voltage Range 11.5 V to 3.3 V</a:t>
            </a:r>
            <a:endParaRPr sz="1700" dirty="0"/>
          </a:p>
        </p:txBody>
      </p:sp>
      <p:pic>
        <p:nvPicPr>
          <p:cNvPr id="1026" name="Picture 2" descr="https://www.mouser.com/images/mouserelectronics/images/SOT_23_8_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600" y="174015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259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Goplus Double Basket Folding Shopping Cart</a:t>
            </a:r>
            <a:endParaRPr/>
          </a:p>
        </p:txBody>
      </p:sp>
      <p:sp>
        <p:nvSpPr>
          <p:cNvPr id="268" name="Google Shape;268;p32"/>
          <p:cNvSpPr txBox="1">
            <a:spLocks noGrp="1"/>
          </p:cNvSpPr>
          <p:nvPr>
            <p:ph idx="1"/>
          </p:nvPr>
        </p:nvSpPr>
        <p:spPr>
          <a:xfrm>
            <a:off x="1143000" y="1371600"/>
            <a:ext cx="3051313" cy="32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/>
              <a:t>Provides additional basket, allowing more flexibility when installing our hardware components</a:t>
            </a:r>
            <a:endParaRPr sz="1200"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/>
              <a:t>Weighs only 13 lbs with a holding capacity of 120 lbs</a:t>
            </a:r>
            <a:endParaRPr sz="1200"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/>
              <a:t>Has swivel wheels, allowing the cart to travel backwards without having to worry about the front wheels</a:t>
            </a:r>
            <a:endParaRPr sz="1200" dirty="0"/>
          </a:p>
        </p:txBody>
      </p:sp>
      <p:pic>
        <p:nvPicPr>
          <p:cNvPr id="269" name="Google Shape;269;p32"/>
          <p:cNvPicPr preferRelativeResize="0"/>
          <p:nvPr/>
        </p:nvPicPr>
        <p:blipFill rotWithShape="1">
          <a:blip r:embed="rId3">
            <a:alphaModFix/>
          </a:blip>
          <a:srcRect l="17996" t="3831" r="22035" b="5233"/>
          <a:stretch/>
        </p:blipFill>
        <p:spPr>
          <a:xfrm>
            <a:off x="5844209" y="1371600"/>
            <a:ext cx="1822174" cy="2763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3"/>
          <p:cNvSpPr txBox="1">
            <a:spLocks noGrp="1"/>
          </p:cNvSpPr>
          <p:nvPr>
            <p:ph type="title"/>
          </p:nvPr>
        </p:nvSpPr>
        <p:spPr>
          <a:xfrm>
            <a:off x="1143000" y="655155"/>
            <a:ext cx="6858000" cy="7164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Overall Schematic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9" t="24438" r="12559" b="11072"/>
          <a:stretch/>
        </p:blipFill>
        <p:spPr>
          <a:xfrm>
            <a:off x="1189383" y="1191887"/>
            <a:ext cx="6811617" cy="37246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4"/>
          <p:cNvSpPr txBox="1">
            <a:spLocks noGrp="1"/>
          </p:cNvSpPr>
          <p:nvPr>
            <p:ph type="title"/>
          </p:nvPr>
        </p:nvSpPr>
        <p:spPr>
          <a:xfrm>
            <a:off x="1142999" y="667578"/>
            <a:ext cx="6858000" cy="5118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Printed Circuit Board (PCB)</a:t>
            </a:r>
            <a:br>
              <a:rPr lang="en" dirty="0"/>
            </a:b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8" t="29778" r="34348" b="12509"/>
          <a:stretch/>
        </p:blipFill>
        <p:spPr>
          <a:xfrm>
            <a:off x="3190460" y="1272209"/>
            <a:ext cx="2763079" cy="329932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"/>
          <p:cNvSpPr txBox="1">
            <a:spLocks noGrp="1"/>
          </p:cNvSpPr>
          <p:nvPr>
            <p:ph type="title"/>
          </p:nvPr>
        </p:nvSpPr>
        <p:spPr>
          <a:xfrm>
            <a:off x="1143000" y="753717"/>
            <a:ext cx="6858000" cy="857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Software Design</a:t>
            </a:r>
            <a:endParaRPr dirty="0"/>
          </a:p>
        </p:txBody>
      </p:sp>
      <p:sp>
        <p:nvSpPr>
          <p:cNvPr id="287" name="Google Shape;287;p3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Core Function List:</a:t>
            </a:r>
          </a:p>
          <a:p>
            <a:pPr marL="3429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User Interface</a:t>
            </a:r>
          </a:p>
          <a:p>
            <a:pPr marL="3429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Create Path</a:t>
            </a:r>
          </a:p>
          <a:p>
            <a:pPr marL="3429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Run Cart</a:t>
            </a:r>
          </a:p>
          <a:p>
            <a:pPr marL="3429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Obstacle Detection</a:t>
            </a:r>
          </a:p>
          <a:p>
            <a:pPr marL="3429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Movement Correction</a:t>
            </a:r>
          </a:p>
          <a:p>
            <a:pPr marL="3429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dirty="0"/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Secondary Function List:</a:t>
            </a:r>
          </a:p>
          <a:p>
            <a:pPr marL="3429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Shopper Check</a:t>
            </a:r>
          </a:p>
          <a:p>
            <a:pPr marL="3429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Pause Cart</a:t>
            </a:r>
          </a:p>
          <a:p>
            <a:pPr marL="3429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Hard Reset</a:t>
            </a:r>
          </a:p>
          <a:p>
            <a:pPr marL="3429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Emergency Stop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242" y="1542016"/>
            <a:ext cx="5048665" cy="176622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6"/>
          <p:cNvSpPr txBox="1">
            <a:spLocks noGrp="1"/>
          </p:cNvSpPr>
          <p:nvPr>
            <p:ph type="title"/>
          </p:nvPr>
        </p:nvSpPr>
        <p:spPr>
          <a:xfrm>
            <a:off x="1143000" y="627822"/>
            <a:ext cx="6858000" cy="857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User Interface Function</a:t>
            </a:r>
            <a:endParaRPr dirty="0"/>
          </a:p>
        </p:txBody>
      </p:sp>
      <p:sp>
        <p:nvSpPr>
          <p:cNvPr id="294" name="Google Shape;294;p36"/>
          <p:cNvSpPr txBox="1">
            <a:spLocks noGrp="1"/>
          </p:cNvSpPr>
          <p:nvPr>
            <p:ph idx="1"/>
          </p:nvPr>
        </p:nvSpPr>
        <p:spPr>
          <a:xfrm>
            <a:off x="1143000" y="1371600"/>
            <a:ext cx="3601278" cy="32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/>
              <a:t>Takes in user input from the different buttons that will communicate with the microcontroller</a:t>
            </a:r>
            <a:endParaRPr sz="1200"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/>
              <a:t>User will be able to select their grocery items and the program will proceed to the Create Path Function</a:t>
            </a:r>
            <a:endParaRPr sz="1200"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/>
              <a:t>Will also be able to communicate warnings/status updates with the customer</a:t>
            </a:r>
            <a:endParaRPr sz="1200" dirty="0"/>
          </a:p>
        </p:txBody>
      </p:sp>
      <p:pic>
        <p:nvPicPr>
          <p:cNvPr id="295" name="Google Shape;29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6756" y="1371600"/>
            <a:ext cx="3924375" cy="261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7"/>
          <p:cNvSpPr txBox="1">
            <a:spLocks noGrp="1"/>
          </p:cNvSpPr>
          <p:nvPr>
            <p:ph type="title"/>
          </p:nvPr>
        </p:nvSpPr>
        <p:spPr>
          <a:xfrm>
            <a:off x="1143000" y="634448"/>
            <a:ext cx="6858000" cy="857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Create Path Function</a:t>
            </a:r>
            <a:endParaRPr dirty="0"/>
          </a:p>
        </p:txBody>
      </p:sp>
      <p:sp>
        <p:nvSpPr>
          <p:cNvPr id="301" name="Google Shape;301;p37"/>
          <p:cNvSpPr txBox="1">
            <a:spLocks noGrp="1"/>
          </p:cNvSpPr>
          <p:nvPr>
            <p:ph idx="1"/>
          </p:nvPr>
        </p:nvSpPr>
        <p:spPr>
          <a:xfrm>
            <a:off x="1143000" y="1371600"/>
            <a:ext cx="3276600" cy="32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/>
              <a:t>Takes in the selected items, calculates the shortest path, and is passed on to the Run Cart function</a:t>
            </a:r>
            <a:endParaRPr sz="1200"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/>
              <a:t>References a predetermined layout of the store, with entrance and checkout locations</a:t>
            </a:r>
            <a:endParaRPr sz="1200"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/>
              <a:t>Will implement a modified version of Dijkstra’s algorithm to find the optimal path</a:t>
            </a:r>
            <a:endParaRPr sz="1200" dirty="0"/>
          </a:p>
        </p:txBody>
      </p:sp>
      <p:pic>
        <p:nvPicPr>
          <p:cNvPr id="303" name="Google Shape;30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371600"/>
            <a:ext cx="4329026" cy="288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8"/>
          <p:cNvSpPr txBox="1">
            <a:spLocks noGrp="1"/>
          </p:cNvSpPr>
          <p:nvPr>
            <p:ph type="title"/>
          </p:nvPr>
        </p:nvSpPr>
        <p:spPr>
          <a:xfrm>
            <a:off x="1143000" y="627822"/>
            <a:ext cx="6858000" cy="6377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Run Cart Function</a:t>
            </a:r>
            <a:endParaRPr dirty="0"/>
          </a:p>
        </p:txBody>
      </p:sp>
      <p:sp>
        <p:nvSpPr>
          <p:cNvPr id="309" name="Google Shape;309;p38"/>
          <p:cNvSpPr txBox="1">
            <a:spLocks noGrp="1"/>
          </p:cNvSpPr>
          <p:nvPr>
            <p:ph idx="1"/>
          </p:nvPr>
        </p:nvSpPr>
        <p:spPr>
          <a:xfrm>
            <a:off x="1143000" y="1371600"/>
            <a:ext cx="3256722" cy="32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/>
              <a:t>When this function is called, shopping cart moves forward while checking for any obstacles or potential collisions.</a:t>
            </a:r>
            <a:endParaRPr sz="1200"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/>
              <a:t>Checkpoints will be set up so that the shopper can either wait after getting an item or continue on</a:t>
            </a:r>
            <a:endParaRPr sz="1200"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/>
              <a:t>Once the journey is finished, the cart will head back to the starting point</a:t>
            </a:r>
            <a:endParaRPr sz="1200" dirty="0"/>
          </a:p>
        </p:txBody>
      </p:sp>
      <p:pic>
        <p:nvPicPr>
          <p:cNvPr id="310" name="Google Shape;31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8746" y="1371600"/>
            <a:ext cx="4095076" cy="2303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9"/>
          <p:cNvSpPr txBox="1">
            <a:spLocks noGrp="1"/>
          </p:cNvSpPr>
          <p:nvPr>
            <p:ph type="title"/>
          </p:nvPr>
        </p:nvSpPr>
        <p:spPr>
          <a:xfrm>
            <a:off x="1143000" y="687456"/>
            <a:ext cx="6858000" cy="857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Obstacle Detection</a:t>
            </a:r>
            <a:endParaRPr dirty="0"/>
          </a:p>
        </p:txBody>
      </p:sp>
      <p:sp>
        <p:nvSpPr>
          <p:cNvPr id="316" name="Google Shape;316;p39"/>
          <p:cNvSpPr txBox="1">
            <a:spLocks noGrp="1"/>
          </p:cNvSpPr>
          <p:nvPr>
            <p:ph idx="1"/>
          </p:nvPr>
        </p:nvSpPr>
        <p:spPr>
          <a:xfrm>
            <a:off x="1143000" y="1371600"/>
            <a:ext cx="3501887" cy="32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/>
              <a:t>Will check for any potential obstacles or collisions</a:t>
            </a:r>
            <a:endParaRPr sz="1200"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/>
              <a:t>Works in combination with both the sonar and IR modules </a:t>
            </a:r>
            <a:endParaRPr sz="1200"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/>
              <a:t>When an object is detected in the path of the cart, the Movement Correction function will be called</a:t>
            </a:r>
            <a:endParaRPr sz="1200" dirty="0"/>
          </a:p>
        </p:txBody>
      </p:sp>
      <p:pic>
        <p:nvPicPr>
          <p:cNvPr id="317" name="Google Shape;317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37721" y="1421583"/>
            <a:ext cx="3950676" cy="263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0"/>
          <p:cNvSpPr txBox="1">
            <a:spLocks noGrp="1"/>
          </p:cNvSpPr>
          <p:nvPr>
            <p:ph type="title"/>
          </p:nvPr>
        </p:nvSpPr>
        <p:spPr>
          <a:xfrm>
            <a:off x="1143000" y="700709"/>
            <a:ext cx="6858000" cy="857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Movement Correction</a:t>
            </a:r>
            <a:endParaRPr dirty="0"/>
          </a:p>
        </p:txBody>
      </p:sp>
      <p:sp>
        <p:nvSpPr>
          <p:cNvPr id="323" name="Google Shape;323;p40"/>
          <p:cNvSpPr txBox="1">
            <a:spLocks noGrp="1"/>
          </p:cNvSpPr>
          <p:nvPr>
            <p:ph idx="1"/>
          </p:nvPr>
        </p:nvSpPr>
        <p:spPr>
          <a:xfrm>
            <a:off x="1143000" y="1371600"/>
            <a:ext cx="3515139" cy="32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/>
              <a:t>Once an obstacle is detected, the location of that obstacle in relation to the cart’s path will be recorded</a:t>
            </a:r>
            <a:endParaRPr sz="1200"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/>
              <a:t>Depending on where the obstacle lays, the cart will be triggered to move around the obstacle</a:t>
            </a:r>
            <a:endParaRPr sz="1200"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/>
              <a:t>The function will then calculate how much further from the original path the cart has travelled.</a:t>
            </a:r>
            <a:endParaRPr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754" y="1371600"/>
            <a:ext cx="3286541" cy="24649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5"/>
          <p:cNvSpPr txBox="1">
            <a:spLocks noGrp="1"/>
          </p:cNvSpPr>
          <p:nvPr>
            <p:ph type="title"/>
          </p:nvPr>
        </p:nvSpPr>
        <p:spPr>
          <a:xfrm>
            <a:off x="1143000" y="766970"/>
            <a:ext cx="6858000" cy="6046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Motivation</a:t>
            </a:r>
            <a:endParaRPr dirty="0"/>
          </a:p>
        </p:txBody>
      </p:sp>
      <p:sp>
        <p:nvSpPr>
          <p:cNvPr id="145" name="Google Shape;145;p15"/>
          <p:cNvSpPr txBox="1">
            <a:spLocks noGrp="1"/>
          </p:cNvSpPr>
          <p:nvPr>
            <p:ph idx="1"/>
          </p:nvPr>
        </p:nvSpPr>
        <p:spPr>
          <a:xfrm>
            <a:off x="1143000" y="1371600"/>
            <a:ext cx="3800061" cy="32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826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" sz="1400" dirty="0"/>
              <a:t>Bringing the future closer to tomorrow</a:t>
            </a:r>
            <a:endParaRPr sz="1400" dirty="0"/>
          </a:p>
          <a:p>
            <a:pPr marL="4826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" sz="1400" dirty="0"/>
              <a:t>To make shopping easier and a more pleasant experience, especially for older and disabled people</a:t>
            </a:r>
            <a:endParaRPr sz="1400" dirty="0"/>
          </a:p>
          <a:p>
            <a:pPr marL="4826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" sz="1400" dirty="0"/>
              <a:t>A device able to demonstrate all the skills learned at the University of Central Florida</a:t>
            </a:r>
            <a:endParaRPr sz="1400" dirty="0"/>
          </a:p>
        </p:txBody>
      </p:sp>
      <p:pic>
        <p:nvPicPr>
          <p:cNvPr id="1026" name="Picture 2" descr="Motivating Employees as a Manag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5" r="24681"/>
          <a:stretch/>
        </p:blipFill>
        <p:spPr bwMode="auto">
          <a:xfrm>
            <a:off x="5426766" y="1371600"/>
            <a:ext cx="280283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1"/>
          <p:cNvSpPr txBox="1">
            <a:spLocks noGrp="1"/>
          </p:cNvSpPr>
          <p:nvPr>
            <p:ph type="title"/>
          </p:nvPr>
        </p:nvSpPr>
        <p:spPr>
          <a:xfrm>
            <a:off x="1143000" y="728650"/>
            <a:ext cx="6858000" cy="857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Final Software Implementation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49" y="1648032"/>
            <a:ext cx="5962650" cy="208597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35496"/>
            <a:ext cx="6858000" cy="464654"/>
          </a:xfrm>
        </p:spPr>
        <p:txBody>
          <a:bodyPr/>
          <a:lstStyle/>
          <a:p>
            <a:r>
              <a:rPr lang="en-US" dirty="0"/>
              <a:t>Secondary Functions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2647121" y="1649067"/>
            <a:ext cx="2461591" cy="1352550"/>
          </a:xfrm>
        </p:spPr>
        <p:txBody>
          <a:bodyPr/>
          <a:lstStyle/>
          <a:p>
            <a:pPr marL="146050" indent="0" algn="ctr">
              <a:buNone/>
            </a:pPr>
            <a:r>
              <a:rPr lang="en-US" sz="1400" b="1" u="sng" dirty="0"/>
              <a:t>Shopper Check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" sz="1100" dirty="0"/>
              <a:t>Detects when the shopper is too far away from the cart.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100" dirty="0"/>
              <a:t>If they are, the cart stops, and waits for the shopper to return.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4294967295"/>
          </p:nvPr>
        </p:nvSpPr>
        <p:spPr>
          <a:xfrm>
            <a:off x="899436" y="1626290"/>
            <a:ext cx="1827213" cy="1461467"/>
          </a:xfrm>
        </p:spPr>
        <p:txBody>
          <a:bodyPr/>
          <a:lstStyle/>
          <a:p>
            <a:pPr marL="146050" indent="0" algn="ctr">
              <a:buNone/>
            </a:pPr>
            <a:r>
              <a:rPr lang="en-US" sz="1400" b="1" u="sng" dirty="0"/>
              <a:t>Pause Cart</a:t>
            </a:r>
          </a:p>
          <a:p>
            <a:pPr marL="317500"/>
            <a:r>
              <a:rPr lang="en-US" sz="1100" dirty="0"/>
              <a:t>Pauses the cart and waits for the customer to hit the button to continue.</a:t>
            </a:r>
          </a:p>
          <a:p>
            <a:pPr marL="317500"/>
            <a:r>
              <a:rPr lang="en-US" sz="1100" dirty="0"/>
              <a:t>Important for safety.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4858678" y="1555546"/>
            <a:ext cx="1869954" cy="2044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46050" indent="0" algn="ctr">
              <a:buFont typeface="Calibri"/>
              <a:buNone/>
            </a:pPr>
            <a:r>
              <a:rPr lang="en-US" sz="1400" b="1" u="sng" dirty="0">
                <a:solidFill>
                  <a:schemeClr val="tx1">
                    <a:lumMod val="85000"/>
                  </a:schemeClr>
                </a:solidFill>
              </a:rPr>
              <a:t>Hard Reset</a:t>
            </a:r>
            <a:br>
              <a:rPr lang="en-US" sz="1100" b="1" u="sng" dirty="0">
                <a:solidFill>
                  <a:schemeClr val="tx1">
                    <a:lumMod val="85000"/>
                  </a:schemeClr>
                </a:solidFill>
              </a:rPr>
            </a:br>
            <a:endParaRPr lang="en-US" sz="1100" b="1" u="sng" dirty="0">
              <a:solidFill>
                <a:schemeClr val="tx1">
                  <a:lumMod val="85000"/>
                </a:schemeClr>
              </a:solidFill>
            </a:endParaRPr>
          </a:p>
          <a:p>
            <a:pPr marL="311150" indent="-171450">
              <a:lnSpc>
                <a:spcPct val="100000"/>
              </a:lnSpc>
              <a:buClr>
                <a:schemeClr val="accent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>
                    <a:lumMod val="85000"/>
                  </a:schemeClr>
                </a:solidFill>
              </a:rPr>
              <a:t>Shuts down everything that </a:t>
            </a:r>
            <a:r>
              <a:rPr lang="en-US" sz="1100" dirty="0" err="1">
                <a:solidFill>
                  <a:schemeClr val="tx1">
                    <a:lumMod val="85000"/>
                  </a:schemeClr>
                </a:solidFill>
              </a:rPr>
              <a:t>Tinjac</a:t>
            </a:r>
            <a:r>
              <a:rPr lang="en-US" sz="1100" dirty="0">
                <a:solidFill>
                  <a:schemeClr val="tx1">
                    <a:lumMod val="85000"/>
                  </a:schemeClr>
                </a:solidFill>
              </a:rPr>
              <a:t> is doing, generally when errors occur.</a:t>
            </a:r>
          </a:p>
          <a:p>
            <a:pPr marL="311150" indent="-171450">
              <a:lnSpc>
                <a:spcPct val="100000"/>
              </a:lnSpc>
              <a:buClr>
                <a:schemeClr val="accent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>
                    <a:lumMod val="85000"/>
                  </a:schemeClr>
                </a:solidFill>
              </a:rPr>
              <a:t>New path generated with current location as starting point.</a:t>
            </a:r>
          </a:p>
          <a:p>
            <a:pPr marL="146050" indent="0">
              <a:buFont typeface="Calibri"/>
              <a:buNone/>
            </a:pPr>
            <a:endParaRPr lang="en-US" b="1" u="sng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6659123" y="1553025"/>
            <a:ext cx="1989502" cy="2495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46050" indent="0" algn="ctr">
              <a:buFont typeface="Calibri"/>
              <a:buNone/>
            </a:pPr>
            <a:r>
              <a:rPr lang="en-US" sz="1400" b="1" u="sng" dirty="0">
                <a:solidFill>
                  <a:schemeClr val="tx1">
                    <a:lumMod val="85000"/>
                  </a:schemeClr>
                </a:solidFill>
              </a:rPr>
              <a:t>Emergency Stop</a:t>
            </a:r>
            <a:endParaRPr lang="en-US" sz="1100" b="1" u="sng" dirty="0">
              <a:solidFill>
                <a:schemeClr val="tx1">
                  <a:lumMod val="85000"/>
                </a:schemeClr>
              </a:solidFill>
            </a:endParaRPr>
          </a:p>
          <a:p>
            <a:pPr marL="146050" indent="0" algn="ctr">
              <a:buFont typeface="Calibri"/>
              <a:buNone/>
            </a:pPr>
            <a:endParaRPr lang="en-US" sz="1000" b="1" u="sng" dirty="0">
              <a:solidFill>
                <a:schemeClr val="tx1">
                  <a:lumMod val="85000"/>
                </a:schemeClr>
              </a:solidFill>
            </a:endParaRPr>
          </a:p>
          <a:p>
            <a:pPr lvl="0" indent="-317500">
              <a:lnSpc>
                <a:spcPct val="100000"/>
              </a:lnSpc>
              <a:buClr>
                <a:schemeClr val="accent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>
                    <a:lumMod val="85000"/>
                  </a:schemeClr>
                </a:solidFill>
              </a:rPr>
              <a:t>Serves as an emergency fail-safe. </a:t>
            </a:r>
          </a:p>
          <a:p>
            <a:pPr lvl="0" indent="-317500">
              <a:lnSpc>
                <a:spcPct val="100000"/>
              </a:lnSpc>
              <a:buClr>
                <a:schemeClr val="accent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>
                    <a:lumMod val="85000"/>
                  </a:schemeClr>
                </a:solidFill>
              </a:rPr>
              <a:t>Activated if there is a physical issue that can no longer be resolved with software. </a:t>
            </a:r>
          </a:p>
          <a:p>
            <a:pPr lvl="0" indent="-317500">
              <a:lnSpc>
                <a:spcPct val="100000"/>
              </a:lnSpc>
              <a:buClr>
                <a:schemeClr val="accent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>
                    <a:lumMod val="85000"/>
                  </a:schemeClr>
                </a:solidFill>
              </a:rPr>
              <a:t>All power is cut off except for the user interface.</a:t>
            </a:r>
          </a:p>
          <a:p>
            <a:pPr marL="146050" indent="0">
              <a:buFont typeface="Calibri"/>
              <a:buNone/>
            </a:pPr>
            <a:endParaRPr lang="en-US" b="1" u="sng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771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6"/>
          <p:cNvSpPr txBox="1">
            <a:spLocks noGrp="1"/>
          </p:cNvSpPr>
          <p:nvPr>
            <p:ph type="title"/>
          </p:nvPr>
        </p:nvSpPr>
        <p:spPr>
          <a:xfrm>
            <a:off x="1143000" y="621195"/>
            <a:ext cx="6858000" cy="578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Demonstration Test</a:t>
            </a:r>
            <a:endParaRPr dirty="0"/>
          </a:p>
        </p:txBody>
      </p:sp>
      <p:pic>
        <p:nvPicPr>
          <p:cNvPr id="363" name="Google Shape;363;p46"/>
          <p:cNvPicPr preferRelativeResize="0"/>
          <p:nvPr/>
        </p:nvPicPr>
        <p:blipFill rotWithShape="1">
          <a:blip r:embed="rId3">
            <a:alphaModFix/>
          </a:blip>
          <a:srcRect l="22046" t="33330" r="32812" b="20138"/>
          <a:stretch/>
        </p:blipFill>
        <p:spPr>
          <a:xfrm>
            <a:off x="1761463" y="1389725"/>
            <a:ext cx="5621075" cy="326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7"/>
          <p:cNvSpPr txBox="1">
            <a:spLocks noGrp="1"/>
          </p:cNvSpPr>
          <p:nvPr>
            <p:ph type="title"/>
          </p:nvPr>
        </p:nvSpPr>
        <p:spPr>
          <a:xfrm>
            <a:off x="952500" y="886239"/>
            <a:ext cx="6858000" cy="4787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Work Division</a:t>
            </a:r>
            <a:endParaRPr dirty="0"/>
          </a:p>
        </p:txBody>
      </p:sp>
      <p:graphicFrame>
        <p:nvGraphicFramePr>
          <p:cNvPr id="369" name="Google Shape;369;p47"/>
          <p:cNvGraphicFramePr/>
          <p:nvPr>
            <p:extLst>
              <p:ext uri="{D42A27DB-BD31-4B8C-83A1-F6EECF244321}">
                <p14:modId xmlns:p14="http://schemas.microsoft.com/office/powerpoint/2010/main" val="274823378"/>
              </p:ext>
            </p:extLst>
          </p:nvPr>
        </p:nvGraphicFramePr>
        <p:xfrm>
          <a:off x="952500" y="1681150"/>
          <a:ext cx="7239000" cy="1942950"/>
        </p:xfrm>
        <a:graphic>
          <a:graphicData uri="http://schemas.openxmlformats.org/drawingml/2006/table">
            <a:tbl>
              <a:tblPr>
                <a:noFill/>
                <a:tableStyleId>{1DF322C6-1D3F-459F-A7C4-1A171C060068}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dirty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Power</a:t>
                      </a:r>
                      <a:endParaRPr b="1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dirty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Motors</a:t>
                      </a:r>
                      <a:endParaRPr b="1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dirty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Sensors</a:t>
                      </a:r>
                      <a:endParaRPr b="1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dirty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UI</a:t>
                      </a:r>
                      <a:endParaRPr b="1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dirty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Edgar</a:t>
                      </a:r>
                      <a:endParaRPr b="1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i="1" u="none" dirty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Primary</a:t>
                      </a:r>
                      <a:endParaRPr i="1" u="none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i="1" dirty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Secondary</a:t>
                      </a:r>
                      <a:endParaRPr i="1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i="1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i="1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James</a:t>
                      </a:r>
                      <a:endParaRPr b="1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i="1" dirty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Secondary</a:t>
                      </a:r>
                      <a:endParaRPr i="1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i="1" dirty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Primary</a:t>
                      </a:r>
                      <a:endParaRPr i="1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i="1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i="1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John</a:t>
                      </a:r>
                      <a:endParaRPr b="1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i="1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i="1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i="1" dirty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Primary</a:t>
                      </a:r>
                      <a:endParaRPr i="1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i="1" dirty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Secondary</a:t>
                      </a:r>
                      <a:endParaRPr i="1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dirty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Shekh</a:t>
                      </a:r>
                      <a:endParaRPr b="1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i="1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i="1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i="1" dirty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Secondary</a:t>
                      </a:r>
                      <a:endParaRPr i="1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i="1" dirty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Primary</a:t>
                      </a:r>
                      <a:endParaRPr i="1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5" name="Google Shape;375;p48"/>
          <p:cNvGraphicFramePr/>
          <p:nvPr>
            <p:extLst>
              <p:ext uri="{D42A27DB-BD31-4B8C-83A1-F6EECF244321}">
                <p14:modId xmlns:p14="http://schemas.microsoft.com/office/powerpoint/2010/main" val="863039607"/>
              </p:ext>
            </p:extLst>
          </p:nvPr>
        </p:nvGraphicFramePr>
        <p:xfrm>
          <a:off x="702365" y="547227"/>
          <a:ext cx="7975010" cy="4402454"/>
        </p:xfrm>
        <a:graphic>
          <a:graphicData uri="http://schemas.openxmlformats.org/drawingml/2006/table">
            <a:tbl>
              <a:tblPr>
                <a:noFill/>
                <a:tableStyleId>{1470A555-336C-4A68-B872-626E5C651C7E}</a:tableStyleId>
              </a:tblPr>
              <a:tblGrid>
                <a:gridCol w="3287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7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85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17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1955"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/>
                        <a:t>Item Name</a:t>
                      </a:r>
                      <a:endParaRPr sz="1000" dirty="0"/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Quantity</a:t>
                      </a:r>
                      <a:endParaRPr sz="1000"/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Price/Part</a:t>
                      </a:r>
                      <a:endParaRPr sz="1000"/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Cost/Order</a:t>
                      </a:r>
                      <a:endParaRPr sz="1000"/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A8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955"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High-Torque Motor</a:t>
                      </a:r>
                      <a:endParaRPr sz="1000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2</a:t>
                      </a:r>
                      <a:endParaRPr sz="100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>
                              <a:lumMod val="85000"/>
                            </a:schemeClr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≈ $45</a:t>
                      </a:r>
                      <a:endParaRPr sz="100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$90</a:t>
                      </a:r>
                      <a:endParaRPr sz="100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955"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MSP 430</a:t>
                      </a:r>
                      <a:endParaRPr sz="1000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2</a:t>
                      </a:r>
                      <a:endParaRPr sz="100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>
                              <a:lumMod val="85000"/>
                            </a:schemeClr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≈ $3.66</a:t>
                      </a:r>
                      <a:endParaRPr sz="100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$7.32</a:t>
                      </a:r>
                      <a:endParaRPr sz="100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955"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Compact Size Shopping Cart</a:t>
                      </a:r>
                      <a:endParaRPr sz="1000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1</a:t>
                      </a:r>
                      <a:endParaRPr sz="100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>
                              <a:lumMod val="85000"/>
                            </a:schemeClr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≈ $50</a:t>
                      </a:r>
                      <a:endParaRPr sz="100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$50</a:t>
                      </a:r>
                      <a:endParaRPr sz="100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955"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Solar Panel</a:t>
                      </a:r>
                      <a:endParaRPr sz="1000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4</a:t>
                      </a:r>
                      <a:endParaRPr sz="100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>
                              <a:lumMod val="85000"/>
                            </a:schemeClr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≈ $10</a:t>
                      </a:r>
                      <a:endParaRPr sz="100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$40</a:t>
                      </a:r>
                      <a:endParaRPr sz="100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039"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High-Capacity </a:t>
                      </a:r>
                      <a:endParaRPr sz="1000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Rechargeable Battery</a:t>
                      </a:r>
                      <a:endParaRPr sz="1000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1</a:t>
                      </a:r>
                      <a:endParaRPr sz="100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>
                              <a:lumMod val="85000"/>
                            </a:schemeClr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≈ $20</a:t>
                      </a:r>
                      <a:endParaRPr sz="100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$20</a:t>
                      </a:r>
                      <a:endParaRPr sz="100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955"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Sonar Module</a:t>
                      </a:r>
                      <a:endParaRPr sz="1000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2</a:t>
                      </a:r>
                      <a:endParaRPr sz="100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>
                              <a:lumMod val="85000"/>
                            </a:schemeClr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≈ $4</a:t>
                      </a:r>
                      <a:endParaRPr sz="100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$8</a:t>
                      </a:r>
                      <a:endParaRPr sz="100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1955"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Infrared Module</a:t>
                      </a:r>
                      <a:endParaRPr sz="1000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9</a:t>
                      </a:r>
                      <a:endParaRPr sz="100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>
                              <a:lumMod val="85000"/>
                            </a:schemeClr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≈ $9</a:t>
                      </a:r>
                      <a:endParaRPr sz="100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$81</a:t>
                      </a:r>
                      <a:endParaRPr sz="100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1955"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L293D Motor Driver Chip</a:t>
                      </a:r>
                      <a:endParaRPr sz="1000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1</a:t>
                      </a:r>
                      <a:endParaRPr sz="100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>
                              <a:lumMod val="85000"/>
                            </a:schemeClr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≈ $1</a:t>
                      </a:r>
                      <a:endParaRPr sz="100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$1</a:t>
                      </a:r>
                      <a:endParaRPr sz="100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1955"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Miscellaneous Wires/Gears</a:t>
                      </a:r>
                      <a:endParaRPr sz="1000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N/A</a:t>
                      </a:r>
                      <a:endParaRPr sz="100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>
                              <a:lumMod val="85000"/>
                            </a:schemeClr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≤ $10</a:t>
                      </a:r>
                      <a:endParaRPr sz="100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$10</a:t>
                      </a:r>
                      <a:endParaRPr sz="100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1955"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PCB board</a:t>
                      </a:r>
                      <a:endParaRPr sz="1000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10</a:t>
                      </a:r>
                      <a:endParaRPr sz="1000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>
                              <a:lumMod val="85000"/>
                            </a:schemeClr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≈$15</a:t>
                      </a:r>
                      <a:endParaRPr sz="100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$15</a:t>
                      </a:r>
                      <a:endParaRPr sz="100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1955"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PCB parts</a:t>
                      </a:r>
                      <a:endParaRPr sz="100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N/A</a:t>
                      </a:r>
                      <a:endParaRPr sz="1000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tx1">
                              <a:lumMod val="85000"/>
                            </a:schemeClr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≈$10</a:t>
                      </a:r>
                      <a:endParaRPr sz="1000" dirty="0">
                        <a:solidFill>
                          <a:schemeClr val="tx1">
                            <a:lumMod val="85000"/>
                          </a:schemeClr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$10</a:t>
                      </a:r>
                      <a:endParaRPr sz="1000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1955"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LCD Module</a:t>
                      </a:r>
                      <a:endParaRPr sz="100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1</a:t>
                      </a:r>
                      <a:endParaRPr sz="100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tx1">
                              <a:lumMod val="85000"/>
                            </a:schemeClr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≈ $10</a:t>
                      </a:r>
                      <a:endParaRPr sz="1000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$10</a:t>
                      </a:r>
                      <a:endParaRPr sz="1000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1955"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Total:</a:t>
                      </a:r>
                      <a:endParaRPr sz="1000"/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/>
                        <a:t> </a:t>
                      </a:r>
                      <a:endParaRPr sz="1000" dirty="0"/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/>
                        <a:t>$342.32</a:t>
                      </a:r>
                      <a:endParaRPr sz="1000" dirty="0"/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A8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8" name="Google Shape;374;p48"/>
          <p:cNvSpPr txBox="1">
            <a:spLocks/>
          </p:cNvSpPr>
          <p:nvPr/>
        </p:nvSpPr>
        <p:spPr>
          <a:xfrm>
            <a:off x="639416" y="214267"/>
            <a:ext cx="6858000" cy="33296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800" dirty="0"/>
              <a:t>Budget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0"/>
          <p:cNvSpPr txBox="1">
            <a:spLocks noGrp="1"/>
          </p:cNvSpPr>
          <p:nvPr>
            <p:ph type="title"/>
          </p:nvPr>
        </p:nvSpPr>
        <p:spPr>
          <a:xfrm>
            <a:off x="1143000" y="687457"/>
            <a:ext cx="6858000" cy="5118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Challenges</a:t>
            </a:r>
            <a:endParaRPr dirty="0"/>
          </a:p>
        </p:txBody>
      </p:sp>
      <p:sp>
        <p:nvSpPr>
          <p:cNvPr id="388" name="Google Shape;388;p50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Combining our UI code to cooperate with our sonar sensor code</a:t>
            </a:r>
            <a:endParaRPr sz="1400"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PCB was printed wrong due to manufacturer</a:t>
            </a:r>
            <a:endParaRPr sz="1400"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Deciding which MCU to use</a:t>
            </a:r>
            <a:endParaRPr sz="1400"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Mechanical design of cart</a:t>
            </a:r>
            <a:endParaRPr sz="1400" dirty="0"/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4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1"/>
          <p:cNvSpPr txBox="1">
            <a:spLocks noGrp="1"/>
          </p:cNvSpPr>
          <p:nvPr>
            <p:ph type="title"/>
          </p:nvPr>
        </p:nvSpPr>
        <p:spPr>
          <a:xfrm>
            <a:off x="1143000" y="713961"/>
            <a:ext cx="6858000" cy="4787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End Result/Demo</a:t>
            </a:r>
            <a:endParaRPr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 main page </a:t>
            </a:r>
            <a:r>
              <a:rPr lang="en-US"/>
              <a:t>of website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"/>
          <p:cNvSpPr txBox="1">
            <a:spLocks noGrp="1"/>
          </p:cNvSpPr>
          <p:nvPr>
            <p:ph type="title"/>
          </p:nvPr>
        </p:nvSpPr>
        <p:spPr>
          <a:xfrm>
            <a:off x="1143000" y="687457"/>
            <a:ext cx="6858000" cy="857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Stretch Goals</a:t>
            </a:r>
            <a:endParaRPr dirty="0"/>
          </a:p>
        </p:txBody>
      </p:sp>
      <p:sp>
        <p:nvSpPr>
          <p:cNvPr id="189" name="Google Shape;189;p2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" sz="1400" dirty="0"/>
              <a:t>An app that replaces the physical user interface</a:t>
            </a:r>
            <a:endParaRPr sz="1400" dirty="0"/>
          </a:p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" sz="1400" dirty="0"/>
              <a:t>Using a button or app to call a shopping cart to your location</a:t>
            </a:r>
            <a:endParaRPr sz="1400" dirty="0"/>
          </a:p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" sz="1400" dirty="0"/>
              <a:t>Alternate cart mode that follows the shopper</a:t>
            </a:r>
            <a:endParaRPr sz="1400" dirty="0"/>
          </a:p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" sz="1400" dirty="0"/>
              <a:t>An item scanner on the cart</a:t>
            </a:r>
            <a:endParaRPr sz="1400" dirty="0"/>
          </a:p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" sz="1400" dirty="0"/>
              <a:t>Cart can hold 100 pounds</a:t>
            </a:r>
            <a:endParaRPr sz="1400" dirty="0"/>
          </a:p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" sz="1400" dirty="0"/>
              <a:t>Cart should be able to follow the shopper to their car</a:t>
            </a:r>
            <a:endParaRPr sz="14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2"/>
          <p:cNvSpPr txBox="1">
            <a:spLocks noGrp="1"/>
          </p:cNvSpPr>
          <p:nvPr>
            <p:ph type="title"/>
          </p:nvPr>
        </p:nvSpPr>
        <p:spPr>
          <a:xfrm>
            <a:off x="1143000" y="700708"/>
            <a:ext cx="6858000" cy="5383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Experience Gained</a:t>
            </a:r>
            <a:endParaRPr dirty="0"/>
          </a:p>
        </p:txBody>
      </p:sp>
      <p:sp>
        <p:nvSpPr>
          <p:cNvPr id="400" name="Google Shape;400;p5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Effective Collaboration/Communication</a:t>
            </a:r>
            <a:endParaRPr sz="1400"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Technical writing skills</a:t>
            </a:r>
            <a:endParaRPr sz="1400"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Time management</a:t>
            </a:r>
            <a:endParaRPr sz="1400"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Real life setup of circuits and components</a:t>
            </a:r>
            <a:endParaRPr sz="1400"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Integration of hardware + software</a:t>
            </a:r>
            <a:endParaRPr sz="14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3"/>
          <p:cNvSpPr txBox="1">
            <a:spLocks noGrp="1"/>
          </p:cNvSpPr>
          <p:nvPr>
            <p:ph type="title"/>
          </p:nvPr>
        </p:nvSpPr>
        <p:spPr>
          <a:xfrm>
            <a:off x="1156253" y="2158447"/>
            <a:ext cx="6858000" cy="857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Questions?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"/>
          <p:cNvSpPr txBox="1">
            <a:spLocks noGrp="1"/>
          </p:cNvSpPr>
          <p:nvPr>
            <p:ph type="title"/>
          </p:nvPr>
        </p:nvSpPr>
        <p:spPr>
          <a:xfrm>
            <a:off x="1143000" y="660953"/>
            <a:ext cx="6858000" cy="857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Goals and Objectives</a:t>
            </a:r>
            <a:endParaRPr dirty="0"/>
          </a:p>
        </p:txBody>
      </p:sp>
      <p:sp>
        <p:nvSpPr>
          <p:cNvPr id="152" name="Google Shape;152;p16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" sz="1200" dirty="0"/>
              <a:t>Saving customers time and money</a:t>
            </a:r>
            <a:endParaRPr sz="1200"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" sz="1200" dirty="0"/>
              <a:t>A device accessible for people of all types of different walking speeds</a:t>
            </a:r>
            <a:endParaRPr sz="1200"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" sz="1200" dirty="0"/>
              <a:t>Low technological cost</a:t>
            </a:r>
            <a:endParaRPr sz="1200" dirty="0"/>
          </a:p>
        </p:txBody>
      </p:sp>
      <p:sp>
        <p:nvSpPr>
          <p:cNvPr id="153" name="Google Shape;153;p16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" sz="1200" dirty="0"/>
              <a:t>Develop a prototype that can be easily adopted</a:t>
            </a:r>
            <a:endParaRPr sz="1200"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" sz="1200" dirty="0"/>
              <a:t>End product will have no exposed wires</a:t>
            </a:r>
            <a:endParaRPr sz="1200"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" sz="1200" dirty="0"/>
              <a:t>Environmentally friendly power source</a:t>
            </a:r>
            <a:endParaRPr sz="1200"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" sz="1200" dirty="0"/>
              <a:t>Cart be able to accurately know the location of the items in the store</a:t>
            </a:r>
            <a:endParaRPr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7"/>
          <p:cNvSpPr txBox="1">
            <a:spLocks noGrp="1"/>
          </p:cNvSpPr>
          <p:nvPr>
            <p:ph type="title"/>
          </p:nvPr>
        </p:nvSpPr>
        <p:spPr>
          <a:xfrm>
            <a:off x="1142999" y="561561"/>
            <a:ext cx="6858000" cy="857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Block Diagram</a:t>
            </a:r>
            <a:endParaRPr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1" name="Google Shape;161;p17"/>
          <p:cNvPicPr preferRelativeResize="0"/>
          <p:nvPr/>
        </p:nvPicPr>
        <p:blipFill rotWithShape="1">
          <a:blip r:embed="rId3">
            <a:alphaModFix/>
          </a:blip>
          <a:srcRect l="27944" t="26739" r="10300" b="25305"/>
          <a:stretch/>
        </p:blipFill>
        <p:spPr>
          <a:xfrm>
            <a:off x="774137" y="1355175"/>
            <a:ext cx="7595725" cy="33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6725" y="201450"/>
            <a:ext cx="6310550" cy="474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19"/>
          <p:cNvPicPr preferRelativeResize="0"/>
          <p:nvPr/>
        </p:nvPicPr>
        <p:blipFill rotWithShape="1">
          <a:blip r:embed="rId3">
            <a:alphaModFix/>
          </a:blip>
          <a:srcRect l="34550" t="24072" r="27776" b="19446"/>
          <a:stretch/>
        </p:blipFill>
        <p:spPr>
          <a:xfrm>
            <a:off x="1724625" y="317725"/>
            <a:ext cx="5330049" cy="450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"/>
          <p:cNvSpPr txBox="1">
            <a:spLocks noGrp="1"/>
          </p:cNvSpPr>
          <p:nvPr>
            <p:ph type="title"/>
          </p:nvPr>
        </p:nvSpPr>
        <p:spPr>
          <a:xfrm>
            <a:off x="1143000" y="727213"/>
            <a:ext cx="6858000" cy="5516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Core Features</a:t>
            </a:r>
            <a:endParaRPr dirty="0"/>
          </a:p>
        </p:txBody>
      </p:sp>
      <p:sp>
        <p:nvSpPr>
          <p:cNvPr id="177" name="Google Shape;177;p20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25450" indent="-285750" algn="just">
              <a:lnSpc>
                <a:spcPct val="150000"/>
              </a:lnSpc>
              <a:spcBef>
                <a:spcPts val="0"/>
              </a:spcBef>
              <a:buSzPts val="1400"/>
              <a:buFont typeface="Arial" panose="020B0604020202020204" pitchFamily="34" charset="0"/>
              <a:buChar char="•"/>
            </a:pPr>
            <a:r>
              <a:rPr lang="en" sz="1200" dirty="0"/>
              <a:t>Easy to use UI with the ability to add and subtract items from the shopping list even after the cart is in motion</a:t>
            </a:r>
            <a:endParaRPr sz="1200" dirty="0"/>
          </a:p>
          <a:p>
            <a:pPr marL="425450" indent="-285750" algn="just">
              <a:lnSpc>
                <a:spcPct val="150000"/>
              </a:lnSpc>
              <a:spcBef>
                <a:spcPts val="0"/>
              </a:spcBef>
              <a:buSzPts val="1400"/>
              <a:buFont typeface="Arial" panose="020B0604020202020204" pitchFamily="34" charset="0"/>
              <a:buChar char="•"/>
            </a:pPr>
            <a:r>
              <a:rPr lang="en" sz="1200" dirty="0"/>
              <a:t>The shopping cart has an accurate map of the store it’s in</a:t>
            </a:r>
            <a:endParaRPr sz="1200" dirty="0"/>
          </a:p>
          <a:p>
            <a:pPr marL="425450" indent="-285750" algn="just">
              <a:lnSpc>
                <a:spcPct val="150000"/>
              </a:lnSpc>
              <a:spcBef>
                <a:spcPts val="0"/>
              </a:spcBef>
              <a:buSzPts val="1400"/>
              <a:buFont typeface="Arial" panose="020B0604020202020204" pitchFamily="34" charset="0"/>
              <a:buChar char="•"/>
            </a:pPr>
            <a:r>
              <a:rPr lang="en" sz="1200" dirty="0"/>
              <a:t>The shopping cart is able to avoid obstacles using infrared sensors and sonar modules to adjust the speed of the cart</a:t>
            </a:r>
            <a:endParaRPr sz="1200" dirty="0"/>
          </a:p>
        </p:txBody>
      </p:sp>
      <p:sp>
        <p:nvSpPr>
          <p:cNvPr id="178" name="Google Shape;178;p20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" sz="1200" dirty="0"/>
              <a:t>If the user stops walking, the cart will also stop accordingly</a:t>
            </a:r>
            <a:endParaRPr sz="1200" dirty="0"/>
          </a:p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" sz="1200" dirty="0"/>
              <a:t>Rechargeable 12V power supply with a solar panel </a:t>
            </a:r>
            <a:endParaRPr sz="1200" dirty="0"/>
          </a:p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" sz="1200" dirty="0"/>
              <a:t>Total cart weight is around 15 lbs</a:t>
            </a:r>
            <a:endParaRPr sz="1200" dirty="0"/>
          </a:p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" sz="1200" dirty="0"/>
              <a:t>Cart should be able to hold at least 50 lbs</a:t>
            </a:r>
            <a:endParaRPr sz="1200" dirty="0"/>
          </a:p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" sz="1200" dirty="0"/>
              <a:t>Dimensions are 21 by 24.5 inches, smaller than a regular cart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4863" y="365812"/>
            <a:ext cx="5294275" cy="441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ch Computer 16x9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Consolas-Candara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901026.potx" id="{468775DC-C458-452B-B494-CBFA066AAFA0}" vid="{10EEBE7C-0769-4F35-B6EB-5940E3BEB5F4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Title Layout</Template>
  <TotalTime>309</TotalTime>
  <Words>1197</Words>
  <Application>Microsoft Office PowerPoint</Application>
  <PresentationFormat>On-screen Show (16:9)</PresentationFormat>
  <Paragraphs>232</Paragraphs>
  <Slides>39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Consolas</vt:lpstr>
      <vt:lpstr>Arimo</vt:lpstr>
      <vt:lpstr>Candara</vt:lpstr>
      <vt:lpstr>Calibri</vt:lpstr>
      <vt:lpstr>Tech Computer 16x9</vt:lpstr>
      <vt:lpstr>Group 13 John McFarland                   Shekh Arefen                        James Johnson                Edgar Velez    </vt:lpstr>
      <vt:lpstr>Tinjac</vt:lpstr>
      <vt:lpstr>Motivation</vt:lpstr>
      <vt:lpstr>Goals and Objectives</vt:lpstr>
      <vt:lpstr>Block Diagram</vt:lpstr>
      <vt:lpstr>PowerPoint Presentation</vt:lpstr>
      <vt:lpstr>PowerPoint Presentation</vt:lpstr>
      <vt:lpstr>Core Features</vt:lpstr>
      <vt:lpstr>PowerPoint Presentation</vt:lpstr>
      <vt:lpstr>PowerPoint Presentation</vt:lpstr>
      <vt:lpstr>MSP-430F5529LP</vt:lpstr>
      <vt:lpstr>12V DC Motor 146 RPM w/Encoder</vt:lpstr>
      <vt:lpstr>Gowoops E18-D80NK</vt:lpstr>
      <vt:lpstr>HC-SR04 Ultrasonic Sonar Module</vt:lpstr>
      <vt:lpstr>RioRand 20x4 LCD Module</vt:lpstr>
      <vt:lpstr>EXP1270 Rechargeable Lead Acid Battery</vt:lpstr>
      <vt:lpstr>EcoWorthy Solar Panel</vt:lpstr>
      <vt:lpstr>Anself Solar Charge Controller</vt:lpstr>
      <vt:lpstr>LMZ12002 Voltage Regulator</vt:lpstr>
      <vt:lpstr>TPS563210ddf Voltage Regulator</vt:lpstr>
      <vt:lpstr>Goplus Double Basket Folding Shopping Cart</vt:lpstr>
      <vt:lpstr>Overall Schematic</vt:lpstr>
      <vt:lpstr>Printed Circuit Board (PCB) </vt:lpstr>
      <vt:lpstr>Software Design</vt:lpstr>
      <vt:lpstr>User Interface Function</vt:lpstr>
      <vt:lpstr>Create Path Function</vt:lpstr>
      <vt:lpstr>Run Cart Function</vt:lpstr>
      <vt:lpstr>Obstacle Detection</vt:lpstr>
      <vt:lpstr>Movement Correction</vt:lpstr>
      <vt:lpstr>Final Software Implementation</vt:lpstr>
      <vt:lpstr>Secondary Functions</vt:lpstr>
      <vt:lpstr>Demonstration Test</vt:lpstr>
      <vt:lpstr>Work Division</vt:lpstr>
      <vt:lpstr>PowerPoint Presentation</vt:lpstr>
      <vt:lpstr>Challenges</vt:lpstr>
      <vt:lpstr>End Result/Demo</vt:lpstr>
      <vt:lpstr>Stretch Goals</vt:lpstr>
      <vt:lpstr>Experience Gained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 13 John McFarland                   Shekh Arefen                        James Johnson                Edgar Velez</dc:title>
  <dc:creator>Shekh Arefen</dc:creator>
  <cp:lastModifiedBy>Shekh Arefen</cp:lastModifiedBy>
  <cp:revision>24</cp:revision>
  <dcterms:modified xsi:type="dcterms:W3CDTF">2018-11-30T03:09:06Z</dcterms:modified>
</cp:coreProperties>
</file>