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3944EC1-3713-4668-B162-522F5B6FBD7B}">
  <a:tblStyle styleId="{93944EC1-3713-4668-B162-522F5B6FBD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2059206a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205920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rgbClr val="E0E0E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b="1" sz="37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-2196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Design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5165298" y="6104677"/>
            <a:ext cx="3466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Tinker AutoCad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655443" y="4620146"/>
            <a:ext cx="1403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1418561" y="1309711"/>
            <a:ext cx="9354878" cy="4591159"/>
            <a:chOff x="1212112" y="1275779"/>
            <a:chExt cx="9354878" cy="4591159"/>
          </a:xfrm>
        </p:grpSpPr>
        <p:pic>
          <p:nvPicPr>
            <p:cNvPr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2112" y="1275779"/>
              <a:ext cx="9131587" cy="4591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4"/>
            <p:cNvSpPr txBox="1"/>
            <p:nvPr/>
          </p:nvSpPr>
          <p:spPr>
            <a:xfrm>
              <a:off x="6507127" y="2045364"/>
              <a:ext cx="1403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ESP8266-01</a:t>
              </a: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1499189" y="2414696"/>
              <a:ext cx="1403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Arduino Uno</a:t>
              </a:r>
              <a:endParaRPr/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9163492" y="2578631"/>
              <a:ext cx="1403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SG-5010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Overall Block Diagram</a:t>
            </a:r>
            <a:endParaRPr/>
          </a:p>
        </p:txBody>
      </p:sp>
      <p:grpSp>
        <p:nvGrpSpPr>
          <p:cNvPr id="105" name="Google Shape;105;p15"/>
          <p:cNvGrpSpPr/>
          <p:nvPr/>
        </p:nvGrpSpPr>
        <p:grpSpPr>
          <a:xfrm>
            <a:off x="10034534" y="159068"/>
            <a:ext cx="1888405" cy="646200"/>
            <a:chOff x="9845748" y="227473"/>
            <a:chExt cx="1888405" cy="646200"/>
          </a:xfrm>
        </p:grpSpPr>
        <p:sp>
          <p:nvSpPr>
            <p:cNvPr id="106" name="Google Shape;106;p15"/>
            <p:cNvSpPr txBox="1"/>
            <p:nvPr/>
          </p:nvSpPr>
          <p:spPr>
            <a:xfrm>
              <a:off x="9845748" y="227473"/>
              <a:ext cx="18606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Power Line: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Line:</a:t>
              </a:r>
              <a:endParaRPr/>
            </a:p>
          </p:txBody>
        </p:sp>
        <p:cxnSp>
          <p:nvCxnSpPr>
            <p:cNvPr id="107" name="Google Shape;107;p15"/>
            <p:cNvCxnSpPr/>
            <p:nvPr/>
          </p:nvCxnSpPr>
          <p:spPr>
            <a:xfrm>
              <a:off x="11247120" y="400050"/>
              <a:ext cx="459300" cy="0"/>
            </a:xfrm>
            <a:prstGeom prst="straightConnector1">
              <a:avLst/>
            </a:prstGeom>
            <a:noFill/>
            <a:ln cap="flat" cmpd="sng" w="3175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08" name="Google Shape;108;p15"/>
            <p:cNvCxnSpPr/>
            <p:nvPr/>
          </p:nvCxnSpPr>
          <p:spPr>
            <a:xfrm>
              <a:off x="11274853" y="689610"/>
              <a:ext cx="459300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09" name="Google Shape;109;p15"/>
          <p:cNvSpPr/>
          <p:nvPr/>
        </p:nvSpPr>
        <p:spPr>
          <a:xfrm>
            <a:off x="8996257" y="193344"/>
            <a:ext cx="901500" cy="628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7966606" y="193344"/>
            <a:ext cx="892800" cy="650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MCU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6484215" y="126933"/>
            <a:ext cx="1345800" cy="761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Peripherals</a:t>
            </a:r>
            <a:endParaRPr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4674130" y="3388993"/>
            <a:ext cx="1545300" cy="2653200"/>
            <a:chOff x="5125571" y="2691147"/>
            <a:chExt cx="1545300" cy="2653200"/>
          </a:xfrm>
        </p:grpSpPr>
        <p:sp>
          <p:nvSpPr>
            <p:cNvPr id="113" name="Google Shape;113;p15"/>
            <p:cNvSpPr/>
            <p:nvPr/>
          </p:nvSpPr>
          <p:spPr>
            <a:xfrm>
              <a:off x="5125571" y="2691147"/>
              <a:ext cx="1545300" cy="26532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5444715" y="3676173"/>
              <a:ext cx="1098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MCU</a:t>
              </a:r>
              <a:endParaRPr/>
            </a:p>
          </p:txBody>
        </p:sp>
      </p:grpSp>
      <p:sp>
        <p:nvSpPr>
          <p:cNvPr id="115" name="Google Shape;115;p15"/>
          <p:cNvSpPr/>
          <p:nvPr/>
        </p:nvSpPr>
        <p:spPr>
          <a:xfrm>
            <a:off x="2314499" y="3888723"/>
            <a:ext cx="1456800" cy="9675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Servo Motor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9050875" y="3888724"/>
            <a:ext cx="1456800" cy="9675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4710900" y="1571649"/>
            <a:ext cx="1456800" cy="967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Regulator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8039056" y="1571649"/>
            <a:ext cx="1456800" cy="967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3.3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Regulator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1793504" y="1571649"/>
            <a:ext cx="1456800" cy="9675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7095792" y="3888724"/>
            <a:ext cx="1456800" cy="9675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Shifter</a:t>
            </a:r>
            <a:endParaRPr/>
          </a:p>
        </p:txBody>
      </p:sp>
      <p:cxnSp>
        <p:nvCxnSpPr>
          <p:cNvPr id="121" name="Google Shape;121;p15"/>
          <p:cNvCxnSpPr>
            <a:stCxn id="119" idx="3"/>
            <a:endCxn id="117" idx="1"/>
          </p:cNvCxnSpPr>
          <p:nvPr/>
        </p:nvCxnSpPr>
        <p:spPr>
          <a:xfrm>
            <a:off x="3250304" y="2055399"/>
            <a:ext cx="146070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2" name="Google Shape;122;p15"/>
          <p:cNvCxnSpPr>
            <a:stCxn id="117" idx="3"/>
            <a:endCxn id="118" idx="1"/>
          </p:cNvCxnSpPr>
          <p:nvPr/>
        </p:nvCxnSpPr>
        <p:spPr>
          <a:xfrm>
            <a:off x="6167700" y="2055399"/>
            <a:ext cx="187140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3" name="Google Shape;123;p15"/>
          <p:cNvCxnSpPr>
            <a:endCxn id="115" idx="0"/>
          </p:cNvCxnSpPr>
          <p:nvPr/>
        </p:nvCxnSpPr>
        <p:spPr>
          <a:xfrm flipH="1">
            <a:off x="3042899" y="2905323"/>
            <a:ext cx="2403900" cy="983400"/>
          </a:xfrm>
          <a:prstGeom prst="bentConnector2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4" name="Google Shape;124;p15"/>
          <p:cNvCxnSpPr>
            <a:stCxn id="118" idx="2"/>
            <a:endCxn id="120" idx="0"/>
          </p:cNvCxnSpPr>
          <p:nvPr/>
        </p:nvCxnSpPr>
        <p:spPr>
          <a:xfrm rot="5400000">
            <a:off x="7621006" y="2742399"/>
            <a:ext cx="1349700" cy="943200"/>
          </a:xfrm>
          <a:prstGeom prst="bentConnector3">
            <a:avLst>
              <a:gd fmla="val 49995" name="adj1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5" name="Google Shape;125;p15"/>
          <p:cNvCxnSpPr>
            <a:stCxn id="118" idx="2"/>
            <a:endCxn id="116" idx="0"/>
          </p:cNvCxnSpPr>
          <p:nvPr/>
        </p:nvCxnSpPr>
        <p:spPr>
          <a:xfrm flipH="1" rot="-5400000">
            <a:off x="8598556" y="2708049"/>
            <a:ext cx="1349700" cy="1011900"/>
          </a:xfrm>
          <a:prstGeom prst="bentConnector3">
            <a:avLst>
              <a:gd fmla="val 49995" name="adj1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6" name="Google Shape;126;p15"/>
          <p:cNvCxnSpPr/>
          <p:nvPr/>
        </p:nvCxnSpPr>
        <p:spPr>
          <a:xfrm>
            <a:off x="6219395" y="4145896"/>
            <a:ext cx="87630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7" name="Google Shape;127;p15"/>
          <p:cNvCxnSpPr/>
          <p:nvPr/>
        </p:nvCxnSpPr>
        <p:spPr>
          <a:xfrm rot="10800000">
            <a:off x="6219492" y="4614395"/>
            <a:ext cx="87630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8" name="Google Shape;128;p15"/>
          <p:cNvCxnSpPr/>
          <p:nvPr/>
        </p:nvCxnSpPr>
        <p:spPr>
          <a:xfrm>
            <a:off x="8517910" y="4115416"/>
            <a:ext cx="53310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9" name="Google Shape;129;p15"/>
          <p:cNvCxnSpPr/>
          <p:nvPr/>
        </p:nvCxnSpPr>
        <p:spPr>
          <a:xfrm rot="10800000">
            <a:off x="8552437" y="4594676"/>
            <a:ext cx="51240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0" name="Google Shape;130;p15"/>
          <p:cNvCxnSpPr>
            <a:stCxn id="117" idx="2"/>
            <a:endCxn id="113" idx="0"/>
          </p:cNvCxnSpPr>
          <p:nvPr/>
        </p:nvCxnSpPr>
        <p:spPr>
          <a:xfrm>
            <a:off x="5439300" y="2539149"/>
            <a:ext cx="7500" cy="84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1" name="Google Shape;131;p15"/>
          <p:cNvCxnSpPr>
            <a:endCxn id="115" idx="3"/>
          </p:cNvCxnSpPr>
          <p:nvPr/>
        </p:nvCxnSpPr>
        <p:spPr>
          <a:xfrm rot="10800000">
            <a:off x="3771299" y="4372473"/>
            <a:ext cx="90300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2" name="Google Shape;132;p15"/>
          <p:cNvSpPr/>
          <p:nvPr/>
        </p:nvSpPr>
        <p:spPr>
          <a:xfrm>
            <a:off x="9041977" y="5538688"/>
            <a:ext cx="1456800" cy="967500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Blynk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15"/>
          <p:cNvCxnSpPr/>
          <p:nvPr/>
        </p:nvCxnSpPr>
        <p:spPr>
          <a:xfrm flipH="1">
            <a:off x="10036167" y="4856286"/>
            <a:ext cx="9000" cy="682500"/>
          </a:xfrm>
          <a:prstGeom prst="straightConnector1">
            <a:avLst/>
          </a:prstGeom>
          <a:noFill/>
          <a:ln cap="flat" cmpd="sng" w="317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4" name="Google Shape;134;p15"/>
          <p:cNvCxnSpPr/>
          <p:nvPr/>
        </p:nvCxnSpPr>
        <p:spPr>
          <a:xfrm rot="10800000">
            <a:off x="9646104" y="4856187"/>
            <a:ext cx="0" cy="682500"/>
          </a:xfrm>
          <a:prstGeom prst="straightConnector1">
            <a:avLst/>
          </a:prstGeom>
          <a:noFill/>
          <a:ln cap="flat" cmpd="sng" w="317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4674130" y="3388993"/>
            <a:ext cx="1545265" cy="2653292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2314499" y="3888723"/>
            <a:ext cx="1456661" cy="96756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Servo Motor</a:t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9050875" y="3888724"/>
            <a:ext cx="1456661" cy="96756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4710900" y="1571649"/>
            <a:ext cx="1456661" cy="967563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Regulator</a:t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8039056" y="1571649"/>
            <a:ext cx="1456661" cy="967563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3.3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Regulator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1793504" y="1571649"/>
            <a:ext cx="1456661" cy="967563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7095792" y="3888724"/>
            <a:ext cx="1456661" cy="96756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Shifter</a:t>
            </a:r>
            <a:endParaRPr/>
          </a:p>
        </p:txBody>
      </p:sp>
      <p:cxnSp>
        <p:nvCxnSpPr>
          <p:cNvPr id="146" name="Google Shape;146;p16"/>
          <p:cNvCxnSpPr>
            <a:stCxn id="144" idx="3"/>
            <a:endCxn id="142" idx="1"/>
          </p:cNvCxnSpPr>
          <p:nvPr/>
        </p:nvCxnSpPr>
        <p:spPr>
          <a:xfrm>
            <a:off x="3250165" y="2055431"/>
            <a:ext cx="146070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7" name="Google Shape;147;p16"/>
          <p:cNvCxnSpPr>
            <a:stCxn id="142" idx="3"/>
            <a:endCxn id="143" idx="1"/>
          </p:cNvCxnSpPr>
          <p:nvPr/>
        </p:nvCxnSpPr>
        <p:spPr>
          <a:xfrm>
            <a:off x="6167561" y="2055431"/>
            <a:ext cx="187140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8" name="Google Shape;148;p16"/>
          <p:cNvCxnSpPr>
            <a:endCxn id="140" idx="0"/>
          </p:cNvCxnSpPr>
          <p:nvPr/>
        </p:nvCxnSpPr>
        <p:spPr>
          <a:xfrm flipH="1">
            <a:off x="3042830" y="2905323"/>
            <a:ext cx="2403900" cy="983400"/>
          </a:xfrm>
          <a:prstGeom prst="bentConnector2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9" name="Google Shape;149;p16"/>
          <p:cNvCxnSpPr>
            <a:stCxn id="143" idx="2"/>
            <a:endCxn id="145" idx="0"/>
          </p:cNvCxnSpPr>
          <p:nvPr/>
        </p:nvCxnSpPr>
        <p:spPr>
          <a:xfrm rot="5400000">
            <a:off x="7621087" y="2742312"/>
            <a:ext cx="1349400" cy="943200"/>
          </a:xfrm>
          <a:prstGeom prst="bentConnector3">
            <a:avLst>
              <a:gd fmla="val 50000" name="adj1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0" name="Google Shape;150;p16"/>
          <p:cNvCxnSpPr>
            <a:stCxn id="143" idx="2"/>
            <a:endCxn id="141" idx="0"/>
          </p:cNvCxnSpPr>
          <p:nvPr/>
        </p:nvCxnSpPr>
        <p:spPr>
          <a:xfrm flipH="1" rot="-5400000">
            <a:off x="8598637" y="2707962"/>
            <a:ext cx="1349400" cy="1011900"/>
          </a:xfrm>
          <a:prstGeom prst="bentConnector3">
            <a:avLst>
              <a:gd fmla="val 50000" name="adj1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1" name="Google Shape;151;p16"/>
          <p:cNvCxnSpPr/>
          <p:nvPr/>
        </p:nvCxnSpPr>
        <p:spPr>
          <a:xfrm>
            <a:off x="6219395" y="4145896"/>
            <a:ext cx="876397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" name="Google Shape;152;p16"/>
          <p:cNvCxnSpPr/>
          <p:nvPr/>
        </p:nvCxnSpPr>
        <p:spPr>
          <a:xfrm rot="10800000">
            <a:off x="6219396" y="4614395"/>
            <a:ext cx="87639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" name="Google Shape;153;p16"/>
          <p:cNvCxnSpPr/>
          <p:nvPr/>
        </p:nvCxnSpPr>
        <p:spPr>
          <a:xfrm>
            <a:off x="8517910" y="4115416"/>
            <a:ext cx="53296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4" name="Google Shape;154;p16"/>
          <p:cNvCxnSpPr/>
          <p:nvPr/>
        </p:nvCxnSpPr>
        <p:spPr>
          <a:xfrm rot="10800000">
            <a:off x="8552453" y="4594676"/>
            <a:ext cx="512384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5" name="Google Shape;155;p16"/>
          <p:cNvCxnSpPr>
            <a:stCxn id="142" idx="2"/>
            <a:endCxn id="139" idx="0"/>
          </p:cNvCxnSpPr>
          <p:nvPr/>
        </p:nvCxnSpPr>
        <p:spPr>
          <a:xfrm>
            <a:off x="5439230" y="2539212"/>
            <a:ext cx="7500" cy="84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6" name="Google Shape;156;p16"/>
          <p:cNvCxnSpPr>
            <a:endCxn id="140" idx="3"/>
          </p:cNvCxnSpPr>
          <p:nvPr/>
        </p:nvCxnSpPr>
        <p:spPr>
          <a:xfrm rot="10800000">
            <a:off x="3771160" y="4372505"/>
            <a:ext cx="90300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16"/>
          <p:cNvSpPr/>
          <p:nvPr/>
        </p:nvSpPr>
        <p:spPr>
          <a:xfrm>
            <a:off x="9041977" y="5538688"/>
            <a:ext cx="1456661" cy="96756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Blynk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6"/>
          <p:cNvCxnSpPr/>
          <p:nvPr/>
        </p:nvCxnSpPr>
        <p:spPr>
          <a:xfrm>
            <a:off x="9981226" y="4856287"/>
            <a:ext cx="0" cy="682401"/>
          </a:xfrm>
          <a:prstGeom prst="straightConnector1">
            <a:avLst/>
          </a:prstGeom>
          <a:noFill/>
          <a:ln cap="flat" cmpd="sng" w="317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59" name="Google Shape;159;p16"/>
          <p:cNvGrpSpPr/>
          <p:nvPr/>
        </p:nvGrpSpPr>
        <p:grpSpPr>
          <a:xfrm>
            <a:off x="10034534" y="159068"/>
            <a:ext cx="1888431" cy="646331"/>
            <a:chOff x="9845748" y="227473"/>
            <a:chExt cx="1888431" cy="646331"/>
          </a:xfrm>
        </p:grpSpPr>
        <p:sp>
          <p:nvSpPr>
            <p:cNvPr id="160" name="Google Shape;160;p16"/>
            <p:cNvSpPr txBox="1"/>
            <p:nvPr/>
          </p:nvSpPr>
          <p:spPr>
            <a:xfrm>
              <a:off x="9845748" y="227473"/>
              <a:ext cx="18606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Power Line: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Line:</a:t>
              </a:r>
              <a:endParaRPr/>
            </a:p>
          </p:txBody>
        </p:sp>
        <p:cxnSp>
          <p:nvCxnSpPr>
            <p:cNvPr id="161" name="Google Shape;161;p16"/>
            <p:cNvCxnSpPr/>
            <p:nvPr/>
          </p:nvCxnSpPr>
          <p:spPr>
            <a:xfrm>
              <a:off x="11247120" y="400050"/>
              <a:ext cx="459326" cy="0"/>
            </a:xfrm>
            <a:prstGeom prst="straightConnector1">
              <a:avLst/>
            </a:prstGeom>
            <a:noFill/>
            <a:ln cap="flat" cmpd="sng" w="3175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62" name="Google Shape;162;p16"/>
            <p:cNvCxnSpPr/>
            <p:nvPr/>
          </p:nvCxnSpPr>
          <p:spPr>
            <a:xfrm>
              <a:off x="11274853" y="689610"/>
              <a:ext cx="459326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63" name="Google Shape;163;p16"/>
          <p:cNvSpPr/>
          <p:nvPr/>
        </p:nvSpPr>
        <p:spPr>
          <a:xfrm>
            <a:off x="8996257" y="193344"/>
            <a:ext cx="901567" cy="62851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7966606" y="193344"/>
            <a:ext cx="892941" cy="65070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MCU</a:t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6484215" y="126933"/>
            <a:ext cx="1345681" cy="76134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Peripherals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354330" y="193345"/>
            <a:ext cx="38290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Distribution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5052060" y="4343400"/>
            <a:ext cx="9322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MCU</a:t>
            </a:r>
            <a:endParaRPr/>
          </a:p>
        </p:txBody>
      </p:sp>
      <p:cxnSp>
        <p:nvCxnSpPr>
          <p:cNvPr id="168" name="Google Shape;168;p16"/>
          <p:cNvCxnSpPr/>
          <p:nvPr/>
        </p:nvCxnSpPr>
        <p:spPr>
          <a:xfrm rot="10800000">
            <a:off x="9644574" y="4832736"/>
            <a:ext cx="0" cy="705952"/>
          </a:xfrm>
          <a:prstGeom prst="straightConnector1">
            <a:avLst/>
          </a:prstGeom>
          <a:noFill/>
          <a:ln cap="flat" cmpd="sng" w="317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/>
        </p:nvSpPr>
        <p:spPr>
          <a:xfrm>
            <a:off x="251460" y="160021"/>
            <a:ext cx="71894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Texas Instruments Power Regulators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251460" y="788670"/>
            <a:ext cx="8229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usability and sufficient amount current distribution.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17"/>
          <p:cNvGrpSpPr/>
          <p:nvPr/>
        </p:nvGrpSpPr>
        <p:grpSpPr>
          <a:xfrm>
            <a:off x="7556440" y="1210806"/>
            <a:ext cx="3483736" cy="2764547"/>
            <a:chOff x="7556440" y="1622286"/>
            <a:chExt cx="3483736" cy="2764547"/>
          </a:xfrm>
        </p:grpSpPr>
        <p:grpSp>
          <p:nvGrpSpPr>
            <p:cNvPr id="176" name="Google Shape;176;p17"/>
            <p:cNvGrpSpPr/>
            <p:nvPr/>
          </p:nvGrpSpPr>
          <p:grpSpPr>
            <a:xfrm>
              <a:off x="7556440" y="1622286"/>
              <a:ext cx="3483736" cy="2743974"/>
              <a:chOff x="6844077" y="4257300"/>
              <a:chExt cx="2746955" cy="2440679"/>
            </a:xfrm>
          </p:grpSpPr>
          <p:pic>
            <p:nvPicPr>
              <p:cNvPr id="177" name="Google Shape;177;p17"/>
              <p:cNvPicPr preferRelativeResize="0"/>
              <p:nvPr/>
            </p:nvPicPr>
            <p:blipFill rotWithShape="1">
              <a:blip r:embed="rId3">
                <a:alphaModFix/>
              </a:blip>
              <a:srcRect b="19674" l="36955" r="20630" t="20413"/>
              <a:stretch/>
            </p:blipFill>
            <p:spPr>
              <a:xfrm rot="5400000">
                <a:off x="6916573" y="4184804"/>
                <a:ext cx="2440679" cy="25856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Google Shape;178;p17"/>
              <p:cNvSpPr txBox="1"/>
              <p:nvPr/>
            </p:nvSpPr>
            <p:spPr>
              <a:xfrm>
                <a:off x="7383794" y="4267518"/>
                <a:ext cx="2207238" cy="410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 3 Volt LDO</a:t>
                </a:r>
                <a:endParaRPr/>
              </a:p>
            </p:txBody>
          </p:sp>
        </p:grpSp>
        <p:cxnSp>
          <p:nvCxnSpPr>
            <p:cNvPr id="179" name="Google Shape;179;p17"/>
            <p:cNvCxnSpPr/>
            <p:nvPr/>
          </p:nvCxnSpPr>
          <p:spPr>
            <a:xfrm>
              <a:off x="9761220" y="2916548"/>
              <a:ext cx="0" cy="8995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180" name="Google Shape;180;p17"/>
            <p:cNvCxnSpPr/>
            <p:nvPr/>
          </p:nvCxnSpPr>
          <p:spPr>
            <a:xfrm rot="10800000">
              <a:off x="8715981" y="3986723"/>
              <a:ext cx="868680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181" name="Google Shape;181;p17"/>
            <p:cNvSpPr txBox="1"/>
            <p:nvPr/>
          </p:nvSpPr>
          <p:spPr>
            <a:xfrm>
              <a:off x="9806942" y="3131980"/>
              <a:ext cx="960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0.287’’</a:t>
              </a:r>
              <a:endParaRPr/>
            </a:p>
          </p:txBody>
        </p:sp>
        <p:sp>
          <p:nvSpPr>
            <p:cNvPr id="182" name="Google Shape;182;p17"/>
            <p:cNvSpPr txBox="1"/>
            <p:nvPr/>
          </p:nvSpPr>
          <p:spPr>
            <a:xfrm>
              <a:off x="8715981" y="3986723"/>
              <a:ext cx="960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0.264’’</a:t>
              </a: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1151821" y="1213865"/>
            <a:ext cx="3454468" cy="2761488"/>
            <a:chOff x="1151821" y="1770876"/>
            <a:chExt cx="3454468" cy="1971304"/>
          </a:xfrm>
        </p:grpSpPr>
        <p:grpSp>
          <p:nvGrpSpPr>
            <p:cNvPr id="184" name="Google Shape;184;p17"/>
            <p:cNvGrpSpPr/>
            <p:nvPr/>
          </p:nvGrpSpPr>
          <p:grpSpPr>
            <a:xfrm>
              <a:off x="1151821" y="1770876"/>
              <a:ext cx="3454468" cy="1971304"/>
              <a:chOff x="6686433" y="2045970"/>
              <a:chExt cx="2743314" cy="1703074"/>
            </a:xfrm>
          </p:grpSpPr>
          <p:pic>
            <p:nvPicPr>
              <p:cNvPr id="185" name="Google Shape;185;p17"/>
              <p:cNvPicPr preferRelativeResize="0"/>
              <p:nvPr/>
            </p:nvPicPr>
            <p:blipFill rotWithShape="1">
              <a:blip r:embed="rId4">
                <a:alphaModFix/>
              </a:blip>
              <a:srcRect b="28393" l="48951" r="27267" t="20529"/>
              <a:stretch/>
            </p:blipFill>
            <p:spPr>
              <a:xfrm rot="5400000">
                <a:off x="7206553" y="1525850"/>
                <a:ext cx="1703074" cy="27433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17"/>
              <p:cNvSpPr txBox="1"/>
              <p:nvPr/>
            </p:nvSpPr>
            <p:spPr>
              <a:xfrm>
                <a:off x="6756028" y="2067757"/>
                <a:ext cx="2604124" cy="398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 5 Volt Buck Converter</a:t>
                </a:r>
                <a:endParaRPr/>
              </a:p>
            </p:txBody>
          </p:sp>
        </p:grpSp>
        <p:cxnSp>
          <p:nvCxnSpPr>
            <p:cNvPr id="187" name="Google Shape;187;p17"/>
            <p:cNvCxnSpPr/>
            <p:nvPr/>
          </p:nvCxnSpPr>
          <p:spPr>
            <a:xfrm>
              <a:off x="3592830" y="2493638"/>
              <a:ext cx="0" cy="60405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188" name="Google Shape;188;p17"/>
            <p:cNvSpPr txBox="1"/>
            <p:nvPr/>
          </p:nvSpPr>
          <p:spPr>
            <a:xfrm>
              <a:off x="3627732" y="2595609"/>
              <a:ext cx="960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0.120’’</a:t>
              </a:r>
              <a:endParaRPr/>
            </a:p>
          </p:txBody>
        </p:sp>
        <p:cxnSp>
          <p:nvCxnSpPr>
            <p:cNvPr id="189" name="Google Shape;189;p17"/>
            <p:cNvCxnSpPr/>
            <p:nvPr/>
          </p:nvCxnSpPr>
          <p:spPr>
            <a:xfrm rot="10800000">
              <a:off x="2651760" y="3230628"/>
              <a:ext cx="707361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190" name="Google Shape;190;p17"/>
            <p:cNvSpPr txBox="1"/>
            <p:nvPr/>
          </p:nvSpPr>
          <p:spPr>
            <a:xfrm>
              <a:off x="2609913" y="3287195"/>
              <a:ext cx="960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0.120’’</a:t>
              </a:r>
              <a:endParaRPr/>
            </a:p>
          </p:txBody>
        </p:sp>
      </p:grpSp>
      <p:graphicFrame>
        <p:nvGraphicFramePr>
          <p:cNvPr id="191" name="Google Shape;191;p17"/>
          <p:cNvGraphicFramePr/>
          <p:nvPr/>
        </p:nvGraphicFramePr>
        <p:xfrm>
          <a:off x="639430" y="40824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{93944EC1-3713-4668-B162-522F5B6FBD7B}</a:tableStyleId>
              </a:tblPr>
              <a:tblGrid>
                <a:gridCol w="2399650"/>
                <a:gridCol w="2332375"/>
              </a:tblGrid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Manufacturer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Texas Instruments (TI)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$0.79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 no.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TPS562200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No. of pins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Current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 amperes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92" name="Google Shape;192;p17"/>
          <p:cNvGraphicFramePr/>
          <p:nvPr/>
        </p:nvGraphicFramePr>
        <p:xfrm>
          <a:off x="6941170" y="40824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{93944EC1-3713-4668-B162-522F5B6FBD7B}</a:tableStyleId>
              </a:tblPr>
              <a:tblGrid>
                <a:gridCol w="2399650"/>
                <a:gridCol w="2332375"/>
              </a:tblGrid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Manufacturer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Texas Instruments (TI)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$0.20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Part no.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TLV1117LV33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No. of pins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Current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 amperes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>
            <a:off x="4674130" y="3388993"/>
            <a:ext cx="1545265" cy="2653292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2314499" y="3888723"/>
            <a:ext cx="1456661" cy="967563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Servo Motor</a:t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9050875" y="3888724"/>
            <a:ext cx="1456661" cy="967563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4710900" y="1571649"/>
            <a:ext cx="1456661" cy="96756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Regulator</a:t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8039056" y="1571649"/>
            <a:ext cx="1456661" cy="96756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3.3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Regulator</a:t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1793504" y="1571649"/>
            <a:ext cx="1456661" cy="96756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 Volt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7095792" y="3888724"/>
            <a:ext cx="1456661" cy="967563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Shifter</a:t>
            </a:r>
            <a:endParaRPr/>
          </a:p>
        </p:txBody>
      </p:sp>
      <p:cxnSp>
        <p:nvCxnSpPr>
          <p:cNvPr id="204" name="Google Shape;204;p18"/>
          <p:cNvCxnSpPr>
            <a:stCxn id="202" idx="3"/>
            <a:endCxn id="200" idx="1"/>
          </p:cNvCxnSpPr>
          <p:nvPr/>
        </p:nvCxnSpPr>
        <p:spPr>
          <a:xfrm>
            <a:off x="3250165" y="2055431"/>
            <a:ext cx="146070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5" name="Google Shape;205;p18"/>
          <p:cNvCxnSpPr>
            <a:stCxn id="200" idx="3"/>
            <a:endCxn id="201" idx="1"/>
          </p:cNvCxnSpPr>
          <p:nvPr/>
        </p:nvCxnSpPr>
        <p:spPr>
          <a:xfrm>
            <a:off x="6167561" y="2055431"/>
            <a:ext cx="1871400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18"/>
          <p:cNvCxnSpPr>
            <a:endCxn id="198" idx="0"/>
          </p:cNvCxnSpPr>
          <p:nvPr/>
        </p:nvCxnSpPr>
        <p:spPr>
          <a:xfrm flipH="1">
            <a:off x="3042830" y="2905323"/>
            <a:ext cx="2403900" cy="983400"/>
          </a:xfrm>
          <a:prstGeom prst="bentConnector2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7" name="Google Shape;207;p18"/>
          <p:cNvCxnSpPr>
            <a:stCxn id="201" idx="2"/>
            <a:endCxn id="203" idx="0"/>
          </p:cNvCxnSpPr>
          <p:nvPr/>
        </p:nvCxnSpPr>
        <p:spPr>
          <a:xfrm rot="5400000">
            <a:off x="7621087" y="2742312"/>
            <a:ext cx="1349400" cy="943200"/>
          </a:xfrm>
          <a:prstGeom prst="bentConnector3">
            <a:avLst>
              <a:gd fmla="val 50000" name="adj1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8" name="Google Shape;208;p18"/>
          <p:cNvCxnSpPr>
            <a:stCxn id="201" idx="2"/>
            <a:endCxn id="199" idx="0"/>
          </p:cNvCxnSpPr>
          <p:nvPr/>
        </p:nvCxnSpPr>
        <p:spPr>
          <a:xfrm flipH="1" rot="-5400000">
            <a:off x="8598637" y="2707962"/>
            <a:ext cx="1349400" cy="1011900"/>
          </a:xfrm>
          <a:prstGeom prst="bentConnector3">
            <a:avLst>
              <a:gd fmla="val 50000" name="adj1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6219395" y="4145896"/>
            <a:ext cx="876397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18"/>
          <p:cNvCxnSpPr/>
          <p:nvPr/>
        </p:nvCxnSpPr>
        <p:spPr>
          <a:xfrm rot="10800000">
            <a:off x="6219396" y="4614395"/>
            <a:ext cx="87639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1" name="Google Shape;211;p18"/>
          <p:cNvCxnSpPr/>
          <p:nvPr/>
        </p:nvCxnSpPr>
        <p:spPr>
          <a:xfrm>
            <a:off x="8517910" y="4115416"/>
            <a:ext cx="532965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2" name="Google Shape;212;p18"/>
          <p:cNvCxnSpPr/>
          <p:nvPr/>
        </p:nvCxnSpPr>
        <p:spPr>
          <a:xfrm rot="10800000">
            <a:off x="8552453" y="4594676"/>
            <a:ext cx="512384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3" name="Google Shape;213;p18"/>
          <p:cNvCxnSpPr>
            <a:stCxn id="200" idx="2"/>
            <a:endCxn id="197" idx="0"/>
          </p:cNvCxnSpPr>
          <p:nvPr/>
        </p:nvCxnSpPr>
        <p:spPr>
          <a:xfrm>
            <a:off x="5439230" y="2539212"/>
            <a:ext cx="7500" cy="849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4" name="Google Shape;214;p18"/>
          <p:cNvCxnSpPr>
            <a:endCxn id="198" idx="3"/>
          </p:cNvCxnSpPr>
          <p:nvPr/>
        </p:nvCxnSpPr>
        <p:spPr>
          <a:xfrm rot="10800000">
            <a:off x="3771160" y="4372505"/>
            <a:ext cx="90300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5" name="Google Shape;215;p18"/>
          <p:cNvSpPr/>
          <p:nvPr/>
        </p:nvSpPr>
        <p:spPr>
          <a:xfrm>
            <a:off x="9041977" y="5538688"/>
            <a:ext cx="1456661" cy="967563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Blynk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18"/>
          <p:cNvCxnSpPr/>
          <p:nvPr/>
        </p:nvCxnSpPr>
        <p:spPr>
          <a:xfrm flipH="1">
            <a:off x="9982964" y="4856287"/>
            <a:ext cx="8898" cy="682401"/>
          </a:xfrm>
          <a:prstGeom prst="straightConnector1">
            <a:avLst/>
          </a:prstGeom>
          <a:noFill/>
          <a:ln cap="flat" cmpd="sng" w="317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7" name="Google Shape;217;p18"/>
          <p:cNvSpPr txBox="1"/>
          <p:nvPr/>
        </p:nvSpPr>
        <p:spPr>
          <a:xfrm>
            <a:off x="5027977" y="4421727"/>
            <a:ext cx="11321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MCU</a:t>
            </a:r>
            <a:endParaRPr/>
          </a:p>
        </p:txBody>
      </p:sp>
      <p:grpSp>
        <p:nvGrpSpPr>
          <p:cNvPr id="218" name="Google Shape;218;p18"/>
          <p:cNvGrpSpPr/>
          <p:nvPr/>
        </p:nvGrpSpPr>
        <p:grpSpPr>
          <a:xfrm>
            <a:off x="10034534" y="159068"/>
            <a:ext cx="1888431" cy="646331"/>
            <a:chOff x="9845748" y="227473"/>
            <a:chExt cx="1888431" cy="646331"/>
          </a:xfrm>
        </p:grpSpPr>
        <p:sp>
          <p:nvSpPr>
            <p:cNvPr id="219" name="Google Shape;219;p18"/>
            <p:cNvSpPr txBox="1"/>
            <p:nvPr/>
          </p:nvSpPr>
          <p:spPr>
            <a:xfrm>
              <a:off x="9845748" y="227473"/>
              <a:ext cx="18606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Power Line: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Line:</a:t>
              </a:r>
              <a:endParaRPr/>
            </a:p>
          </p:txBody>
        </p:sp>
        <p:cxnSp>
          <p:nvCxnSpPr>
            <p:cNvPr id="220" name="Google Shape;220;p18"/>
            <p:cNvCxnSpPr/>
            <p:nvPr/>
          </p:nvCxnSpPr>
          <p:spPr>
            <a:xfrm>
              <a:off x="11247120" y="400050"/>
              <a:ext cx="459326" cy="0"/>
            </a:xfrm>
            <a:prstGeom prst="straightConnector1">
              <a:avLst/>
            </a:prstGeom>
            <a:noFill/>
            <a:ln cap="flat" cmpd="sng" w="3175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21" name="Google Shape;221;p18"/>
            <p:cNvCxnSpPr/>
            <p:nvPr/>
          </p:nvCxnSpPr>
          <p:spPr>
            <a:xfrm>
              <a:off x="11274853" y="689610"/>
              <a:ext cx="459326" cy="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222" name="Google Shape;222;p18"/>
          <p:cNvSpPr/>
          <p:nvPr/>
        </p:nvSpPr>
        <p:spPr>
          <a:xfrm>
            <a:off x="8996257" y="193344"/>
            <a:ext cx="901567" cy="62851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7966606" y="193344"/>
            <a:ext cx="892941" cy="65070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MCU</a:t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6484215" y="126933"/>
            <a:ext cx="1345681" cy="76134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Peripherals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331470" y="160197"/>
            <a:ext cx="43794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Interface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18"/>
          <p:cNvCxnSpPr/>
          <p:nvPr/>
        </p:nvCxnSpPr>
        <p:spPr>
          <a:xfrm rot="10800000">
            <a:off x="9580781" y="4856286"/>
            <a:ext cx="0" cy="682402"/>
          </a:xfrm>
          <a:prstGeom prst="straightConnector1">
            <a:avLst/>
          </a:prstGeom>
          <a:noFill/>
          <a:ln cap="flat" cmpd="sng" w="317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/>
        </p:nvSpPr>
        <p:spPr>
          <a:xfrm>
            <a:off x="251460" y="160021"/>
            <a:ext cx="71894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Peripherals</a:t>
            </a:r>
            <a:endParaRPr/>
          </a:p>
        </p:txBody>
      </p:sp>
      <p:grpSp>
        <p:nvGrpSpPr>
          <p:cNvPr id="232" name="Google Shape;232;p19"/>
          <p:cNvGrpSpPr/>
          <p:nvPr/>
        </p:nvGrpSpPr>
        <p:grpSpPr>
          <a:xfrm>
            <a:off x="293837" y="1244008"/>
            <a:ext cx="4198237" cy="2474195"/>
            <a:chOff x="517891" y="1259284"/>
            <a:chExt cx="2709786" cy="2643455"/>
          </a:xfrm>
        </p:grpSpPr>
        <p:pic>
          <p:nvPicPr>
            <p:cNvPr id="233" name="Google Shape;233;p19"/>
            <p:cNvPicPr preferRelativeResize="0"/>
            <p:nvPr/>
          </p:nvPicPr>
          <p:blipFill rotWithShape="1">
            <a:blip r:embed="rId3">
              <a:alphaModFix/>
            </a:blip>
            <a:srcRect b="0" l="8277" r="0" t="0"/>
            <a:stretch/>
          </p:blipFill>
          <p:spPr>
            <a:xfrm rot="5400000">
              <a:off x="226845" y="1550331"/>
              <a:ext cx="2643455" cy="20613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9"/>
            <p:cNvSpPr txBox="1"/>
            <p:nvPr/>
          </p:nvSpPr>
          <p:spPr>
            <a:xfrm>
              <a:off x="1768803" y="1308764"/>
              <a:ext cx="14588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highlight>
                    <a:srgbClr val="C0C0C0"/>
                  </a:highlight>
                  <a:latin typeface="Calibri"/>
                  <a:ea typeface="Calibri"/>
                  <a:cs typeface="Calibri"/>
                  <a:sym typeface="Calibri"/>
                </a:rPr>
                <a:t>ESP8266-01</a:t>
              </a:r>
              <a:endParaRPr/>
            </a:p>
          </p:txBody>
        </p:sp>
      </p:grpSp>
      <p:grpSp>
        <p:nvGrpSpPr>
          <p:cNvPr id="235" name="Google Shape;235;p19"/>
          <p:cNvGrpSpPr/>
          <p:nvPr/>
        </p:nvGrpSpPr>
        <p:grpSpPr>
          <a:xfrm>
            <a:off x="4614121" y="1240180"/>
            <a:ext cx="3282696" cy="2478024"/>
            <a:chOff x="4134957" y="1020724"/>
            <a:chExt cx="3880179" cy="2698059"/>
          </a:xfrm>
        </p:grpSpPr>
        <p:pic>
          <p:nvPicPr>
            <p:cNvPr descr="Standard servo - TowerPro SG-5010 - 5010" id="236" name="Google Shape;23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34957" y="1020724"/>
              <a:ext cx="3594913" cy="2698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9"/>
            <p:cNvSpPr txBox="1"/>
            <p:nvPr/>
          </p:nvSpPr>
          <p:spPr>
            <a:xfrm>
              <a:off x="6556261" y="1020724"/>
              <a:ext cx="14588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highlight>
                    <a:srgbClr val="C0C0C0"/>
                  </a:highlight>
                  <a:latin typeface="Calibri"/>
                  <a:ea typeface="Calibri"/>
                  <a:cs typeface="Calibri"/>
                  <a:sym typeface="Calibri"/>
                </a:rPr>
                <a:t>SG-5010</a:t>
              </a:r>
              <a:endParaRPr/>
            </a:p>
          </p:txBody>
        </p:sp>
      </p:grpSp>
      <p:graphicFrame>
        <p:nvGraphicFramePr>
          <p:cNvPr id="238" name="Google Shape;238;p19"/>
          <p:cNvGraphicFramePr/>
          <p:nvPr/>
        </p:nvGraphicFramePr>
        <p:xfrm>
          <a:off x="251460" y="42021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{93944EC1-3713-4668-B162-522F5B6FBD7B}</a:tableStyleId>
              </a:tblPr>
              <a:tblGrid>
                <a:gridCol w="1731275"/>
                <a:gridCol w="1681775"/>
              </a:tblGrid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Manufacturer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ESPRESSIF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$6.99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Voltage (V)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3.3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Range (meters)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TBD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Current (mA)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150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39" name="Google Shape;239;p19"/>
          <p:cNvGraphicFramePr/>
          <p:nvPr/>
        </p:nvGraphicFramePr>
        <p:xfrm>
          <a:off x="4389474" y="42021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{93944EC1-3713-4668-B162-522F5B6FBD7B}</a:tableStyleId>
              </a:tblPr>
              <a:tblGrid>
                <a:gridCol w="1731275"/>
                <a:gridCol w="1681775"/>
              </a:tblGrid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Manufacturer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TowerPro</a:t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$6.99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Voltage (V)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5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No. of pins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Torque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40" name="Google Shape;240;p19"/>
          <p:cNvGraphicFramePr/>
          <p:nvPr/>
        </p:nvGraphicFramePr>
        <p:xfrm>
          <a:off x="8279484" y="4202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{93944EC1-3713-4668-B162-522F5B6FBD7B}</a:tableStyleId>
              </a:tblPr>
              <a:tblGrid>
                <a:gridCol w="1731275"/>
                <a:gridCol w="1681775"/>
              </a:tblGrid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Manufacturer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Atmel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$2.58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Voltage (V)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5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No. of pins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Current (mA)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/>
        </p:nvSpPr>
        <p:spPr>
          <a:xfrm>
            <a:off x="331470" y="160197"/>
            <a:ext cx="43794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Printed Circuit Board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