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6858000" cx="12192000"/>
  <p:notesSz cx="6858000" cy="9144000"/>
  <p:embeddedFontLst>
    <p:embeddedFont>
      <p:font typeface="Robot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Karl Mam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0E4B7A7-1649-415E-9F85-17A415B2E3DE}">
  <a:tblStyle styleId="{00E4B7A7-1649-415E-9F85-17A415B2E3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18FE999-1CB5-4DB4-8247-8C9E0019A2B9}" styleName="Table_1">
    <a:wholeTbl>
      <a:tcTxStyle b="off" i="off">
        <a:font>
          <a:latin typeface="Calibri"/>
          <a:ea typeface="Calibri"/>
          <a:cs typeface="Calibri"/>
        </a:font>
        <a:srgbClr val="1A9988"/>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rgbClr val="FFFFFF"/>
      </a:tcTxStyle>
      <a:tcStyle>
        <a:fill>
          <a:solidFill>
            <a:srgbClr val="EB5600"/>
          </a:solidFill>
        </a:fill>
      </a:tcStyle>
    </a:lastCol>
    <a:firstCol>
      <a:tcTxStyle b="on" i="off">
        <a:font>
          <a:latin typeface="Calibri"/>
          <a:ea typeface="Calibri"/>
          <a:cs typeface="Calibri"/>
        </a:font>
        <a:srgbClr val="FFFFFF"/>
      </a:tcTxStyle>
      <a:tcStyle>
        <a:fill>
          <a:solidFill>
            <a:srgbClr val="EB5600"/>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EB5600"/>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EB5600"/>
          </a:solidFill>
        </a:fill>
      </a:tcStyle>
    </a:firstRow>
    <a:neCell>
      <a:tcTxStyle/>
    </a:neCell>
    <a:nwCell>
      <a:tcTxStyle/>
    </a:nwCell>
  </a:tblStyle>
  <a:tblStyle styleId="{505AA172-CA77-48C3-AD49-F71D0AA5A67C}"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1-24T04:08:59.812">
    <p:pos x="6000" y="0"/>
    <p:text>Add photo of PCB</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20f095fa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20f095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20692aef6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20692aef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94d7dcb3b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94d7dcb3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20692aef6_0_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20692aef6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 Included: Are the designs for the viewing of a live stream/onclick to view previous made deliveries.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94d7dcb3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94d7dcb3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20692aef6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20692aef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so the backend is designed as a Resful api with HTTP requests to support </a:t>
            </a:r>
            <a:r>
              <a:rPr lang="en-US"/>
              <a:t>scalability</a:t>
            </a:r>
            <a:r>
              <a:rPr lang="en-US"/>
              <a:t> and acts as a stand alone for the </a:t>
            </a:r>
            <a:r>
              <a:rPr lang="en-US"/>
              <a:t>different</a:t>
            </a:r>
            <a:r>
              <a:rPr lang="en-US"/>
              <a:t> components that will be using the database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its designed in 2nd normalization form database...thats why we have 5 </a:t>
            </a:r>
            <a:r>
              <a:rPr lang="en-US"/>
              <a:t>different</a:t>
            </a:r>
            <a:r>
              <a:rPr lang="en-US"/>
              <a:t> types of tables to avoid duplicate data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215df6e96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215df6e9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Fabio</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implementation is done using AWS:  </a:t>
            </a:r>
            <a:endParaRPr/>
          </a:p>
          <a:p>
            <a:pPr indent="-298450" lvl="0" marL="457200" rtl="0" algn="l">
              <a:spcBef>
                <a:spcPts val="0"/>
              </a:spcBef>
              <a:spcAft>
                <a:spcPts val="0"/>
              </a:spcAft>
              <a:buSzPts val="1100"/>
              <a:buChar char="-"/>
            </a:pPr>
            <a:r>
              <a:rPr lang="en-US"/>
              <a:t>Dynamo DB service for tables</a:t>
            </a:r>
            <a:endParaRPr/>
          </a:p>
          <a:p>
            <a:pPr indent="-298450" lvl="0" marL="457200" rtl="0" algn="l">
              <a:spcBef>
                <a:spcPts val="0"/>
              </a:spcBef>
              <a:spcAft>
                <a:spcPts val="0"/>
              </a:spcAft>
              <a:buSzPts val="1100"/>
              <a:buChar char="-"/>
            </a:pPr>
            <a:r>
              <a:rPr lang="en-US"/>
              <a:t>Lambda</a:t>
            </a:r>
            <a:r>
              <a:rPr lang="en-US"/>
              <a:t> service for handling requests in Node JS</a:t>
            </a:r>
            <a:endParaRPr/>
          </a:p>
          <a:p>
            <a:pPr indent="-298450" lvl="0" marL="457200" rtl="0" algn="l">
              <a:spcBef>
                <a:spcPts val="0"/>
              </a:spcBef>
              <a:spcAft>
                <a:spcPts val="0"/>
              </a:spcAft>
              <a:buSzPts val="1100"/>
              <a:buChar char="-"/>
            </a:pPr>
            <a:r>
              <a:rPr lang="en-US"/>
              <a:t>Gateway for designing the endpoints and Models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Testing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21ebb8a80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421ebb8a80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Fabio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421ebb8a80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421ebb8a8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Fabio</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cut down on cost so we don’t pay for a database that handles too much data( MP4)</a:t>
            </a:r>
            <a:endParaRPr/>
          </a:p>
          <a:p>
            <a:pPr indent="-298450" lvl="0" marL="457200" rtl="0" algn="l">
              <a:spcBef>
                <a:spcPts val="0"/>
              </a:spcBef>
              <a:spcAft>
                <a:spcPts val="0"/>
              </a:spcAft>
              <a:buSzPts val="1100"/>
              <a:buChar char="-"/>
            </a:pPr>
            <a:r>
              <a:rPr lang="en-US"/>
              <a:t>privacy mode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494d7dcb3b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494d7dcb3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Fabio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421f6fcc5f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21f6fcc5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Fabio</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20692aef6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420692aef6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44ea81d0a7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44ea81d0a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44ea81d0a7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44ea81d0a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44ec5e559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4ec5e55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420692aef6_0_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420692aef6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44ee64fae1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44ee64fae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44ee64fae1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44ee64fae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4ec5e559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4ec5e55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420692aef6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420692aef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44ee64fae1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44ee64fae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20692aef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20692aef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Fabio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420692aef6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420692aef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44f78cfd7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44f78cfd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420692aef6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420692aef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g44f78cfd75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44f78cfd7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g44f78cfd7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44f78cfd7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44f78cfd75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44f78cfd7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420692aef6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420692aef6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g420692aef6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420692aef6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g420692aef6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420692aef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g4215df6e96_0_9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4215df6e96_0_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20692aef6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20692aef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solidFill>
                  <a:schemeClr val="dk1"/>
                </a:solidFill>
              </a:rPr>
              <a:t>Karl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4215df6e96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4215df6e9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Karl</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420692aef6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420692aef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GoPro doesn’t have solid official documentation for the public. However KonradIT on github has enough documentation necessary for this project for most gopro’s released to date in python. So we’ll be using that.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g420692aef6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420692aef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215df6e96_0_8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215df6e96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Fabio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21f85a5fb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21f85a5f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94d7dcb3b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94d7dcb3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20692aef6_0_3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20692aef6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Frontend is being built by using react-native. It is a framework that can be used for Android and IOS, and lets us build cross-platform mobile apps.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215df6e96_0_8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215df6e96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-we’re using IOS and anroid sim to make sure designs are standard  (display issues)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4" name="Shape 14"/>
        <p:cNvGrpSpPr/>
        <p:nvPr/>
      </p:nvGrpSpPr>
      <p:grpSpPr>
        <a:xfrm>
          <a:off x="0" y="0"/>
          <a:ext cx="0" cy="0"/>
          <a:chOff x="0" y="0"/>
          <a:chExt cx="0" cy="0"/>
        </a:xfrm>
      </p:grpSpPr>
      <p:sp>
        <p:nvSpPr>
          <p:cNvPr id="15" name="Google Shape;15;p2"/>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 y="6334316"/>
            <a:ext cx="12192000"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lstStyle>
            <a:lvl1pPr lvl="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2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2pPr>
            <a:lvl3pPr lvl="2" marR="0" rtl="0" algn="ctr">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ctr">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19" name="Google Shape;19;p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2" name="Google Shape;22;p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3" name="Shape 83"/>
        <p:cNvGrpSpPr/>
        <p:nvPr/>
      </p:nvGrpSpPr>
      <p:grpSpPr>
        <a:xfrm>
          <a:off x="0" y="0"/>
          <a:ext cx="0" cy="0"/>
          <a:chOff x="0" y="0"/>
          <a:chExt cx="0" cy="0"/>
        </a:xfrm>
      </p:grpSpPr>
      <p:sp>
        <p:nvSpPr>
          <p:cNvPr id="84" name="Google Shape;84;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Google Shape;85;p11"/>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86" name="Google Shape;86;p1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1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2"/>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94" name="Google Shape;94;p1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6" name="Google Shape;26;p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29" name="Shape 29"/>
        <p:cNvGrpSpPr/>
        <p:nvPr/>
      </p:nvGrpSpPr>
      <p:grpSpPr>
        <a:xfrm>
          <a:off x="0" y="0"/>
          <a:ext cx="0" cy="0"/>
          <a:chOff x="0" y="0"/>
          <a:chExt cx="0" cy="0"/>
        </a:xfrm>
      </p:grpSpPr>
      <p:sp>
        <p:nvSpPr>
          <p:cNvPr id="30" name="Google Shape;30;p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4"/>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9pPr>
          </a:lstStyle>
          <a:p/>
        </p:txBody>
      </p:sp>
      <p:sp>
        <p:nvSpPr>
          <p:cNvPr id="34" name="Google Shape;34;p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5"/>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1" name="Google Shape;41;p5"/>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2" name="Google Shape;42;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6"/>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48" name="Google Shape;48;p6"/>
          <p:cNvSpPr txBox="1"/>
          <p:nvPr>
            <p:ph idx="2" type="body"/>
          </p:nvPr>
        </p:nvSpPr>
        <p:spPr>
          <a:xfrm>
            <a:off x="1097280" y="2582335"/>
            <a:ext cx="4937760" cy="32867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9" name="Google Shape;49;p6"/>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50" name="Google Shape;50;p6"/>
          <p:cNvSpPr txBox="1"/>
          <p:nvPr>
            <p:ph idx="4" type="body"/>
          </p:nvPr>
        </p:nvSpPr>
        <p:spPr>
          <a:xfrm>
            <a:off x="6217920" y="2582334"/>
            <a:ext cx="4937760" cy="32867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51" name="Google Shape;51;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59" name="Shape 59"/>
        <p:cNvGrpSpPr/>
        <p:nvPr/>
      </p:nvGrpSpPr>
      <p:grpSpPr>
        <a:xfrm>
          <a:off x="0" y="0"/>
          <a:ext cx="0" cy="0"/>
          <a:chOff x="0" y="0"/>
          <a:chExt cx="0" cy="0"/>
        </a:xfrm>
      </p:grpSpPr>
      <p:sp>
        <p:nvSpPr>
          <p:cNvPr id="60" name="Google Shape;60;p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9"/>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9"/>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70" name="Google Shape;70;p9"/>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71" name="Google Shape;71;p9"/>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dk2"/>
                </a:solidFill>
                <a:latin typeface="Calibri"/>
                <a:ea typeface="Calibri"/>
                <a:cs typeface="Calibri"/>
                <a:sym typeface="Calibri"/>
              </a:defRPr>
            </a:lvl1pPr>
            <a:lvl2pPr indent="0" lvl="1" marL="0" marR="0" rtl="0" algn="r">
              <a:spcBef>
                <a:spcPts val="0"/>
              </a:spcBef>
              <a:buNone/>
              <a:defRPr b="0" i="0" sz="1050" u="none" cap="none" strike="noStrike">
                <a:solidFill>
                  <a:schemeClr val="dk2"/>
                </a:solidFill>
                <a:latin typeface="Calibri"/>
                <a:ea typeface="Calibri"/>
                <a:cs typeface="Calibri"/>
                <a:sym typeface="Calibri"/>
              </a:defRPr>
            </a:lvl2pPr>
            <a:lvl3pPr indent="0" lvl="2" marL="0" marR="0" rtl="0" algn="r">
              <a:spcBef>
                <a:spcPts val="0"/>
              </a:spcBef>
              <a:buNone/>
              <a:defRPr b="0" i="0" sz="1050" u="none" cap="none" strike="noStrike">
                <a:solidFill>
                  <a:schemeClr val="dk2"/>
                </a:solidFill>
                <a:latin typeface="Calibri"/>
                <a:ea typeface="Calibri"/>
                <a:cs typeface="Calibri"/>
                <a:sym typeface="Calibri"/>
              </a:defRPr>
            </a:lvl3pPr>
            <a:lvl4pPr indent="0" lvl="3" marL="0" marR="0" rtl="0" algn="r">
              <a:spcBef>
                <a:spcPts val="0"/>
              </a:spcBef>
              <a:buNone/>
              <a:defRPr b="0" i="0" sz="1050" u="none" cap="none" strike="noStrike">
                <a:solidFill>
                  <a:schemeClr val="dk2"/>
                </a:solidFill>
                <a:latin typeface="Calibri"/>
                <a:ea typeface="Calibri"/>
                <a:cs typeface="Calibri"/>
                <a:sym typeface="Calibri"/>
              </a:defRPr>
            </a:lvl4pPr>
            <a:lvl5pPr indent="0" lvl="4" marL="0" marR="0" rtl="0" algn="r">
              <a:spcBef>
                <a:spcPts val="0"/>
              </a:spcBef>
              <a:buNone/>
              <a:defRPr b="0" i="0" sz="1050" u="none" cap="none" strike="noStrike">
                <a:solidFill>
                  <a:schemeClr val="dk2"/>
                </a:solidFill>
                <a:latin typeface="Calibri"/>
                <a:ea typeface="Calibri"/>
                <a:cs typeface="Calibri"/>
                <a:sym typeface="Calibri"/>
              </a:defRPr>
            </a:lvl5pPr>
            <a:lvl6pPr indent="0" lvl="5" marL="0" marR="0" rtl="0" algn="r">
              <a:spcBef>
                <a:spcPts val="0"/>
              </a:spcBef>
              <a:buNone/>
              <a:defRPr b="0" i="0" sz="1050" u="none" cap="none" strike="noStrike">
                <a:solidFill>
                  <a:schemeClr val="dk2"/>
                </a:solidFill>
                <a:latin typeface="Calibri"/>
                <a:ea typeface="Calibri"/>
                <a:cs typeface="Calibri"/>
                <a:sym typeface="Calibri"/>
              </a:defRPr>
            </a:lvl6pPr>
            <a:lvl7pPr indent="0" lvl="6" marL="0" marR="0" rtl="0" algn="r">
              <a:spcBef>
                <a:spcPts val="0"/>
              </a:spcBef>
              <a:buNone/>
              <a:defRPr b="0" i="0" sz="1050" u="none" cap="none" strike="noStrike">
                <a:solidFill>
                  <a:schemeClr val="dk2"/>
                </a:solidFill>
                <a:latin typeface="Calibri"/>
                <a:ea typeface="Calibri"/>
                <a:cs typeface="Calibri"/>
                <a:sym typeface="Calibri"/>
              </a:defRPr>
            </a:lvl7pPr>
            <a:lvl8pPr indent="0" lvl="7" marL="0" marR="0" rtl="0" algn="r">
              <a:spcBef>
                <a:spcPts val="0"/>
              </a:spcBef>
              <a:buNone/>
              <a:defRPr b="0" i="0" sz="1050" u="none" cap="none" strike="noStrike">
                <a:solidFill>
                  <a:schemeClr val="dk2"/>
                </a:solidFill>
                <a:latin typeface="Calibri"/>
                <a:ea typeface="Calibri"/>
                <a:cs typeface="Calibri"/>
                <a:sym typeface="Calibri"/>
              </a:defRPr>
            </a:lvl8pPr>
            <a:lvl9pPr indent="0" lvl="8" marL="0" marR="0" rtl="0" algn="r">
              <a:spcBef>
                <a:spcPts val="0"/>
              </a:spcBef>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1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0"/>
          <p:cNvSpPr/>
          <p:nvPr>
            <p:ph idx="2" type="pic"/>
          </p:nvPr>
        </p:nvSpPr>
        <p:spPr>
          <a:xfrm>
            <a:off x="15" y="0"/>
            <a:ext cx="12191985" cy="4915076"/>
          </a:xfrm>
          <a:prstGeom prst="rect">
            <a:avLst/>
          </a:prstGeom>
          <a:solidFill>
            <a:srgbClr val="BECAD4"/>
          </a:solidFill>
          <a:ln>
            <a:noFill/>
          </a:ln>
        </p:spPr>
        <p:txBody>
          <a:bodyPr anchorCtr="0" anchor="t" bIns="45700" lIns="457200" spcFirstLastPara="1" rIns="0" wrap="square" tIns="457200"/>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79" name="Google Shape;79;p10"/>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lstStyle>
            <a:lvl1pPr indent="-228600" lvl="0" marL="457200" marR="0" rtl="0" algn="l">
              <a:lnSpc>
                <a:spcPct val="90000"/>
              </a:lnSpc>
              <a:spcBef>
                <a:spcPts val="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80" name="Google Shape;80;p1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g"/><Relationship Id="rId4" Type="http://schemas.openxmlformats.org/officeDocument/2006/relationships/image" Target="../media/image32.jpg"/><Relationship Id="rId5" Type="http://schemas.openxmlformats.org/officeDocument/2006/relationships/image" Target="../media/image1.png"/><Relationship Id="rId6"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omments" Target="../comments/comment1.xml"/><Relationship Id="rId4" Type="http://schemas.openxmlformats.org/officeDocument/2006/relationships/image" Target="../media/image1.png"/><Relationship Id="rId5" Type="http://schemas.openxmlformats.org/officeDocument/2006/relationships/image" Target="../media/image30.png"/><Relationship Id="rId6" Type="http://schemas.openxmlformats.org/officeDocument/2006/relationships/image" Target="../media/image3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4.png"/><Relationship Id="rId7" Type="http://schemas.openxmlformats.org/officeDocument/2006/relationships/image" Target="../media/image16.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17.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3"/>
          <p:cNvSpPr txBox="1"/>
          <p:nvPr>
            <p:ph type="title"/>
          </p:nvPr>
        </p:nvSpPr>
        <p:spPr>
          <a:xfrm>
            <a:off x="457200" y="594359"/>
            <a:ext cx="3200400" cy="2286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Senior Design 2018</a:t>
            </a:r>
            <a:endParaRPr/>
          </a:p>
        </p:txBody>
      </p:sp>
      <p:sp>
        <p:nvSpPr>
          <p:cNvPr id="102" name="Google Shape;102;p13"/>
          <p:cNvSpPr txBox="1"/>
          <p:nvPr>
            <p:ph idx="2" type="body"/>
          </p:nvPr>
        </p:nvSpPr>
        <p:spPr>
          <a:xfrm>
            <a:off x="457200" y="2926080"/>
            <a:ext cx="3200400" cy="337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400">
              <a:solidFill>
                <a:srgbClr val="1FBACE"/>
              </a:solidFill>
              <a:latin typeface="Arial"/>
              <a:ea typeface="Arial"/>
              <a:cs typeface="Arial"/>
              <a:sym typeface="Arial"/>
            </a:endParaRPr>
          </a:p>
          <a:p>
            <a:pPr indent="0" lvl="0" marL="0" rtl="0" algn="l">
              <a:spcBef>
                <a:spcPts val="0"/>
              </a:spcBef>
              <a:spcAft>
                <a:spcPts val="0"/>
              </a:spcAft>
              <a:buNone/>
            </a:pPr>
            <a:r>
              <a:t/>
            </a:r>
            <a:endParaRPr sz="1400">
              <a:solidFill>
                <a:srgbClr val="1FBACE"/>
              </a:solidFill>
              <a:latin typeface="Arial"/>
              <a:ea typeface="Arial"/>
              <a:cs typeface="Arial"/>
              <a:sym typeface="Arial"/>
            </a:endParaRPr>
          </a:p>
          <a:p>
            <a:pPr indent="0" lvl="0" marL="0" rtl="0" algn="l">
              <a:spcBef>
                <a:spcPts val="0"/>
              </a:spcBef>
              <a:spcAft>
                <a:spcPts val="0"/>
              </a:spcAft>
              <a:buClr>
                <a:schemeClr val="accent1"/>
              </a:buClr>
              <a:buSzPts val="1600"/>
              <a:buFont typeface="Calibri"/>
              <a:buNone/>
            </a:pPr>
            <a:r>
              <a:rPr lang="en-US" sz="1800">
                <a:latin typeface="Arial"/>
                <a:ea typeface="Arial"/>
                <a:cs typeface="Arial"/>
                <a:sym typeface="Arial"/>
              </a:rPr>
              <a:t>F</a:t>
            </a:r>
            <a:r>
              <a:rPr lang="en-US" sz="1400">
                <a:latin typeface="Arial"/>
                <a:ea typeface="Arial"/>
                <a:cs typeface="Arial"/>
                <a:sym typeface="Arial"/>
              </a:rPr>
              <a:t>ABIO</a:t>
            </a:r>
            <a:r>
              <a:rPr lang="en-US" sz="1400">
                <a:latin typeface="Arial"/>
                <a:ea typeface="Arial"/>
                <a:cs typeface="Arial"/>
                <a:sym typeface="Arial"/>
              </a:rPr>
              <a:t> PARDO</a:t>
            </a:r>
            <a:r>
              <a:rPr lang="en-US" sz="1400">
                <a:solidFill>
                  <a:srgbClr val="FFFFFF"/>
                </a:solidFill>
                <a:latin typeface="Arial"/>
                <a:ea typeface="Arial"/>
                <a:cs typeface="Arial"/>
                <a:sym typeface="Arial"/>
              </a:rPr>
              <a:t> 		CPE</a:t>
            </a:r>
            <a:endParaRPr sz="1400">
              <a:solidFill>
                <a:srgbClr val="FFFFFF"/>
              </a:solidFill>
              <a:latin typeface="Arial"/>
              <a:ea typeface="Arial"/>
              <a:cs typeface="Arial"/>
              <a:sym typeface="Arial"/>
            </a:endParaRPr>
          </a:p>
          <a:p>
            <a:pPr indent="0" lvl="0" marL="0" rtl="0" algn="l">
              <a:spcBef>
                <a:spcPts val="1400"/>
              </a:spcBef>
              <a:spcAft>
                <a:spcPts val="0"/>
              </a:spcAft>
              <a:buClr>
                <a:schemeClr val="accent1"/>
              </a:buClr>
              <a:buSzPts val="1600"/>
              <a:buFont typeface="Calibri"/>
              <a:buNone/>
            </a:pPr>
            <a:r>
              <a:rPr lang="en-US" sz="1800">
                <a:latin typeface="Arial"/>
                <a:ea typeface="Arial"/>
                <a:cs typeface="Arial"/>
                <a:sym typeface="Arial"/>
              </a:rPr>
              <a:t>K</a:t>
            </a:r>
            <a:r>
              <a:rPr lang="en-US" sz="1400">
                <a:latin typeface="Arial"/>
                <a:ea typeface="Arial"/>
                <a:cs typeface="Arial"/>
                <a:sym typeface="Arial"/>
              </a:rPr>
              <a:t>ARL MAMA</a:t>
            </a:r>
            <a:r>
              <a:rPr lang="en-US" sz="1400">
                <a:solidFill>
                  <a:srgbClr val="FFFFFF"/>
                </a:solidFill>
                <a:latin typeface="Arial"/>
                <a:ea typeface="Arial"/>
                <a:cs typeface="Arial"/>
                <a:sym typeface="Arial"/>
              </a:rPr>
              <a:t>		  </a:t>
            </a:r>
            <a:r>
              <a:rPr lang="en-US" sz="1400">
                <a:latin typeface="Arial"/>
                <a:ea typeface="Arial"/>
                <a:cs typeface="Arial"/>
                <a:sym typeface="Arial"/>
              </a:rPr>
              <a:t> E</a:t>
            </a:r>
            <a:r>
              <a:rPr lang="en-US" sz="1400">
                <a:solidFill>
                  <a:srgbClr val="FFFFFF"/>
                </a:solidFill>
                <a:latin typeface="Arial"/>
                <a:ea typeface="Arial"/>
                <a:cs typeface="Arial"/>
                <a:sym typeface="Arial"/>
              </a:rPr>
              <a:t>E</a:t>
            </a:r>
            <a:endParaRPr sz="1400">
              <a:solidFill>
                <a:srgbClr val="FFFFFF"/>
              </a:solidFill>
              <a:latin typeface="Arial"/>
              <a:ea typeface="Arial"/>
              <a:cs typeface="Arial"/>
              <a:sym typeface="Arial"/>
            </a:endParaRPr>
          </a:p>
          <a:p>
            <a:pPr indent="0" lvl="0" marL="0" rtl="0" algn="l">
              <a:spcBef>
                <a:spcPts val="1400"/>
              </a:spcBef>
              <a:spcAft>
                <a:spcPts val="0"/>
              </a:spcAft>
              <a:buClr>
                <a:schemeClr val="accent1"/>
              </a:buClr>
              <a:buSzPts val="1600"/>
              <a:buFont typeface="Calibri"/>
              <a:buNone/>
            </a:pPr>
            <a:r>
              <a:rPr lang="en-US" sz="1800">
                <a:latin typeface="Arial"/>
                <a:ea typeface="Arial"/>
                <a:cs typeface="Arial"/>
                <a:sym typeface="Arial"/>
              </a:rPr>
              <a:t>A</a:t>
            </a:r>
            <a:r>
              <a:rPr lang="en-US" sz="1400">
                <a:latin typeface="Arial"/>
                <a:ea typeface="Arial"/>
                <a:cs typeface="Arial"/>
                <a:sym typeface="Arial"/>
              </a:rPr>
              <a:t>NA GOMEZ</a:t>
            </a:r>
            <a:r>
              <a:rPr lang="en-US" sz="1400">
                <a:solidFill>
                  <a:srgbClr val="FFFFFF"/>
                </a:solidFill>
                <a:latin typeface="Arial"/>
                <a:ea typeface="Arial"/>
                <a:cs typeface="Arial"/>
                <a:sym typeface="Arial"/>
              </a:rPr>
              <a:t> 		CPE</a:t>
            </a:r>
            <a:endParaRPr sz="1400">
              <a:solidFill>
                <a:srgbClr val="FFFFFF"/>
              </a:solidFill>
              <a:latin typeface="Arial"/>
              <a:ea typeface="Arial"/>
              <a:cs typeface="Arial"/>
              <a:sym typeface="Arial"/>
            </a:endParaRPr>
          </a:p>
          <a:p>
            <a:pPr indent="0" lvl="0" marL="0" rtl="0" algn="l">
              <a:spcBef>
                <a:spcPts val="1400"/>
              </a:spcBef>
              <a:spcAft>
                <a:spcPts val="0"/>
              </a:spcAft>
              <a:buClr>
                <a:schemeClr val="accent1"/>
              </a:buClr>
              <a:buSzPts val="1600"/>
              <a:buFont typeface="Calibri"/>
              <a:buNone/>
            </a:pPr>
            <a:r>
              <a:rPr lang="en-US" sz="1800">
                <a:latin typeface="Arial"/>
                <a:ea typeface="Arial"/>
                <a:cs typeface="Arial"/>
                <a:sym typeface="Arial"/>
              </a:rPr>
              <a:t>D</a:t>
            </a:r>
            <a:r>
              <a:rPr lang="en-US" sz="1400">
                <a:latin typeface="Arial"/>
                <a:ea typeface="Arial"/>
                <a:cs typeface="Arial"/>
                <a:sym typeface="Arial"/>
              </a:rPr>
              <a:t>ENA ALAWI</a:t>
            </a:r>
            <a:r>
              <a:rPr lang="en-US" sz="1400">
                <a:solidFill>
                  <a:srgbClr val="FFFFFF"/>
                </a:solidFill>
                <a:latin typeface="Arial"/>
                <a:ea typeface="Arial"/>
                <a:cs typeface="Arial"/>
                <a:sym typeface="Arial"/>
              </a:rPr>
              <a:t> 		</a:t>
            </a:r>
            <a:r>
              <a:rPr lang="en-US" sz="1400">
                <a:latin typeface="Arial"/>
                <a:ea typeface="Arial"/>
                <a:cs typeface="Arial"/>
                <a:sym typeface="Arial"/>
              </a:rPr>
              <a:t>CPE</a:t>
            </a:r>
            <a:endParaRPr sz="1400">
              <a:solidFill>
                <a:srgbClr val="FFFFFF"/>
              </a:solidFill>
              <a:latin typeface="Arial"/>
              <a:ea typeface="Arial"/>
              <a:cs typeface="Arial"/>
              <a:sym typeface="Arial"/>
            </a:endParaRPr>
          </a:p>
          <a:p>
            <a:pPr indent="0" lvl="0" marL="0" rtl="0" algn="l">
              <a:spcBef>
                <a:spcPts val="1200"/>
              </a:spcBef>
              <a:spcAft>
                <a:spcPts val="200"/>
              </a:spcAft>
              <a:buNone/>
            </a:pPr>
            <a:r>
              <a:t/>
            </a:r>
            <a:endParaRPr/>
          </a:p>
        </p:txBody>
      </p:sp>
      <p:pic>
        <p:nvPicPr>
          <p:cNvPr id="103" name="Google Shape;103;p13"/>
          <p:cNvPicPr preferRelativeResize="0"/>
          <p:nvPr/>
        </p:nvPicPr>
        <p:blipFill rotWithShape="1">
          <a:blip r:embed="rId3">
            <a:alphaModFix/>
          </a:blip>
          <a:srcRect b="20590" l="0" r="0" t="0"/>
          <a:stretch/>
        </p:blipFill>
        <p:spPr>
          <a:xfrm>
            <a:off x="6397451" y="871865"/>
            <a:ext cx="3734125" cy="2008475"/>
          </a:xfrm>
          <a:prstGeom prst="rect">
            <a:avLst/>
          </a:prstGeom>
          <a:noFill/>
          <a:ln>
            <a:noFill/>
          </a:ln>
        </p:spPr>
      </p:pic>
      <p:sp>
        <p:nvSpPr>
          <p:cNvPr id="104" name="Google Shape;104;p13"/>
          <p:cNvSpPr txBox="1"/>
          <p:nvPr>
            <p:ph idx="4294967295" type="ctrTitle"/>
          </p:nvPr>
        </p:nvSpPr>
        <p:spPr>
          <a:xfrm>
            <a:off x="5425613" y="3849525"/>
            <a:ext cx="5677800" cy="1064400"/>
          </a:xfrm>
          <a:prstGeom prst="rect">
            <a:avLst/>
          </a:prstGeom>
          <a:no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3D83B4"/>
              </a:buClr>
              <a:buSzPts val="5400"/>
              <a:buFont typeface="Arial"/>
              <a:buNone/>
            </a:pPr>
            <a:r>
              <a:rPr b="0" i="0" lang="en-US" sz="5400" u="none" cap="none" strike="noStrike">
                <a:solidFill>
                  <a:srgbClr val="3D83B4"/>
                </a:solidFill>
                <a:latin typeface="Arial"/>
                <a:ea typeface="Arial"/>
                <a:cs typeface="Arial"/>
                <a:sym typeface="Arial"/>
              </a:rPr>
              <a:t>In Home Delivery System</a:t>
            </a:r>
            <a:endParaRPr b="0" i="0" sz="5400" u="none" cap="none" strike="noStrike">
              <a:solidFill>
                <a:srgbClr val="3D83B4"/>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Mobile Application - Types of Account</a:t>
            </a:r>
            <a:endParaRPr/>
          </a:p>
        </p:txBody>
      </p:sp>
      <p:pic>
        <p:nvPicPr>
          <p:cNvPr id="240" name="Google Shape;240;p22"/>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pic>
        <p:nvPicPr>
          <p:cNvPr id="241" name="Google Shape;241;p22"/>
          <p:cNvPicPr preferRelativeResize="0"/>
          <p:nvPr/>
        </p:nvPicPr>
        <p:blipFill>
          <a:blip r:embed="rId4">
            <a:alphaModFix/>
          </a:blip>
          <a:stretch>
            <a:fillRect/>
          </a:stretch>
        </p:blipFill>
        <p:spPr>
          <a:xfrm>
            <a:off x="1658024" y="2733575"/>
            <a:ext cx="4437988" cy="2638150"/>
          </a:xfrm>
          <a:prstGeom prst="rect">
            <a:avLst/>
          </a:prstGeom>
          <a:noFill/>
          <a:ln>
            <a:noFill/>
          </a:ln>
        </p:spPr>
      </p:pic>
      <p:pic>
        <p:nvPicPr>
          <p:cNvPr id="242" name="Google Shape;242;p22"/>
          <p:cNvPicPr preferRelativeResize="0"/>
          <p:nvPr/>
        </p:nvPicPr>
        <p:blipFill>
          <a:blip r:embed="rId5">
            <a:alphaModFix/>
          </a:blip>
          <a:stretch>
            <a:fillRect/>
          </a:stretch>
        </p:blipFill>
        <p:spPr>
          <a:xfrm>
            <a:off x="7195613" y="2733978"/>
            <a:ext cx="3172739" cy="2548767"/>
          </a:xfrm>
          <a:prstGeom prst="rect">
            <a:avLst/>
          </a:prstGeom>
          <a:noFill/>
          <a:ln>
            <a:noFill/>
          </a:ln>
        </p:spPr>
      </p:pic>
      <p:sp>
        <p:nvSpPr>
          <p:cNvPr id="243" name="Google Shape;243;p22"/>
          <p:cNvSpPr txBox="1"/>
          <p:nvPr/>
        </p:nvSpPr>
        <p:spPr>
          <a:xfrm>
            <a:off x="3065425" y="2190550"/>
            <a:ext cx="14055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Customer</a:t>
            </a:r>
            <a:endParaRPr b="1">
              <a:solidFill>
                <a:srgbClr val="3D83B4"/>
              </a:solidFill>
            </a:endParaRPr>
          </a:p>
        </p:txBody>
      </p:sp>
      <p:sp>
        <p:nvSpPr>
          <p:cNvPr id="244" name="Google Shape;244;p22"/>
          <p:cNvSpPr txBox="1"/>
          <p:nvPr/>
        </p:nvSpPr>
        <p:spPr>
          <a:xfrm>
            <a:off x="8213625" y="2266750"/>
            <a:ext cx="11256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Employee</a:t>
            </a:r>
            <a:endParaRPr b="1">
              <a:solidFill>
                <a:srgbClr val="3D83B4"/>
              </a:solidFill>
            </a:endParaRPr>
          </a:p>
        </p:txBody>
      </p:sp>
      <p:sp>
        <p:nvSpPr>
          <p:cNvPr id="245" name="Google Shape;245;p22"/>
          <p:cNvSpPr txBox="1"/>
          <p:nvPr/>
        </p:nvSpPr>
        <p:spPr>
          <a:xfrm>
            <a:off x="9612800" y="6346825"/>
            <a:ext cx="24996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Fabio &amp; Ani - 11</a:t>
            </a:r>
            <a:endParaRPr sz="2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Mobile Application - Types of Account</a:t>
            </a:r>
            <a:endParaRPr/>
          </a:p>
        </p:txBody>
      </p:sp>
      <p:pic>
        <p:nvPicPr>
          <p:cNvPr id="251" name="Google Shape;251;p23"/>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pic>
        <p:nvPicPr>
          <p:cNvPr id="252" name="Google Shape;252;p23"/>
          <p:cNvPicPr preferRelativeResize="0"/>
          <p:nvPr/>
        </p:nvPicPr>
        <p:blipFill>
          <a:blip r:embed="rId4">
            <a:alphaModFix/>
          </a:blip>
          <a:stretch>
            <a:fillRect/>
          </a:stretch>
        </p:blipFill>
        <p:spPr>
          <a:xfrm>
            <a:off x="1658024" y="2733575"/>
            <a:ext cx="4437988" cy="2638150"/>
          </a:xfrm>
          <a:prstGeom prst="rect">
            <a:avLst/>
          </a:prstGeom>
          <a:noFill/>
          <a:ln>
            <a:noFill/>
          </a:ln>
        </p:spPr>
      </p:pic>
      <p:pic>
        <p:nvPicPr>
          <p:cNvPr id="253" name="Google Shape;253;p23"/>
          <p:cNvPicPr preferRelativeResize="0"/>
          <p:nvPr/>
        </p:nvPicPr>
        <p:blipFill>
          <a:blip r:embed="rId5">
            <a:alphaModFix/>
          </a:blip>
          <a:stretch>
            <a:fillRect/>
          </a:stretch>
        </p:blipFill>
        <p:spPr>
          <a:xfrm>
            <a:off x="7195613" y="2733978"/>
            <a:ext cx="3172739" cy="2548767"/>
          </a:xfrm>
          <a:prstGeom prst="rect">
            <a:avLst/>
          </a:prstGeom>
          <a:noFill/>
          <a:ln>
            <a:noFill/>
          </a:ln>
        </p:spPr>
      </p:pic>
      <p:sp>
        <p:nvSpPr>
          <p:cNvPr id="254" name="Google Shape;254;p23"/>
          <p:cNvSpPr txBox="1"/>
          <p:nvPr/>
        </p:nvSpPr>
        <p:spPr>
          <a:xfrm>
            <a:off x="3065425" y="2190550"/>
            <a:ext cx="14055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Customer</a:t>
            </a:r>
            <a:endParaRPr b="1">
              <a:solidFill>
                <a:srgbClr val="3D83B4"/>
              </a:solidFill>
            </a:endParaRPr>
          </a:p>
        </p:txBody>
      </p:sp>
      <p:sp>
        <p:nvSpPr>
          <p:cNvPr id="255" name="Google Shape;255;p23"/>
          <p:cNvSpPr txBox="1"/>
          <p:nvPr/>
        </p:nvSpPr>
        <p:spPr>
          <a:xfrm>
            <a:off x="8213625" y="2266750"/>
            <a:ext cx="11256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Employee</a:t>
            </a:r>
            <a:endParaRPr b="1">
              <a:solidFill>
                <a:srgbClr val="3D83B4"/>
              </a:solidFill>
            </a:endParaRPr>
          </a:p>
        </p:txBody>
      </p:sp>
      <p:pic>
        <p:nvPicPr>
          <p:cNvPr id="256" name="Google Shape;256;p23"/>
          <p:cNvPicPr preferRelativeResize="0"/>
          <p:nvPr/>
        </p:nvPicPr>
        <p:blipFill>
          <a:blip r:embed="rId4">
            <a:alphaModFix/>
          </a:blip>
          <a:stretch>
            <a:fillRect/>
          </a:stretch>
        </p:blipFill>
        <p:spPr>
          <a:xfrm>
            <a:off x="2549192" y="1517117"/>
            <a:ext cx="7309049" cy="4344857"/>
          </a:xfrm>
          <a:prstGeom prst="rect">
            <a:avLst/>
          </a:prstGeom>
          <a:noFill/>
          <a:ln cap="flat" cmpd="sng" w="28575">
            <a:solidFill>
              <a:srgbClr val="000000"/>
            </a:solidFill>
            <a:prstDash val="solid"/>
            <a:round/>
            <a:headEnd len="sm" w="sm" type="none"/>
            <a:tailEnd len="sm" w="sm" type="none"/>
          </a:ln>
        </p:spPr>
      </p:pic>
      <p:sp>
        <p:nvSpPr>
          <p:cNvPr id="257" name="Google Shape;257;p23"/>
          <p:cNvSpPr txBox="1"/>
          <p:nvPr/>
        </p:nvSpPr>
        <p:spPr>
          <a:xfrm>
            <a:off x="2764550" y="1592275"/>
            <a:ext cx="14055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Customer</a:t>
            </a:r>
            <a:endParaRPr b="1">
              <a:solidFill>
                <a:srgbClr val="3D83B4"/>
              </a:solidFill>
            </a:endParaRPr>
          </a:p>
        </p:txBody>
      </p:sp>
      <p:sp>
        <p:nvSpPr>
          <p:cNvPr id="258" name="Google Shape;258;p23"/>
          <p:cNvSpPr txBox="1"/>
          <p:nvPr/>
        </p:nvSpPr>
        <p:spPr>
          <a:xfrm>
            <a:off x="11309175" y="6346825"/>
            <a:ext cx="803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2</a:t>
            </a:r>
            <a:endParaRPr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4"/>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Customer - New Order UI</a:t>
            </a:r>
            <a:endParaRPr/>
          </a:p>
        </p:txBody>
      </p:sp>
      <p:pic>
        <p:nvPicPr>
          <p:cNvPr id="264" name="Google Shape;264;p24"/>
          <p:cNvPicPr preferRelativeResize="0"/>
          <p:nvPr/>
        </p:nvPicPr>
        <p:blipFill rotWithShape="1">
          <a:blip r:embed="rId3">
            <a:alphaModFix/>
          </a:blip>
          <a:srcRect b="25261" l="0" r="0" t="0"/>
          <a:stretch/>
        </p:blipFill>
        <p:spPr>
          <a:xfrm>
            <a:off x="1512650" y="2088250"/>
            <a:ext cx="9643023" cy="3961349"/>
          </a:xfrm>
          <a:prstGeom prst="rect">
            <a:avLst/>
          </a:prstGeom>
          <a:noFill/>
          <a:ln>
            <a:noFill/>
          </a:ln>
        </p:spPr>
      </p:pic>
      <p:pic>
        <p:nvPicPr>
          <p:cNvPr id="265" name="Google Shape;265;p24"/>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266" name="Google Shape;266;p24"/>
          <p:cNvSpPr txBox="1"/>
          <p:nvPr/>
        </p:nvSpPr>
        <p:spPr>
          <a:xfrm>
            <a:off x="10671225" y="6346825"/>
            <a:ext cx="14409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Ani - 13</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5"/>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Mobile Application - Types of Account</a:t>
            </a:r>
            <a:endParaRPr/>
          </a:p>
        </p:txBody>
      </p:sp>
      <p:pic>
        <p:nvPicPr>
          <p:cNvPr id="272" name="Google Shape;272;p25"/>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pic>
        <p:nvPicPr>
          <p:cNvPr id="273" name="Google Shape;273;p25"/>
          <p:cNvPicPr preferRelativeResize="0"/>
          <p:nvPr/>
        </p:nvPicPr>
        <p:blipFill>
          <a:blip r:embed="rId4">
            <a:alphaModFix/>
          </a:blip>
          <a:stretch>
            <a:fillRect/>
          </a:stretch>
        </p:blipFill>
        <p:spPr>
          <a:xfrm>
            <a:off x="1658024" y="2733575"/>
            <a:ext cx="4437988" cy="2638150"/>
          </a:xfrm>
          <a:prstGeom prst="rect">
            <a:avLst/>
          </a:prstGeom>
          <a:noFill/>
          <a:ln>
            <a:noFill/>
          </a:ln>
        </p:spPr>
      </p:pic>
      <p:pic>
        <p:nvPicPr>
          <p:cNvPr id="274" name="Google Shape;274;p25"/>
          <p:cNvPicPr preferRelativeResize="0"/>
          <p:nvPr/>
        </p:nvPicPr>
        <p:blipFill>
          <a:blip r:embed="rId5">
            <a:alphaModFix/>
          </a:blip>
          <a:stretch>
            <a:fillRect/>
          </a:stretch>
        </p:blipFill>
        <p:spPr>
          <a:xfrm>
            <a:off x="7195613" y="2733978"/>
            <a:ext cx="3172739" cy="2548767"/>
          </a:xfrm>
          <a:prstGeom prst="rect">
            <a:avLst/>
          </a:prstGeom>
          <a:noFill/>
          <a:ln>
            <a:noFill/>
          </a:ln>
        </p:spPr>
      </p:pic>
      <p:sp>
        <p:nvSpPr>
          <p:cNvPr id="275" name="Google Shape;275;p25"/>
          <p:cNvSpPr txBox="1"/>
          <p:nvPr/>
        </p:nvSpPr>
        <p:spPr>
          <a:xfrm>
            <a:off x="3065425" y="2190550"/>
            <a:ext cx="14055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Customer</a:t>
            </a:r>
            <a:endParaRPr b="1">
              <a:solidFill>
                <a:srgbClr val="3D83B4"/>
              </a:solidFill>
            </a:endParaRPr>
          </a:p>
        </p:txBody>
      </p:sp>
      <p:sp>
        <p:nvSpPr>
          <p:cNvPr id="276" name="Google Shape;276;p25"/>
          <p:cNvSpPr txBox="1"/>
          <p:nvPr/>
        </p:nvSpPr>
        <p:spPr>
          <a:xfrm>
            <a:off x="8213625" y="2266750"/>
            <a:ext cx="11256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Employee</a:t>
            </a:r>
            <a:endParaRPr b="1">
              <a:solidFill>
                <a:srgbClr val="3D83B4"/>
              </a:solidFill>
            </a:endParaRPr>
          </a:p>
        </p:txBody>
      </p:sp>
      <p:pic>
        <p:nvPicPr>
          <p:cNvPr id="277" name="Google Shape;277;p25"/>
          <p:cNvPicPr preferRelativeResize="0"/>
          <p:nvPr/>
        </p:nvPicPr>
        <p:blipFill>
          <a:blip r:embed="rId5">
            <a:alphaModFix/>
          </a:blip>
          <a:stretch>
            <a:fillRect/>
          </a:stretch>
        </p:blipFill>
        <p:spPr>
          <a:xfrm>
            <a:off x="4847275" y="497400"/>
            <a:ext cx="6592876" cy="5296300"/>
          </a:xfrm>
          <a:prstGeom prst="rect">
            <a:avLst/>
          </a:prstGeom>
          <a:noFill/>
          <a:ln cap="flat" cmpd="sng" w="28575">
            <a:solidFill>
              <a:schemeClr val="dk2"/>
            </a:solidFill>
            <a:prstDash val="solid"/>
            <a:round/>
            <a:headEnd len="sm" w="sm" type="none"/>
            <a:tailEnd len="sm" w="sm" type="none"/>
          </a:ln>
        </p:spPr>
      </p:pic>
      <p:sp>
        <p:nvSpPr>
          <p:cNvPr id="278" name="Google Shape;278;p25"/>
          <p:cNvSpPr txBox="1"/>
          <p:nvPr/>
        </p:nvSpPr>
        <p:spPr>
          <a:xfrm>
            <a:off x="10150425" y="1032725"/>
            <a:ext cx="11256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Employee</a:t>
            </a:r>
            <a:endParaRPr b="1">
              <a:solidFill>
                <a:srgbClr val="3D83B4"/>
              </a:solidFill>
            </a:endParaRPr>
          </a:p>
        </p:txBody>
      </p:sp>
      <p:sp>
        <p:nvSpPr>
          <p:cNvPr id="279" name="Google Shape;279;p25"/>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14</a:t>
            </a:r>
            <a:endParaRPr sz="24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Backend [Design]</a:t>
            </a:r>
            <a:endParaRPr/>
          </a:p>
        </p:txBody>
      </p:sp>
      <p:pic>
        <p:nvPicPr>
          <p:cNvPr id="285" name="Google Shape;285;p26"/>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graphicFrame>
        <p:nvGraphicFramePr>
          <p:cNvPr id="286" name="Google Shape;286;p26"/>
          <p:cNvGraphicFramePr/>
          <p:nvPr/>
        </p:nvGraphicFramePr>
        <p:xfrm>
          <a:off x="6413975" y="3838675"/>
          <a:ext cx="3000000" cy="3000000"/>
        </p:xfrm>
        <a:graphic>
          <a:graphicData uri="http://schemas.openxmlformats.org/drawingml/2006/table">
            <a:tbl>
              <a:tblPr>
                <a:noFill/>
                <a:tableStyleId>{00E4B7A7-1649-415E-9F85-17A415B2E3DE}</a:tableStyleId>
              </a:tblPr>
              <a:tblGrid>
                <a:gridCol w="1559325"/>
              </a:tblGrid>
              <a:tr h="381000">
                <a:tc>
                  <a:txBody>
                    <a:bodyPr>
                      <a:noAutofit/>
                    </a:bodyPr>
                    <a:lstStyle/>
                    <a:p>
                      <a:pPr indent="0" lvl="0" marL="0" rtl="0" algn="l">
                        <a:spcBef>
                          <a:spcPts val="0"/>
                        </a:spcBef>
                        <a:spcAft>
                          <a:spcPts val="0"/>
                        </a:spcAft>
                        <a:buNone/>
                      </a:pPr>
                      <a:r>
                        <a:rPr lang="en-US"/>
                        <a:t>HTTP Requests</a:t>
                      </a:r>
                      <a:endParaRPr/>
                    </a:p>
                  </a:txBody>
                  <a:tcPr marT="91425" marB="91425" marR="91425" marL="91425"/>
                </a:tc>
              </a:tr>
            </a:tbl>
          </a:graphicData>
        </a:graphic>
      </p:graphicFrame>
      <p:graphicFrame>
        <p:nvGraphicFramePr>
          <p:cNvPr id="287" name="Google Shape;287;p26"/>
          <p:cNvGraphicFramePr/>
          <p:nvPr/>
        </p:nvGraphicFramePr>
        <p:xfrm>
          <a:off x="5060288" y="1890175"/>
          <a:ext cx="3000000" cy="3000000"/>
        </p:xfrm>
        <a:graphic>
          <a:graphicData uri="http://schemas.openxmlformats.org/drawingml/2006/table">
            <a:tbl>
              <a:tblPr>
                <a:noFill/>
                <a:tableStyleId>{00E4B7A7-1649-415E-9F85-17A415B2E3DE}</a:tableStyleId>
              </a:tblPr>
              <a:tblGrid>
                <a:gridCol w="2045400"/>
              </a:tblGrid>
              <a:tr h="553950">
                <a:tc>
                  <a:txBody>
                    <a:bodyPr>
                      <a:noAutofit/>
                    </a:bodyPr>
                    <a:lstStyle/>
                    <a:p>
                      <a:pPr indent="0" lvl="0" marL="0" rtl="0" algn="l">
                        <a:spcBef>
                          <a:spcPts val="0"/>
                        </a:spcBef>
                        <a:spcAft>
                          <a:spcPts val="0"/>
                        </a:spcAft>
                        <a:buNone/>
                      </a:pPr>
                      <a:r>
                        <a:rPr b="1" lang="en-US" sz="2400"/>
                        <a:t>RESTful API</a:t>
                      </a:r>
                      <a:endParaRPr b="1" sz="2400"/>
                    </a:p>
                  </a:txBody>
                  <a:tcPr marT="91425" marB="91425" marR="91425" marL="91425"/>
                </a:tc>
              </a:tr>
            </a:tbl>
          </a:graphicData>
        </a:graphic>
      </p:graphicFrame>
      <p:graphicFrame>
        <p:nvGraphicFramePr>
          <p:cNvPr id="288" name="Google Shape;288;p26"/>
          <p:cNvGraphicFramePr/>
          <p:nvPr/>
        </p:nvGraphicFramePr>
        <p:xfrm>
          <a:off x="6786575" y="4682500"/>
          <a:ext cx="3000000" cy="3000000"/>
        </p:xfrm>
        <a:graphic>
          <a:graphicData uri="http://schemas.openxmlformats.org/drawingml/2006/table">
            <a:tbl>
              <a:tblPr>
                <a:noFill/>
                <a:tableStyleId>{00E4B7A7-1649-415E-9F85-17A415B2E3DE}</a:tableStyleId>
              </a:tblPr>
              <a:tblGrid>
                <a:gridCol w="814125"/>
              </a:tblGrid>
              <a:tr h="191975">
                <a:tc>
                  <a:txBody>
                    <a:bodyPr>
                      <a:noAutofit/>
                    </a:bodyPr>
                    <a:lstStyle/>
                    <a:p>
                      <a:pPr indent="0" lvl="0" marL="0" rtl="0" algn="l">
                        <a:spcBef>
                          <a:spcPts val="0"/>
                        </a:spcBef>
                        <a:spcAft>
                          <a:spcPts val="0"/>
                        </a:spcAft>
                        <a:buNone/>
                      </a:pPr>
                      <a:r>
                        <a:rPr lang="en-US" sz="900"/>
                        <a:t>POST</a:t>
                      </a:r>
                      <a:endParaRPr sz="900"/>
                    </a:p>
                  </a:txBody>
                  <a:tcPr marT="91425" marB="91425" marR="91425" marL="91425"/>
                </a:tc>
              </a:tr>
              <a:tr h="223000">
                <a:tc>
                  <a:txBody>
                    <a:bodyPr>
                      <a:noAutofit/>
                    </a:bodyPr>
                    <a:lstStyle/>
                    <a:p>
                      <a:pPr indent="0" lvl="0" marL="0" rtl="0" algn="l">
                        <a:spcBef>
                          <a:spcPts val="0"/>
                        </a:spcBef>
                        <a:spcAft>
                          <a:spcPts val="0"/>
                        </a:spcAft>
                        <a:buNone/>
                      </a:pPr>
                      <a:r>
                        <a:rPr lang="en-US" sz="900"/>
                        <a:t>GET</a:t>
                      </a:r>
                      <a:endParaRPr sz="900"/>
                    </a:p>
                  </a:txBody>
                  <a:tcPr marT="91425" marB="91425" marR="91425" marL="91425"/>
                </a:tc>
              </a:tr>
              <a:tr h="223000">
                <a:tc>
                  <a:txBody>
                    <a:bodyPr>
                      <a:noAutofit/>
                    </a:bodyPr>
                    <a:lstStyle/>
                    <a:p>
                      <a:pPr indent="0" lvl="0" marL="0" rtl="0" algn="l">
                        <a:spcBef>
                          <a:spcPts val="0"/>
                        </a:spcBef>
                        <a:spcAft>
                          <a:spcPts val="0"/>
                        </a:spcAft>
                        <a:buNone/>
                      </a:pPr>
                      <a:r>
                        <a:rPr lang="en-US" sz="900"/>
                        <a:t>PUT</a:t>
                      </a:r>
                      <a:endParaRPr sz="900"/>
                    </a:p>
                  </a:txBody>
                  <a:tcPr marT="91425" marB="91425" marR="91425" marL="91425"/>
                </a:tc>
              </a:tr>
              <a:tr h="223000">
                <a:tc>
                  <a:txBody>
                    <a:bodyPr>
                      <a:noAutofit/>
                    </a:bodyPr>
                    <a:lstStyle/>
                    <a:p>
                      <a:pPr indent="0" lvl="0" marL="0" rtl="0" algn="l">
                        <a:spcBef>
                          <a:spcPts val="0"/>
                        </a:spcBef>
                        <a:spcAft>
                          <a:spcPts val="0"/>
                        </a:spcAft>
                        <a:buNone/>
                      </a:pPr>
                      <a:r>
                        <a:rPr lang="en-US" sz="900"/>
                        <a:t>DELETE</a:t>
                      </a:r>
                      <a:endParaRPr sz="900"/>
                    </a:p>
                  </a:txBody>
                  <a:tcPr marT="91425" marB="91425" marR="91425" marL="91425"/>
                </a:tc>
              </a:tr>
            </a:tbl>
          </a:graphicData>
        </a:graphic>
      </p:graphicFrame>
      <p:sp>
        <p:nvSpPr>
          <p:cNvPr id="289" name="Google Shape;289;p26"/>
          <p:cNvSpPr/>
          <p:nvPr/>
        </p:nvSpPr>
        <p:spPr>
          <a:xfrm>
            <a:off x="6034150" y="3340925"/>
            <a:ext cx="2319000" cy="48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26"/>
          <p:cNvPicPr preferRelativeResize="0"/>
          <p:nvPr/>
        </p:nvPicPr>
        <p:blipFill>
          <a:blip r:embed="rId4">
            <a:alphaModFix/>
          </a:blip>
          <a:stretch>
            <a:fillRect/>
          </a:stretch>
        </p:blipFill>
        <p:spPr>
          <a:xfrm>
            <a:off x="5556800" y="1057400"/>
            <a:ext cx="595900" cy="595900"/>
          </a:xfrm>
          <a:prstGeom prst="rect">
            <a:avLst/>
          </a:prstGeom>
          <a:noFill/>
          <a:ln>
            <a:noFill/>
          </a:ln>
        </p:spPr>
      </p:pic>
      <p:sp>
        <p:nvSpPr>
          <p:cNvPr id="291" name="Google Shape;291;p26"/>
          <p:cNvSpPr/>
          <p:nvPr/>
        </p:nvSpPr>
        <p:spPr>
          <a:xfrm>
            <a:off x="8353175" y="2596900"/>
            <a:ext cx="2733300" cy="3192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2" name="Google Shape;292;p26"/>
          <p:cNvGraphicFramePr/>
          <p:nvPr/>
        </p:nvGraphicFramePr>
        <p:xfrm>
          <a:off x="8900763" y="3505300"/>
          <a:ext cx="3000000" cy="3000000"/>
        </p:xfrm>
        <a:graphic>
          <a:graphicData uri="http://schemas.openxmlformats.org/drawingml/2006/table">
            <a:tbl>
              <a:tblPr>
                <a:noFill/>
                <a:tableStyleId>{00E4B7A7-1649-415E-9F85-17A415B2E3DE}</a:tableStyleId>
              </a:tblPr>
              <a:tblGrid>
                <a:gridCol w="1559325"/>
              </a:tblGrid>
              <a:tr h="381000">
                <a:tc>
                  <a:txBody>
                    <a:bodyPr>
                      <a:noAutofit/>
                    </a:bodyPr>
                    <a:lstStyle/>
                    <a:p>
                      <a:pPr indent="0" lvl="0" marL="0" rtl="0" algn="l">
                        <a:spcBef>
                          <a:spcPts val="0"/>
                        </a:spcBef>
                        <a:spcAft>
                          <a:spcPts val="0"/>
                        </a:spcAft>
                        <a:buNone/>
                      </a:pPr>
                      <a:r>
                        <a:rPr lang="en-US"/>
                        <a:t>Customer</a:t>
                      </a:r>
                      <a:endParaRPr/>
                    </a:p>
                  </a:txBody>
                  <a:tcPr marT="91425" marB="91425" marR="91425" marL="91425"/>
                </a:tc>
              </a:tr>
              <a:tr h="381000">
                <a:tc>
                  <a:txBody>
                    <a:bodyPr>
                      <a:noAutofit/>
                    </a:bodyPr>
                    <a:lstStyle/>
                    <a:p>
                      <a:pPr indent="0" lvl="0" marL="0" rtl="0" algn="l">
                        <a:spcBef>
                          <a:spcPts val="0"/>
                        </a:spcBef>
                        <a:spcAft>
                          <a:spcPts val="0"/>
                        </a:spcAft>
                        <a:buNone/>
                      </a:pPr>
                      <a:r>
                        <a:rPr lang="en-US"/>
                        <a:t>Loxbox</a:t>
                      </a:r>
                      <a:endParaRPr/>
                    </a:p>
                  </a:txBody>
                  <a:tcPr marT="91425" marB="91425" marR="91425" marL="91425"/>
                </a:tc>
              </a:tr>
              <a:tr h="381000">
                <a:tc>
                  <a:txBody>
                    <a:bodyPr>
                      <a:noAutofit/>
                    </a:bodyPr>
                    <a:lstStyle/>
                    <a:p>
                      <a:pPr indent="0" lvl="0" marL="0" rtl="0" algn="l">
                        <a:spcBef>
                          <a:spcPts val="0"/>
                        </a:spcBef>
                        <a:spcAft>
                          <a:spcPts val="0"/>
                        </a:spcAft>
                        <a:buNone/>
                      </a:pPr>
                      <a:r>
                        <a:rPr lang="en-US"/>
                        <a:t>Employee</a:t>
                      </a:r>
                      <a:endParaRPr/>
                    </a:p>
                  </a:txBody>
                  <a:tcPr marT="91425" marB="91425" marR="91425" marL="91425"/>
                </a:tc>
              </a:tr>
              <a:tr h="381000">
                <a:tc>
                  <a:txBody>
                    <a:bodyPr>
                      <a:noAutofit/>
                    </a:bodyPr>
                    <a:lstStyle/>
                    <a:p>
                      <a:pPr indent="0" lvl="0" marL="0" rtl="0" algn="l">
                        <a:spcBef>
                          <a:spcPts val="0"/>
                        </a:spcBef>
                        <a:spcAft>
                          <a:spcPts val="0"/>
                        </a:spcAft>
                        <a:buNone/>
                      </a:pPr>
                      <a:r>
                        <a:rPr lang="en-US"/>
                        <a:t>Order</a:t>
                      </a:r>
                      <a:endParaRPr/>
                    </a:p>
                  </a:txBody>
                  <a:tcPr marT="91425" marB="91425" marR="91425" marL="91425"/>
                </a:tc>
              </a:tr>
              <a:tr h="381000">
                <a:tc>
                  <a:txBody>
                    <a:bodyPr>
                      <a:noAutofit/>
                    </a:bodyPr>
                    <a:lstStyle/>
                    <a:p>
                      <a:pPr indent="0" lvl="0" marL="0" rtl="0" algn="l">
                        <a:spcBef>
                          <a:spcPts val="0"/>
                        </a:spcBef>
                        <a:spcAft>
                          <a:spcPts val="0"/>
                        </a:spcAft>
                        <a:buNone/>
                      </a:pPr>
                      <a:r>
                        <a:rPr lang="en-US"/>
                        <a:t>Auth</a:t>
                      </a:r>
                      <a:endParaRPr/>
                    </a:p>
                  </a:txBody>
                  <a:tcPr marT="91425" marB="91425" marR="91425" marL="91425"/>
                </a:tc>
              </a:tr>
            </a:tbl>
          </a:graphicData>
        </a:graphic>
      </p:graphicFrame>
      <p:sp>
        <p:nvSpPr>
          <p:cNvPr id="293" name="Google Shape;293;p26"/>
          <p:cNvSpPr/>
          <p:nvPr/>
        </p:nvSpPr>
        <p:spPr>
          <a:xfrm flipH="1">
            <a:off x="6034138" y="4231075"/>
            <a:ext cx="2319000" cy="48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3147600" y="2596900"/>
            <a:ext cx="2733300" cy="138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t>MOBILE APP</a:t>
            </a:r>
            <a:endParaRPr b="1" sz="1800"/>
          </a:p>
        </p:txBody>
      </p:sp>
      <p:sp>
        <p:nvSpPr>
          <p:cNvPr id="295" name="Google Shape;295;p26"/>
          <p:cNvSpPr txBox="1"/>
          <p:nvPr/>
        </p:nvSpPr>
        <p:spPr>
          <a:xfrm>
            <a:off x="8900738" y="2693650"/>
            <a:ext cx="1559400" cy="8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DATABASE</a:t>
            </a:r>
            <a:endParaRPr b="1" sz="1800"/>
          </a:p>
          <a:p>
            <a:pPr indent="0" lvl="0" marL="0" rtl="0" algn="l">
              <a:spcBef>
                <a:spcPts val="0"/>
              </a:spcBef>
              <a:spcAft>
                <a:spcPts val="0"/>
              </a:spcAft>
              <a:buNone/>
            </a:pPr>
            <a:r>
              <a:t/>
            </a:r>
            <a:endParaRPr/>
          </a:p>
          <a:p>
            <a:pPr indent="0" lvl="0" marL="0" rtl="0" algn="l">
              <a:spcBef>
                <a:spcPts val="0"/>
              </a:spcBef>
              <a:spcAft>
                <a:spcPts val="0"/>
              </a:spcAft>
              <a:buNone/>
            </a:pPr>
            <a:r>
              <a:rPr lang="en-US" sz="1200"/>
              <a:t>Tables</a:t>
            </a:r>
            <a:endParaRPr sz="1200"/>
          </a:p>
        </p:txBody>
      </p:sp>
      <p:pic>
        <p:nvPicPr>
          <p:cNvPr id="296" name="Google Shape;296;p26"/>
          <p:cNvPicPr preferRelativeResize="0"/>
          <p:nvPr/>
        </p:nvPicPr>
        <p:blipFill>
          <a:blip r:embed="rId5">
            <a:alphaModFix/>
          </a:blip>
          <a:stretch>
            <a:fillRect/>
          </a:stretch>
        </p:blipFill>
        <p:spPr>
          <a:xfrm>
            <a:off x="711475" y="2574438"/>
            <a:ext cx="2045400" cy="1429735"/>
          </a:xfrm>
          <a:prstGeom prst="rect">
            <a:avLst/>
          </a:prstGeom>
          <a:noFill/>
          <a:ln>
            <a:noFill/>
          </a:ln>
        </p:spPr>
      </p:pic>
      <p:sp>
        <p:nvSpPr>
          <p:cNvPr id="297" name="Google Shape;297;p26"/>
          <p:cNvSpPr/>
          <p:nvPr/>
        </p:nvSpPr>
        <p:spPr>
          <a:xfrm>
            <a:off x="2460050" y="3191050"/>
            <a:ext cx="534300" cy="1965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a:off x="3147600" y="4290100"/>
            <a:ext cx="2733300" cy="138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t>LOCKBOX</a:t>
            </a:r>
            <a:endParaRPr b="1" sz="1800"/>
          </a:p>
        </p:txBody>
      </p:sp>
      <p:sp>
        <p:nvSpPr>
          <p:cNvPr id="299" name="Google Shape;299;p26"/>
          <p:cNvSpPr txBox="1"/>
          <p:nvPr/>
        </p:nvSpPr>
        <p:spPr>
          <a:xfrm>
            <a:off x="10279750" y="6346825"/>
            <a:ext cx="18324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Dena - </a:t>
            </a:r>
            <a:r>
              <a:rPr lang="en-US" sz="2400">
                <a:solidFill>
                  <a:srgbClr val="FFFFFF"/>
                </a:solidFill>
                <a:latin typeface="Calibri"/>
                <a:ea typeface="Calibri"/>
                <a:cs typeface="Calibri"/>
                <a:sym typeface="Calibri"/>
              </a:rPr>
              <a:t>15</a:t>
            </a:r>
            <a:endParaRPr sz="2400">
              <a:solidFill>
                <a:srgbClr val="FFFFFF"/>
              </a:solidFill>
            </a:endParaRPr>
          </a:p>
        </p:txBody>
      </p:sp>
      <p:sp>
        <p:nvSpPr>
          <p:cNvPr id="300" name="Google Shape;300;p26"/>
          <p:cNvSpPr txBox="1"/>
          <p:nvPr/>
        </p:nvSpPr>
        <p:spPr>
          <a:xfrm>
            <a:off x="9912925" y="5821675"/>
            <a:ext cx="2319000" cy="27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2nd Form </a:t>
            </a:r>
            <a:r>
              <a:rPr lang="en-US"/>
              <a:t>Normalization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27"/>
          <p:cNvSpPr/>
          <p:nvPr/>
        </p:nvSpPr>
        <p:spPr>
          <a:xfrm rot="-5400000">
            <a:off x="1814625" y="3024600"/>
            <a:ext cx="2286000" cy="2662500"/>
          </a:xfrm>
          <a:prstGeom prst="bracePair">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a:off x="1261625" y="3121675"/>
            <a:ext cx="3234900" cy="48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Backend [Tools]</a:t>
            </a:r>
            <a:endParaRPr/>
          </a:p>
        </p:txBody>
      </p:sp>
      <p:sp>
        <p:nvSpPr>
          <p:cNvPr id="308" name="Google Shape;308;p27"/>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1200"/>
              </a:spcBef>
              <a:spcAft>
                <a:spcPts val="200"/>
              </a:spcAft>
              <a:buNone/>
            </a:pPr>
            <a:r>
              <a:rPr lang="en-US"/>
              <a:t>Tools used at each stage</a:t>
            </a:r>
            <a:endParaRPr/>
          </a:p>
        </p:txBody>
      </p:sp>
      <p:pic>
        <p:nvPicPr>
          <p:cNvPr id="309" name="Google Shape;309;p27"/>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grpSp>
        <p:nvGrpSpPr>
          <p:cNvPr id="310" name="Google Shape;310;p27"/>
          <p:cNvGrpSpPr/>
          <p:nvPr/>
        </p:nvGrpSpPr>
        <p:grpSpPr>
          <a:xfrm>
            <a:off x="4936368" y="2486746"/>
            <a:ext cx="3255095" cy="1113037"/>
            <a:chOff x="1083092" y="2306626"/>
            <a:chExt cx="3195028" cy="834799"/>
          </a:xfrm>
        </p:grpSpPr>
        <p:sp>
          <p:nvSpPr>
            <p:cNvPr id="311" name="Google Shape;311;p27"/>
            <p:cNvSpPr txBox="1"/>
            <p:nvPr/>
          </p:nvSpPr>
          <p:spPr>
            <a:xfrm>
              <a:off x="1235825" y="2695025"/>
              <a:ext cx="15051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800">
                  <a:solidFill>
                    <a:srgbClr val="0C58D3"/>
                  </a:solidFill>
                  <a:latin typeface="Roboto"/>
                  <a:ea typeface="Roboto"/>
                  <a:cs typeface="Roboto"/>
                  <a:sym typeface="Roboto"/>
                </a:rPr>
                <a:t>Testing</a:t>
              </a:r>
              <a:r>
                <a:rPr b="1" lang="en-US" sz="1300">
                  <a:solidFill>
                    <a:srgbClr val="0C58D3"/>
                  </a:solidFill>
                  <a:latin typeface="Roboto"/>
                  <a:ea typeface="Roboto"/>
                  <a:cs typeface="Roboto"/>
                  <a:sym typeface="Roboto"/>
                </a:rPr>
                <a:t> </a:t>
              </a:r>
              <a:endParaRPr b="1" sz="1300">
                <a:solidFill>
                  <a:srgbClr val="0C58D3"/>
                </a:solidFill>
                <a:latin typeface="Roboto"/>
                <a:ea typeface="Roboto"/>
                <a:cs typeface="Roboto"/>
                <a:sym typeface="Roboto"/>
              </a:endParaRPr>
            </a:p>
          </p:txBody>
        </p:sp>
        <p:sp>
          <p:nvSpPr>
            <p:cNvPr id="312" name="Google Shape;312;p27"/>
            <p:cNvSpPr/>
            <p:nvPr/>
          </p:nvSpPr>
          <p:spPr>
            <a:xfrm flipH="1">
              <a:off x="1083092" y="2306626"/>
              <a:ext cx="31950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313" name="Google Shape;313;p27"/>
            <p:cNvSpPr/>
            <p:nvPr/>
          </p:nvSpPr>
          <p:spPr>
            <a:xfrm>
              <a:off x="1083120" y="2460455"/>
              <a:ext cx="31950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4" name="Google Shape;314;p27"/>
          <p:cNvGrpSpPr/>
          <p:nvPr/>
        </p:nvGrpSpPr>
        <p:grpSpPr>
          <a:xfrm>
            <a:off x="1616589" y="2486746"/>
            <a:ext cx="3420277" cy="1113039"/>
            <a:chOff x="1083092" y="2306626"/>
            <a:chExt cx="3195028" cy="834800"/>
          </a:xfrm>
        </p:grpSpPr>
        <p:sp>
          <p:nvSpPr>
            <p:cNvPr id="315" name="Google Shape;315;p27"/>
            <p:cNvSpPr txBox="1"/>
            <p:nvPr/>
          </p:nvSpPr>
          <p:spPr>
            <a:xfrm>
              <a:off x="1235837" y="2695027"/>
              <a:ext cx="19086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t/>
              </a:r>
              <a:endParaRPr b="1" sz="1300">
                <a:solidFill>
                  <a:srgbClr val="0C58D3"/>
                </a:solidFill>
                <a:latin typeface="Roboto"/>
                <a:ea typeface="Roboto"/>
                <a:cs typeface="Roboto"/>
                <a:sym typeface="Roboto"/>
              </a:endParaRPr>
            </a:p>
            <a:p>
              <a:pPr indent="0" lvl="0" marL="0" rtl="0" algn="l">
                <a:lnSpc>
                  <a:spcPct val="115000"/>
                </a:lnSpc>
                <a:spcBef>
                  <a:spcPts val="0"/>
                </a:spcBef>
                <a:spcAft>
                  <a:spcPts val="0"/>
                </a:spcAft>
                <a:buNone/>
              </a:pPr>
              <a:r>
                <a:rPr b="1" lang="en-US" sz="1800">
                  <a:solidFill>
                    <a:srgbClr val="0C58D3"/>
                  </a:solidFill>
                  <a:latin typeface="Roboto"/>
                  <a:ea typeface="Roboto"/>
                  <a:cs typeface="Roboto"/>
                  <a:sym typeface="Roboto"/>
                </a:rPr>
                <a:t>Implementation</a:t>
              </a:r>
              <a:r>
                <a:rPr b="1" lang="en-US" sz="1300">
                  <a:solidFill>
                    <a:srgbClr val="0C58D3"/>
                  </a:solidFill>
                  <a:latin typeface="Roboto"/>
                  <a:ea typeface="Roboto"/>
                  <a:cs typeface="Roboto"/>
                  <a:sym typeface="Roboto"/>
                </a:rPr>
                <a:t> </a:t>
              </a:r>
              <a:endParaRPr b="1" sz="1300">
                <a:solidFill>
                  <a:srgbClr val="0C58D3"/>
                </a:solidFill>
                <a:latin typeface="Roboto"/>
                <a:ea typeface="Roboto"/>
                <a:cs typeface="Roboto"/>
                <a:sym typeface="Roboto"/>
              </a:endParaRPr>
            </a:p>
          </p:txBody>
        </p:sp>
        <p:sp>
          <p:nvSpPr>
            <p:cNvPr id="316" name="Google Shape;316;p27"/>
            <p:cNvSpPr/>
            <p:nvPr/>
          </p:nvSpPr>
          <p:spPr>
            <a:xfrm flipH="1">
              <a:off x="1083092" y="2306626"/>
              <a:ext cx="31950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317" name="Google Shape;317;p27"/>
            <p:cNvSpPr/>
            <p:nvPr/>
          </p:nvSpPr>
          <p:spPr>
            <a:xfrm>
              <a:off x="1083120" y="2460455"/>
              <a:ext cx="31950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8" name="Google Shape;318;p27"/>
          <p:cNvGrpSpPr/>
          <p:nvPr/>
        </p:nvGrpSpPr>
        <p:grpSpPr>
          <a:xfrm>
            <a:off x="8103533" y="2486748"/>
            <a:ext cx="2446472" cy="1113039"/>
            <a:chOff x="1083025" y="2306625"/>
            <a:chExt cx="1834900" cy="834800"/>
          </a:xfrm>
        </p:grpSpPr>
        <p:sp>
          <p:nvSpPr>
            <p:cNvPr id="319" name="Google Shape;319;p27"/>
            <p:cNvSpPr txBox="1"/>
            <p:nvPr/>
          </p:nvSpPr>
          <p:spPr>
            <a:xfrm>
              <a:off x="1235825" y="2695025"/>
              <a:ext cx="1505100" cy="446400"/>
            </a:xfrm>
            <a:prstGeom prst="rect">
              <a:avLst/>
            </a:prstGeom>
            <a:noFill/>
            <a:ln>
              <a:noFill/>
            </a:ln>
          </p:spPr>
          <p:txBody>
            <a:bodyPr anchorCtr="0" anchor="b"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100"/>
                <a:buFont typeface="Arial"/>
                <a:buNone/>
              </a:pPr>
              <a:r>
                <a:rPr b="1" lang="en-US" sz="1800">
                  <a:solidFill>
                    <a:srgbClr val="0C58D3"/>
                  </a:solidFill>
                  <a:latin typeface="Roboto"/>
                  <a:ea typeface="Roboto"/>
                  <a:cs typeface="Roboto"/>
                  <a:sym typeface="Roboto"/>
                </a:rPr>
                <a:t>Integration</a:t>
              </a:r>
              <a:endParaRPr b="1" sz="1800">
                <a:solidFill>
                  <a:srgbClr val="858585"/>
                </a:solidFill>
                <a:latin typeface="Roboto"/>
                <a:ea typeface="Roboto"/>
                <a:cs typeface="Roboto"/>
                <a:sym typeface="Roboto"/>
              </a:endParaRPr>
            </a:p>
          </p:txBody>
        </p:sp>
        <p:sp>
          <p:nvSpPr>
            <p:cNvPr id="320" name="Google Shape;320;p27"/>
            <p:cNvSpPr/>
            <p:nvPr/>
          </p:nvSpPr>
          <p:spPr>
            <a:xfrm flipH="1">
              <a:off x="1083025" y="2306625"/>
              <a:ext cx="18348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321" name="Google Shape;321;p27"/>
            <p:cNvSpPr/>
            <p:nvPr/>
          </p:nvSpPr>
          <p:spPr>
            <a:xfrm>
              <a:off x="1083125" y="2460449"/>
              <a:ext cx="18348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aphicFrame>
        <p:nvGraphicFramePr>
          <p:cNvPr id="322" name="Google Shape;322;p27"/>
          <p:cNvGraphicFramePr/>
          <p:nvPr/>
        </p:nvGraphicFramePr>
        <p:xfrm>
          <a:off x="1616600" y="3686400"/>
          <a:ext cx="3000000" cy="3000000"/>
        </p:xfrm>
        <a:graphic>
          <a:graphicData uri="http://schemas.openxmlformats.org/drawingml/2006/table">
            <a:tbl>
              <a:tblPr>
                <a:noFill/>
                <a:tableStyleId>{00E4B7A7-1649-415E-9F85-17A415B2E3DE}</a:tableStyleId>
              </a:tblPr>
              <a:tblGrid>
                <a:gridCol w="2682050"/>
              </a:tblGrid>
              <a:tr h="448025">
                <a:tc>
                  <a:txBody>
                    <a:bodyPr>
                      <a:noAutofit/>
                    </a:bodyPr>
                    <a:lstStyle/>
                    <a:p>
                      <a:pPr indent="0" lvl="0" marL="0" rtl="0" algn="l">
                        <a:spcBef>
                          <a:spcPts val="0"/>
                        </a:spcBef>
                        <a:spcAft>
                          <a:spcPts val="0"/>
                        </a:spcAft>
                        <a:buNone/>
                      </a:pPr>
                      <a:r>
                        <a:rPr lang="en-US"/>
                        <a:t>DynamoDB</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48025">
                <a:tc>
                  <a:txBody>
                    <a:bodyPr>
                      <a:noAutofit/>
                    </a:bodyPr>
                    <a:lstStyle/>
                    <a:p>
                      <a:pPr indent="0" lvl="0" marL="0" rtl="0" algn="l">
                        <a:spcBef>
                          <a:spcPts val="0"/>
                        </a:spcBef>
                        <a:spcAft>
                          <a:spcPts val="0"/>
                        </a:spcAft>
                        <a:buNone/>
                      </a:pPr>
                      <a:r>
                        <a:rPr lang="en-US"/>
                        <a:t>Lambda (Node JS)</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48025">
                <a:tc>
                  <a:txBody>
                    <a:bodyPr>
                      <a:noAutofit/>
                    </a:bodyPr>
                    <a:lstStyle/>
                    <a:p>
                      <a:pPr indent="0" lvl="0" marL="0" rtl="0" algn="l">
                        <a:spcBef>
                          <a:spcPts val="0"/>
                        </a:spcBef>
                        <a:spcAft>
                          <a:spcPts val="0"/>
                        </a:spcAft>
                        <a:buNone/>
                      </a:pPr>
                      <a:r>
                        <a:rPr lang="en-US"/>
                        <a:t>API Gateway</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323" name="Google Shape;323;p27"/>
          <p:cNvGraphicFramePr/>
          <p:nvPr/>
        </p:nvGraphicFramePr>
        <p:xfrm>
          <a:off x="4846225" y="3954425"/>
          <a:ext cx="3000000" cy="3000000"/>
        </p:xfrm>
        <a:graphic>
          <a:graphicData uri="http://schemas.openxmlformats.org/drawingml/2006/table">
            <a:tbl>
              <a:tblPr>
                <a:noFill/>
                <a:tableStyleId>{00E4B7A7-1649-415E-9F85-17A415B2E3DE}</a:tableStyleId>
              </a:tblPr>
              <a:tblGrid>
                <a:gridCol w="2317525"/>
              </a:tblGrid>
              <a:tr h="381000">
                <a:tc>
                  <a:txBody>
                    <a:bodyPr>
                      <a:noAutofit/>
                    </a:bodyPr>
                    <a:lstStyle/>
                    <a:p>
                      <a:pPr indent="0" lvl="0" marL="0" rtl="0" algn="l">
                        <a:spcBef>
                          <a:spcPts val="0"/>
                        </a:spcBef>
                        <a:spcAft>
                          <a:spcPts val="0"/>
                        </a:spcAft>
                        <a:buNone/>
                      </a:pPr>
                      <a:r>
                        <a:rPr lang="en-US"/>
                        <a:t>Postman</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noAutofit/>
                    </a:bodyPr>
                    <a:lstStyle/>
                    <a:p>
                      <a:pPr indent="0" lvl="0" marL="0" rtl="0" algn="l">
                        <a:spcBef>
                          <a:spcPts val="0"/>
                        </a:spcBef>
                        <a:spcAft>
                          <a:spcPts val="0"/>
                        </a:spcAft>
                        <a:buClr>
                          <a:schemeClr val="dk1"/>
                        </a:buClr>
                        <a:buSzPts val="1100"/>
                        <a:buFont typeface="Arial"/>
                        <a:buNone/>
                      </a:pPr>
                      <a:r>
                        <a:rPr lang="en-US">
                          <a:solidFill>
                            <a:schemeClr val="dk1"/>
                          </a:solidFill>
                        </a:rPr>
                        <a:t>DynamoDB</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324" name="Google Shape;324;p27"/>
          <p:cNvGraphicFramePr/>
          <p:nvPr/>
        </p:nvGraphicFramePr>
        <p:xfrm>
          <a:off x="8103525" y="3954425"/>
          <a:ext cx="3000000" cy="3000000"/>
        </p:xfrm>
        <a:graphic>
          <a:graphicData uri="http://schemas.openxmlformats.org/drawingml/2006/table">
            <a:tbl>
              <a:tblPr>
                <a:noFill/>
                <a:tableStyleId>{00E4B7A7-1649-415E-9F85-17A415B2E3DE}</a:tableStyleId>
              </a:tblPr>
              <a:tblGrid>
                <a:gridCol w="2380425"/>
              </a:tblGrid>
              <a:tr h="124375">
                <a:tc>
                  <a:txBody>
                    <a:bodyPr>
                      <a:noAutofit/>
                    </a:bodyPr>
                    <a:lstStyle/>
                    <a:p>
                      <a:pPr indent="0" lvl="0" marL="0" rtl="0" algn="l">
                        <a:spcBef>
                          <a:spcPts val="0"/>
                        </a:spcBef>
                        <a:spcAft>
                          <a:spcPts val="0"/>
                        </a:spcAft>
                        <a:buNone/>
                      </a:pPr>
                      <a:r>
                        <a:rPr lang="en-US"/>
                        <a:t>Mobile App</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a:t>DynamoDB</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325" name="Google Shape;325;p27"/>
          <p:cNvSpPr txBox="1"/>
          <p:nvPr/>
        </p:nvSpPr>
        <p:spPr>
          <a:xfrm>
            <a:off x="2662450" y="5498850"/>
            <a:ext cx="8502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AWS</a:t>
            </a:r>
            <a:endParaRPr b="1"/>
          </a:p>
        </p:txBody>
      </p:sp>
      <p:sp>
        <p:nvSpPr>
          <p:cNvPr id="326" name="Google Shape;326;p27"/>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16</a:t>
            </a:r>
            <a:endParaRPr sz="2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2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GoPro Camera Communication</a:t>
            </a:r>
            <a:endParaRPr/>
          </a:p>
        </p:txBody>
      </p:sp>
      <p:sp>
        <p:nvSpPr>
          <p:cNvPr id="332" name="Google Shape;332;p28"/>
          <p:cNvSpPr txBox="1"/>
          <p:nvPr>
            <p:ph idx="1" type="body"/>
          </p:nvPr>
        </p:nvSpPr>
        <p:spPr>
          <a:xfrm>
            <a:off x="1097277" y="1845725"/>
            <a:ext cx="63003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n-US"/>
              <a:t>Used in the project for </a:t>
            </a:r>
            <a:r>
              <a:rPr b="1" lang="en-US"/>
              <a:t>security</a:t>
            </a:r>
            <a:r>
              <a:rPr lang="en-US"/>
              <a:t> measures</a:t>
            </a:r>
            <a:endParaRPr/>
          </a:p>
          <a:p>
            <a:pPr indent="-355600" lvl="0" marL="457200" rtl="0" algn="l">
              <a:spcBef>
                <a:spcPts val="1200"/>
              </a:spcBef>
              <a:spcAft>
                <a:spcPts val="0"/>
              </a:spcAft>
              <a:buSzPts val="2000"/>
              <a:buChar char="●"/>
            </a:pPr>
            <a:r>
              <a:rPr lang="en-US"/>
              <a:t>GoPro Hero 4</a:t>
            </a:r>
            <a:endParaRPr/>
          </a:p>
          <a:p>
            <a:pPr indent="-355600" lvl="0" marL="457200" rtl="0" algn="l">
              <a:spcBef>
                <a:spcPts val="0"/>
              </a:spcBef>
              <a:spcAft>
                <a:spcPts val="0"/>
              </a:spcAft>
              <a:buSzPts val="2000"/>
              <a:buChar char="●"/>
            </a:pPr>
            <a:r>
              <a:rPr lang="en-US"/>
              <a:t>Since letting a stranger into your home </a:t>
            </a:r>
            <a:r>
              <a:rPr lang="en-US"/>
              <a:t>isn't</a:t>
            </a:r>
            <a:r>
              <a:rPr lang="en-US"/>
              <a:t> ideal, our </a:t>
            </a:r>
            <a:r>
              <a:rPr lang="en-US"/>
              <a:t>implementation</a:t>
            </a:r>
            <a:r>
              <a:rPr lang="en-US"/>
              <a:t> of a GoPro body cam will allow for a more trusting experience</a:t>
            </a:r>
            <a:endParaRPr/>
          </a:p>
          <a:p>
            <a:pPr indent="-355600" lvl="0" marL="457200" rtl="0" algn="l">
              <a:spcBef>
                <a:spcPts val="0"/>
              </a:spcBef>
              <a:spcAft>
                <a:spcPts val="0"/>
              </a:spcAft>
              <a:buSzPts val="2000"/>
              <a:buChar char="●"/>
            </a:pPr>
            <a:r>
              <a:rPr lang="en-US"/>
              <a:t>KonradIT’s GitHub</a:t>
            </a:r>
            <a:r>
              <a:rPr lang="en-US"/>
              <a:t> GoPro Library allows for all functionalities necessary for the project</a:t>
            </a:r>
            <a:endParaRPr/>
          </a:p>
          <a:p>
            <a:pPr indent="-342900" lvl="1" marL="914400" rtl="0" algn="l">
              <a:spcBef>
                <a:spcPts val="0"/>
              </a:spcBef>
              <a:spcAft>
                <a:spcPts val="0"/>
              </a:spcAft>
              <a:buSzPts val="1800"/>
              <a:buChar char="○"/>
            </a:pPr>
            <a:r>
              <a:rPr lang="en-US"/>
              <a:t>Open/Closing the camera shutter on door access granted</a:t>
            </a:r>
            <a:endParaRPr/>
          </a:p>
          <a:p>
            <a:pPr indent="-342900" lvl="1" marL="914400" rtl="0" algn="l">
              <a:spcBef>
                <a:spcPts val="0"/>
              </a:spcBef>
              <a:spcAft>
                <a:spcPts val="0"/>
              </a:spcAft>
              <a:buSzPts val="1800"/>
              <a:buChar char="○"/>
            </a:pPr>
            <a:r>
              <a:rPr lang="en-US"/>
              <a:t>Recording the delivery in progress</a:t>
            </a:r>
            <a:endParaRPr/>
          </a:p>
        </p:txBody>
      </p:sp>
      <p:pic>
        <p:nvPicPr>
          <p:cNvPr id="333" name="Google Shape;333;p28"/>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pic>
        <p:nvPicPr>
          <p:cNvPr id="334" name="Google Shape;334;p28"/>
          <p:cNvPicPr preferRelativeResize="0"/>
          <p:nvPr/>
        </p:nvPicPr>
        <p:blipFill>
          <a:blip r:embed="rId4">
            <a:alphaModFix/>
          </a:blip>
          <a:stretch>
            <a:fillRect/>
          </a:stretch>
        </p:blipFill>
        <p:spPr>
          <a:xfrm>
            <a:off x="7397525" y="1845725"/>
            <a:ext cx="3758150" cy="4023300"/>
          </a:xfrm>
          <a:prstGeom prst="rect">
            <a:avLst/>
          </a:prstGeom>
          <a:noFill/>
          <a:ln>
            <a:noFill/>
          </a:ln>
        </p:spPr>
      </p:pic>
      <p:sp>
        <p:nvSpPr>
          <p:cNvPr id="335" name="Google Shape;335;p28"/>
          <p:cNvSpPr txBox="1"/>
          <p:nvPr/>
        </p:nvSpPr>
        <p:spPr>
          <a:xfrm>
            <a:off x="9540300" y="6346825"/>
            <a:ext cx="25719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Fabio &amp; Ani - </a:t>
            </a:r>
            <a:r>
              <a:rPr lang="en-US" sz="2400">
                <a:solidFill>
                  <a:srgbClr val="FFFFFF"/>
                </a:solidFill>
                <a:latin typeface="Calibri"/>
                <a:ea typeface="Calibri"/>
                <a:cs typeface="Calibri"/>
                <a:sym typeface="Calibri"/>
              </a:rPr>
              <a:t>19</a:t>
            </a:r>
            <a:endParaRPr sz="2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YouTube API	</a:t>
            </a:r>
            <a:endParaRPr/>
          </a:p>
        </p:txBody>
      </p:sp>
      <p:sp>
        <p:nvSpPr>
          <p:cNvPr id="341" name="Google Shape;341;p29"/>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None/>
            </a:pPr>
            <a:r>
              <a:rPr lang="en-US"/>
              <a:t>Essential to the project for </a:t>
            </a:r>
            <a:r>
              <a:rPr b="1" lang="en-US"/>
              <a:t>reliability</a:t>
            </a:r>
            <a:endParaRPr b="1"/>
          </a:p>
          <a:p>
            <a:pPr indent="-355600" lvl="0" marL="457200" rtl="0" algn="l">
              <a:spcBef>
                <a:spcPts val="1200"/>
              </a:spcBef>
              <a:spcAft>
                <a:spcPts val="0"/>
              </a:spcAft>
              <a:buSzPts val="2000"/>
              <a:buChar char="●"/>
            </a:pPr>
            <a:r>
              <a:rPr lang="en-US"/>
              <a:t>Video uploading </a:t>
            </a:r>
            <a:r>
              <a:rPr lang="en-US"/>
              <a:t>will be used using YouTube’s API.</a:t>
            </a:r>
            <a:endParaRPr/>
          </a:p>
          <a:p>
            <a:pPr indent="-355600" lvl="0" marL="457200" rtl="0" algn="l">
              <a:spcBef>
                <a:spcPts val="0"/>
              </a:spcBef>
              <a:spcAft>
                <a:spcPts val="0"/>
              </a:spcAft>
              <a:buSzPts val="2000"/>
              <a:buChar char="●"/>
            </a:pPr>
            <a:r>
              <a:rPr lang="en-US"/>
              <a:t>VODs (Videos on Demand) will be stored using this API.</a:t>
            </a:r>
            <a:endParaRPr/>
          </a:p>
          <a:p>
            <a:pPr indent="-355600" lvl="0" marL="457200" rtl="0" algn="l">
              <a:spcBef>
                <a:spcPts val="0"/>
              </a:spcBef>
              <a:spcAft>
                <a:spcPts val="0"/>
              </a:spcAft>
              <a:buSzPts val="2000"/>
              <a:buChar char="●"/>
            </a:pPr>
            <a:r>
              <a:rPr lang="en-US"/>
              <a:t>Youtube API</a:t>
            </a:r>
            <a:r>
              <a:rPr lang="en-US"/>
              <a:t> will allow for the App to give users access to certain videos.</a:t>
            </a:r>
            <a:endParaRPr/>
          </a:p>
          <a:p>
            <a:pPr indent="-342900" lvl="1" marL="914400" rtl="0" algn="l">
              <a:spcBef>
                <a:spcPts val="0"/>
              </a:spcBef>
              <a:spcAft>
                <a:spcPts val="0"/>
              </a:spcAft>
              <a:buSzPts val="1800"/>
              <a:buChar char="○"/>
            </a:pPr>
            <a:r>
              <a:rPr lang="en-US"/>
              <a:t>So not everyone will be able to watch VODs </a:t>
            </a:r>
            <a:endParaRPr/>
          </a:p>
          <a:p>
            <a:pPr indent="0" lvl="0" marL="914400" rtl="0" algn="l">
              <a:spcBef>
                <a:spcPts val="1200"/>
              </a:spcBef>
              <a:spcAft>
                <a:spcPts val="0"/>
              </a:spcAft>
              <a:buNone/>
            </a:pPr>
            <a:r>
              <a:t/>
            </a:r>
            <a:endParaRPr/>
          </a:p>
          <a:p>
            <a:pPr indent="0" lvl="0" marL="0" rtl="0" algn="l">
              <a:spcBef>
                <a:spcPts val="1200"/>
              </a:spcBef>
              <a:spcAft>
                <a:spcPts val="200"/>
              </a:spcAft>
              <a:buNone/>
            </a:pPr>
            <a:r>
              <a:t/>
            </a:r>
            <a:endParaRPr/>
          </a:p>
        </p:txBody>
      </p:sp>
      <p:pic>
        <p:nvPicPr>
          <p:cNvPr id="342" name="Google Shape;342;p29"/>
          <p:cNvPicPr preferRelativeResize="0"/>
          <p:nvPr/>
        </p:nvPicPr>
        <p:blipFill>
          <a:blip r:embed="rId3">
            <a:alphaModFix/>
          </a:blip>
          <a:stretch>
            <a:fillRect/>
          </a:stretch>
        </p:blipFill>
        <p:spPr>
          <a:xfrm>
            <a:off x="7743675" y="4163050"/>
            <a:ext cx="3412000" cy="1705975"/>
          </a:xfrm>
          <a:prstGeom prst="rect">
            <a:avLst/>
          </a:prstGeom>
          <a:noFill/>
          <a:ln>
            <a:noFill/>
          </a:ln>
        </p:spPr>
      </p:pic>
      <p:pic>
        <p:nvPicPr>
          <p:cNvPr id="343" name="Google Shape;343;p29"/>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344" name="Google Shape;344;p29"/>
          <p:cNvSpPr txBox="1"/>
          <p:nvPr/>
        </p:nvSpPr>
        <p:spPr>
          <a:xfrm>
            <a:off x="10236250" y="6346825"/>
            <a:ext cx="18759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Fabio - </a:t>
            </a:r>
            <a:r>
              <a:rPr lang="en-US" sz="2400">
                <a:solidFill>
                  <a:srgbClr val="FFFFFF"/>
                </a:solidFill>
                <a:latin typeface="Calibri"/>
                <a:ea typeface="Calibri"/>
                <a:cs typeface="Calibri"/>
                <a:sym typeface="Calibri"/>
              </a:rPr>
              <a:t>18</a:t>
            </a:r>
            <a:endParaRPr sz="24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Connectivity with Pi</a:t>
            </a:r>
            <a:endParaRPr/>
          </a:p>
        </p:txBody>
      </p:sp>
      <p:pic>
        <p:nvPicPr>
          <p:cNvPr id="350" name="Google Shape;350;p30"/>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351" name="Google Shape;351;p30"/>
          <p:cNvSpPr txBox="1"/>
          <p:nvPr/>
        </p:nvSpPr>
        <p:spPr>
          <a:xfrm>
            <a:off x="9902775" y="6346825"/>
            <a:ext cx="22095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Dena &amp; Ani - </a:t>
            </a:r>
            <a:r>
              <a:rPr lang="en-US" sz="2400">
                <a:solidFill>
                  <a:srgbClr val="FFFFFF"/>
                </a:solidFill>
                <a:latin typeface="Calibri"/>
                <a:ea typeface="Calibri"/>
                <a:cs typeface="Calibri"/>
                <a:sym typeface="Calibri"/>
              </a:rPr>
              <a:t>17</a:t>
            </a:r>
            <a:endParaRPr sz="2400">
              <a:solidFill>
                <a:srgbClr val="FFFFFF"/>
              </a:solidFill>
            </a:endParaRPr>
          </a:p>
        </p:txBody>
      </p:sp>
      <p:sp>
        <p:nvSpPr>
          <p:cNvPr id="352" name="Google Shape;352;p30"/>
          <p:cNvSpPr txBox="1"/>
          <p:nvPr/>
        </p:nvSpPr>
        <p:spPr>
          <a:xfrm>
            <a:off x="838200" y="3485475"/>
            <a:ext cx="10437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8761D"/>
                </a:solidFill>
              </a:rPr>
              <a:t>running FKAD Service</a:t>
            </a:r>
            <a:endParaRPr b="1">
              <a:solidFill>
                <a:srgbClr val="38761D"/>
              </a:solidFill>
            </a:endParaRPr>
          </a:p>
        </p:txBody>
      </p:sp>
      <p:cxnSp>
        <p:nvCxnSpPr>
          <p:cNvPr id="353" name="Google Shape;353;p30"/>
          <p:cNvCxnSpPr>
            <a:stCxn id="354" idx="2"/>
            <a:endCxn id="355" idx="0"/>
          </p:cNvCxnSpPr>
          <p:nvPr/>
        </p:nvCxnSpPr>
        <p:spPr>
          <a:xfrm flipH="1">
            <a:off x="1785300" y="2963725"/>
            <a:ext cx="6523800" cy="885900"/>
          </a:xfrm>
          <a:prstGeom prst="bentConnector4">
            <a:avLst>
              <a:gd fmla="val -4818" name="adj1"/>
              <a:gd fmla="val -99904" name="adj2"/>
            </a:avLst>
          </a:prstGeom>
          <a:noFill/>
          <a:ln cap="flat" cmpd="sng" w="9525">
            <a:solidFill>
              <a:schemeClr val="dk2"/>
            </a:solidFill>
            <a:prstDash val="solid"/>
            <a:round/>
            <a:headEnd len="med" w="med" type="none"/>
            <a:tailEnd len="med" w="med" type="stealth"/>
          </a:ln>
        </p:spPr>
      </p:cxnSp>
      <p:cxnSp>
        <p:nvCxnSpPr>
          <p:cNvPr id="356" name="Google Shape;356;p30"/>
          <p:cNvCxnSpPr>
            <a:stCxn id="357" idx="2"/>
            <a:endCxn id="355" idx="4"/>
          </p:cNvCxnSpPr>
          <p:nvPr/>
        </p:nvCxnSpPr>
        <p:spPr>
          <a:xfrm rot="10800000">
            <a:off x="1785038" y="4125875"/>
            <a:ext cx="9294900" cy="1005000"/>
          </a:xfrm>
          <a:prstGeom prst="bentConnector4">
            <a:avLst>
              <a:gd fmla="val -3879" name="adj1"/>
              <a:gd fmla="val -89983" name="adj2"/>
            </a:avLst>
          </a:prstGeom>
          <a:noFill/>
          <a:ln cap="flat" cmpd="sng" w="9525">
            <a:solidFill>
              <a:schemeClr val="dk2"/>
            </a:solidFill>
            <a:prstDash val="solid"/>
            <a:round/>
            <a:headEnd len="med" w="med" type="none"/>
            <a:tailEnd len="med" w="med" type="triangle"/>
          </a:ln>
        </p:spPr>
      </p:cxnSp>
      <p:sp>
        <p:nvSpPr>
          <p:cNvPr id="358" name="Google Shape;358;p30"/>
          <p:cNvSpPr/>
          <p:nvPr/>
        </p:nvSpPr>
        <p:spPr>
          <a:xfrm>
            <a:off x="4026550" y="3165125"/>
            <a:ext cx="1797850" cy="1645400"/>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driver </a:t>
            </a:r>
            <a:r>
              <a:rPr lang="en-US"/>
              <a:t>starting</a:t>
            </a:r>
            <a:r>
              <a:rPr lang="en-US"/>
              <a:t> /ending </a:t>
            </a:r>
            <a:r>
              <a:rPr lang="en-US"/>
              <a:t>delivery</a:t>
            </a:r>
            <a:endParaRPr/>
          </a:p>
        </p:txBody>
      </p:sp>
      <p:sp>
        <p:nvSpPr>
          <p:cNvPr id="355" name="Google Shape;355;p30"/>
          <p:cNvSpPr/>
          <p:nvPr/>
        </p:nvSpPr>
        <p:spPr>
          <a:xfrm>
            <a:off x="1642075" y="3849675"/>
            <a:ext cx="286200" cy="276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9" name="Google Shape;359;p30"/>
          <p:cNvCxnSpPr>
            <a:stCxn id="355" idx="6"/>
            <a:endCxn id="360" idx="1"/>
          </p:cNvCxnSpPr>
          <p:nvPr/>
        </p:nvCxnSpPr>
        <p:spPr>
          <a:xfrm>
            <a:off x="1928275" y="3987825"/>
            <a:ext cx="103200" cy="600"/>
          </a:xfrm>
          <a:prstGeom prst="bentConnector3">
            <a:avLst>
              <a:gd fmla="val 49988" name="adj1"/>
            </a:avLst>
          </a:prstGeom>
          <a:noFill/>
          <a:ln cap="flat" cmpd="sng" w="9525">
            <a:solidFill>
              <a:schemeClr val="dk2"/>
            </a:solidFill>
            <a:prstDash val="solid"/>
            <a:round/>
            <a:headEnd len="med" w="med" type="none"/>
            <a:tailEnd len="med" w="med" type="stealth"/>
          </a:ln>
        </p:spPr>
      </p:cxnSp>
      <p:cxnSp>
        <p:nvCxnSpPr>
          <p:cNvPr id="361" name="Google Shape;361;p30"/>
          <p:cNvCxnSpPr>
            <a:stCxn id="358" idx="0"/>
          </p:cNvCxnSpPr>
          <p:nvPr/>
        </p:nvCxnSpPr>
        <p:spPr>
          <a:xfrm rot="-5400000">
            <a:off x="5585475" y="2260325"/>
            <a:ext cx="244800" cy="1564800"/>
          </a:xfrm>
          <a:prstGeom prst="bentConnector2">
            <a:avLst/>
          </a:prstGeom>
          <a:noFill/>
          <a:ln cap="flat" cmpd="sng" w="9525">
            <a:solidFill>
              <a:schemeClr val="dk2"/>
            </a:solidFill>
            <a:prstDash val="solid"/>
            <a:round/>
            <a:headEnd len="med" w="med" type="none"/>
            <a:tailEnd len="med" w="med" type="stealth"/>
          </a:ln>
        </p:spPr>
      </p:cxnSp>
      <p:sp>
        <p:nvSpPr>
          <p:cNvPr id="360" name="Google Shape;360;p30"/>
          <p:cNvSpPr/>
          <p:nvPr/>
        </p:nvSpPr>
        <p:spPr>
          <a:xfrm>
            <a:off x="2031450" y="3442125"/>
            <a:ext cx="1594913" cy="1091400"/>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Finger</a:t>
            </a:r>
            <a:endParaRPr/>
          </a:p>
          <a:p>
            <a:pPr indent="0" lvl="0" marL="0" rtl="0" algn="l">
              <a:spcBef>
                <a:spcPts val="0"/>
              </a:spcBef>
              <a:spcAft>
                <a:spcPts val="0"/>
              </a:spcAft>
              <a:buNone/>
            </a:pPr>
            <a:r>
              <a:rPr lang="en-US"/>
              <a:t>-Print Read?</a:t>
            </a:r>
            <a:endParaRPr/>
          </a:p>
        </p:txBody>
      </p:sp>
      <p:cxnSp>
        <p:nvCxnSpPr>
          <p:cNvPr id="362" name="Google Shape;362;p30"/>
          <p:cNvCxnSpPr>
            <a:stCxn id="360" idx="3"/>
            <a:endCxn id="358" idx="1"/>
          </p:cNvCxnSpPr>
          <p:nvPr/>
        </p:nvCxnSpPr>
        <p:spPr>
          <a:xfrm>
            <a:off x="3626363" y="3987825"/>
            <a:ext cx="400200" cy="600"/>
          </a:xfrm>
          <a:prstGeom prst="bentConnector3">
            <a:avLst>
              <a:gd fmla="val 49998" name="adj1"/>
            </a:avLst>
          </a:prstGeom>
          <a:noFill/>
          <a:ln cap="flat" cmpd="sng" w="9525">
            <a:solidFill>
              <a:schemeClr val="dk2"/>
            </a:solidFill>
            <a:prstDash val="solid"/>
            <a:round/>
            <a:headEnd len="med" w="med" type="none"/>
            <a:tailEnd len="med" w="med" type="triangle"/>
          </a:ln>
        </p:spPr>
      </p:cxnSp>
      <p:cxnSp>
        <p:nvCxnSpPr>
          <p:cNvPr id="363" name="Google Shape;363;p30"/>
          <p:cNvCxnSpPr>
            <a:stCxn id="360" idx="2"/>
            <a:endCxn id="355" idx="4"/>
          </p:cNvCxnSpPr>
          <p:nvPr/>
        </p:nvCxnSpPr>
        <p:spPr>
          <a:xfrm flipH="1" rot="5400000">
            <a:off x="2103356" y="3807975"/>
            <a:ext cx="407400" cy="1043700"/>
          </a:xfrm>
          <a:prstGeom prst="bentConnector3">
            <a:avLst>
              <a:gd fmla="val -140452" name="adj1"/>
            </a:avLst>
          </a:prstGeom>
          <a:noFill/>
          <a:ln cap="flat" cmpd="sng" w="9525">
            <a:solidFill>
              <a:schemeClr val="dk2"/>
            </a:solidFill>
            <a:prstDash val="solid"/>
            <a:round/>
            <a:headEnd len="med" w="med" type="none"/>
            <a:tailEnd len="med" w="med" type="triangle"/>
          </a:ln>
        </p:spPr>
      </p:cxnSp>
      <p:sp>
        <p:nvSpPr>
          <p:cNvPr id="364" name="Google Shape;364;p30"/>
          <p:cNvSpPr txBox="1"/>
          <p:nvPr/>
        </p:nvSpPr>
        <p:spPr>
          <a:xfrm>
            <a:off x="2389100" y="4741525"/>
            <a:ext cx="4398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No</a:t>
            </a:r>
            <a:endParaRPr/>
          </a:p>
        </p:txBody>
      </p:sp>
      <p:sp>
        <p:nvSpPr>
          <p:cNvPr id="365" name="Google Shape;365;p30"/>
          <p:cNvSpPr txBox="1"/>
          <p:nvPr/>
        </p:nvSpPr>
        <p:spPr>
          <a:xfrm>
            <a:off x="3560763" y="3624225"/>
            <a:ext cx="6642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Yes</a:t>
            </a:r>
            <a:endParaRPr/>
          </a:p>
        </p:txBody>
      </p:sp>
      <p:cxnSp>
        <p:nvCxnSpPr>
          <p:cNvPr id="366" name="Google Shape;366;p30"/>
          <p:cNvCxnSpPr>
            <a:stCxn id="358" idx="2"/>
          </p:cNvCxnSpPr>
          <p:nvPr/>
        </p:nvCxnSpPr>
        <p:spPr>
          <a:xfrm flipH="1" rot="-5400000">
            <a:off x="5554125" y="4181875"/>
            <a:ext cx="357900" cy="1615200"/>
          </a:xfrm>
          <a:prstGeom prst="bentConnector2">
            <a:avLst/>
          </a:prstGeom>
          <a:noFill/>
          <a:ln cap="flat" cmpd="sng" w="9525">
            <a:solidFill>
              <a:schemeClr val="dk2"/>
            </a:solidFill>
            <a:prstDash val="solid"/>
            <a:round/>
            <a:headEnd len="med" w="med" type="none"/>
            <a:tailEnd len="med" w="med" type="stealth"/>
          </a:ln>
        </p:spPr>
      </p:cxnSp>
      <p:sp>
        <p:nvSpPr>
          <p:cNvPr id="367" name="Google Shape;367;p30"/>
          <p:cNvSpPr txBox="1"/>
          <p:nvPr/>
        </p:nvSpPr>
        <p:spPr>
          <a:xfrm>
            <a:off x="4985233" y="2553413"/>
            <a:ext cx="1161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Starting</a:t>
            </a:r>
            <a:endParaRPr/>
          </a:p>
        </p:txBody>
      </p:sp>
      <p:sp>
        <p:nvSpPr>
          <p:cNvPr id="368" name="Google Shape;368;p30"/>
          <p:cNvSpPr txBox="1"/>
          <p:nvPr/>
        </p:nvSpPr>
        <p:spPr>
          <a:xfrm>
            <a:off x="4925484" y="4825825"/>
            <a:ext cx="1161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Ending</a:t>
            </a:r>
            <a:endParaRPr/>
          </a:p>
        </p:txBody>
      </p:sp>
      <p:sp>
        <p:nvSpPr>
          <p:cNvPr id="354" name="Google Shape;354;p30"/>
          <p:cNvSpPr/>
          <p:nvPr/>
        </p:nvSpPr>
        <p:spPr>
          <a:xfrm>
            <a:off x="6384000" y="2658925"/>
            <a:ext cx="2001300" cy="609600"/>
          </a:xfrm>
          <a:prstGeom prst="parallelogram">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Start Recording</a:t>
            </a:r>
            <a:endParaRPr/>
          </a:p>
          <a:p>
            <a:pPr indent="0" lvl="0" marL="0" rtl="0" algn="l">
              <a:spcBef>
                <a:spcPts val="0"/>
              </a:spcBef>
              <a:spcAft>
                <a:spcPts val="0"/>
              </a:spcAft>
              <a:buNone/>
            </a:pPr>
            <a:r>
              <a:t/>
            </a:r>
            <a:endParaRPr/>
          </a:p>
          <a:p>
            <a:pPr indent="0" lvl="0" marL="0" rtl="0" algn="l">
              <a:spcBef>
                <a:spcPts val="0"/>
              </a:spcBef>
              <a:spcAft>
                <a:spcPts val="0"/>
              </a:spcAft>
              <a:buNone/>
            </a:pPr>
            <a:br>
              <a:rPr lang="en-US"/>
            </a:br>
            <a:endParaRPr/>
          </a:p>
        </p:txBody>
      </p:sp>
      <p:sp>
        <p:nvSpPr>
          <p:cNvPr id="369" name="Google Shape;369;p30"/>
          <p:cNvSpPr/>
          <p:nvPr/>
        </p:nvSpPr>
        <p:spPr>
          <a:xfrm>
            <a:off x="6490275" y="4825825"/>
            <a:ext cx="2001300" cy="609600"/>
          </a:xfrm>
          <a:prstGeom prst="parallelogram">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StopRecording</a:t>
            </a:r>
            <a:endParaRPr/>
          </a:p>
          <a:p>
            <a:pPr indent="0" lvl="0" marL="0" rtl="0" algn="l">
              <a:spcBef>
                <a:spcPts val="0"/>
              </a:spcBef>
              <a:spcAft>
                <a:spcPts val="0"/>
              </a:spcAft>
              <a:buNone/>
            </a:pPr>
            <a:r>
              <a:t/>
            </a:r>
            <a:endParaRPr/>
          </a:p>
          <a:p>
            <a:pPr indent="0" lvl="0" marL="0" rtl="0" algn="l">
              <a:spcBef>
                <a:spcPts val="0"/>
              </a:spcBef>
              <a:spcAft>
                <a:spcPts val="0"/>
              </a:spcAft>
              <a:buNone/>
            </a:pPr>
            <a:br>
              <a:rPr lang="en-US"/>
            </a:br>
            <a:endParaRPr/>
          </a:p>
        </p:txBody>
      </p:sp>
      <p:cxnSp>
        <p:nvCxnSpPr>
          <p:cNvPr id="370" name="Google Shape;370;p30"/>
          <p:cNvCxnSpPr>
            <a:stCxn id="369" idx="2"/>
            <a:endCxn id="357" idx="5"/>
          </p:cNvCxnSpPr>
          <p:nvPr/>
        </p:nvCxnSpPr>
        <p:spPr>
          <a:xfrm>
            <a:off x="8415375" y="5130625"/>
            <a:ext cx="446700" cy="600"/>
          </a:xfrm>
          <a:prstGeom prst="bentConnector3">
            <a:avLst>
              <a:gd fmla="val 44829" name="adj1"/>
            </a:avLst>
          </a:prstGeom>
          <a:noFill/>
          <a:ln cap="flat" cmpd="sng" w="9525">
            <a:solidFill>
              <a:schemeClr val="dk2"/>
            </a:solidFill>
            <a:prstDash val="solid"/>
            <a:round/>
            <a:headEnd len="med" w="med" type="none"/>
            <a:tailEnd len="med" w="med" type="stealth"/>
          </a:ln>
        </p:spPr>
      </p:cxnSp>
      <p:sp>
        <p:nvSpPr>
          <p:cNvPr id="357" name="Google Shape;357;p30"/>
          <p:cNvSpPr/>
          <p:nvPr/>
        </p:nvSpPr>
        <p:spPr>
          <a:xfrm>
            <a:off x="8739675" y="4641125"/>
            <a:ext cx="2462700" cy="979500"/>
          </a:xfrm>
          <a:prstGeom prst="parallelogram">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1-Download Media</a:t>
            </a:r>
            <a:endParaRPr/>
          </a:p>
          <a:p>
            <a:pPr indent="0" lvl="0" marL="0" rtl="0" algn="l">
              <a:spcBef>
                <a:spcPts val="0"/>
              </a:spcBef>
              <a:spcAft>
                <a:spcPts val="0"/>
              </a:spcAft>
              <a:buNone/>
            </a:pPr>
            <a:r>
              <a:rPr lang="en-US"/>
              <a:t>2- </a:t>
            </a:r>
            <a:r>
              <a:rPr lang="en-US"/>
              <a:t>Upload</a:t>
            </a:r>
            <a:r>
              <a:rPr lang="en-US"/>
              <a:t> youtube</a:t>
            </a:r>
            <a:endParaRPr/>
          </a:p>
          <a:p>
            <a:pPr indent="0" lvl="0" marL="0" rtl="0" algn="l">
              <a:spcBef>
                <a:spcPts val="0"/>
              </a:spcBef>
              <a:spcAft>
                <a:spcPts val="0"/>
              </a:spcAft>
              <a:buNone/>
            </a:pPr>
            <a:r>
              <a:rPr lang="en-US"/>
              <a:t>3-Share Video</a:t>
            </a:r>
            <a:br>
              <a:rPr lang="en-US"/>
            </a:br>
            <a:endParaRPr/>
          </a:p>
          <a:p>
            <a:pPr indent="0" lvl="0" marL="0" rtl="0" algn="l">
              <a:spcBef>
                <a:spcPts val="0"/>
              </a:spcBef>
              <a:spcAft>
                <a:spcPts val="0"/>
              </a:spcAft>
              <a:buNone/>
            </a:pPr>
            <a:r>
              <a:t/>
            </a:r>
            <a:endParaRPr/>
          </a:p>
          <a:p>
            <a:pPr indent="0" lvl="0" marL="0" rtl="0" algn="l">
              <a:spcBef>
                <a:spcPts val="0"/>
              </a:spcBef>
              <a:spcAft>
                <a:spcPts val="0"/>
              </a:spcAft>
              <a:buNone/>
            </a:pPr>
            <a:br>
              <a:rPr lang="en-US"/>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1"/>
          <p:cNvSpPr txBox="1"/>
          <p:nvPr>
            <p:ph idx="4294967295" type="ctrTitle"/>
          </p:nvPr>
        </p:nvSpPr>
        <p:spPr>
          <a:xfrm>
            <a:off x="5296213" y="1027226"/>
            <a:ext cx="5677800" cy="1064400"/>
          </a:xfrm>
          <a:prstGeom prst="rect">
            <a:avLst/>
          </a:prstGeom>
          <a:no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3D83B4"/>
              </a:buClr>
              <a:buSzPts val="5400"/>
              <a:buFont typeface="Arial"/>
              <a:buNone/>
            </a:pPr>
            <a:r>
              <a:rPr lang="en-US" sz="7200">
                <a:solidFill>
                  <a:srgbClr val="3D83B4"/>
                </a:solidFill>
                <a:latin typeface="Arial"/>
                <a:ea typeface="Arial"/>
                <a:cs typeface="Arial"/>
                <a:sym typeface="Arial"/>
              </a:rPr>
              <a:t>HARDWARE</a:t>
            </a:r>
            <a:endParaRPr b="0" i="0" sz="7200" u="none" cap="none" strike="noStrike">
              <a:solidFill>
                <a:srgbClr val="3D83B4"/>
              </a:solidFill>
              <a:latin typeface="Arial"/>
              <a:ea typeface="Arial"/>
              <a:cs typeface="Arial"/>
              <a:sym typeface="Arial"/>
            </a:endParaRPr>
          </a:p>
        </p:txBody>
      </p:sp>
      <p:pic>
        <p:nvPicPr>
          <p:cNvPr id="376" name="Google Shape;376;p31"/>
          <p:cNvPicPr preferRelativeResize="0"/>
          <p:nvPr/>
        </p:nvPicPr>
        <p:blipFill>
          <a:blip r:embed="rId3">
            <a:alphaModFix/>
          </a:blip>
          <a:stretch>
            <a:fillRect/>
          </a:stretch>
        </p:blipFill>
        <p:spPr>
          <a:xfrm>
            <a:off x="6227700" y="2456909"/>
            <a:ext cx="3341265" cy="3672841"/>
          </a:xfrm>
          <a:prstGeom prst="rect">
            <a:avLst/>
          </a:prstGeom>
          <a:noFill/>
          <a:ln>
            <a:noFill/>
          </a:ln>
        </p:spPr>
      </p:pic>
      <p:pic>
        <p:nvPicPr>
          <p:cNvPr id="377" name="Google Shape;377;p31"/>
          <p:cNvPicPr preferRelativeResize="0"/>
          <p:nvPr/>
        </p:nvPicPr>
        <p:blipFill>
          <a:blip r:embed="rId4">
            <a:alphaModFix/>
          </a:blip>
          <a:stretch>
            <a:fillRect/>
          </a:stretch>
        </p:blipFill>
        <p:spPr>
          <a:xfrm>
            <a:off x="9134850" y="3772175"/>
            <a:ext cx="993924" cy="691607"/>
          </a:xfrm>
          <a:prstGeom prst="rect">
            <a:avLst/>
          </a:prstGeom>
          <a:noFill/>
          <a:ln>
            <a:noFill/>
          </a:ln>
        </p:spPr>
      </p:pic>
      <p:pic>
        <p:nvPicPr>
          <p:cNvPr id="378" name="Google Shape;378;p31"/>
          <p:cNvPicPr preferRelativeResize="0"/>
          <p:nvPr/>
        </p:nvPicPr>
        <p:blipFill rotWithShape="1">
          <a:blip r:embed="rId5">
            <a:alphaModFix/>
          </a:blip>
          <a:srcRect b="20590" l="0" r="59352" t="0"/>
          <a:stretch/>
        </p:blipFill>
        <p:spPr>
          <a:xfrm>
            <a:off x="11440150" y="158325"/>
            <a:ext cx="595900" cy="788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t>Motivation</a:t>
            </a:r>
            <a:endParaRPr b="0" i="0" sz="4800" u="none" cap="none" strike="noStrike">
              <a:solidFill>
                <a:srgbClr val="3F3F3F"/>
              </a:solidFill>
              <a:latin typeface="Calibri"/>
              <a:ea typeface="Calibri"/>
              <a:cs typeface="Calibri"/>
              <a:sym typeface="Calibri"/>
            </a:endParaRPr>
          </a:p>
        </p:txBody>
      </p:sp>
      <p:sp>
        <p:nvSpPr>
          <p:cNvPr id="110" name="Google Shape;110;p14"/>
          <p:cNvSpPr txBox="1"/>
          <p:nvPr>
            <p:ph idx="1" type="body"/>
          </p:nvPr>
        </p:nvSpPr>
        <p:spPr>
          <a:xfrm>
            <a:off x="1097276" y="1845725"/>
            <a:ext cx="7443900" cy="4023300"/>
          </a:xfrm>
          <a:prstGeom prst="rect">
            <a:avLst/>
          </a:prstGeom>
          <a:noFill/>
          <a:ln>
            <a:noFill/>
          </a:ln>
        </p:spPr>
        <p:txBody>
          <a:bodyPr anchorCtr="0" anchor="t" bIns="45700" lIns="0" spcFirstLastPara="1" rIns="0" wrap="square" tIns="45700">
            <a:noAutofit/>
          </a:bodyPr>
          <a:lstStyle/>
          <a:p>
            <a:pPr indent="0" lvl="0" marL="0" rtl="0" algn="l">
              <a:spcBef>
                <a:spcPts val="1200"/>
              </a:spcBef>
              <a:spcAft>
                <a:spcPts val="0"/>
              </a:spcAft>
              <a:buNone/>
            </a:pPr>
            <a:r>
              <a:t/>
            </a:r>
            <a:endParaRPr>
              <a:solidFill>
                <a:srgbClr val="404040"/>
              </a:solidFill>
            </a:endParaRPr>
          </a:p>
          <a:p>
            <a:pPr indent="-355600" lvl="0" marL="457200" rtl="0" algn="l">
              <a:spcBef>
                <a:spcPts val="1200"/>
              </a:spcBef>
              <a:spcAft>
                <a:spcPts val="0"/>
              </a:spcAft>
              <a:buClr>
                <a:srgbClr val="404040"/>
              </a:buClr>
              <a:buSzPts val="2000"/>
              <a:buChar char="●"/>
            </a:pPr>
            <a:r>
              <a:rPr lang="en-US">
                <a:solidFill>
                  <a:srgbClr val="404040"/>
                </a:solidFill>
              </a:rPr>
              <a:t>To find a new way for people to recieve their packages and groceries more conveniently.</a:t>
            </a:r>
            <a:endParaRPr>
              <a:solidFill>
                <a:srgbClr val="404040"/>
              </a:solidFill>
            </a:endParaRPr>
          </a:p>
          <a:p>
            <a:pPr indent="-355600" lvl="0" marL="457200" rtl="0" algn="l">
              <a:spcBef>
                <a:spcPts val="0"/>
              </a:spcBef>
              <a:spcAft>
                <a:spcPts val="0"/>
              </a:spcAft>
              <a:buClr>
                <a:srgbClr val="404040"/>
              </a:buClr>
              <a:buSzPts val="2000"/>
              <a:buChar char="●"/>
            </a:pPr>
            <a:r>
              <a:rPr lang="en-US">
                <a:solidFill>
                  <a:srgbClr val="404040"/>
                </a:solidFill>
              </a:rPr>
              <a:t>Time sensitive packages ex: fresh produce </a:t>
            </a:r>
            <a:endParaRPr>
              <a:solidFill>
                <a:srgbClr val="404040"/>
              </a:solidFill>
            </a:endParaRPr>
          </a:p>
          <a:p>
            <a:pPr indent="-355600" lvl="0" marL="457200" rtl="0" algn="l">
              <a:spcBef>
                <a:spcPts val="0"/>
              </a:spcBef>
              <a:spcAft>
                <a:spcPts val="0"/>
              </a:spcAft>
              <a:buClr>
                <a:srgbClr val="404040"/>
              </a:buClr>
              <a:buSzPts val="2000"/>
              <a:buChar char="●"/>
            </a:pPr>
            <a:r>
              <a:rPr lang="en-US">
                <a:solidFill>
                  <a:srgbClr val="404040"/>
                </a:solidFill>
              </a:rPr>
              <a:t>Demand for in-home deliveries is increasing.</a:t>
            </a:r>
            <a:endParaRPr>
              <a:solidFill>
                <a:srgbClr val="404040"/>
              </a:solidFill>
            </a:endParaRPr>
          </a:p>
          <a:p>
            <a:pPr indent="-355600" lvl="0" marL="457200" rtl="0" algn="l">
              <a:spcBef>
                <a:spcPts val="0"/>
              </a:spcBef>
              <a:spcAft>
                <a:spcPts val="0"/>
              </a:spcAft>
              <a:buClr>
                <a:srgbClr val="404040"/>
              </a:buClr>
              <a:buSzPts val="2000"/>
              <a:buChar char="●"/>
            </a:pPr>
            <a:r>
              <a:rPr lang="en-US">
                <a:solidFill>
                  <a:srgbClr val="404040"/>
                </a:solidFill>
              </a:rPr>
              <a:t>Convenience </a:t>
            </a:r>
            <a:endParaRPr>
              <a:solidFill>
                <a:srgbClr val="404040"/>
              </a:solidFill>
            </a:endParaRPr>
          </a:p>
          <a:p>
            <a:pPr indent="-355600" lvl="0" marL="457200" rtl="0" algn="l">
              <a:spcBef>
                <a:spcPts val="0"/>
              </a:spcBef>
              <a:spcAft>
                <a:spcPts val="0"/>
              </a:spcAft>
              <a:buClr>
                <a:srgbClr val="404040"/>
              </a:buClr>
              <a:buSzPts val="2000"/>
              <a:buChar char="●"/>
            </a:pPr>
            <a:r>
              <a:rPr lang="en-US">
                <a:solidFill>
                  <a:srgbClr val="404040"/>
                </a:solidFill>
              </a:rPr>
              <a:t>Decrease packages theft</a:t>
            </a:r>
            <a:endParaRPr>
              <a:solidFill>
                <a:srgbClr val="404040"/>
              </a:solidFill>
            </a:endParaRPr>
          </a:p>
          <a:p>
            <a:pPr indent="0" lvl="0" marL="0" rtl="0" algn="l">
              <a:spcBef>
                <a:spcPts val="1200"/>
              </a:spcBef>
              <a:spcAft>
                <a:spcPts val="200"/>
              </a:spcAft>
              <a:buClr>
                <a:schemeClr val="dk1"/>
              </a:buClr>
              <a:buSzPts val="1100"/>
              <a:buFont typeface="Arial"/>
              <a:buNone/>
            </a:pPr>
            <a:r>
              <a:rPr lang="en-US">
                <a:solidFill>
                  <a:srgbClr val="1CADE4"/>
                </a:solidFill>
              </a:rPr>
              <a:t> </a:t>
            </a:r>
            <a:endParaRPr/>
          </a:p>
        </p:txBody>
      </p:sp>
      <p:pic>
        <p:nvPicPr>
          <p:cNvPr id="111" name="Google Shape;111;p14"/>
          <p:cNvPicPr preferRelativeResize="0"/>
          <p:nvPr/>
        </p:nvPicPr>
        <p:blipFill>
          <a:blip r:embed="rId3">
            <a:alphaModFix/>
          </a:blip>
          <a:stretch>
            <a:fillRect/>
          </a:stretch>
        </p:blipFill>
        <p:spPr>
          <a:xfrm>
            <a:off x="8016675" y="158325"/>
            <a:ext cx="2584651" cy="3655675"/>
          </a:xfrm>
          <a:prstGeom prst="rect">
            <a:avLst/>
          </a:prstGeom>
          <a:noFill/>
          <a:ln>
            <a:noFill/>
          </a:ln>
        </p:spPr>
      </p:pic>
      <p:pic>
        <p:nvPicPr>
          <p:cNvPr id="112" name="Google Shape;112;p14"/>
          <p:cNvPicPr preferRelativeResize="0"/>
          <p:nvPr/>
        </p:nvPicPr>
        <p:blipFill>
          <a:blip r:embed="rId4">
            <a:alphaModFix/>
          </a:blip>
          <a:stretch>
            <a:fillRect/>
          </a:stretch>
        </p:blipFill>
        <p:spPr>
          <a:xfrm>
            <a:off x="7371950" y="3074600"/>
            <a:ext cx="1970475" cy="2360650"/>
          </a:xfrm>
          <a:prstGeom prst="rect">
            <a:avLst/>
          </a:prstGeom>
          <a:noFill/>
          <a:ln>
            <a:noFill/>
          </a:ln>
        </p:spPr>
      </p:pic>
      <p:pic>
        <p:nvPicPr>
          <p:cNvPr id="113" name="Google Shape;113;p14"/>
          <p:cNvPicPr preferRelativeResize="0"/>
          <p:nvPr/>
        </p:nvPicPr>
        <p:blipFill rotWithShape="1">
          <a:blip r:embed="rId5">
            <a:alphaModFix/>
          </a:blip>
          <a:srcRect b="20590" l="0" r="59352" t="0"/>
          <a:stretch/>
        </p:blipFill>
        <p:spPr>
          <a:xfrm>
            <a:off x="11440150" y="158325"/>
            <a:ext cx="595900" cy="788525"/>
          </a:xfrm>
          <a:prstGeom prst="rect">
            <a:avLst/>
          </a:prstGeom>
          <a:noFill/>
          <a:ln>
            <a:noFill/>
          </a:ln>
        </p:spPr>
      </p:pic>
      <p:sp>
        <p:nvSpPr>
          <p:cNvPr id="114" name="Google Shape;114;p14"/>
          <p:cNvSpPr txBox="1"/>
          <p:nvPr/>
        </p:nvSpPr>
        <p:spPr>
          <a:xfrm>
            <a:off x="11807750" y="6346825"/>
            <a:ext cx="304500" cy="511200"/>
          </a:xfrm>
          <a:prstGeom prst="rect">
            <a:avLst/>
          </a:prstGeom>
          <a:noFill/>
          <a:ln>
            <a:noFill/>
          </a:ln>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rPr lang="en-US" sz="2400">
                <a:solidFill>
                  <a:srgbClr val="FFFFFF"/>
                </a:solidFill>
                <a:latin typeface="Calibri"/>
                <a:ea typeface="Calibri"/>
                <a:cs typeface="Calibri"/>
                <a:sym typeface="Calibri"/>
              </a:rPr>
              <a:t>2</a:t>
            </a:r>
            <a:endParaRPr sz="24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32"/>
          <p:cNvSpPr txBox="1"/>
          <p:nvPr>
            <p:ph type="title"/>
          </p:nvPr>
        </p:nvSpPr>
        <p:spPr>
          <a:xfrm>
            <a:off x="1097275" y="423600"/>
            <a:ext cx="10058400" cy="123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Power Regulator Considerations</a:t>
            </a:r>
            <a:endParaRPr sz="1800"/>
          </a:p>
        </p:txBody>
      </p:sp>
      <p:pic>
        <p:nvPicPr>
          <p:cNvPr id="384" name="Google Shape;384;p32"/>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385" name="Google Shape;385;p32"/>
          <p:cNvSpPr txBox="1"/>
          <p:nvPr/>
        </p:nvSpPr>
        <p:spPr>
          <a:xfrm>
            <a:off x="1124250" y="1692650"/>
            <a:ext cx="9684000" cy="1140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E</a:t>
            </a:r>
            <a:r>
              <a:rPr lang="en-US" sz="1700">
                <a:latin typeface="Calibri"/>
                <a:ea typeface="Calibri"/>
                <a:cs typeface="Calibri"/>
                <a:sym typeface="Calibri"/>
              </a:rPr>
              <a:t>ffortless Implementation. </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Provide sufficient amount of current (1-2 Amps).</a:t>
            </a:r>
            <a:endParaRPr sz="17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US" sz="1700">
                <a:latin typeface="Calibri"/>
                <a:ea typeface="Calibri"/>
                <a:cs typeface="Calibri"/>
                <a:sym typeface="Calibri"/>
              </a:rPr>
              <a:t>Small footprint area.</a:t>
            </a:r>
            <a:r>
              <a:rPr lang="en-US" sz="1600">
                <a:latin typeface="Calibri"/>
                <a:ea typeface="Calibri"/>
                <a:cs typeface="Calibri"/>
                <a:sym typeface="Calibri"/>
              </a:rPr>
              <a:t>  </a:t>
            </a:r>
            <a:endParaRPr sz="1600">
              <a:latin typeface="Calibri"/>
              <a:ea typeface="Calibri"/>
              <a:cs typeface="Calibri"/>
              <a:sym typeface="Calibri"/>
            </a:endParaRPr>
          </a:p>
          <a:p>
            <a:pPr indent="0" lvl="0" marL="0" rtl="0" algn="ctr">
              <a:spcBef>
                <a:spcPts val="0"/>
              </a:spcBef>
              <a:spcAft>
                <a:spcPts val="0"/>
              </a:spcAft>
              <a:buNone/>
            </a:pPr>
            <a:r>
              <a:rPr b="1" lang="en-US" sz="1600">
                <a:latin typeface="Calibri"/>
                <a:ea typeface="Calibri"/>
                <a:cs typeface="Calibri"/>
                <a:sym typeface="Calibri"/>
              </a:rPr>
              <a:t>         5 Volt Regulators</a:t>
            </a:r>
            <a:endParaRPr b="1" sz="1600">
              <a:latin typeface="Calibri"/>
              <a:ea typeface="Calibri"/>
              <a:cs typeface="Calibri"/>
              <a:sym typeface="Calibri"/>
            </a:endParaRPr>
          </a:p>
          <a:p>
            <a:pPr indent="0" lvl="0" marL="0" rtl="0" algn="l">
              <a:spcBef>
                <a:spcPts val="0"/>
              </a:spcBef>
              <a:spcAft>
                <a:spcPts val="0"/>
              </a:spcAft>
              <a:buNone/>
            </a:pPr>
            <a:r>
              <a:t/>
            </a:r>
            <a:endParaRPr sz="1900">
              <a:latin typeface="Calibri"/>
              <a:ea typeface="Calibri"/>
              <a:cs typeface="Calibri"/>
              <a:sym typeface="Calibri"/>
            </a:endParaRPr>
          </a:p>
        </p:txBody>
      </p:sp>
      <p:graphicFrame>
        <p:nvGraphicFramePr>
          <p:cNvPr id="386" name="Google Shape;386;p32"/>
          <p:cNvGraphicFramePr/>
          <p:nvPr/>
        </p:nvGraphicFramePr>
        <p:xfrm>
          <a:off x="952500" y="2859650"/>
          <a:ext cx="3000000" cy="3000000"/>
        </p:xfrm>
        <a:graphic>
          <a:graphicData uri="http://schemas.openxmlformats.org/drawingml/2006/table">
            <a:tbl>
              <a:tblPr>
                <a:noFill/>
                <a:tableStyleId>{00E4B7A7-1649-415E-9F85-17A415B2E3DE}</a:tableStyleId>
              </a:tblPr>
              <a:tblGrid>
                <a:gridCol w="2571750"/>
                <a:gridCol w="2571750"/>
                <a:gridCol w="2571750"/>
                <a:gridCol w="2571750"/>
              </a:tblGrid>
              <a:tr h="392850">
                <a:tc>
                  <a:txBody>
                    <a:bodyPr>
                      <a:noAutofit/>
                    </a:bodyPr>
                    <a:lstStyle/>
                    <a:p>
                      <a:pPr indent="0" lvl="0" marL="0" rtl="0" algn="ctr">
                        <a:spcBef>
                          <a:spcPts val="0"/>
                        </a:spcBef>
                        <a:spcAft>
                          <a:spcPts val="0"/>
                        </a:spcAft>
                        <a:buNone/>
                      </a:pPr>
                      <a:r>
                        <a:rPr b="1" lang="en-US"/>
                        <a:t>Manufacturer</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Device Name</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Output Current (Amps)</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Efficiency (%)</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r>
              <a:tr h="396675">
                <a:tc>
                  <a:txBody>
                    <a:bodyPr>
                      <a:noAutofit/>
                    </a:bodyPr>
                    <a:lstStyle/>
                    <a:p>
                      <a:pPr indent="0" lvl="0" marL="0" rtl="0" algn="ctr">
                        <a:spcBef>
                          <a:spcPts val="0"/>
                        </a:spcBef>
                        <a:spcAft>
                          <a:spcPts val="0"/>
                        </a:spcAft>
                        <a:buNone/>
                      </a:pPr>
                      <a:r>
                        <a:rPr lang="en-US"/>
                        <a:t>Texas Instruments</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TPS562210A</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2</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91</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a:t>Maxim</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MAX638CSA</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1</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85</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a:t>∗Texas Instruments</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LM7805 </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1.5</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55</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bl>
          </a:graphicData>
        </a:graphic>
      </p:graphicFrame>
      <p:graphicFrame>
        <p:nvGraphicFramePr>
          <p:cNvPr id="387" name="Google Shape;387;p32"/>
          <p:cNvGraphicFramePr/>
          <p:nvPr/>
        </p:nvGraphicFramePr>
        <p:xfrm>
          <a:off x="952500" y="4698950"/>
          <a:ext cx="3000000" cy="3000000"/>
        </p:xfrm>
        <a:graphic>
          <a:graphicData uri="http://schemas.openxmlformats.org/drawingml/2006/table">
            <a:tbl>
              <a:tblPr>
                <a:noFill/>
                <a:tableStyleId>{00E4B7A7-1649-415E-9F85-17A415B2E3DE}</a:tableStyleId>
              </a:tblPr>
              <a:tblGrid>
                <a:gridCol w="2571750"/>
                <a:gridCol w="2571750"/>
                <a:gridCol w="2571750"/>
                <a:gridCol w="2571750"/>
              </a:tblGrid>
              <a:tr h="381000">
                <a:tc>
                  <a:txBody>
                    <a:bodyPr>
                      <a:noAutofit/>
                    </a:bodyPr>
                    <a:lstStyle/>
                    <a:p>
                      <a:pPr indent="0" lvl="0" marL="0" rtl="0" algn="ctr">
                        <a:spcBef>
                          <a:spcPts val="0"/>
                        </a:spcBef>
                        <a:spcAft>
                          <a:spcPts val="0"/>
                        </a:spcAft>
                        <a:buNone/>
                      </a:pPr>
                      <a:r>
                        <a:rPr b="1" lang="en-US"/>
                        <a:t>Manufacturer</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Device Name</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Output Current (Amps)</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Efficiency (%)</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r>
              <a:tr h="381000">
                <a:tc>
                  <a:txBody>
                    <a:bodyPr>
                      <a:noAutofit/>
                    </a:bodyPr>
                    <a:lstStyle/>
                    <a:p>
                      <a:pPr indent="0" lvl="0" marL="0" rtl="0" algn="ctr">
                        <a:spcBef>
                          <a:spcPts val="0"/>
                        </a:spcBef>
                        <a:spcAft>
                          <a:spcPts val="0"/>
                        </a:spcAft>
                        <a:buNone/>
                      </a:pPr>
                      <a:r>
                        <a:rPr lang="en-US"/>
                        <a:t>Texas Instruments</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TLV1117LV</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1</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66</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81000">
                <a:tc>
                  <a:txBody>
                    <a:bodyPr>
                      <a:noAutofit/>
                    </a:bodyPr>
                    <a:lstStyle/>
                    <a:p>
                      <a:pPr indent="0" lvl="0" marL="0" rtl="0" algn="ctr">
                        <a:spcBef>
                          <a:spcPts val="0"/>
                        </a:spcBef>
                        <a:spcAft>
                          <a:spcPts val="0"/>
                        </a:spcAft>
                        <a:buNone/>
                      </a:pPr>
                      <a:r>
                        <a:rPr lang="en-US"/>
                        <a:t>ON Semiconductor</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KA78R33C</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1</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65</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81000">
                <a:tc>
                  <a:txBody>
                    <a:bodyPr>
                      <a:noAutofit/>
                    </a:bodyPr>
                    <a:lstStyle/>
                    <a:p>
                      <a:pPr indent="0" lvl="0" marL="0" rtl="0" algn="ctr">
                        <a:spcBef>
                          <a:spcPts val="0"/>
                        </a:spcBef>
                        <a:spcAft>
                          <a:spcPts val="0"/>
                        </a:spcAft>
                        <a:buNone/>
                      </a:pPr>
                      <a:r>
                        <a:rPr lang="en-US">
                          <a:solidFill>
                            <a:schemeClr val="dk1"/>
                          </a:solidFill>
                        </a:rPr>
                        <a:t>∗</a:t>
                      </a:r>
                      <a:r>
                        <a:rPr lang="en-US"/>
                        <a:t>Diodes </a:t>
                      </a:r>
                      <a:r>
                        <a:rPr lang="en-US"/>
                        <a:t>Incorporated</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AX1117EH</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1</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a:t>55</a:t>
                      </a:r>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bl>
          </a:graphicData>
        </a:graphic>
      </p:graphicFrame>
      <p:sp>
        <p:nvSpPr>
          <p:cNvPr id="388" name="Google Shape;388;p32"/>
          <p:cNvSpPr txBox="1"/>
          <p:nvPr/>
        </p:nvSpPr>
        <p:spPr>
          <a:xfrm>
            <a:off x="5337725" y="4427175"/>
            <a:ext cx="1865700" cy="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3.3 Volt Regulators</a:t>
            </a:r>
            <a:r>
              <a:rPr b="1" lang="en-US"/>
              <a:t> </a:t>
            </a:r>
            <a:endParaRPr b="1"/>
          </a:p>
        </p:txBody>
      </p:sp>
      <p:sp>
        <p:nvSpPr>
          <p:cNvPr id="389" name="Google Shape;389;p32"/>
          <p:cNvSpPr txBox="1"/>
          <p:nvPr/>
        </p:nvSpPr>
        <p:spPr>
          <a:xfrm>
            <a:off x="10872450" y="6346825"/>
            <a:ext cx="12396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Karl-20</a:t>
            </a:r>
            <a:endParaRPr sz="24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pic>
        <p:nvPicPr>
          <p:cNvPr id="394" name="Google Shape;394;p33"/>
          <p:cNvPicPr preferRelativeResize="0"/>
          <p:nvPr/>
        </p:nvPicPr>
        <p:blipFill rotWithShape="1">
          <a:blip r:embed="rId3">
            <a:alphaModFix/>
          </a:blip>
          <a:srcRect b="0" l="0" r="19465" t="5962"/>
          <a:stretch/>
        </p:blipFill>
        <p:spPr>
          <a:xfrm>
            <a:off x="7857525" y="2087725"/>
            <a:ext cx="2567149" cy="2007025"/>
          </a:xfrm>
          <a:prstGeom prst="rect">
            <a:avLst/>
          </a:prstGeom>
          <a:noFill/>
          <a:ln>
            <a:noFill/>
          </a:ln>
        </p:spPr>
      </p:pic>
      <p:sp>
        <p:nvSpPr>
          <p:cNvPr id="395" name="Google Shape;395;p33"/>
          <p:cNvSpPr txBox="1"/>
          <p:nvPr>
            <p:ph type="title"/>
          </p:nvPr>
        </p:nvSpPr>
        <p:spPr>
          <a:xfrm>
            <a:off x="1097280" y="2104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Power Regulators (Selected)</a:t>
            </a:r>
            <a:endParaRPr/>
          </a:p>
        </p:txBody>
      </p:sp>
      <p:sp>
        <p:nvSpPr>
          <p:cNvPr id="396" name="Google Shape;396;p33"/>
          <p:cNvSpPr txBox="1"/>
          <p:nvPr/>
        </p:nvSpPr>
        <p:spPr>
          <a:xfrm>
            <a:off x="1413036" y="1715375"/>
            <a:ext cx="2926200" cy="35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latin typeface="Calibri"/>
                <a:ea typeface="Calibri"/>
                <a:cs typeface="Calibri"/>
                <a:sym typeface="Calibri"/>
              </a:rPr>
              <a:t>3.3 Volt LDO (</a:t>
            </a:r>
            <a:r>
              <a:rPr b="1" lang="en-US" sz="1800">
                <a:solidFill>
                  <a:schemeClr val="dk1"/>
                </a:solidFill>
                <a:latin typeface="Calibri"/>
                <a:ea typeface="Calibri"/>
                <a:cs typeface="Calibri"/>
                <a:sym typeface="Calibri"/>
              </a:rPr>
              <a:t>AZ1117EH</a:t>
            </a:r>
            <a:r>
              <a:rPr b="1" lang="en-US" sz="1800">
                <a:latin typeface="Calibri"/>
                <a:ea typeface="Calibri"/>
                <a:cs typeface="Calibri"/>
                <a:sym typeface="Calibri"/>
              </a:rPr>
              <a:t>)</a:t>
            </a:r>
            <a:endParaRPr sz="1800">
              <a:latin typeface="Calibri"/>
              <a:ea typeface="Calibri"/>
              <a:cs typeface="Calibri"/>
              <a:sym typeface="Calibri"/>
            </a:endParaRPr>
          </a:p>
        </p:txBody>
      </p:sp>
      <p:pic>
        <p:nvPicPr>
          <p:cNvPr id="397" name="Google Shape;397;p33"/>
          <p:cNvPicPr preferRelativeResize="0"/>
          <p:nvPr/>
        </p:nvPicPr>
        <p:blipFill rotWithShape="1">
          <a:blip r:embed="rId4">
            <a:alphaModFix/>
          </a:blip>
          <a:srcRect b="15425" l="0" r="0" t="4439"/>
          <a:stretch/>
        </p:blipFill>
        <p:spPr>
          <a:xfrm>
            <a:off x="1363892" y="2071650"/>
            <a:ext cx="2567170" cy="2007032"/>
          </a:xfrm>
          <a:prstGeom prst="rect">
            <a:avLst/>
          </a:prstGeom>
          <a:noFill/>
          <a:ln>
            <a:noFill/>
          </a:ln>
        </p:spPr>
      </p:pic>
      <p:cxnSp>
        <p:nvCxnSpPr>
          <p:cNvPr id="398" name="Google Shape;398;p33"/>
          <p:cNvCxnSpPr/>
          <p:nvPr/>
        </p:nvCxnSpPr>
        <p:spPr>
          <a:xfrm>
            <a:off x="3285741" y="2615236"/>
            <a:ext cx="0" cy="786876"/>
          </a:xfrm>
          <a:prstGeom prst="straightConnector1">
            <a:avLst/>
          </a:prstGeom>
          <a:noFill/>
          <a:ln cap="flat" cmpd="sng" w="31750">
            <a:solidFill>
              <a:srgbClr val="000000"/>
            </a:solidFill>
            <a:prstDash val="solid"/>
            <a:miter lim="800000"/>
            <a:headEnd len="med" w="med" type="triangle"/>
            <a:tailEnd len="med" w="med" type="triangle"/>
          </a:ln>
        </p:spPr>
      </p:cxnSp>
      <p:cxnSp>
        <p:nvCxnSpPr>
          <p:cNvPr id="399" name="Google Shape;399;p33"/>
          <p:cNvCxnSpPr/>
          <p:nvPr/>
        </p:nvCxnSpPr>
        <p:spPr>
          <a:xfrm rot="10800000">
            <a:off x="1800615" y="3402124"/>
            <a:ext cx="1325027" cy="0"/>
          </a:xfrm>
          <a:prstGeom prst="straightConnector1">
            <a:avLst/>
          </a:prstGeom>
          <a:noFill/>
          <a:ln cap="flat" cmpd="sng" w="31750">
            <a:solidFill>
              <a:srgbClr val="000000"/>
            </a:solidFill>
            <a:prstDash val="solid"/>
            <a:miter lim="800000"/>
            <a:headEnd len="med" w="med" type="triangle"/>
            <a:tailEnd len="med" w="med" type="triangle"/>
          </a:ln>
        </p:spPr>
      </p:cxnSp>
      <p:sp>
        <p:nvSpPr>
          <p:cNvPr id="400" name="Google Shape;400;p33"/>
          <p:cNvSpPr txBox="1"/>
          <p:nvPr/>
        </p:nvSpPr>
        <p:spPr>
          <a:xfrm rot="5400000">
            <a:off x="2980924" y="2930891"/>
            <a:ext cx="935400" cy="34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FFFFFF"/>
                </a:solidFill>
                <a:latin typeface="Calibri"/>
                <a:ea typeface="Calibri"/>
                <a:cs typeface="Calibri"/>
                <a:sym typeface="Calibri"/>
              </a:rPr>
              <a:t>0.287’’</a:t>
            </a:r>
            <a:endParaRPr sz="1600">
              <a:solidFill>
                <a:srgbClr val="FFFFFF"/>
              </a:solidFill>
            </a:endParaRPr>
          </a:p>
        </p:txBody>
      </p:sp>
      <p:sp>
        <p:nvSpPr>
          <p:cNvPr id="401" name="Google Shape;401;p33"/>
          <p:cNvSpPr txBox="1"/>
          <p:nvPr/>
        </p:nvSpPr>
        <p:spPr>
          <a:xfrm>
            <a:off x="2990937" y="3412336"/>
            <a:ext cx="854700" cy="31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FFFFFF"/>
                </a:solidFill>
                <a:latin typeface="Calibri"/>
                <a:ea typeface="Calibri"/>
                <a:cs typeface="Calibri"/>
                <a:sym typeface="Calibri"/>
              </a:rPr>
              <a:t>0.248’’</a:t>
            </a:r>
            <a:endParaRPr b="1" sz="1600">
              <a:solidFill>
                <a:srgbClr val="FFFFFF"/>
              </a:solidFill>
            </a:endParaRPr>
          </a:p>
        </p:txBody>
      </p:sp>
      <p:cxnSp>
        <p:nvCxnSpPr>
          <p:cNvPr id="402" name="Google Shape;402;p33"/>
          <p:cNvCxnSpPr/>
          <p:nvPr/>
        </p:nvCxnSpPr>
        <p:spPr>
          <a:xfrm flipH="1">
            <a:off x="9855000" y="2650550"/>
            <a:ext cx="26700" cy="682200"/>
          </a:xfrm>
          <a:prstGeom prst="straightConnector1">
            <a:avLst/>
          </a:prstGeom>
          <a:noFill/>
          <a:ln cap="flat" cmpd="sng" w="31750">
            <a:solidFill>
              <a:srgbClr val="000000"/>
            </a:solidFill>
            <a:prstDash val="solid"/>
            <a:miter lim="800000"/>
            <a:headEnd len="med" w="med" type="triangle"/>
            <a:tailEnd len="med" w="med" type="triangle"/>
          </a:ln>
        </p:spPr>
      </p:cxnSp>
      <p:sp>
        <p:nvSpPr>
          <p:cNvPr id="403" name="Google Shape;403;p33"/>
          <p:cNvSpPr txBox="1"/>
          <p:nvPr/>
        </p:nvSpPr>
        <p:spPr>
          <a:xfrm rot="5400000">
            <a:off x="9589060" y="2860803"/>
            <a:ext cx="758700" cy="4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FFFFFF"/>
                </a:solidFill>
                <a:latin typeface="Calibri"/>
                <a:ea typeface="Calibri"/>
                <a:cs typeface="Calibri"/>
                <a:sym typeface="Calibri"/>
              </a:rPr>
              <a:t>0.146’’</a:t>
            </a:r>
            <a:endParaRPr>
              <a:solidFill>
                <a:srgbClr val="FFFFFF"/>
              </a:solidFill>
            </a:endParaRPr>
          </a:p>
        </p:txBody>
      </p:sp>
      <p:sp>
        <p:nvSpPr>
          <p:cNvPr id="404" name="Google Shape;404;p33"/>
          <p:cNvSpPr txBox="1"/>
          <p:nvPr/>
        </p:nvSpPr>
        <p:spPr>
          <a:xfrm>
            <a:off x="8057896" y="1729660"/>
            <a:ext cx="2886600" cy="49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latin typeface="Calibri"/>
                <a:ea typeface="Calibri"/>
                <a:cs typeface="Calibri"/>
                <a:sym typeface="Calibri"/>
              </a:rPr>
              <a:t>5 Volt LDO (LM7805)</a:t>
            </a:r>
            <a:endParaRPr sz="1800"/>
          </a:p>
        </p:txBody>
      </p:sp>
      <p:cxnSp>
        <p:nvCxnSpPr>
          <p:cNvPr id="405" name="Google Shape;405;p33"/>
          <p:cNvCxnSpPr/>
          <p:nvPr/>
        </p:nvCxnSpPr>
        <p:spPr>
          <a:xfrm rot="10800000">
            <a:off x="8656650" y="3530375"/>
            <a:ext cx="1160700" cy="9000"/>
          </a:xfrm>
          <a:prstGeom prst="straightConnector1">
            <a:avLst/>
          </a:prstGeom>
          <a:noFill/>
          <a:ln cap="flat" cmpd="sng" w="31750">
            <a:solidFill>
              <a:srgbClr val="000000"/>
            </a:solidFill>
            <a:prstDash val="solid"/>
            <a:miter lim="800000"/>
            <a:headEnd len="med" w="med" type="triangle"/>
            <a:tailEnd len="med" w="med" type="triangle"/>
          </a:ln>
        </p:spPr>
      </p:cxnSp>
      <p:sp>
        <p:nvSpPr>
          <p:cNvPr id="406" name="Google Shape;406;p33"/>
          <p:cNvSpPr txBox="1"/>
          <p:nvPr/>
        </p:nvSpPr>
        <p:spPr>
          <a:xfrm>
            <a:off x="8103729" y="3526873"/>
            <a:ext cx="758700" cy="4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FFFFFF"/>
                </a:solidFill>
                <a:latin typeface="Calibri"/>
                <a:ea typeface="Calibri"/>
                <a:cs typeface="Calibri"/>
                <a:sym typeface="Calibri"/>
              </a:rPr>
              <a:t>0.264’’</a:t>
            </a:r>
            <a:endParaRPr b="1">
              <a:solidFill>
                <a:srgbClr val="FFFFFF"/>
              </a:solidFill>
            </a:endParaRPr>
          </a:p>
        </p:txBody>
      </p:sp>
      <p:graphicFrame>
        <p:nvGraphicFramePr>
          <p:cNvPr id="407" name="Google Shape;407;p33"/>
          <p:cNvGraphicFramePr/>
          <p:nvPr/>
        </p:nvGraphicFramePr>
        <p:xfrm>
          <a:off x="742010" y="4176447"/>
          <a:ext cx="3000000" cy="3000000"/>
        </p:xfrm>
        <a:graphic>
          <a:graphicData uri="http://schemas.openxmlformats.org/drawingml/2006/table">
            <a:tbl>
              <a:tblPr bandRow="1" firstRow="1">
                <a:noFill/>
                <a:tableStyleId>{E18FE999-1CB5-4DB4-8247-8C9E0019A2B9}</a:tableStyleId>
              </a:tblPr>
              <a:tblGrid>
                <a:gridCol w="2485125"/>
                <a:gridCol w="2414075"/>
              </a:tblGrid>
              <a:tr h="411475">
                <a:tc>
                  <a:txBody>
                    <a:bodyPr>
                      <a:noAutofit/>
                    </a:bodyPr>
                    <a:lstStyle/>
                    <a:p>
                      <a:pPr indent="0" lvl="0" marL="0" marR="0" rtl="0" algn="ctr">
                        <a:spcBef>
                          <a:spcPts val="0"/>
                        </a:spcBef>
                        <a:spcAft>
                          <a:spcPts val="0"/>
                        </a:spcAft>
                        <a:buNone/>
                      </a:pPr>
                      <a:r>
                        <a:rPr b="1" lang="en-US" sz="1800" u="none" cap="none" strike="noStrike">
                          <a:solidFill>
                            <a:srgbClr val="262626"/>
                          </a:solidFill>
                        </a:rPr>
                        <a:t>Manufacturer</a:t>
                      </a:r>
                      <a:endParaRPr>
                        <a:solidFill>
                          <a:srgbClr val="262626"/>
                        </a:solidFill>
                      </a:endParaRPr>
                    </a:p>
                  </a:txBody>
                  <a:tcPr marT="45725" marB="45725" marR="91450" marL="91450">
                    <a:solidFill>
                      <a:srgbClr val="3D83B4"/>
                    </a:solidFill>
                  </a:tcPr>
                </a:tc>
                <a:tc>
                  <a:txBody>
                    <a:bodyPr>
                      <a:noAutofit/>
                    </a:bodyPr>
                    <a:lstStyle/>
                    <a:p>
                      <a:pPr indent="0" lvl="0" marL="0" marR="0" rtl="0" algn="ctr">
                        <a:spcBef>
                          <a:spcPts val="0"/>
                        </a:spcBef>
                        <a:spcAft>
                          <a:spcPts val="0"/>
                        </a:spcAft>
                        <a:buNone/>
                      </a:pPr>
                      <a:r>
                        <a:rPr lang="en-US" sz="1800">
                          <a:solidFill>
                            <a:srgbClr val="262626"/>
                          </a:solidFill>
                        </a:rPr>
                        <a:t>Diodes Incorporated</a:t>
                      </a:r>
                      <a:endParaRPr>
                        <a:solidFill>
                          <a:srgbClr val="262626"/>
                        </a:solidFill>
                      </a:endParaRPr>
                    </a:p>
                  </a:txBody>
                  <a:tcPr marT="45725" marB="45725" marR="91450" marL="91450">
                    <a:solidFill>
                      <a:srgbClr val="3D83B4"/>
                    </a:solidFill>
                  </a:tcPr>
                </a:tc>
              </a:tr>
              <a:tr h="411475">
                <a:tc>
                  <a:txBody>
                    <a:bodyPr>
                      <a:noAutofit/>
                    </a:bodyPr>
                    <a:lstStyle/>
                    <a:p>
                      <a:pPr indent="0" lvl="0" marL="0" marR="0" rtl="0" algn="ctr">
                        <a:spcBef>
                          <a:spcPts val="0"/>
                        </a:spcBef>
                        <a:spcAft>
                          <a:spcPts val="0"/>
                        </a:spcAft>
                        <a:buNone/>
                      </a:pPr>
                      <a:r>
                        <a:rPr lang="en-US" sz="1800" u="none" cap="none" strike="noStrike">
                          <a:solidFill>
                            <a:srgbClr val="262626"/>
                          </a:solidFill>
                        </a:rPr>
                        <a:t>Price</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solidFill>
                            <a:srgbClr val="262626"/>
                          </a:solidFill>
                        </a:rPr>
                        <a:t>$</a:t>
                      </a:r>
                      <a:r>
                        <a:rPr lang="en-US" sz="1800">
                          <a:solidFill>
                            <a:srgbClr val="262626"/>
                          </a:solidFill>
                        </a:rPr>
                        <a:t>0.44</a:t>
                      </a:r>
                      <a:endParaRPr>
                        <a:solidFill>
                          <a:srgbClr val="262626"/>
                        </a:solidFill>
                      </a:endParaRPr>
                    </a:p>
                  </a:txBody>
                  <a:tcPr marT="45725" marB="45725" marR="91450" marL="91450"/>
                </a:tc>
              </a:tr>
              <a:tr h="408125">
                <a:tc>
                  <a:txBody>
                    <a:bodyPr>
                      <a:noAutofit/>
                    </a:bodyPr>
                    <a:lstStyle/>
                    <a:p>
                      <a:pPr indent="0" lvl="0" marL="0" marR="0" rtl="0" algn="ctr">
                        <a:spcBef>
                          <a:spcPts val="0"/>
                        </a:spcBef>
                        <a:spcAft>
                          <a:spcPts val="0"/>
                        </a:spcAft>
                        <a:buNone/>
                      </a:pPr>
                      <a:r>
                        <a:rPr lang="en-US" sz="1800">
                          <a:solidFill>
                            <a:srgbClr val="262626"/>
                          </a:solidFill>
                        </a:rPr>
                        <a:t>Output Current (A)</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000000"/>
                          </a:solidFill>
                        </a:rPr>
                        <a:t> </a:t>
                      </a:r>
                      <a:r>
                        <a:rPr lang="en-US" sz="1800">
                          <a:solidFill>
                            <a:schemeClr val="dk1"/>
                          </a:solidFill>
                        </a:rPr>
                        <a:t>1</a:t>
                      </a:r>
                      <a:endParaRPr sz="1800">
                        <a:solidFill>
                          <a:srgbClr val="000000"/>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a:solidFill>
                            <a:srgbClr val="262626"/>
                          </a:solidFill>
                        </a:rPr>
                        <a:t>Quiescent</a:t>
                      </a:r>
                      <a:r>
                        <a:rPr lang="en-US" sz="1800">
                          <a:solidFill>
                            <a:srgbClr val="262626"/>
                          </a:solidFill>
                        </a:rPr>
                        <a:t> Current (mA)</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262626"/>
                          </a:solidFill>
                        </a:rPr>
                        <a:t>6</a:t>
                      </a:r>
                      <a:endParaRPr>
                        <a:solidFill>
                          <a:srgbClr val="262626"/>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a:solidFill>
                            <a:srgbClr val="262626"/>
                          </a:solidFill>
                        </a:rPr>
                        <a:t>Efficiency (%)</a:t>
                      </a:r>
                      <a:endParaRPr sz="1800">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262626"/>
                          </a:solidFill>
                        </a:rPr>
                        <a:t>55</a:t>
                      </a:r>
                      <a:endParaRPr sz="1800">
                        <a:solidFill>
                          <a:srgbClr val="262626"/>
                        </a:solidFill>
                      </a:endParaRPr>
                    </a:p>
                  </a:txBody>
                  <a:tcPr marT="45725" marB="45725" marR="91450" marL="91450"/>
                </a:tc>
              </a:tr>
            </a:tbl>
          </a:graphicData>
        </a:graphic>
      </p:graphicFrame>
      <p:graphicFrame>
        <p:nvGraphicFramePr>
          <p:cNvPr id="408" name="Google Shape;408;p33"/>
          <p:cNvGraphicFramePr/>
          <p:nvPr/>
        </p:nvGraphicFramePr>
        <p:xfrm>
          <a:off x="6609410" y="4176447"/>
          <a:ext cx="3000000" cy="3000000"/>
        </p:xfrm>
        <a:graphic>
          <a:graphicData uri="http://schemas.openxmlformats.org/drawingml/2006/table">
            <a:tbl>
              <a:tblPr bandRow="1" firstRow="1">
                <a:noFill/>
                <a:tableStyleId>{E18FE999-1CB5-4DB4-8247-8C9E0019A2B9}</a:tableStyleId>
              </a:tblPr>
              <a:tblGrid>
                <a:gridCol w="2452500"/>
                <a:gridCol w="2382375"/>
              </a:tblGrid>
              <a:tr h="411475">
                <a:tc>
                  <a:txBody>
                    <a:bodyPr>
                      <a:noAutofit/>
                    </a:bodyPr>
                    <a:lstStyle/>
                    <a:p>
                      <a:pPr indent="0" lvl="0" marL="0" marR="0" rtl="0" algn="ctr">
                        <a:spcBef>
                          <a:spcPts val="0"/>
                        </a:spcBef>
                        <a:spcAft>
                          <a:spcPts val="0"/>
                        </a:spcAft>
                        <a:buNone/>
                      </a:pPr>
                      <a:r>
                        <a:rPr b="1" lang="en-US" sz="1800" u="none" cap="none" strike="noStrike">
                          <a:solidFill>
                            <a:srgbClr val="262626"/>
                          </a:solidFill>
                        </a:rPr>
                        <a:t>Manufacturer</a:t>
                      </a:r>
                      <a:endParaRPr>
                        <a:solidFill>
                          <a:srgbClr val="262626"/>
                        </a:solidFill>
                      </a:endParaRPr>
                    </a:p>
                  </a:txBody>
                  <a:tcPr marT="45725" marB="45725" marR="91450" marL="91450">
                    <a:solidFill>
                      <a:srgbClr val="3D83B4"/>
                    </a:solidFill>
                  </a:tcPr>
                </a:tc>
                <a:tc>
                  <a:txBody>
                    <a:bodyPr>
                      <a:noAutofit/>
                    </a:bodyPr>
                    <a:lstStyle/>
                    <a:p>
                      <a:pPr indent="0" lvl="0" marL="0" marR="0" rtl="0" algn="ctr">
                        <a:spcBef>
                          <a:spcPts val="0"/>
                        </a:spcBef>
                        <a:spcAft>
                          <a:spcPts val="0"/>
                        </a:spcAft>
                        <a:buNone/>
                      </a:pPr>
                      <a:r>
                        <a:rPr lang="en-US" sz="1800">
                          <a:solidFill>
                            <a:srgbClr val="262626"/>
                          </a:solidFill>
                        </a:rPr>
                        <a:t>Texas Instruments</a:t>
                      </a:r>
                      <a:endParaRPr>
                        <a:solidFill>
                          <a:srgbClr val="262626"/>
                        </a:solidFill>
                      </a:endParaRPr>
                    </a:p>
                  </a:txBody>
                  <a:tcPr marT="45725" marB="45725" marR="91450" marL="91450">
                    <a:solidFill>
                      <a:srgbClr val="3D83B4"/>
                    </a:solidFill>
                  </a:tcPr>
                </a:tc>
              </a:tr>
              <a:tr h="411475">
                <a:tc>
                  <a:txBody>
                    <a:bodyPr>
                      <a:noAutofit/>
                    </a:bodyPr>
                    <a:lstStyle/>
                    <a:p>
                      <a:pPr indent="0" lvl="0" marL="0" marR="0" rtl="0" algn="ctr">
                        <a:spcBef>
                          <a:spcPts val="0"/>
                        </a:spcBef>
                        <a:spcAft>
                          <a:spcPts val="0"/>
                        </a:spcAft>
                        <a:buNone/>
                      </a:pPr>
                      <a:r>
                        <a:rPr lang="en-US" sz="1800" u="none" cap="none" strike="noStrike">
                          <a:solidFill>
                            <a:srgbClr val="262626"/>
                          </a:solidFill>
                        </a:rPr>
                        <a:t>Price</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solidFill>
                            <a:srgbClr val="262626"/>
                          </a:solidFill>
                        </a:rPr>
                        <a:t>$</a:t>
                      </a:r>
                      <a:r>
                        <a:rPr lang="en-US" sz="1800">
                          <a:solidFill>
                            <a:srgbClr val="262626"/>
                          </a:solidFill>
                        </a:rPr>
                        <a:t>1.36</a:t>
                      </a:r>
                      <a:endParaRPr>
                        <a:solidFill>
                          <a:srgbClr val="262626"/>
                        </a:solidFill>
                      </a:endParaRPr>
                    </a:p>
                  </a:txBody>
                  <a:tcPr marT="45725" marB="45725" marR="91450" marL="91450"/>
                </a:tc>
              </a:tr>
              <a:tr h="408125">
                <a:tc>
                  <a:txBody>
                    <a:bodyPr>
                      <a:noAutofit/>
                    </a:bodyPr>
                    <a:lstStyle/>
                    <a:p>
                      <a:pPr indent="0" lvl="0" marL="0" marR="0" rtl="0" algn="ctr">
                        <a:spcBef>
                          <a:spcPts val="0"/>
                        </a:spcBef>
                        <a:spcAft>
                          <a:spcPts val="0"/>
                        </a:spcAft>
                        <a:buNone/>
                      </a:pPr>
                      <a:r>
                        <a:rPr lang="en-US" sz="1800">
                          <a:solidFill>
                            <a:srgbClr val="262626"/>
                          </a:solidFill>
                        </a:rPr>
                        <a:t>Output Current (A)</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000000"/>
                          </a:solidFill>
                        </a:rPr>
                        <a:t> 1.5</a:t>
                      </a:r>
                      <a:endParaRPr sz="1800">
                        <a:solidFill>
                          <a:srgbClr val="000000"/>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a:solidFill>
                            <a:srgbClr val="262626"/>
                          </a:solidFill>
                        </a:rPr>
                        <a:t>Quiescent Current (mA)</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262626"/>
                          </a:solidFill>
                        </a:rPr>
                        <a:t>6</a:t>
                      </a:r>
                      <a:endParaRPr>
                        <a:solidFill>
                          <a:srgbClr val="262626"/>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a:solidFill>
                            <a:srgbClr val="262626"/>
                          </a:solidFill>
                        </a:rPr>
                        <a:t>Efficiency (%)</a:t>
                      </a:r>
                      <a:endParaRPr sz="1800">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262626"/>
                          </a:solidFill>
                        </a:rPr>
                        <a:t>55</a:t>
                      </a:r>
                      <a:endParaRPr sz="1800">
                        <a:solidFill>
                          <a:srgbClr val="262626"/>
                        </a:solidFill>
                      </a:endParaRPr>
                    </a:p>
                  </a:txBody>
                  <a:tcPr marT="45725" marB="45725" marR="91450" marL="91450"/>
                </a:tc>
              </a:tr>
            </a:tbl>
          </a:graphicData>
        </a:graphic>
      </p:graphicFrame>
      <p:sp>
        <p:nvSpPr>
          <p:cNvPr id="409" name="Google Shape;409;p33"/>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21</a:t>
            </a:r>
            <a:endParaRPr sz="24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34"/>
          <p:cNvSpPr txBox="1"/>
          <p:nvPr>
            <p:ph type="title"/>
          </p:nvPr>
        </p:nvSpPr>
        <p:spPr>
          <a:xfrm>
            <a:off x="1097280" y="2104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Peripheral Considerations</a:t>
            </a:r>
            <a:endParaRPr/>
          </a:p>
        </p:txBody>
      </p:sp>
      <p:sp>
        <p:nvSpPr>
          <p:cNvPr id="415" name="Google Shape;415;p34"/>
          <p:cNvSpPr txBox="1"/>
          <p:nvPr/>
        </p:nvSpPr>
        <p:spPr>
          <a:xfrm>
            <a:off x="1260950" y="1790475"/>
            <a:ext cx="9753000" cy="82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The WiFi module needed for this project has to: Communicate via UART, uncomplicated setup, and a compact design.  </a:t>
            </a:r>
            <a:endParaRPr sz="1800">
              <a:latin typeface="Calibri"/>
              <a:ea typeface="Calibri"/>
              <a:cs typeface="Calibri"/>
              <a:sym typeface="Calibri"/>
            </a:endParaRPr>
          </a:p>
        </p:txBody>
      </p:sp>
      <p:graphicFrame>
        <p:nvGraphicFramePr>
          <p:cNvPr id="416" name="Google Shape;416;p34"/>
          <p:cNvGraphicFramePr/>
          <p:nvPr/>
        </p:nvGraphicFramePr>
        <p:xfrm>
          <a:off x="952500" y="2478650"/>
          <a:ext cx="3000000" cy="3000000"/>
        </p:xfrm>
        <a:graphic>
          <a:graphicData uri="http://schemas.openxmlformats.org/drawingml/2006/table">
            <a:tbl>
              <a:tblPr>
                <a:noFill/>
                <a:tableStyleId>{00E4B7A7-1649-415E-9F85-17A415B2E3DE}</a:tableStyleId>
              </a:tblPr>
              <a:tblGrid>
                <a:gridCol w="2057400"/>
                <a:gridCol w="2057400"/>
                <a:gridCol w="2057400"/>
                <a:gridCol w="2332550"/>
                <a:gridCol w="1782250"/>
              </a:tblGrid>
              <a:tr h="392850">
                <a:tc>
                  <a:txBody>
                    <a:bodyPr>
                      <a:noAutofit/>
                    </a:bodyPr>
                    <a:lstStyle/>
                    <a:p>
                      <a:pPr indent="0" lvl="0" marL="0" rtl="0" algn="ctr">
                        <a:spcBef>
                          <a:spcPts val="0"/>
                        </a:spcBef>
                        <a:spcAft>
                          <a:spcPts val="0"/>
                        </a:spcAft>
                        <a:buNone/>
                      </a:pPr>
                      <a:r>
                        <a:rPr b="1" lang="en-US" sz="1600">
                          <a:latin typeface="Calibri"/>
                          <a:ea typeface="Calibri"/>
                          <a:cs typeface="Calibri"/>
                          <a:sym typeface="Calibri"/>
                        </a:rPr>
                        <a:t>Manufacturer</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Device Name</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Voltage (V)</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Supply </a:t>
                      </a:r>
                      <a:r>
                        <a:rPr b="1" lang="en-US" sz="1600">
                          <a:latin typeface="Calibri"/>
                          <a:ea typeface="Calibri"/>
                          <a:cs typeface="Calibri"/>
                          <a:sym typeface="Calibri"/>
                        </a:rPr>
                        <a:t>Current (Amps)</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Security</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r>
              <a:tr h="396675">
                <a:tc>
                  <a:txBody>
                    <a:bodyPr>
                      <a:noAutofit/>
                    </a:bodyPr>
                    <a:lstStyle/>
                    <a:p>
                      <a:pPr indent="0" lvl="0" marL="0" rtl="0" algn="ctr">
                        <a:spcBef>
                          <a:spcPts val="0"/>
                        </a:spcBef>
                        <a:spcAft>
                          <a:spcPts val="0"/>
                        </a:spcAft>
                        <a:buNone/>
                      </a:pPr>
                      <a:r>
                        <a:rPr lang="en-US" sz="1600">
                          <a:latin typeface="Calibri"/>
                          <a:ea typeface="Calibri"/>
                          <a:cs typeface="Calibri"/>
                          <a:sym typeface="Calibri"/>
                        </a:rPr>
                        <a:t>ESPRESSIF</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ESP-8266-F</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3.3</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⋍0.08</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WPA/WPA2</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sz="1600">
                          <a:latin typeface="Calibri"/>
                          <a:ea typeface="Calibri"/>
                          <a:cs typeface="Calibri"/>
                          <a:sym typeface="Calibri"/>
                        </a:rPr>
                        <a:t>∗ESPRESSIF</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ESP-8266-01</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3.3</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⋍0.08</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WPA/WPA2</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bl>
          </a:graphicData>
        </a:graphic>
      </p:graphicFrame>
      <p:sp>
        <p:nvSpPr>
          <p:cNvPr id="417" name="Google Shape;417;p34"/>
          <p:cNvSpPr txBox="1"/>
          <p:nvPr/>
        </p:nvSpPr>
        <p:spPr>
          <a:xfrm>
            <a:off x="1250925" y="3796700"/>
            <a:ext cx="10462800" cy="6093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The mechanism to open the lockbox has to: Consume a moderate amount of power, effortless implementation, and a considerable size. </a:t>
            </a:r>
            <a:endParaRPr/>
          </a:p>
        </p:txBody>
      </p:sp>
      <p:graphicFrame>
        <p:nvGraphicFramePr>
          <p:cNvPr id="418" name="Google Shape;418;p34"/>
          <p:cNvGraphicFramePr/>
          <p:nvPr/>
        </p:nvGraphicFramePr>
        <p:xfrm>
          <a:off x="944825" y="4482300"/>
          <a:ext cx="3000000" cy="3000000"/>
        </p:xfrm>
        <a:graphic>
          <a:graphicData uri="http://schemas.openxmlformats.org/drawingml/2006/table">
            <a:tbl>
              <a:tblPr>
                <a:noFill/>
                <a:tableStyleId>{00E4B7A7-1649-415E-9F85-17A415B2E3DE}</a:tableStyleId>
              </a:tblPr>
              <a:tblGrid>
                <a:gridCol w="1952925"/>
                <a:gridCol w="1952925"/>
                <a:gridCol w="1772775"/>
                <a:gridCol w="2394275"/>
                <a:gridCol w="2214125"/>
              </a:tblGrid>
              <a:tr h="396200">
                <a:tc>
                  <a:txBody>
                    <a:bodyPr>
                      <a:noAutofit/>
                    </a:bodyPr>
                    <a:lstStyle/>
                    <a:p>
                      <a:pPr indent="0" lvl="0" marL="0" rtl="0" algn="ctr">
                        <a:spcBef>
                          <a:spcPts val="0"/>
                        </a:spcBef>
                        <a:spcAft>
                          <a:spcPts val="0"/>
                        </a:spcAft>
                        <a:buNone/>
                      </a:pPr>
                      <a:r>
                        <a:rPr b="1" lang="en-US" sz="1600">
                          <a:latin typeface="Calibri"/>
                          <a:ea typeface="Calibri"/>
                          <a:cs typeface="Calibri"/>
                          <a:sym typeface="Calibri"/>
                        </a:rPr>
                        <a:t>Manufacturer</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Part</a:t>
                      </a:r>
                      <a:r>
                        <a:rPr b="1" lang="en-US" sz="1600">
                          <a:latin typeface="Calibri"/>
                          <a:ea typeface="Calibri"/>
                          <a:cs typeface="Calibri"/>
                          <a:sym typeface="Calibri"/>
                        </a:rPr>
                        <a:t> Name</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Voltage (V)</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Peak</a:t>
                      </a:r>
                      <a:r>
                        <a:rPr b="1" lang="en-US" sz="1600">
                          <a:latin typeface="Calibri"/>
                          <a:ea typeface="Calibri"/>
                          <a:cs typeface="Calibri"/>
                          <a:sym typeface="Calibri"/>
                        </a:rPr>
                        <a:t> Current (Amps)</a:t>
                      </a:r>
                      <a:endParaRPr b="1" sz="1600">
                        <a:latin typeface="Calibri"/>
                        <a:ea typeface="Calibri"/>
                        <a:cs typeface="Calibri"/>
                        <a:sym typeface="Calibri"/>
                      </a:endParaRPr>
                    </a:p>
                    <a:p>
                      <a:pPr indent="0" lvl="0" marL="0" rtl="0" algn="ctr">
                        <a:spcBef>
                          <a:spcPts val="0"/>
                        </a:spcBef>
                        <a:spcAft>
                          <a:spcPts val="0"/>
                        </a:spcAft>
                        <a:buNone/>
                      </a:pPr>
                      <a:r>
                        <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Power (Watts)</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r>
              <a:tr h="396675">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a:t>
                      </a:r>
                      <a:r>
                        <a:rPr lang="en-US" sz="1600">
                          <a:latin typeface="Calibri"/>
                          <a:ea typeface="Calibri"/>
                          <a:cs typeface="Calibri"/>
                          <a:sym typeface="Calibri"/>
                        </a:rPr>
                        <a:t>TowerPro</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Font typeface="Arial"/>
                        <a:buNone/>
                      </a:pPr>
                      <a:r>
                        <a:rPr lang="en-US" sz="1600">
                          <a:solidFill>
                            <a:srgbClr val="262626"/>
                          </a:solidFill>
                          <a:latin typeface="Calibri"/>
                          <a:ea typeface="Calibri"/>
                          <a:cs typeface="Calibri"/>
                          <a:sym typeface="Calibri"/>
                        </a:rPr>
                        <a:t>SG-5010</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5</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⋍0.500</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2.5</a:t>
                      </a:r>
                      <a:endParaRPr sz="1600">
                        <a:solidFill>
                          <a:schemeClr val="dk1"/>
                        </a:solidFill>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sz="1600">
                          <a:latin typeface="Calibri"/>
                          <a:ea typeface="Calibri"/>
                          <a:cs typeface="Calibri"/>
                          <a:sym typeface="Calibri"/>
                        </a:rPr>
                        <a:t>AdaFruit</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Lock-style Solenoid</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12</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⋍0.650</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7.8</a:t>
                      </a:r>
                      <a:endParaRPr sz="1600">
                        <a:solidFill>
                          <a:schemeClr val="dk1"/>
                        </a:solidFill>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bl>
          </a:graphicData>
        </a:graphic>
      </p:graphicFrame>
      <p:pic>
        <p:nvPicPr>
          <p:cNvPr id="419" name="Google Shape;419;p34"/>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420" name="Google Shape;420;p34"/>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22</a:t>
            </a:r>
            <a:endParaRPr sz="24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35"/>
          <p:cNvSpPr txBox="1"/>
          <p:nvPr>
            <p:ph type="title"/>
          </p:nvPr>
        </p:nvSpPr>
        <p:spPr>
          <a:xfrm>
            <a:off x="1097280" y="2104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Peripheral Considerations (Continued)  </a:t>
            </a:r>
            <a:endParaRPr/>
          </a:p>
        </p:txBody>
      </p:sp>
      <p:sp>
        <p:nvSpPr>
          <p:cNvPr id="426" name="Google Shape;426;p35"/>
          <p:cNvSpPr txBox="1"/>
          <p:nvPr/>
        </p:nvSpPr>
        <p:spPr>
          <a:xfrm>
            <a:off x="1273800" y="1930025"/>
            <a:ext cx="8659500" cy="1248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The USB-Serial Converter is needed for this project to allow communication between the computer and our microcontroller.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This decision was based off of: Feasibility, number of components needed, and data communication speed.</a:t>
            </a:r>
            <a:endParaRPr sz="1800">
              <a:latin typeface="Calibri"/>
              <a:ea typeface="Calibri"/>
              <a:cs typeface="Calibri"/>
              <a:sym typeface="Calibri"/>
            </a:endParaRPr>
          </a:p>
        </p:txBody>
      </p:sp>
      <p:graphicFrame>
        <p:nvGraphicFramePr>
          <p:cNvPr id="427" name="Google Shape;427;p35"/>
          <p:cNvGraphicFramePr/>
          <p:nvPr/>
        </p:nvGraphicFramePr>
        <p:xfrm>
          <a:off x="952500" y="3397200"/>
          <a:ext cx="3000000" cy="3000000"/>
        </p:xfrm>
        <a:graphic>
          <a:graphicData uri="http://schemas.openxmlformats.org/drawingml/2006/table">
            <a:tbl>
              <a:tblPr>
                <a:noFill/>
                <a:tableStyleId>{00E4B7A7-1649-415E-9F85-17A415B2E3DE}</a:tableStyleId>
              </a:tblPr>
              <a:tblGrid>
                <a:gridCol w="1903000"/>
                <a:gridCol w="2031675"/>
                <a:gridCol w="1941600"/>
                <a:gridCol w="2448350"/>
                <a:gridCol w="1962375"/>
              </a:tblGrid>
              <a:tr h="392850">
                <a:tc>
                  <a:txBody>
                    <a:bodyPr>
                      <a:noAutofit/>
                    </a:bodyPr>
                    <a:lstStyle/>
                    <a:p>
                      <a:pPr indent="0" lvl="0" marL="0" rtl="0" algn="ctr">
                        <a:spcBef>
                          <a:spcPts val="0"/>
                        </a:spcBef>
                        <a:spcAft>
                          <a:spcPts val="0"/>
                        </a:spcAft>
                        <a:buNone/>
                      </a:pPr>
                      <a:r>
                        <a:rPr b="1" lang="en-US"/>
                        <a:t>Manufacturer</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Part Name</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Voltage (V)</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Supply Current (Amps)</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a:t>Clock Speed (MHz)</a:t>
                      </a:r>
                      <a:endParaRPr b="1"/>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r>
              <a:tr h="396675">
                <a:tc>
                  <a:txBody>
                    <a:bodyPr>
                      <a:noAutofit/>
                    </a:bodyPr>
                    <a:lstStyle/>
                    <a:p>
                      <a:pPr indent="0" lvl="0" marL="0" rtl="0" algn="ctr">
                        <a:spcBef>
                          <a:spcPts val="0"/>
                        </a:spcBef>
                        <a:spcAft>
                          <a:spcPts val="0"/>
                        </a:spcAft>
                        <a:buNone/>
                      </a:pPr>
                      <a:r>
                        <a:rPr lang="en-US" sz="1800">
                          <a:solidFill>
                            <a:schemeClr val="dk1"/>
                          </a:solidFill>
                          <a:latin typeface="Calibri"/>
                          <a:ea typeface="Calibri"/>
                          <a:cs typeface="Calibri"/>
                          <a:sym typeface="Calibri"/>
                        </a:rPr>
                        <a:t>∗</a:t>
                      </a:r>
                      <a:r>
                        <a:rPr lang="en-US" sz="1800">
                          <a:latin typeface="Calibri"/>
                          <a:ea typeface="Calibri"/>
                          <a:cs typeface="Calibri"/>
                          <a:sym typeface="Calibri"/>
                        </a:rPr>
                        <a:t>FTDI Chip</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800">
                          <a:latin typeface="Calibri"/>
                          <a:ea typeface="Calibri"/>
                          <a:cs typeface="Calibri"/>
                          <a:sym typeface="Calibri"/>
                        </a:rPr>
                        <a:t>FT232R</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800">
                          <a:latin typeface="Calibri"/>
                          <a:ea typeface="Calibri"/>
                          <a:cs typeface="Calibri"/>
                          <a:sym typeface="Calibri"/>
                        </a:rPr>
                        <a:t>5</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⋍.0.015</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48</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sz="1800">
                          <a:latin typeface="Calibri"/>
                          <a:ea typeface="Calibri"/>
                          <a:cs typeface="Calibri"/>
                          <a:sym typeface="Calibri"/>
                        </a:rPr>
                        <a:t>Texas Instruments</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800">
                          <a:latin typeface="Calibri"/>
                          <a:ea typeface="Calibri"/>
                          <a:cs typeface="Calibri"/>
                          <a:sym typeface="Calibri"/>
                        </a:rPr>
                        <a:t>TUSB3410</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800">
                          <a:latin typeface="Calibri"/>
                          <a:ea typeface="Calibri"/>
                          <a:cs typeface="Calibri"/>
                          <a:sym typeface="Calibri"/>
                        </a:rPr>
                        <a:t>3.6</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⋍.020</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24</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sz="1800">
                          <a:latin typeface="Calibri"/>
                          <a:ea typeface="Calibri"/>
                          <a:cs typeface="Calibri"/>
                          <a:sym typeface="Calibri"/>
                        </a:rPr>
                        <a:t>MicroChip</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800">
                          <a:latin typeface="Calibri"/>
                          <a:ea typeface="Calibri"/>
                          <a:cs typeface="Calibri"/>
                          <a:sym typeface="Calibri"/>
                        </a:rPr>
                        <a:t>MCP2200</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800">
                          <a:latin typeface="Calibri"/>
                          <a:ea typeface="Calibri"/>
                          <a:cs typeface="Calibri"/>
                          <a:sym typeface="Calibri"/>
                        </a:rPr>
                        <a:t>5</a:t>
                      </a:r>
                      <a:endParaRPr sz="18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⋍.0.015</a:t>
                      </a:r>
                      <a:endParaRPr sz="1800">
                        <a:solidFill>
                          <a:schemeClr val="dk1"/>
                        </a:solidFill>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800">
                          <a:solidFill>
                            <a:schemeClr val="dk1"/>
                          </a:solidFill>
                          <a:latin typeface="Calibri"/>
                          <a:ea typeface="Calibri"/>
                          <a:cs typeface="Calibri"/>
                          <a:sym typeface="Calibri"/>
                        </a:rPr>
                        <a:t>12</a:t>
                      </a:r>
                      <a:endParaRPr sz="1800">
                        <a:solidFill>
                          <a:schemeClr val="dk1"/>
                        </a:solidFill>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bl>
          </a:graphicData>
        </a:graphic>
      </p:graphicFrame>
      <p:pic>
        <p:nvPicPr>
          <p:cNvPr id="428" name="Google Shape;428;p35"/>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429" name="Google Shape;429;p35"/>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23</a:t>
            </a:r>
            <a:endParaRPr sz="24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pic>
        <p:nvPicPr>
          <p:cNvPr id="434" name="Google Shape;434;p36"/>
          <p:cNvPicPr preferRelativeResize="0"/>
          <p:nvPr/>
        </p:nvPicPr>
        <p:blipFill>
          <a:blip r:embed="rId3">
            <a:alphaModFix/>
          </a:blip>
          <a:stretch>
            <a:fillRect/>
          </a:stretch>
        </p:blipFill>
        <p:spPr>
          <a:xfrm>
            <a:off x="8815675" y="1963702"/>
            <a:ext cx="2280476" cy="1940979"/>
          </a:xfrm>
          <a:prstGeom prst="rect">
            <a:avLst/>
          </a:prstGeom>
          <a:noFill/>
          <a:ln>
            <a:noFill/>
          </a:ln>
        </p:spPr>
      </p:pic>
      <p:sp>
        <p:nvSpPr>
          <p:cNvPr id="435" name="Google Shape;435;p36"/>
          <p:cNvSpPr txBox="1"/>
          <p:nvPr>
            <p:ph type="title"/>
          </p:nvPr>
        </p:nvSpPr>
        <p:spPr>
          <a:xfrm>
            <a:off x="1097280" y="2104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Peripherals</a:t>
            </a:r>
            <a:endParaRPr/>
          </a:p>
        </p:txBody>
      </p:sp>
      <p:pic>
        <p:nvPicPr>
          <p:cNvPr id="436" name="Google Shape;436;p36"/>
          <p:cNvPicPr preferRelativeResize="0"/>
          <p:nvPr/>
        </p:nvPicPr>
        <p:blipFill rotWithShape="1">
          <a:blip r:embed="rId4">
            <a:alphaModFix/>
          </a:blip>
          <a:srcRect b="0" l="8273" r="0" t="0"/>
          <a:stretch/>
        </p:blipFill>
        <p:spPr>
          <a:xfrm rot="5400000">
            <a:off x="1276226" y="1768271"/>
            <a:ext cx="1922582" cy="2280484"/>
          </a:xfrm>
          <a:prstGeom prst="rect">
            <a:avLst/>
          </a:prstGeom>
          <a:noFill/>
          <a:ln>
            <a:noFill/>
          </a:ln>
        </p:spPr>
      </p:pic>
      <p:graphicFrame>
        <p:nvGraphicFramePr>
          <p:cNvPr id="437" name="Google Shape;437;p36"/>
          <p:cNvGraphicFramePr/>
          <p:nvPr/>
        </p:nvGraphicFramePr>
        <p:xfrm>
          <a:off x="445085" y="4202172"/>
          <a:ext cx="3000000" cy="3000000"/>
        </p:xfrm>
        <a:graphic>
          <a:graphicData uri="http://schemas.openxmlformats.org/drawingml/2006/table">
            <a:tbl>
              <a:tblPr bandRow="1" firstRow="1">
                <a:noFill/>
                <a:tableStyleId>{E18FE999-1CB5-4DB4-8247-8C9E0019A2B9}</a:tableStyleId>
              </a:tblPr>
              <a:tblGrid>
                <a:gridCol w="1731275"/>
                <a:gridCol w="1681775"/>
              </a:tblGrid>
              <a:tr h="411475">
                <a:tc>
                  <a:txBody>
                    <a:bodyPr>
                      <a:noAutofit/>
                    </a:bodyPr>
                    <a:lstStyle/>
                    <a:p>
                      <a:pPr indent="0" lvl="0" marL="0" marR="0" rtl="0" algn="ctr">
                        <a:spcBef>
                          <a:spcPts val="0"/>
                        </a:spcBef>
                        <a:spcAft>
                          <a:spcPts val="0"/>
                        </a:spcAft>
                        <a:buNone/>
                      </a:pPr>
                      <a:r>
                        <a:rPr b="1" lang="en-US" sz="1800" u="none" cap="none" strike="noStrike">
                          <a:solidFill>
                            <a:srgbClr val="262626"/>
                          </a:solidFill>
                        </a:rPr>
                        <a:t>Manufacturer</a:t>
                      </a:r>
                      <a:endParaRPr>
                        <a:solidFill>
                          <a:srgbClr val="262626"/>
                        </a:solidFill>
                      </a:endParaRPr>
                    </a:p>
                  </a:txBody>
                  <a:tcPr marT="45725" marB="45725" marR="91450" marL="91450">
                    <a:solidFill>
                      <a:srgbClr val="3D83B4"/>
                    </a:solidFill>
                  </a:tcPr>
                </a:tc>
                <a:tc>
                  <a:txBody>
                    <a:bodyPr>
                      <a:noAutofit/>
                    </a:bodyPr>
                    <a:lstStyle/>
                    <a:p>
                      <a:pPr indent="0" lvl="0" marL="0" marR="0" rtl="0" algn="ctr">
                        <a:spcBef>
                          <a:spcPts val="0"/>
                        </a:spcBef>
                        <a:spcAft>
                          <a:spcPts val="0"/>
                        </a:spcAft>
                        <a:buNone/>
                      </a:pPr>
                      <a:r>
                        <a:rPr lang="en-US" sz="1800" u="none" cap="none" strike="noStrike">
                          <a:solidFill>
                            <a:srgbClr val="262626"/>
                          </a:solidFill>
                        </a:rPr>
                        <a:t>ESPRESSIF</a:t>
                      </a:r>
                      <a:endParaRPr>
                        <a:solidFill>
                          <a:srgbClr val="262626"/>
                        </a:solidFill>
                      </a:endParaRPr>
                    </a:p>
                  </a:txBody>
                  <a:tcPr marT="45725" marB="45725" marR="91450" marL="91450">
                    <a:solidFill>
                      <a:srgbClr val="3D83B4"/>
                    </a:solidFill>
                  </a:tcPr>
                </a:tc>
              </a:tr>
              <a:tr h="411475">
                <a:tc>
                  <a:txBody>
                    <a:bodyPr>
                      <a:noAutofit/>
                    </a:bodyPr>
                    <a:lstStyle/>
                    <a:p>
                      <a:pPr indent="0" lvl="0" marL="0" marR="0" rtl="0" algn="ctr">
                        <a:spcBef>
                          <a:spcPts val="0"/>
                        </a:spcBef>
                        <a:spcAft>
                          <a:spcPts val="0"/>
                        </a:spcAft>
                        <a:buNone/>
                      </a:pPr>
                      <a:r>
                        <a:rPr lang="en-US" sz="1800" u="none" cap="none" strike="noStrike">
                          <a:solidFill>
                            <a:srgbClr val="262626"/>
                          </a:solidFill>
                        </a:rPr>
                        <a:t>Price</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solidFill>
                            <a:srgbClr val="262626"/>
                          </a:solidFill>
                        </a:rPr>
                        <a:t>$</a:t>
                      </a:r>
                      <a:r>
                        <a:rPr lang="en-US" sz="1800" u="none" cap="none" strike="noStrike">
                          <a:solidFill>
                            <a:srgbClr val="262626"/>
                          </a:solidFill>
                        </a:rPr>
                        <a:t>6.99</a:t>
                      </a:r>
                      <a:endParaRPr>
                        <a:solidFill>
                          <a:srgbClr val="262626"/>
                        </a:solidFill>
                      </a:endParaRPr>
                    </a:p>
                  </a:txBody>
                  <a:tcPr marT="45725" marB="45725" marR="91450" marL="91450"/>
                </a:tc>
              </a:tr>
              <a:tr h="408125">
                <a:tc>
                  <a:txBody>
                    <a:bodyPr>
                      <a:noAutofit/>
                    </a:bodyPr>
                    <a:lstStyle/>
                    <a:p>
                      <a:pPr indent="0" lvl="0" marL="0" marR="0" rtl="0" algn="ctr">
                        <a:spcBef>
                          <a:spcPts val="0"/>
                        </a:spcBef>
                        <a:spcAft>
                          <a:spcPts val="0"/>
                        </a:spcAft>
                        <a:buNone/>
                      </a:pPr>
                      <a:r>
                        <a:rPr lang="en-US" sz="1800">
                          <a:solidFill>
                            <a:srgbClr val="262626"/>
                          </a:solidFill>
                        </a:rPr>
                        <a:t>Part no.</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050">
                          <a:solidFill>
                            <a:srgbClr val="000000"/>
                          </a:solidFill>
                          <a:latin typeface="Arial"/>
                          <a:ea typeface="Arial"/>
                          <a:cs typeface="Arial"/>
                          <a:sym typeface="Arial"/>
                        </a:rPr>
                        <a:t> </a:t>
                      </a:r>
                      <a:r>
                        <a:rPr lang="en-US" sz="1800">
                          <a:solidFill>
                            <a:srgbClr val="000000"/>
                          </a:solidFill>
                        </a:rPr>
                        <a:t>ESP8266-01</a:t>
                      </a:r>
                      <a:endParaRPr sz="1800">
                        <a:solidFill>
                          <a:srgbClr val="000000"/>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u="none" cap="none" strike="noStrike">
                          <a:solidFill>
                            <a:srgbClr val="262626"/>
                          </a:solidFill>
                        </a:rPr>
                        <a:t>Range (</a:t>
                      </a:r>
                      <a:r>
                        <a:rPr lang="en-US" sz="1800">
                          <a:solidFill>
                            <a:srgbClr val="262626"/>
                          </a:solidFill>
                        </a:rPr>
                        <a:t>feet</a:t>
                      </a:r>
                      <a:r>
                        <a:rPr lang="en-US" sz="1800" u="none" cap="none" strike="noStrike">
                          <a:solidFill>
                            <a:srgbClr val="262626"/>
                          </a:solidFill>
                        </a:rPr>
                        <a:t>)</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262626"/>
                          </a:solidFill>
                        </a:rPr>
                        <a:t>≅65</a:t>
                      </a:r>
                      <a:endParaRPr>
                        <a:solidFill>
                          <a:srgbClr val="262626"/>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u="none" cap="none" strike="noStrike">
                          <a:solidFill>
                            <a:srgbClr val="262626"/>
                          </a:solidFill>
                        </a:rPr>
                        <a:t>Current (mA)</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262626"/>
                          </a:solidFill>
                        </a:rPr>
                        <a:t>&lt;</a:t>
                      </a:r>
                      <a:r>
                        <a:rPr lang="en-US" sz="1800" u="none" cap="none" strike="noStrike">
                          <a:solidFill>
                            <a:srgbClr val="262626"/>
                          </a:solidFill>
                        </a:rPr>
                        <a:t>150</a:t>
                      </a:r>
                      <a:endParaRPr>
                        <a:solidFill>
                          <a:srgbClr val="262626"/>
                        </a:solidFill>
                      </a:endParaRPr>
                    </a:p>
                  </a:txBody>
                  <a:tcPr marT="45725" marB="45725" marR="91450" marL="91450"/>
                </a:tc>
              </a:tr>
            </a:tbl>
          </a:graphicData>
        </a:graphic>
      </p:graphicFrame>
      <p:graphicFrame>
        <p:nvGraphicFramePr>
          <p:cNvPr id="438" name="Google Shape;438;p36"/>
          <p:cNvGraphicFramePr/>
          <p:nvPr/>
        </p:nvGraphicFramePr>
        <p:xfrm>
          <a:off x="4084674" y="4202172"/>
          <a:ext cx="3000000" cy="3000000"/>
        </p:xfrm>
        <a:graphic>
          <a:graphicData uri="http://schemas.openxmlformats.org/drawingml/2006/table">
            <a:tbl>
              <a:tblPr bandRow="1" firstRow="1">
                <a:noFill/>
                <a:tableStyleId>{E18FE999-1CB5-4DB4-8247-8C9E0019A2B9}</a:tableStyleId>
              </a:tblPr>
              <a:tblGrid>
                <a:gridCol w="1819375"/>
                <a:gridCol w="1767375"/>
              </a:tblGrid>
              <a:tr h="411475">
                <a:tc>
                  <a:txBody>
                    <a:bodyPr>
                      <a:noAutofit/>
                    </a:bodyPr>
                    <a:lstStyle/>
                    <a:p>
                      <a:pPr indent="0" lvl="0" marL="0" marR="0" rtl="0" algn="ctr">
                        <a:spcBef>
                          <a:spcPts val="0"/>
                        </a:spcBef>
                        <a:spcAft>
                          <a:spcPts val="0"/>
                        </a:spcAft>
                        <a:buNone/>
                      </a:pPr>
                      <a:r>
                        <a:rPr b="1" lang="en-US" sz="1800" u="none" cap="none" strike="noStrike">
                          <a:solidFill>
                            <a:srgbClr val="262626"/>
                          </a:solidFill>
                        </a:rPr>
                        <a:t>Manufacturer</a:t>
                      </a:r>
                      <a:endParaRPr>
                        <a:solidFill>
                          <a:srgbClr val="262626"/>
                        </a:solidFill>
                      </a:endParaRPr>
                    </a:p>
                  </a:txBody>
                  <a:tcPr marT="45725" marB="45725" marR="91450" marL="91450">
                    <a:solidFill>
                      <a:srgbClr val="3D83B4"/>
                    </a:solidFill>
                  </a:tcPr>
                </a:tc>
                <a:tc>
                  <a:txBody>
                    <a:bodyPr>
                      <a:noAutofit/>
                    </a:bodyPr>
                    <a:lstStyle/>
                    <a:p>
                      <a:pPr indent="0" lvl="0" marL="0" marR="0" rtl="0" algn="ctr">
                        <a:spcBef>
                          <a:spcPts val="0"/>
                        </a:spcBef>
                        <a:spcAft>
                          <a:spcPts val="0"/>
                        </a:spcAft>
                        <a:buNone/>
                      </a:pPr>
                      <a:r>
                        <a:rPr lang="en-US" sz="1800" u="none" cap="none" strike="noStrike">
                          <a:solidFill>
                            <a:srgbClr val="262626"/>
                          </a:solidFill>
                        </a:rPr>
                        <a:t>TowerPro</a:t>
                      </a:r>
                      <a:endParaRPr sz="1800" u="none" cap="none" strike="noStrike">
                        <a:solidFill>
                          <a:srgbClr val="262626"/>
                        </a:solidFill>
                      </a:endParaRPr>
                    </a:p>
                  </a:txBody>
                  <a:tcPr marT="45725" marB="45725" marR="91450" marL="91450">
                    <a:solidFill>
                      <a:srgbClr val="3D83B4"/>
                    </a:solidFill>
                  </a:tcPr>
                </a:tc>
              </a:tr>
              <a:tr h="411475">
                <a:tc>
                  <a:txBody>
                    <a:bodyPr>
                      <a:noAutofit/>
                    </a:bodyPr>
                    <a:lstStyle/>
                    <a:p>
                      <a:pPr indent="0" lvl="0" marL="0" marR="0" rtl="0" algn="ctr">
                        <a:spcBef>
                          <a:spcPts val="0"/>
                        </a:spcBef>
                        <a:spcAft>
                          <a:spcPts val="0"/>
                        </a:spcAft>
                        <a:buNone/>
                      </a:pPr>
                      <a:r>
                        <a:rPr lang="en-US" sz="1800" u="none" cap="none" strike="noStrike">
                          <a:solidFill>
                            <a:srgbClr val="262626"/>
                          </a:solidFill>
                        </a:rPr>
                        <a:t>Price</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solidFill>
                            <a:srgbClr val="262626"/>
                          </a:solidFill>
                        </a:rPr>
                        <a:t>$6.99</a:t>
                      </a:r>
                      <a:endParaRPr>
                        <a:solidFill>
                          <a:srgbClr val="262626"/>
                        </a:solidFill>
                      </a:endParaRPr>
                    </a:p>
                  </a:txBody>
                  <a:tcPr marT="45725" marB="45725" marR="91450" marL="91450"/>
                </a:tc>
              </a:tr>
              <a:tr h="408125">
                <a:tc>
                  <a:txBody>
                    <a:bodyPr>
                      <a:noAutofit/>
                    </a:bodyPr>
                    <a:lstStyle/>
                    <a:p>
                      <a:pPr indent="0" lvl="0" marL="0" marR="0" rtl="0" algn="ctr">
                        <a:spcBef>
                          <a:spcPts val="0"/>
                        </a:spcBef>
                        <a:spcAft>
                          <a:spcPts val="0"/>
                        </a:spcAft>
                        <a:buNone/>
                      </a:pPr>
                      <a:r>
                        <a:rPr lang="en-US" sz="1800">
                          <a:solidFill>
                            <a:srgbClr val="262626"/>
                          </a:solidFill>
                        </a:rPr>
                        <a:t>Part no.</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a:solidFill>
                            <a:srgbClr val="262626"/>
                          </a:solidFill>
                        </a:rPr>
                        <a:t>SG-5010</a:t>
                      </a:r>
                      <a:endParaRPr>
                        <a:solidFill>
                          <a:srgbClr val="262626"/>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u="none" cap="none" strike="noStrike">
                          <a:solidFill>
                            <a:srgbClr val="262626"/>
                          </a:solidFill>
                        </a:rPr>
                        <a:t>No. of pins</a:t>
                      </a:r>
                      <a:endParaRPr>
                        <a:solidFill>
                          <a:srgbClr val="262626"/>
                        </a:solidFill>
                      </a:endParaRPr>
                    </a:p>
                  </a:txBody>
                  <a:tcPr marT="45725" marB="45725" marR="91450" marL="91450"/>
                </a:tc>
                <a:tc>
                  <a:txBody>
                    <a:bodyPr>
                      <a:noAutofit/>
                    </a:bodyPr>
                    <a:lstStyle/>
                    <a:p>
                      <a:pPr indent="0" lvl="0" marL="0" marR="0" rtl="0" algn="ctr">
                        <a:spcBef>
                          <a:spcPts val="0"/>
                        </a:spcBef>
                        <a:spcAft>
                          <a:spcPts val="0"/>
                        </a:spcAft>
                        <a:buNone/>
                      </a:pPr>
                      <a:r>
                        <a:rPr lang="en-US" sz="1800" u="none" cap="none" strike="noStrike">
                          <a:solidFill>
                            <a:srgbClr val="262626"/>
                          </a:solidFill>
                        </a:rPr>
                        <a:t>3</a:t>
                      </a:r>
                      <a:endParaRPr>
                        <a:solidFill>
                          <a:srgbClr val="262626"/>
                        </a:solidFill>
                      </a:endParaRPr>
                    </a:p>
                  </a:txBody>
                  <a:tcPr marT="45725" marB="45725" marR="91450" marL="91450"/>
                </a:tc>
              </a:tr>
              <a:tr h="411475">
                <a:tc>
                  <a:txBody>
                    <a:bodyPr>
                      <a:noAutofit/>
                    </a:bodyPr>
                    <a:lstStyle/>
                    <a:p>
                      <a:pPr indent="0" lvl="0" marL="0" marR="0" rtl="0" algn="ctr">
                        <a:spcBef>
                          <a:spcPts val="0"/>
                        </a:spcBef>
                        <a:spcAft>
                          <a:spcPts val="0"/>
                        </a:spcAft>
                        <a:buNone/>
                      </a:pPr>
                      <a:r>
                        <a:rPr lang="en-US" sz="1800">
                          <a:solidFill>
                            <a:srgbClr val="262626"/>
                          </a:solidFill>
                        </a:rPr>
                        <a:t>Current (Amps)</a:t>
                      </a:r>
                      <a:endParaRPr>
                        <a:solidFill>
                          <a:srgbClr val="262626"/>
                        </a:solidFill>
                      </a:endParaRPr>
                    </a:p>
                  </a:txBody>
                  <a:tcPr marT="45725" marB="45725" marR="91450" marL="91450"/>
                </a:tc>
                <a:tc>
                  <a:txBody>
                    <a:bodyPr>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⋍0.500</a:t>
                      </a:r>
                      <a:endParaRPr sz="1800" u="none" cap="none" strike="noStrike">
                        <a:solidFill>
                          <a:srgbClr val="262626"/>
                        </a:solidFill>
                      </a:endParaRPr>
                    </a:p>
                  </a:txBody>
                  <a:tcPr marT="45725" marB="45725" marR="91450" marL="91450"/>
                </a:tc>
              </a:tr>
            </a:tbl>
          </a:graphicData>
        </a:graphic>
      </p:graphicFrame>
      <p:graphicFrame>
        <p:nvGraphicFramePr>
          <p:cNvPr id="439" name="Google Shape;439;p36"/>
          <p:cNvGraphicFramePr/>
          <p:nvPr/>
        </p:nvGraphicFramePr>
        <p:xfrm>
          <a:off x="7889059" y="4202171"/>
          <a:ext cx="3000000" cy="3000000"/>
        </p:xfrm>
        <a:graphic>
          <a:graphicData uri="http://schemas.openxmlformats.org/drawingml/2006/table">
            <a:tbl>
              <a:tblPr bandRow="1" firstRow="1">
                <a:noFill/>
                <a:tableStyleId>{E18FE999-1CB5-4DB4-8247-8C9E0019A2B9}</a:tableStyleId>
              </a:tblPr>
              <a:tblGrid>
                <a:gridCol w="2060900"/>
                <a:gridCol w="2086100"/>
              </a:tblGrid>
              <a:tr h="395425">
                <a:tc>
                  <a:txBody>
                    <a:bodyPr>
                      <a:noAutofit/>
                    </a:bodyPr>
                    <a:lstStyle/>
                    <a:p>
                      <a:pPr indent="0" lvl="0" marL="0" marR="0" rtl="0" algn="ctr">
                        <a:spcBef>
                          <a:spcPts val="0"/>
                        </a:spcBef>
                        <a:spcAft>
                          <a:spcPts val="0"/>
                        </a:spcAft>
                        <a:buNone/>
                      </a:pPr>
                      <a:r>
                        <a:rPr b="1" lang="en-US" sz="1800" u="none" cap="none" strike="noStrike">
                          <a:solidFill>
                            <a:srgbClr val="000000"/>
                          </a:solidFill>
                        </a:rPr>
                        <a:t>Manufacturer</a:t>
                      </a:r>
                      <a:endParaRPr>
                        <a:solidFill>
                          <a:srgbClr val="000000"/>
                        </a:solidFill>
                      </a:endParaRPr>
                    </a:p>
                  </a:txBody>
                  <a:tcPr marT="45725" marB="45725" marR="91450" marL="91450">
                    <a:solidFill>
                      <a:srgbClr val="3D83B4"/>
                    </a:solidFill>
                  </a:tcPr>
                </a:tc>
                <a:tc>
                  <a:txBody>
                    <a:bodyPr>
                      <a:noAutofit/>
                    </a:bodyPr>
                    <a:lstStyle/>
                    <a:p>
                      <a:pPr indent="0" lvl="0" marL="0" marR="0" rtl="0" algn="ctr">
                        <a:spcBef>
                          <a:spcPts val="0"/>
                        </a:spcBef>
                        <a:spcAft>
                          <a:spcPts val="0"/>
                        </a:spcAft>
                        <a:buNone/>
                      </a:pPr>
                      <a:r>
                        <a:rPr lang="en-US" sz="1800">
                          <a:solidFill>
                            <a:srgbClr val="000000"/>
                          </a:solidFill>
                        </a:rPr>
                        <a:t>FTDI Chips</a:t>
                      </a:r>
                      <a:endParaRPr>
                        <a:solidFill>
                          <a:srgbClr val="000000"/>
                        </a:solidFill>
                      </a:endParaRPr>
                    </a:p>
                  </a:txBody>
                  <a:tcPr marT="45725" marB="45725" marR="91450" marL="91450">
                    <a:solidFill>
                      <a:srgbClr val="3D83B4"/>
                    </a:solidFill>
                  </a:tcPr>
                </a:tc>
              </a:tr>
              <a:tr h="395425">
                <a:tc>
                  <a:txBody>
                    <a:bodyPr>
                      <a:noAutofit/>
                    </a:bodyPr>
                    <a:lstStyle/>
                    <a:p>
                      <a:pPr indent="0" lvl="0" marL="0" marR="0" rtl="0" algn="ctr">
                        <a:spcBef>
                          <a:spcPts val="0"/>
                        </a:spcBef>
                        <a:spcAft>
                          <a:spcPts val="0"/>
                        </a:spcAft>
                        <a:buNone/>
                      </a:pPr>
                      <a:r>
                        <a:rPr lang="en-US" sz="1700" u="none" cap="none" strike="noStrike">
                          <a:solidFill>
                            <a:srgbClr val="000000"/>
                          </a:solidFill>
                        </a:rPr>
                        <a:t>Price</a:t>
                      </a:r>
                      <a:endParaRPr sz="1700">
                        <a:solidFill>
                          <a:srgbClr val="000000"/>
                        </a:solidFill>
                      </a:endParaRPr>
                    </a:p>
                  </a:txBody>
                  <a:tcPr marT="45725" marB="45725" marR="91450" marL="91450"/>
                </a:tc>
                <a:tc>
                  <a:txBody>
                    <a:bodyPr>
                      <a:noAutofit/>
                    </a:bodyPr>
                    <a:lstStyle/>
                    <a:p>
                      <a:pPr indent="0" lvl="0" marL="0" marR="0" rtl="0" algn="ctr">
                        <a:spcBef>
                          <a:spcPts val="0"/>
                        </a:spcBef>
                        <a:spcAft>
                          <a:spcPts val="0"/>
                        </a:spcAft>
                        <a:buNone/>
                      </a:pPr>
                      <a:r>
                        <a:rPr lang="en-US" sz="1700" u="none" cap="none" strike="noStrike">
                          <a:solidFill>
                            <a:srgbClr val="000000"/>
                          </a:solidFill>
                        </a:rPr>
                        <a:t>$</a:t>
                      </a:r>
                      <a:r>
                        <a:rPr lang="en-US" sz="1700">
                          <a:solidFill>
                            <a:srgbClr val="000000"/>
                          </a:solidFill>
                        </a:rPr>
                        <a:t>4.50</a:t>
                      </a:r>
                      <a:endParaRPr sz="1700">
                        <a:solidFill>
                          <a:srgbClr val="000000"/>
                        </a:solidFill>
                      </a:endParaRPr>
                    </a:p>
                  </a:txBody>
                  <a:tcPr marT="45725" marB="45725" marR="91450" marL="91450"/>
                </a:tc>
              </a:tr>
              <a:tr h="472325">
                <a:tc>
                  <a:txBody>
                    <a:bodyPr>
                      <a:noAutofit/>
                    </a:bodyPr>
                    <a:lstStyle/>
                    <a:p>
                      <a:pPr indent="0" lvl="0" marL="0" marR="0" rtl="0" algn="ctr">
                        <a:spcBef>
                          <a:spcPts val="0"/>
                        </a:spcBef>
                        <a:spcAft>
                          <a:spcPts val="0"/>
                        </a:spcAft>
                        <a:buNone/>
                      </a:pPr>
                      <a:r>
                        <a:rPr lang="en-US" sz="1700">
                          <a:solidFill>
                            <a:srgbClr val="000000"/>
                          </a:solidFill>
                        </a:rPr>
                        <a:t>Part no.</a:t>
                      </a:r>
                      <a:endParaRPr sz="1700">
                        <a:solidFill>
                          <a:srgbClr val="000000"/>
                        </a:solidFill>
                      </a:endParaRPr>
                    </a:p>
                  </a:txBody>
                  <a:tcPr marT="45725" marB="45725" marR="91450" marL="91450"/>
                </a:tc>
                <a:tc>
                  <a:txBody>
                    <a:bodyPr>
                      <a:noAutofit/>
                    </a:bodyPr>
                    <a:lstStyle/>
                    <a:p>
                      <a:pPr indent="0" lvl="0" marL="0" rtl="0" algn="ctr">
                        <a:lnSpc>
                          <a:spcPct val="110000"/>
                        </a:lnSpc>
                        <a:spcBef>
                          <a:spcPts val="200"/>
                        </a:spcBef>
                        <a:spcAft>
                          <a:spcPts val="700"/>
                        </a:spcAft>
                        <a:buSzPts val="1100"/>
                        <a:buNone/>
                      </a:pPr>
                      <a:r>
                        <a:rPr lang="en-US" sz="1700">
                          <a:solidFill>
                            <a:schemeClr val="dk1"/>
                          </a:solidFill>
                        </a:rPr>
                        <a:t>FT232RL-REEL</a:t>
                      </a:r>
                      <a:endParaRPr sz="1700">
                        <a:solidFill>
                          <a:srgbClr val="000000"/>
                        </a:solidFill>
                      </a:endParaRPr>
                    </a:p>
                  </a:txBody>
                  <a:tcPr marT="45725" marB="45725" marR="91450" marL="91450"/>
                </a:tc>
              </a:tr>
              <a:tr h="395425">
                <a:tc>
                  <a:txBody>
                    <a:bodyPr>
                      <a:noAutofit/>
                    </a:bodyPr>
                    <a:lstStyle/>
                    <a:p>
                      <a:pPr indent="0" lvl="0" marL="0" marR="0" rtl="0" algn="ctr">
                        <a:spcBef>
                          <a:spcPts val="0"/>
                        </a:spcBef>
                        <a:spcAft>
                          <a:spcPts val="0"/>
                        </a:spcAft>
                        <a:buNone/>
                      </a:pPr>
                      <a:r>
                        <a:rPr lang="en-US" sz="1700" u="none" cap="none" strike="noStrike">
                          <a:solidFill>
                            <a:srgbClr val="000000"/>
                          </a:solidFill>
                        </a:rPr>
                        <a:t>No. of pins</a:t>
                      </a:r>
                      <a:endParaRPr sz="1700">
                        <a:solidFill>
                          <a:srgbClr val="000000"/>
                        </a:solidFill>
                      </a:endParaRPr>
                    </a:p>
                  </a:txBody>
                  <a:tcPr marT="45725" marB="45725" marR="91450" marL="91450"/>
                </a:tc>
                <a:tc>
                  <a:txBody>
                    <a:bodyPr>
                      <a:noAutofit/>
                    </a:bodyPr>
                    <a:lstStyle/>
                    <a:p>
                      <a:pPr indent="0" lvl="0" marL="0" marR="0" rtl="0" algn="ctr">
                        <a:spcBef>
                          <a:spcPts val="0"/>
                        </a:spcBef>
                        <a:spcAft>
                          <a:spcPts val="0"/>
                        </a:spcAft>
                        <a:buNone/>
                      </a:pPr>
                      <a:r>
                        <a:rPr lang="en-US" sz="1700">
                          <a:solidFill>
                            <a:srgbClr val="000000"/>
                          </a:solidFill>
                        </a:rPr>
                        <a:t>28</a:t>
                      </a:r>
                      <a:endParaRPr sz="1700">
                        <a:solidFill>
                          <a:srgbClr val="000000"/>
                        </a:solidFill>
                      </a:endParaRPr>
                    </a:p>
                  </a:txBody>
                  <a:tcPr marT="45725" marB="45725" marR="91450" marL="91450"/>
                </a:tc>
              </a:tr>
              <a:tr h="395425">
                <a:tc>
                  <a:txBody>
                    <a:bodyPr>
                      <a:noAutofit/>
                    </a:bodyPr>
                    <a:lstStyle/>
                    <a:p>
                      <a:pPr indent="0" lvl="0" marL="0" marR="0" rtl="0" algn="ctr">
                        <a:spcBef>
                          <a:spcPts val="0"/>
                        </a:spcBef>
                        <a:spcAft>
                          <a:spcPts val="0"/>
                        </a:spcAft>
                        <a:buNone/>
                      </a:pPr>
                      <a:r>
                        <a:rPr lang="en-US" sz="1700" u="none" cap="none" strike="noStrike">
                          <a:solidFill>
                            <a:srgbClr val="000000"/>
                          </a:solidFill>
                        </a:rPr>
                        <a:t>Current (mA)</a:t>
                      </a:r>
                      <a:endParaRPr sz="1700">
                        <a:solidFill>
                          <a:srgbClr val="000000"/>
                        </a:solidFill>
                      </a:endParaRPr>
                    </a:p>
                  </a:txBody>
                  <a:tcPr marT="45725" marB="45725" marR="91450" marL="91450"/>
                </a:tc>
                <a:tc>
                  <a:txBody>
                    <a:bodyPr>
                      <a:noAutofit/>
                    </a:bodyPr>
                    <a:lstStyle/>
                    <a:p>
                      <a:pPr indent="0" lvl="0" marL="0" marR="0" rtl="0" algn="ctr">
                        <a:spcBef>
                          <a:spcPts val="0"/>
                        </a:spcBef>
                        <a:spcAft>
                          <a:spcPts val="0"/>
                        </a:spcAft>
                        <a:buNone/>
                      </a:pPr>
                      <a:r>
                        <a:rPr lang="en-US" sz="1700">
                          <a:solidFill>
                            <a:srgbClr val="000000"/>
                          </a:solidFill>
                        </a:rPr>
                        <a:t>15</a:t>
                      </a:r>
                      <a:endParaRPr sz="1700">
                        <a:solidFill>
                          <a:srgbClr val="000000"/>
                        </a:solidFill>
                      </a:endParaRPr>
                    </a:p>
                  </a:txBody>
                  <a:tcPr marT="45725" marB="45725" marR="91450" marL="91450"/>
                </a:tc>
              </a:tr>
            </a:tbl>
          </a:graphicData>
        </a:graphic>
      </p:graphicFrame>
      <p:pic>
        <p:nvPicPr>
          <p:cNvPr id="440" name="Google Shape;440;p36"/>
          <p:cNvPicPr preferRelativeResize="0"/>
          <p:nvPr/>
        </p:nvPicPr>
        <p:blipFill rotWithShape="1">
          <a:blip r:embed="rId5">
            <a:alphaModFix/>
          </a:blip>
          <a:srcRect b="20590" l="0" r="59352" t="0"/>
          <a:stretch/>
        </p:blipFill>
        <p:spPr>
          <a:xfrm>
            <a:off x="11440150" y="158325"/>
            <a:ext cx="595900" cy="788525"/>
          </a:xfrm>
          <a:prstGeom prst="rect">
            <a:avLst/>
          </a:prstGeom>
          <a:noFill/>
          <a:ln>
            <a:noFill/>
          </a:ln>
        </p:spPr>
      </p:pic>
      <p:sp>
        <p:nvSpPr>
          <p:cNvPr id="441" name="Google Shape;441;p36"/>
          <p:cNvSpPr txBox="1"/>
          <p:nvPr/>
        </p:nvSpPr>
        <p:spPr>
          <a:xfrm>
            <a:off x="1097275" y="3503200"/>
            <a:ext cx="14154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FFFFFF"/>
                </a:solidFill>
              </a:rPr>
              <a:t>WiFi Module</a:t>
            </a:r>
            <a:endParaRPr b="1" sz="1600">
              <a:solidFill>
                <a:srgbClr val="FFFFFF"/>
              </a:solidFill>
            </a:endParaRPr>
          </a:p>
        </p:txBody>
      </p:sp>
      <p:grpSp>
        <p:nvGrpSpPr>
          <p:cNvPr id="442" name="Google Shape;442;p36"/>
          <p:cNvGrpSpPr/>
          <p:nvPr/>
        </p:nvGrpSpPr>
        <p:grpSpPr>
          <a:xfrm>
            <a:off x="4665200" y="1940100"/>
            <a:ext cx="2533839" cy="1960900"/>
            <a:chOff x="4741400" y="1940100"/>
            <a:chExt cx="2533839" cy="1960900"/>
          </a:xfrm>
        </p:grpSpPr>
        <p:pic>
          <p:nvPicPr>
            <p:cNvPr id="443" name="Google Shape;443;p36"/>
            <p:cNvPicPr preferRelativeResize="0"/>
            <p:nvPr/>
          </p:nvPicPr>
          <p:blipFill rotWithShape="1">
            <a:blip r:embed="rId6">
              <a:alphaModFix/>
            </a:blip>
            <a:srcRect b="22224" l="0" r="0" t="21367"/>
            <a:stretch/>
          </p:blipFill>
          <p:spPr>
            <a:xfrm>
              <a:off x="4824650" y="1940100"/>
              <a:ext cx="2450589" cy="1901955"/>
            </a:xfrm>
            <a:prstGeom prst="rect">
              <a:avLst/>
            </a:prstGeom>
            <a:noFill/>
            <a:ln>
              <a:noFill/>
            </a:ln>
          </p:spPr>
        </p:pic>
        <p:sp>
          <p:nvSpPr>
            <p:cNvPr id="444" name="Google Shape;444;p36"/>
            <p:cNvSpPr txBox="1"/>
            <p:nvPr/>
          </p:nvSpPr>
          <p:spPr>
            <a:xfrm>
              <a:off x="4741400" y="3489400"/>
              <a:ext cx="18345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FFFFFF"/>
                  </a:solidFill>
                </a:rPr>
                <a:t>Servo Motor</a:t>
              </a:r>
              <a:endParaRPr b="1" sz="1600">
                <a:solidFill>
                  <a:srgbClr val="FFFFFF"/>
                </a:solidFill>
              </a:endParaRPr>
            </a:p>
          </p:txBody>
        </p:sp>
      </p:grpSp>
      <p:sp>
        <p:nvSpPr>
          <p:cNvPr id="445" name="Google Shape;445;p36"/>
          <p:cNvSpPr txBox="1"/>
          <p:nvPr/>
        </p:nvSpPr>
        <p:spPr>
          <a:xfrm>
            <a:off x="8815675" y="3536200"/>
            <a:ext cx="16983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FFFFFF"/>
                </a:solidFill>
                <a:latin typeface="Calibri"/>
                <a:ea typeface="Calibri"/>
                <a:cs typeface="Calibri"/>
                <a:sym typeface="Calibri"/>
              </a:rPr>
              <a:t>USB-Serial</a:t>
            </a:r>
            <a:endParaRPr b="1" sz="1800">
              <a:solidFill>
                <a:srgbClr val="FFFFFF"/>
              </a:solidFill>
              <a:latin typeface="Calibri"/>
              <a:ea typeface="Calibri"/>
              <a:cs typeface="Calibri"/>
              <a:sym typeface="Calibri"/>
            </a:endParaRPr>
          </a:p>
        </p:txBody>
      </p:sp>
      <p:sp>
        <p:nvSpPr>
          <p:cNvPr id="446" name="Google Shape;446;p36"/>
          <p:cNvSpPr txBox="1"/>
          <p:nvPr/>
        </p:nvSpPr>
        <p:spPr>
          <a:xfrm>
            <a:off x="4606300" y="1878550"/>
            <a:ext cx="2676300" cy="78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1.59”x0.807”x1.49”</a:t>
            </a:r>
            <a:endParaRPr b="1" sz="1600">
              <a:solidFill>
                <a:srgbClr val="FFFFFF"/>
              </a:solidFill>
              <a:latin typeface="Calibri"/>
              <a:ea typeface="Calibri"/>
              <a:cs typeface="Calibri"/>
              <a:sym typeface="Calibri"/>
            </a:endParaRPr>
          </a:p>
          <a:p>
            <a:pPr indent="0" lvl="0" marL="0" rtl="0" algn="ctr">
              <a:spcBef>
                <a:spcPts val="0"/>
              </a:spcBef>
              <a:spcAft>
                <a:spcPts val="0"/>
              </a:spcAft>
              <a:buNone/>
            </a:pPr>
            <a:r>
              <a:rPr b="1" lang="en-US" sz="1600">
                <a:solidFill>
                  <a:srgbClr val="FFFFFF"/>
                </a:solidFill>
                <a:latin typeface="Calibri"/>
                <a:ea typeface="Calibri"/>
                <a:cs typeface="Calibri"/>
                <a:sym typeface="Calibri"/>
              </a:rPr>
              <a:t>LxWxH</a:t>
            </a:r>
            <a:endParaRPr b="1" sz="1600">
              <a:solidFill>
                <a:srgbClr val="FFFFFF"/>
              </a:solidFill>
              <a:latin typeface="Calibri"/>
              <a:ea typeface="Calibri"/>
              <a:cs typeface="Calibri"/>
              <a:sym typeface="Calibri"/>
            </a:endParaRPr>
          </a:p>
        </p:txBody>
      </p:sp>
      <p:sp>
        <p:nvSpPr>
          <p:cNvPr id="447" name="Google Shape;447;p36"/>
          <p:cNvSpPr txBox="1"/>
          <p:nvPr/>
        </p:nvSpPr>
        <p:spPr>
          <a:xfrm>
            <a:off x="1551925" y="1878550"/>
            <a:ext cx="1597500" cy="78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0.976”</a:t>
            </a:r>
            <a:r>
              <a:rPr b="1" lang="en-US" sz="1600">
                <a:solidFill>
                  <a:srgbClr val="FFFFFF"/>
                </a:solidFill>
                <a:latin typeface="Calibri"/>
                <a:ea typeface="Calibri"/>
                <a:cs typeface="Calibri"/>
                <a:sym typeface="Calibri"/>
              </a:rPr>
              <a:t>x0.563”</a:t>
            </a:r>
            <a:endParaRPr b="1" sz="1600">
              <a:solidFill>
                <a:srgbClr val="FFFFFF"/>
              </a:solidFill>
              <a:latin typeface="Calibri"/>
              <a:ea typeface="Calibri"/>
              <a:cs typeface="Calibri"/>
              <a:sym typeface="Calibri"/>
            </a:endParaRPr>
          </a:p>
          <a:p>
            <a:pPr indent="0" lvl="0" marL="0" rtl="0" algn="ctr">
              <a:spcBef>
                <a:spcPts val="0"/>
              </a:spcBef>
              <a:spcAft>
                <a:spcPts val="0"/>
              </a:spcAft>
              <a:buNone/>
            </a:pPr>
            <a:r>
              <a:rPr b="1" lang="en-US" sz="1600">
                <a:solidFill>
                  <a:srgbClr val="FFFFFF"/>
                </a:solidFill>
                <a:latin typeface="Calibri"/>
                <a:ea typeface="Calibri"/>
                <a:cs typeface="Calibri"/>
                <a:sym typeface="Calibri"/>
              </a:rPr>
              <a:t>LxW</a:t>
            </a:r>
            <a:endParaRPr b="1" sz="1600">
              <a:solidFill>
                <a:srgbClr val="FFFFFF"/>
              </a:solidFill>
              <a:latin typeface="Calibri"/>
              <a:ea typeface="Calibri"/>
              <a:cs typeface="Calibri"/>
              <a:sym typeface="Calibri"/>
            </a:endParaRPr>
          </a:p>
        </p:txBody>
      </p:sp>
      <p:sp>
        <p:nvSpPr>
          <p:cNvPr id="448" name="Google Shape;448;p36"/>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24</a:t>
            </a:r>
            <a:endParaRPr sz="2400">
              <a:solidFill>
                <a:srgbClr val="FFFFFF"/>
              </a:solidFill>
            </a:endParaRPr>
          </a:p>
        </p:txBody>
      </p:sp>
      <p:cxnSp>
        <p:nvCxnSpPr>
          <p:cNvPr id="449" name="Google Shape;449;p36"/>
          <p:cNvCxnSpPr/>
          <p:nvPr/>
        </p:nvCxnSpPr>
        <p:spPr>
          <a:xfrm flipH="1">
            <a:off x="9188850" y="2213100"/>
            <a:ext cx="1567800" cy="5400"/>
          </a:xfrm>
          <a:prstGeom prst="straightConnector1">
            <a:avLst/>
          </a:prstGeom>
          <a:noFill/>
          <a:ln cap="flat" cmpd="sng" w="31750">
            <a:solidFill>
              <a:srgbClr val="000000"/>
            </a:solidFill>
            <a:prstDash val="solid"/>
            <a:miter lim="800000"/>
            <a:headEnd len="med" w="med" type="triangle"/>
            <a:tailEnd len="med" w="med" type="triangle"/>
          </a:ln>
        </p:spPr>
      </p:cxnSp>
      <p:cxnSp>
        <p:nvCxnSpPr>
          <p:cNvPr id="450" name="Google Shape;450;p36"/>
          <p:cNvCxnSpPr/>
          <p:nvPr/>
        </p:nvCxnSpPr>
        <p:spPr>
          <a:xfrm>
            <a:off x="10846700" y="2148750"/>
            <a:ext cx="0" cy="1338000"/>
          </a:xfrm>
          <a:prstGeom prst="straightConnector1">
            <a:avLst/>
          </a:prstGeom>
          <a:noFill/>
          <a:ln cap="flat" cmpd="sng" w="31750">
            <a:solidFill>
              <a:srgbClr val="000000"/>
            </a:solidFill>
            <a:prstDash val="solid"/>
            <a:miter lim="800000"/>
            <a:headEnd len="med" w="med" type="triangle"/>
            <a:tailEnd len="med" w="med" type="triangle"/>
          </a:ln>
        </p:spPr>
      </p:cxnSp>
      <p:sp>
        <p:nvSpPr>
          <p:cNvPr id="451" name="Google Shape;451;p36"/>
          <p:cNvSpPr txBox="1"/>
          <p:nvPr/>
        </p:nvSpPr>
        <p:spPr>
          <a:xfrm>
            <a:off x="9461971" y="1937800"/>
            <a:ext cx="1123500" cy="3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0.406”</a:t>
            </a:r>
            <a:endParaRPr b="1" sz="1600">
              <a:solidFill>
                <a:srgbClr val="FFFFFF"/>
              </a:solidFill>
              <a:latin typeface="Calibri"/>
              <a:ea typeface="Calibri"/>
              <a:cs typeface="Calibri"/>
              <a:sym typeface="Calibri"/>
            </a:endParaRPr>
          </a:p>
        </p:txBody>
      </p:sp>
      <p:sp>
        <p:nvSpPr>
          <p:cNvPr id="452" name="Google Shape;452;p36"/>
          <p:cNvSpPr txBox="1"/>
          <p:nvPr/>
        </p:nvSpPr>
        <p:spPr>
          <a:xfrm rot="5400000">
            <a:off x="10025546" y="2631800"/>
            <a:ext cx="1123500" cy="3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0.307”</a:t>
            </a:r>
            <a:endParaRPr b="1" sz="1600">
              <a:solidFill>
                <a:srgbClr val="FFFFFF"/>
              </a:solidFill>
              <a:latin typeface="Calibri"/>
              <a:ea typeface="Calibri"/>
              <a:cs typeface="Calibri"/>
              <a:sym typeface="Calibri"/>
            </a:endParaRPr>
          </a:p>
        </p:txBody>
      </p:sp>
      <p:sp>
        <p:nvSpPr>
          <p:cNvPr id="453" name="Google Shape;453;p36"/>
          <p:cNvSpPr txBox="1"/>
          <p:nvPr/>
        </p:nvSpPr>
        <p:spPr>
          <a:xfrm>
            <a:off x="9758075" y="2136900"/>
            <a:ext cx="836100" cy="1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FFFF"/>
                </a:solidFill>
              </a:rPr>
              <a:t>LXW</a:t>
            </a:r>
            <a:endParaRPr b="1">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37"/>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Microcontroller Selection</a:t>
            </a:r>
            <a:endParaRPr/>
          </a:p>
        </p:txBody>
      </p:sp>
      <p:sp>
        <p:nvSpPr>
          <p:cNvPr id="459" name="Google Shape;459;p37"/>
          <p:cNvSpPr txBox="1"/>
          <p:nvPr/>
        </p:nvSpPr>
        <p:spPr>
          <a:xfrm>
            <a:off x="1349125" y="1873775"/>
            <a:ext cx="9693600" cy="15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Selection Criteria: </a:t>
            </a:r>
            <a:endParaRPr sz="20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Ease of interfacing with peripheral devices.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Multiple Universal Asynchronous Receiver-Transmitter (UART) ports (At least 2).</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Large number of I/O lines.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Low Current Consumption.</a:t>
            </a:r>
            <a:endParaRPr sz="1800">
              <a:latin typeface="Calibri"/>
              <a:ea typeface="Calibri"/>
              <a:cs typeface="Calibri"/>
              <a:sym typeface="Calibri"/>
            </a:endParaRPr>
          </a:p>
          <a:p>
            <a:pPr indent="0" lvl="0" marL="914400" rtl="0" algn="l">
              <a:spcBef>
                <a:spcPts val="0"/>
              </a:spcBef>
              <a:spcAft>
                <a:spcPts val="0"/>
              </a:spcAft>
              <a:buNone/>
            </a:pPr>
            <a:r>
              <a:t/>
            </a:r>
            <a:endParaRPr sz="1800">
              <a:latin typeface="Calibri"/>
              <a:ea typeface="Calibri"/>
              <a:cs typeface="Calibri"/>
              <a:sym typeface="Calibri"/>
            </a:endParaRPr>
          </a:p>
        </p:txBody>
      </p:sp>
      <p:graphicFrame>
        <p:nvGraphicFramePr>
          <p:cNvPr id="460" name="Google Shape;460;p37"/>
          <p:cNvGraphicFramePr/>
          <p:nvPr/>
        </p:nvGraphicFramePr>
        <p:xfrm>
          <a:off x="952500" y="3657600"/>
          <a:ext cx="3000000" cy="3000000"/>
        </p:xfrm>
        <a:graphic>
          <a:graphicData uri="http://schemas.openxmlformats.org/drawingml/2006/table">
            <a:tbl>
              <a:tblPr>
                <a:noFill/>
                <a:tableStyleId>{00E4B7A7-1649-415E-9F85-17A415B2E3DE}</a:tableStyleId>
              </a:tblPr>
              <a:tblGrid>
                <a:gridCol w="2164200"/>
                <a:gridCol w="2164200"/>
                <a:gridCol w="2164200"/>
                <a:gridCol w="2164200"/>
                <a:gridCol w="2164200"/>
              </a:tblGrid>
              <a:tr h="392850">
                <a:tc>
                  <a:txBody>
                    <a:bodyPr>
                      <a:noAutofit/>
                    </a:bodyPr>
                    <a:lstStyle/>
                    <a:p>
                      <a:pPr indent="0" lvl="0" marL="0" rtl="0" algn="ctr">
                        <a:spcBef>
                          <a:spcPts val="0"/>
                        </a:spcBef>
                        <a:spcAft>
                          <a:spcPts val="0"/>
                        </a:spcAft>
                        <a:buNone/>
                      </a:pPr>
                      <a:r>
                        <a:rPr b="1" lang="en-US" sz="1600">
                          <a:latin typeface="Calibri"/>
                          <a:ea typeface="Calibri"/>
                          <a:cs typeface="Calibri"/>
                          <a:sym typeface="Calibri"/>
                        </a:rPr>
                        <a:t>Manufacturer</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Part</a:t>
                      </a:r>
                      <a:r>
                        <a:rPr b="1" lang="en-US" sz="1600">
                          <a:latin typeface="Calibri"/>
                          <a:ea typeface="Calibri"/>
                          <a:cs typeface="Calibri"/>
                          <a:sym typeface="Calibri"/>
                        </a:rPr>
                        <a:t> Name</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 Supply Voltage</a:t>
                      </a:r>
                      <a:r>
                        <a:rPr b="1" lang="en-US" sz="1600">
                          <a:latin typeface="Calibri"/>
                          <a:ea typeface="Calibri"/>
                          <a:cs typeface="Calibri"/>
                          <a:sym typeface="Calibri"/>
                        </a:rPr>
                        <a:t> (Volts)</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Supply Current (Amps)</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c>
                  <a:txBody>
                    <a:bodyPr>
                      <a:noAutofit/>
                    </a:bodyPr>
                    <a:lstStyle/>
                    <a:p>
                      <a:pPr indent="0" lvl="0" marL="0" rtl="0" algn="ctr">
                        <a:spcBef>
                          <a:spcPts val="0"/>
                        </a:spcBef>
                        <a:spcAft>
                          <a:spcPts val="0"/>
                        </a:spcAft>
                        <a:buNone/>
                      </a:pPr>
                      <a:r>
                        <a:rPr b="1" lang="en-US" sz="1600">
                          <a:latin typeface="Calibri"/>
                          <a:ea typeface="Calibri"/>
                          <a:cs typeface="Calibri"/>
                          <a:sym typeface="Calibri"/>
                        </a:rPr>
                        <a:t>Number of UART Ports</a:t>
                      </a:r>
                      <a:endParaRPr b="1"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3D83B4"/>
                    </a:solidFill>
                  </a:tcPr>
                </a:tc>
              </a:tr>
              <a:tr h="396675">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a:t>
                      </a:r>
                      <a:r>
                        <a:rPr lang="en-US" sz="1600">
                          <a:latin typeface="Calibri"/>
                          <a:ea typeface="Calibri"/>
                          <a:cs typeface="Calibri"/>
                          <a:sym typeface="Calibri"/>
                        </a:rPr>
                        <a:t>Atmel</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ATMEGA2560-16AUR</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5</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0.55</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4</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sz="1600">
                          <a:latin typeface="Calibri"/>
                          <a:ea typeface="Calibri"/>
                          <a:cs typeface="Calibri"/>
                          <a:sym typeface="Calibri"/>
                        </a:rPr>
                        <a:t>Atmel</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ATMEGA328PB-AUR</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5</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0.4</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1</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r h="396675">
                <a:tc>
                  <a:txBody>
                    <a:bodyPr>
                      <a:noAutofit/>
                    </a:bodyPr>
                    <a:lstStyle/>
                    <a:p>
                      <a:pPr indent="0" lvl="0" marL="0" rtl="0" algn="ctr">
                        <a:spcBef>
                          <a:spcPts val="0"/>
                        </a:spcBef>
                        <a:spcAft>
                          <a:spcPts val="0"/>
                        </a:spcAft>
                        <a:buNone/>
                      </a:pPr>
                      <a:r>
                        <a:rPr lang="en-US" sz="1600">
                          <a:latin typeface="Calibri"/>
                          <a:ea typeface="Calibri"/>
                          <a:cs typeface="Calibri"/>
                          <a:sym typeface="Calibri"/>
                        </a:rPr>
                        <a:t>Texas Instruments</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MSP430FR5994IPNR</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3.3</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0.5</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c>
                  <a:txBody>
                    <a:bodyPr>
                      <a:noAutofit/>
                    </a:bodyPr>
                    <a:lstStyle/>
                    <a:p>
                      <a:pPr indent="0" lvl="0" marL="0" rtl="0" algn="ctr">
                        <a:spcBef>
                          <a:spcPts val="0"/>
                        </a:spcBef>
                        <a:spcAft>
                          <a:spcPts val="0"/>
                        </a:spcAft>
                        <a:buNone/>
                      </a:pPr>
                      <a:r>
                        <a:rPr lang="en-US" sz="1600">
                          <a:latin typeface="Calibri"/>
                          <a:ea typeface="Calibri"/>
                          <a:cs typeface="Calibri"/>
                          <a:sym typeface="Calibri"/>
                        </a:rPr>
                        <a:t>4</a:t>
                      </a:r>
                      <a:endParaRPr sz="1600">
                        <a:latin typeface="Calibri"/>
                        <a:ea typeface="Calibri"/>
                        <a:cs typeface="Calibri"/>
                        <a:sym typeface="Calibri"/>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0E0E0"/>
                    </a:solidFill>
                  </a:tcPr>
                </a:tc>
              </a:tr>
            </a:tbl>
          </a:graphicData>
        </a:graphic>
      </p:graphicFrame>
      <p:pic>
        <p:nvPicPr>
          <p:cNvPr id="461" name="Google Shape;461;p37"/>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462" name="Google Shape;462;p37"/>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25</a:t>
            </a:r>
            <a:endParaRPr sz="24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pic>
        <p:nvPicPr>
          <p:cNvPr id="467" name="Google Shape;467;p38"/>
          <p:cNvPicPr preferRelativeResize="0"/>
          <p:nvPr/>
        </p:nvPicPr>
        <p:blipFill rotWithShape="1">
          <a:blip r:embed="rId3">
            <a:alphaModFix/>
          </a:blip>
          <a:srcRect b="0" l="-5755" r="-11464" t="0"/>
          <a:stretch/>
        </p:blipFill>
        <p:spPr>
          <a:xfrm>
            <a:off x="8286225" y="1802000"/>
            <a:ext cx="1924825" cy="2018901"/>
          </a:xfrm>
          <a:prstGeom prst="rect">
            <a:avLst/>
          </a:prstGeom>
          <a:noFill/>
          <a:ln>
            <a:noFill/>
          </a:ln>
        </p:spPr>
      </p:pic>
      <p:sp>
        <p:nvSpPr>
          <p:cNvPr id="468" name="Google Shape;468;p3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Microcontroller Selection</a:t>
            </a:r>
            <a:endParaRPr/>
          </a:p>
        </p:txBody>
      </p:sp>
      <p:sp>
        <p:nvSpPr>
          <p:cNvPr id="469" name="Google Shape;469;p38"/>
          <p:cNvSpPr txBox="1"/>
          <p:nvPr/>
        </p:nvSpPr>
        <p:spPr>
          <a:xfrm>
            <a:off x="1286675" y="1994350"/>
            <a:ext cx="5545500" cy="14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alibri"/>
                <a:ea typeface="Calibri"/>
                <a:cs typeface="Calibri"/>
                <a:sym typeface="Calibri"/>
              </a:rPr>
              <a:t>The ATMEGA2560 was selected due to having: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Sufficient amount of Universal Asynchronous Receiver-Transmitter (UART) ports.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Consumes a generous amount of power, 2.75 Watts.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Numerous amount of I/O Pins.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Allows for smooth communication between peripherals.</a:t>
            </a:r>
            <a:endParaRPr sz="1800">
              <a:latin typeface="Calibri"/>
              <a:ea typeface="Calibri"/>
              <a:cs typeface="Calibri"/>
              <a:sym typeface="Calibri"/>
            </a:endParaRPr>
          </a:p>
        </p:txBody>
      </p:sp>
      <p:sp>
        <p:nvSpPr>
          <p:cNvPr id="470" name="Google Shape;470;p38"/>
          <p:cNvSpPr txBox="1"/>
          <p:nvPr/>
        </p:nvSpPr>
        <p:spPr>
          <a:xfrm>
            <a:off x="8380749" y="3402400"/>
            <a:ext cx="18303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FFFFFF"/>
                </a:solidFill>
                <a:latin typeface="Calibri"/>
                <a:ea typeface="Calibri"/>
                <a:cs typeface="Calibri"/>
                <a:sym typeface="Calibri"/>
              </a:rPr>
              <a:t>ATMEGA2560</a:t>
            </a:r>
            <a:endParaRPr b="1" sz="1800">
              <a:solidFill>
                <a:srgbClr val="FFFFFF"/>
              </a:solidFill>
              <a:latin typeface="Calibri"/>
              <a:ea typeface="Calibri"/>
              <a:cs typeface="Calibri"/>
              <a:sym typeface="Calibri"/>
            </a:endParaRPr>
          </a:p>
        </p:txBody>
      </p:sp>
      <p:graphicFrame>
        <p:nvGraphicFramePr>
          <p:cNvPr id="471" name="Google Shape;471;p38"/>
          <p:cNvGraphicFramePr/>
          <p:nvPr/>
        </p:nvGraphicFramePr>
        <p:xfrm>
          <a:off x="7008684" y="3832021"/>
          <a:ext cx="3000000" cy="3000000"/>
        </p:xfrm>
        <a:graphic>
          <a:graphicData uri="http://schemas.openxmlformats.org/drawingml/2006/table">
            <a:tbl>
              <a:tblPr bandRow="1" firstRow="1">
                <a:noFill/>
                <a:tableStyleId>{E18FE999-1CB5-4DB4-8247-8C9E0019A2B9}</a:tableStyleId>
              </a:tblPr>
              <a:tblGrid>
                <a:gridCol w="2060900"/>
                <a:gridCol w="2086100"/>
              </a:tblGrid>
              <a:tr h="395425">
                <a:tc>
                  <a:txBody>
                    <a:bodyPr>
                      <a:noAutofit/>
                    </a:bodyPr>
                    <a:lstStyle/>
                    <a:p>
                      <a:pPr indent="0" lvl="0" marL="0" marR="0" rtl="0" algn="ctr">
                        <a:spcBef>
                          <a:spcPts val="0"/>
                        </a:spcBef>
                        <a:spcAft>
                          <a:spcPts val="0"/>
                        </a:spcAft>
                        <a:buNone/>
                      </a:pPr>
                      <a:r>
                        <a:rPr b="1" lang="en-US" sz="1800" u="none" cap="none" strike="noStrike">
                          <a:solidFill>
                            <a:srgbClr val="000000"/>
                          </a:solidFill>
                        </a:rPr>
                        <a:t>Manufacturer</a:t>
                      </a:r>
                      <a:endParaRPr>
                        <a:solidFill>
                          <a:srgbClr val="000000"/>
                        </a:solidFill>
                      </a:endParaRPr>
                    </a:p>
                  </a:txBody>
                  <a:tcPr marT="45725" marB="45725" marR="91450" marL="91450">
                    <a:solidFill>
                      <a:srgbClr val="3D83B4"/>
                    </a:solidFill>
                  </a:tcPr>
                </a:tc>
                <a:tc>
                  <a:txBody>
                    <a:bodyPr>
                      <a:noAutofit/>
                    </a:bodyPr>
                    <a:lstStyle/>
                    <a:p>
                      <a:pPr indent="0" lvl="0" marL="0" marR="0" rtl="0" algn="ctr">
                        <a:spcBef>
                          <a:spcPts val="0"/>
                        </a:spcBef>
                        <a:spcAft>
                          <a:spcPts val="0"/>
                        </a:spcAft>
                        <a:buNone/>
                      </a:pPr>
                      <a:r>
                        <a:rPr lang="en-US" sz="1800">
                          <a:solidFill>
                            <a:srgbClr val="000000"/>
                          </a:solidFill>
                        </a:rPr>
                        <a:t>ATMEL</a:t>
                      </a:r>
                      <a:endParaRPr>
                        <a:solidFill>
                          <a:srgbClr val="000000"/>
                        </a:solidFill>
                      </a:endParaRPr>
                    </a:p>
                  </a:txBody>
                  <a:tcPr marT="45725" marB="45725" marR="91450" marL="91450">
                    <a:solidFill>
                      <a:srgbClr val="3D83B4"/>
                    </a:solidFill>
                  </a:tcPr>
                </a:tc>
              </a:tr>
              <a:tr h="395425">
                <a:tc>
                  <a:txBody>
                    <a:bodyPr>
                      <a:noAutofit/>
                    </a:bodyPr>
                    <a:lstStyle/>
                    <a:p>
                      <a:pPr indent="0" lvl="0" marL="0" marR="0" rtl="0" algn="ctr">
                        <a:spcBef>
                          <a:spcPts val="0"/>
                        </a:spcBef>
                        <a:spcAft>
                          <a:spcPts val="0"/>
                        </a:spcAft>
                        <a:buNone/>
                      </a:pPr>
                      <a:r>
                        <a:rPr lang="en-US" sz="1700" u="none" cap="none" strike="noStrike">
                          <a:solidFill>
                            <a:srgbClr val="000000"/>
                          </a:solidFill>
                        </a:rPr>
                        <a:t>Price</a:t>
                      </a:r>
                      <a:endParaRPr sz="1700">
                        <a:solidFill>
                          <a:srgbClr val="000000"/>
                        </a:solidFill>
                      </a:endParaRPr>
                    </a:p>
                  </a:txBody>
                  <a:tcPr marT="45725" marB="45725" marR="91450" marL="91450"/>
                </a:tc>
                <a:tc>
                  <a:txBody>
                    <a:bodyPr>
                      <a:noAutofit/>
                    </a:bodyPr>
                    <a:lstStyle/>
                    <a:p>
                      <a:pPr indent="0" lvl="0" marL="0" marR="0" rtl="0" algn="ctr">
                        <a:spcBef>
                          <a:spcPts val="0"/>
                        </a:spcBef>
                        <a:spcAft>
                          <a:spcPts val="0"/>
                        </a:spcAft>
                        <a:buNone/>
                      </a:pPr>
                      <a:r>
                        <a:rPr lang="en-US" sz="1700" u="none" cap="none" strike="noStrike">
                          <a:solidFill>
                            <a:srgbClr val="000000"/>
                          </a:solidFill>
                        </a:rPr>
                        <a:t>$</a:t>
                      </a:r>
                      <a:r>
                        <a:rPr lang="en-US" sz="1700">
                          <a:solidFill>
                            <a:srgbClr val="000000"/>
                          </a:solidFill>
                        </a:rPr>
                        <a:t>12.35</a:t>
                      </a:r>
                      <a:endParaRPr sz="1700">
                        <a:solidFill>
                          <a:srgbClr val="000000"/>
                        </a:solidFill>
                      </a:endParaRPr>
                    </a:p>
                  </a:txBody>
                  <a:tcPr marT="45725" marB="45725" marR="91450" marL="91450"/>
                </a:tc>
              </a:tr>
              <a:tr h="472325">
                <a:tc>
                  <a:txBody>
                    <a:bodyPr>
                      <a:noAutofit/>
                    </a:bodyPr>
                    <a:lstStyle/>
                    <a:p>
                      <a:pPr indent="0" lvl="0" marL="0" marR="0" rtl="0" algn="ctr">
                        <a:spcBef>
                          <a:spcPts val="0"/>
                        </a:spcBef>
                        <a:spcAft>
                          <a:spcPts val="0"/>
                        </a:spcAft>
                        <a:buNone/>
                      </a:pPr>
                      <a:r>
                        <a:rPr lang="en-US" sz="1700">
                          <a:solidFill>
                            <a:srgbClr val="000000"/>
                          </a:solidFill>
                        </a:rPr>
                        <a:t>Part no.</a:t>
                      </a:r>
                      <a:endParaRPr sz="1700">
                        <a:solidFill>
                          <a:srgbClr val="000000"/>
                        </a:solidFill>
                      </a:endParaRPr>
                    </a:p>
                  </a:txBody>
                  <a:tcPr marT="45725" marB="45725" marR="91450" marL="91450"/>
                </a:tc>
                <a:tc>
                  <a:txBody>
                    <a:bodyPr>
                      <a:noAutofit/>
                    </a:bodyPr>
                    <a:lstStyle/>
                    <a:p>
                      <a:pPr indent="0" lvl="0" marL="0" rtl="0" algn="ctr">
                        <a:spcBef>
                          <a:spcPts val="0"/>
                        </a:spcBef>
                        <a:spcAft>
                          <a:spcPts val="0"/>
                        </a:spcAft>
                        <a:buClr>
                          <a:schemeClr val="dk1"/>
                        </a:buClr>
                        <a:buSzPts val="1100"/>
                        <a:buFont typeface="Arial"/>
                        <a:buNone/>
                      </a:pPr>
                      <a:r>
                        <a:rPr lang="en-US" sz="1700">
                          <a:solidFill>
                            <a:schemeClr val="dk1"/>
                          </a:solidFill>
                        </a:rPr>
                        <a:t>ATMEGA2560-16AUR</a:t>
                      </a:r>
                      <a:endParaRPr sz="1800">
                        <a:solidFill>
                          <a:srgbClr val="000000"/>
                        </a:solidFill>
                      </a:endParaRPr>
                    </a:p>
                  </a:txBody>
                  <a:tcPr marT="45725" marB="45725" marR="91450" marL="91450"/>
                </a:tc>
              </a:tr>
              <a:tr h="395425">
                <a:tc>
                  <a:txBody>
                    <a:bodyPr>
                      <a:noAutofit/>
                    </a:bodyPr>
                    <a:lstStyle/>
                    <a:p>
                      <a:pPr indent="0" lvl="0" marL="0" marR="0" rtl="0" algn="ctr">
                        <a:spcBef>
                          <a:spcPts val="0"/>
                        </a:spcBef>
                        <a:spcAft>
                          <a:spcPts val="0"/>
                        </a:spcAft>
                        <a:buNone/>
                      </a:pPr>
                      <a:r>
                        <a:rPr lang="en-US" sz="1700" u="none" cap="none" strike="noStrike">
                          <a:solidFill>
                            <a:srgbClr val="000000"/>
                          </a:solidFill>
                        </a:rPr>
                        <a:t>No. of pins</a:t>
                      </a:r>
                      <a:endParaRPr sz="1700">
                        <a:solidFill>
                          <a:srgbClr val="000000"/>
                        </a:solidFill>
                      </a:endParaRPr>
                    </a:p>
                  </a:txBody>
                  <a:tcPr marT="45725" marB="45725" marR="91450" marL="91450"/>
                </a:tc>
                <a:tc>
                  <a:txBody>
                    <a:bodyPr>
                      <a:noAutofit/>
                    </a:bodyPr>
                    <a:lstStyle/>
                    <a:p>
                      <a:pPr indent="0" lvl="0" marL="0" marR="0" rtl="0" algn="ctr">
                        <a:spcBef>
                          <a:spcPts val="0"/>
                        </a:spcBef>
                        <a:spcAft>
                          <a:spcPts val="0"/>
                        </a:spcAft>
                        <a:buNone/>
                      </a:pPr>
                      <a:r>
                        <a:rPr lang="en-US" sz="1700">
                          <a:solidFill>
                            <a:srgbClr val="000000"/>
                          </a:solidFill>
                        </a:rPr>
                        <a:t>100</a:t>
                      </a:r>
                      <a:endParaRPr sz="1700">
                        <a:solidFill>
                          <a:srgbClr val="000000"/>
                        </a:solidFill>
                      </a:endParaRPr>
                    </a:p>
                  </a:txBody>
                  <a:tcPr marT="45725" marB="45725" marR="91450" marL="91450"/>
                </a:tc>
              </a:tr>
              <a:tr h="395425">
                <a:tc>
                  <a:txBody>
                    <a:bodyPr>
                      <a:noAutofit/>
                    </a:bodyPr>
                    <a:lstStyle/>
                    <a:p>
                      <a:pPr indent="0" lvl="0" marL="0" marR="0" rtl="0" algn="ctr">
                        <a:spcBef>
                          <a:spcPts val="0"/>
                        </a:spcBef>
                        <a:spcAft>
                          <a:spcPts val="0"/>
                        </a:spcAft>
                        <a:buNone/>
                      </a:pPr>
                      <a:r>
                        <a:rPr lang="en-US" sz="1700">
                          <a:solidFill>
                            <a:srgbClr val="000000"/>
                          </a:solidFill>
                        </a:rPr>
                        <a:t>Clock Speed (MHz)</a:t>
                      </a:r>
                      <a:endParaRPr sz="1700" u="none" cap="none" strike="noStrike">
                        <a:solidFill>
                          <a:srgbClr val="000000"/>
                        </a:solidFill>
                      </a:endParaRPr>
                    </a:p>
                  </a:txBody>
                  <a:tcPr marT="45725" marB="45725" marR="91450" marL="91450"/>
                </a:tc>
                <a:tc>
                  <a:txBody>
                    <a:bodyPr>
                      <a:noAutofit/>
                    </a:bodyPr>
                    <a:lstStyle/>
                    <a:p>
                      <a:pPr indent="0" lvl="0" marL="0" marR="0" rtl="0" algn="ctr">
                        <a:spcBef>
                          <a:spcPts val="0"/>
                        </a:spcBef>
                        <a:spcAft>
                          <a:spcPts val="0"/>
                        </a:spcAft>
                        <a:buNone/>
                      </a:pPr>
                      <a:r>
                        <a:rPr lang="en-US" sz="1700">
                          <a:solidFill>
                            <a:srgbClr val="000000"/>
                          </a:solidFill>
                        </a:rPr>
                        <a:t>16</a:t>
                      </a:r>
                      <a:endParaRPr sz="1700">
                        <a:solidFill>
                          <a:srgbClr val="000000"/>
                        </a:solidFill>
                      </a:endParaRPr>
                    </a:p>
                  </a:txBody>
                  <a:tcPr marT="45725" marB="45725" marR="91450" marL="91450"/>
                </a:tc>
              </a:tr>
              <a:tr h="395425">
                <a:tc>
                  <a:txBody>
                    <a:bodyPr>
                      <a:noAutofit/>
                    </a:bodyPr>
                    <a:lstStyle/>
                    <a:p>
                      <a:pPr indent="0" lvl="0" marL="0" marR="0" rtl="0" algn="ctr">
                        <a:spcBef>
                          <a:spcPts val="0"/>
                        </a:spcBef>
                        <a:spcAft>
                          <a:spcPts val="0"/>
                        </a:spcAft>
                        <a:buNone/>
                      </a:pPr>
                      <a:r>
                        <a:rPr lang="en-US" sz="1700">
                          <a:solidFill>
                            <a:srgbClr val="000000"/>
                          </a:solidFill>
                        </a:rPr>
                        <a:t>Main Memory (KB)</a:t>
                      </a:r>
                      <a:endParaRPr sz="1700">
                        <a:solidFill>
                          <a:srgbClr val="000000"/>
                        </a:solidFill>
                      </a:endParaRPr>
                    </a:p>
                  </a:txBody>
                  <a:tcPr marT="45725" marB="45725" marR="91450" marL="91450"/>
                </a:tc>
                <a:tc>
                  <a:txBody>
                    <a:bodyPr>
                      <a:noAutofit/>
                    </a:bodyPr>
                    <a:lstStyle/>
                    <a:p>
                      <a:pPr indent="0" lvl="0" marL="0" marR="0" rtl="0" algn="ctr">
                        <a:spcBef>
                          <a:spcPts val="0"/>
                        </a:spcBef>
                        <a:spcAft>
                          <a:spcPts val="0"/>
                        </a:spcAft>
                        <a:buNone/>
                      </a:pPr>
                      <a:r>
                        <a:rPr lang="en-US" sz="1700">
                          <a:solidFill>
                            <a:srgbClr val="000000"/>
                          </a:solidFill>
                        </a:rPr>
                        <a:t>256</a:t>
                      </a:r>
                      <a:endParaRPr sz="1700">
                        <a:solidFill>
                          <a:srgbClr val="000000"/>
                        </a:solidFill>
                      </a:endParaRPr>
                    </a:p>
                  </a:txBody>
                  <a:tcPr marT="45725" marB="45725" marR="91450" marL="91450"/>
                </a:tc>
              </a:tr>
            </a:tbl>
          </a:graphicData>
        </a:graphic>
      </p:graphicFrame>
      <p:pic>
        <p:nvPicPr>
          <p:cNvPr id="472" name="Google Shape;472;p38"/>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473" name="Google Shape;473;p38"/>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26</a:t>
            </a:r>
            <a:endParaRPr sz="2400">
              <a:solidFill>
                <a:srgbClr val="FFFFFF"/>
              </a:solidFill>
            </a:endParaRPr>
          </a:p>
        </p:txBody>
      </p:sp>
      <p:cxnSp>
        <p:nvCxnSpPr>
          <p:cNvPr id="474" name="Google Shape;474;p38"/>
          <p:cNvCxnSpPr/>
          <p:nvPr/>
        </p:nvCxnSpPr>
        <p:spPr>
          <a:xfrm flipH="1">
            <a:off x="8504625" y="2058675"/>
            <a:ext cx="1402800" cy="12600"/>
          </a:xfrm>
          <a:prstGeom prst="straightConnector1">
            <a:avLst/>
          </a:prstGeom>
          <a:noFill/>
          <a:ln cap="flat" cmpd="sng" w="31750">
            <a:solidFill>
              <a:srgbClr val="000000"/>
            </a:solidFill>
            <a:prstDash val="solid"/>
            <a:miter lim="800000"/>
            <a:headEnd len="med" w="med" type="triangle"/>
            <a:tailEnd len="med" w="med" type="triangle"/>
          </a:ln>
        </p:spPr>
      </p:cxnSp>
      <p:sp>
        <p:nvSpPr>
          <p:cNvPr id="475" name="Google Shape;475;p38"/>
          <p:cNvSpPr txBox="1"/>
          <p:nvPr/>
        </p:nvSpPr>
        <p:spPr>
          <a:xfrm>
            <a:off x="8734146" y="1737400"/>
            <a:ext cx="1123500" cy="3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0.639”</a:t>
            </a:r>
            <a:endParaRPr b="1" sz="1600">
              <a:solidFill>
                <a:srgbClr val="FFFFFF"/>
              </a:solidFill>
              <a:latin typeface="Calibri"/>
              <a:ea typeface="Calibri"/>
              <a:cs typeface="Calibri"/>
              <a:sym typeface="Calibri"/>
            </a:endParaRPr>
          </a:p>
        </p:txBody>
      </p:sp>
      <p:cxnSp>
        <p:nvCxnSpPr>
          <p:cNvPr id="476" name="Google Shape;476;p38"/>
          <p:cNvCxnSpPr/>
          <p:nvPr/>
        </p:nvCxnSpPr>
        <p:spPr>
          <a:xfrm rot="10800000">
            <a:off x="9855846" y="2097250"/>
            <a:ext cx="38700" cy="1441200"/>
          </a:xfrm>
          <a:prstGeom prst="straightConnector1">
            <a:avLst/>
          </a:prstGeom>
          <a:noFill/>
          <a:ln cap="flat" cmpd="sng" w="31750">
            <a:solidFill>
              <a:srgbClr val="000000"/>
            </a:solidFill>
            <a:prstDash val="solid"/>
            <a:miter lim="800000"/>
            <a:headEnd len="med" w="med" type="triangle"/>
            <a:tailEnd len="med" w="med" type="triangle"/>
          </a:ln>
        </p:spPr>
      </p:cxnSp>
      <p:sp>
        <p:nvSpPr>
          <p:cNvPr id="477" name="Google Shape;477;p38"/>
          <p:cNvSpPr txBox="1"/>
          <p:nvPr/>
        </p:nvSpPr>
        <p:spPr>
          <a:xfrm rot="5400000">
            <a:off x="9069571" y="2569900"/>
            <a:ext cx="1123500" cy="3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0.639”</a:t>
            </a:r>
            <a:endParaRPr b="1" sz="16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39"/>
          <p:cNvSpPr txBox="1"/>
          <p:nvPr>
            <p:ph type="title"/>
          </p:nvPr>
        </p:nvSpPr>
        <p:spPr>
          <a:xfrm>
            <a:off x="1097280" y="2104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Alkaline Battery </a:t>
            </a:r>
            <a:endParaRPr/>
          </a:p>
        </p:txBody>
      </p:sp>
      <p:sp>
        <p:nvSpPr>
          <p:cNvPr id="483" name="Google Shape;483;p39"/>
          <p:cNvSpPr txBox="1"/>
          <p:nvPr/>
        </p:nvSpPr>
        <p:spPr>
          <a:xfrm>
            <a:off x="1428225" y="2020075"/>
            <a:ext cx="7655700" cy="2174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9 Volt Battery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4700 mAh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42.3 Wh</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Low self-discharge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Long lasting device </a:t>
            </a:r>
            <a:endParaRPr sz="2400">
              <a:latin typeface="Calibri"/>
              <a:ea typeface="Calibri"/>
              <a:cs typeface="Calibri"/>
              <a:sym typeface="Calibri"/>
            </a:endParaRPr>
          </a:p>
        </p:txBody>
      </p:sp>
      <p:pic>
        <p:nvPicPr>
          <p:cNvPr id="484" name="Google Shape;484;p39"/>
          <p:cNvPicPr preferRelativeResize="0"/>
          <p:nvPr/>
        </p:nvPicPr>
        <p:blipFill>
          <a:blip r:embed="rId3">
            <a:alphaModFix/>
          </a:blip>
          <a:stretch>
            <a:fillRect/>
          </a:stretch>
        </p:blipFill>
        <p:spPr>
          <a:xfrm>
            <a:off x="7406525" y="2020075"/>
            <a:ext cx="3676175" cy="3676175"/>
          </a:xfrm>
          <a:prstGeom prst="rect">
            <a:avLst/>
          </a:prstGeom>
          <a:noFill/>
          <a:ln>
            <a:noFill/>
          </a:ln>
        </p:spPr>
      </p:pic>
      <p:sp>
        <p:nvSpPr>
          <p:cNvPr id="485" name="Google Shape;485;p39"/>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27</a:t>
            </a:r>
            <a:endParaRPr sz="2400">
              <a:solidFill>
                <a:srgbClr val="FFFFFF"/>
              </a:solidFill>
            </a:endParaRPr>
          </a:p>
        </p:txBody>
      </p:sp>
      <p:pic>
        <p:nvPicPr>
          <p:cNvPr id="486" name="Google Shape;486;p39"/>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pic>
        <p:nvPicPr>
          <p:cNvPr id="491" name="Google Shape;491;p40"/>
          <p:cNvPicPr preferRelativeResize="0"/>
          <p:nvPr/>
        </p:nvPicPr>
        <p:blipFill>
          <a:blip r:embed="rId3">
            <a:alphaModFix/>
          </a:blip>
          <a:stretch>
            <a:fillRect/>
          </a:stretch>
        </p:blipFill>
        <p:spPr>
          <a:xfrm>
            <a:off x="1660250" y="1873275"/>
            <a:ext cx="8929101" cy="4222385"/>
          </a:xfrm>
          <a:prstGeom prst="rect">
            <a:avLst/>
          </a:prstGeom>
          <a:noFill/>
          <a:ln>
            <a:noFill/>
          </a:ln>
        </p:spPr>
      </p:pic>
      <p:sp>
        <p:nvSpPr>
          <p:cNvPr id="492" name="Google Shape;492;p40"/>
          <p:cNvSpPr txBox="1"/>
          <p:nvPr>
            <p:ph type="title"/>
          </p:nvPr>
        </p:nvSpPr>
        <p:spPr>
          <a:xfrm>
            <a:off x="1097280" y="2104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Overall Design (Breadboard)</a:t>
            </a:r>
            <a:endParaRPr/>
          </a:p>
        </p:txBody>
      </p:sp>
      <p:pic>
        <p:nvPicPr>
          <p:cNvPr id="493" name="Google Shape;493;p40"/>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494" name="Google Shape;494;p40"/>
          <p:cNvSpPr txBox="1"/>
          <p:nvPr/>
        </p:nvSpPr>
        <p:spPr>
          <a:xfrm>
            <a:off x="4352632" y="5941650"/>
            <a:ext cx="35298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✳Low Dropout Regulators (</a:t>
            </a:r>
            <a:r>
              <a:rPr b="1" lang="en-US"/>
              <a:t>LDO)</a:t>
            </a:r>
            <a:endParaRPr b="1"/>
          </a:p>
        </p:txBody>
      </p:sp>
      <p:sp>
        <p:nvSpPr>
          <p:cNvPr id="495" name="Google Shape;495;p40"/>
          <p:cNvSpPr txBox="1"/>
          <p:nvPr/>
        </p:nvSpPr>
        <p:spPr>
          <a:xfrm>
            <a:off x="9615852" y="1742325"/>
            <a:ext cx="973500" cy="28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t>Tinker Autocad</a:t>
            </a:r>
            <a:endParaRPr b="1" sz="1200"/>
          </a:p>
        </p:txBody>
      </p:sp>
      <p:sp>
        <p:nvSpPr>
          <p:cNvPr id="496" name="Google Shape;496;p40"/>
          <p:cNvSpPr txBox="1"/>
          <p:nvPr/>
        </p:nvSpPr>
        <p:spPr>
          <a:xfrm>
            <a:off x="2035086" y="1933973"/>
            <a:ext cx="2267788" cy="82680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Communication: </a:t>
            </a:r>
            <a:endParaRPr b="1"/>
          </a:p>
          <a:p>
            <a:pPr indent="0" lvl="0" marL="0" rtl="0" algn="l">
              <a:spcBef>
                <a:spcPts val="0"/>
              </a:spcBef>
              <a:spcAft>
                <a:spcPts val="0"/>
              </a:spcAft>
              <a:buNone/>
            </a:pPr>
            <a:r>
              <a:rPr b="1" lang="en-US"/>
              <a:t>Power:</a:t>
            </a:r>
            <a:endParaRPr b="1"/>
          </a:p>
          <a:p>
            <a:pPr indent="0" lvl="0" marL="0" rtl="0" algn="l">
              <a:spcBef>
                <a:spcPts val="0"/>
              </a:spcBef>
              <a:spcAft>
                <a:spcPts val="0"/>
              </a:spcAft>
              <a:buNone/>
            </a:pPr>
            <a:r>
              <a:rPr b="1" lang="en-US"/>
              <a:t>Ground:</a:t>
            </a:r>
            <a:endParaRPr b="1"/>
          </a:p>
        </p:txBody>
      </p:sp>
      <p:cxnSp>
        <p:nvCxnSpPr>
          <p:cNvPr id="497" name="Google Shape;497;p40"/>
          <p:cNvCxnSpPr/>
          <p:nvPr/>
        </p:nvCxnSpPr>
        <p:spPr>
          <a:xfrm>
            <a:off x="3615981" y="2113733"/>
            <a:ext cx="505463" cy="0"/>
          </a:xfrm>
          <a:prstGeom prst="straightConnector1">
            <a:avLst/>
          </a:prstGeom>
          <a:noFill/>
          <a:ln cap="flat" cmpd="sng" w="38100">
            <a:solidFill>
              <a:srgbClr val="FF9900"/>
            </a:solidFill>
            <a:prstDash val="solid"/>
            <a:round/>
            <a:headEnd len="med" w="med" type="none"/>
            <a:tailEnd len="med" w="med" type="none"/>
          </a:ln>
          <a:effectLst>
            <a:outerShdw blurRad="57150" rotWithShape="0" algn="bl" dir="5400000" dist="19050">
              <a:srgbClr val="FFFF00">
                <a:alpha val="50000"/>
              </a:srgbClr>
            </a:outerShdw>
          </a:effectLst>
        </p:spPr>
      </p:cxnSp>
      <p:cxnSp>
        <p:nvCxnSpPr>
          <p:cNvPr id="498" name="Google Shape;498;p40"/>
          <p:cNvCxnSpPr/>
          <p:nvPr/>
        </p:nvCxnSpPr>
        <p:spPr>
          <a:xfrm>
            <a:off x="3615981" y="2347375"/>
            <a:ext cx="505463" cy="0"/>
          </a:xfrm>
          <a:prstGeom prst="straightConnector1">
            <a:avLst/>
          </a:prstGeom>
          <a:noFill/>
          <a:ln cap="flat" cmpd="sng" w="38100">
            <a:solidFill>
              <a:srgbClr val="FF0000"/>
            </a:solidFill>
            <a:prstDash val="solid"/>
            <a:round/>
            <a:headEnd len="med" w="med" type="none"/>
            <a:tailEnd len="med" w="med" type="none"/>
          </a:ln>
        </p:spPr>
      </p:cxnSp>
      <p:cxnSp>
        <p:nvCxnSpPr>
          <p:cNvPr id="499" name="Google Shape;499;p40"/>
          <p:cNvCxnSpPr/>
          <p:nvPr/>
        </p:nvCxnSpPr>
        <p:spPr>
          <a:xfrm>
            <a:off x="3615981" y="2525272"/>
            <a:ext cx="505463" cy="0"/>
          </a:xfrm>
          <a:prstGeom prst="straightConnector1">
            <a:avLst/>
          </a:prstGeom>
          <a:noFill/>
          <a:ln cap="flat" cmpd="sng" w="38100">
            <a:solidFill>
              <a:schemeClr val="dk1"/>
            </a:solidFill>
            <a:prstDash val="solid"/>
            <a:round/>
            <a:headEnd len="med" w="med" type="none"/>
            <a:tailEnd len="med" w="med" type="none"/>
          </a:ln>
        </p:spPr>
      </p:cxnSp>
      <p:sp>
        <p:nvSpPr>
          <p:cNvPr id="500" name="Google Shape;500;p40"/>
          <p:cNvSpPr txBox="1"/>
          <p:nvPr/>
        </p:nvSpPr>
        <p:spPr>
          <a:xfrm>
            <a:off x="2903257" y="2856758"/>
            <a:ext cx="1930913" cy="28389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Fingerprint Scanner</a:t>
            </a:r>
            <a:endParaRPr b="1"/>
          </a:p>
        </p:txBody>
      </p:sp>
      <p:cxnSp>
        <p:nvCxnSpPr>
          <p:cNvPr id="501" name="Google Shape;501;p40"/>
          <p:cNvCxnSpPr/>
          <p:nvPr/>
        </p:nvCxnSpPr>
        <p:spPr>
          <a:xfrm>
            <a:off x="4757428" y="2998703"/>
            <a:ext cx="12992" cy="529221"/>
          </a:xfrm>
          <a:prstGeom prst="straightConnector1">
            <a:avLst/>
          </a:prstGeom>
          <a:noFill/>
          <a:ln cap="flat" cmpd="sng" w="38100">
            <a:solidFill>
              <a:srgbClr val="FF9900"/>
            </a:solidFill>
            <a:prstDash val="solid"/>
            <a:round/>
            <a:headEnd len="med" w="med" type="none"/>
            <a:tailEnd len="med" w="med" type="none"/>
          </a:ln>
          <a:effectLst>
            <a:outerShdw blurRad="57150" rotWithShape="0" algn="bl" dir="5400000" dist="19050">
              <a:srgbClr val="FFFF00">
                <a:alpha val="50000"/>
              </a:srgbClr>
            </a:outerShdw>
          </a:effectLst>
        </p:spPr>
      </p:cxnSp>
      <p:sp>
        <p:nvSpPr>
          <p:cNvPr id="502" name="Google Shape;502;p40"/>
          <p:cNvSpPr txBox="1"/>
          <p:nvPr/>
        </p:nvSpPr>
        <p:spPr>
          <a:xfrm>
            <a:off x="2403039" y="5613038"/>
            <a:ext cx="19308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Microcontroller</a:t>
            </a:r>
            <a:endParaRPr b="1"/>
          </a:p>
        </p:txBody>
      </p:sp>
      <p:sp>
        <p:nvSpPr>
          <p:cNvPr id="503" name="Google Shape;503;p40"/>
          <p:cNvSpPr txBox="1"/>
          <p:nvPr/>
        </p:nvSpPr>
        <p:spPr>
          <a:xfrm>
            <a:off x="6126984" y="2042761"/>
            <a:ext cx="1930913" cy="28389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ESP8266-01 (Wi-Fi)</a:t>
            </a:r>
            <a:endParaRPr b="1"/>
          </a:p>
        </p:txBody>
      </p:sp>
      <p:sp>
        <p:nvSpPr>
          <p:cNvPr id="504" name="Google Shape;504;p40"/>
          <p:cNvSpPr txBox="1"/>
          <p:nvPr/>
        </p:nvSpPr>
        <p:spPr>
          <a:xfrm>
            <a:off x="9335554" y="3074903"/>
            <a:ext cx="13395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Servo Motor</a:t>
            </a:r>
            <a:endParaRPr b="1"/>
          </a:p>
        </p:txBody>
      </p:sp>
      <p:sp>
        <p:nvSpPr>
          <p:cNvPr id="505" name="Google Shape;505;p40"/>
          <p:cNvSpPr txBox="1"/>
          <p:nvPr/>
        </p:nvSpPr>
        <p:spPr>
          <a:xfrm>
            <a:off x="8738911" y="3438719"/>
            <a:ext cx="8262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LDO</a:t>
            </a:r>
            <a:endParaRPr b="1"/>
          </a:p>
        </p:txBody>
      </p:sp>
      <p:sp>
        <p:nvSpPr>
          <p:cNvPr id="506" name="Google Shape;506;p40"/>
          <p:cNvSpPr txBox="1"/>
          <p:nvPr/>
        </p:nvSpPr>
        <p:spPr>
          <a:xfrm>
            <a:off x="7840213" y="3438719"/>
            <a:ext cx="8262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LDO</a:t>
            </a:r>
            <a:endParaRPr b="1"/>
          </a:p>
        </p:txBody>
      </p:sp>
      <p:sp>
        <p:nvSpPr>
          <p:cNvPr id="507" name="Google Shape;507;p40"/>
          <p:cNvSpPr txBox="1"/>
          <p:nvPr/>
        </p:nvSpPr>
        <p:spPr>
          <a:xfrm>
            <a:off x="6884307" y="4956433"/>
            <a:ext cx="19308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Raspberry Pi</a:t>
            </a:r>
            <a:endParaRPr b="1"/>
          </a:p>
        </p:txBody>
      </p:sp>
      <p:sp>
        <p:nvSpPr>
          <p:cNvPr id="508" name="Google Shape;508;p40"/>
          <p:cNvSpPr/>
          <p:nvPr/>
        </p:nvSpPr>
        <p:spPr>
          <a:xfrm>
            <a:off x="6613525" y="4927975"/>
            <a:ext cx="1531200" cy="788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0"/>
          <p:cNvSpPr txBox="1"/>
          <p:nvPr/>
        </p:nvSpPr>
        <p:spPr>
          <a:xfrm>
            <a:off x="10962500" y="6346825"/>
            <a:ext cx="11496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28</a:t>
            </a:r>
            <a:endParaRPr sz="24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41"/>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PCB Schematic</a:t>
            </a:r>
            <a:endParaRPr/>
          </a:p>
        </p:txBody>
      </p:sp>
      <p:pic>
        <p:nvPicPr>
          <p:cNvPr id="515" name="Google Shape;515;p41"/>
          <p:cNvPicPr preferRelativeResize="0"/>
          <p:nvPr/>
        </p:nvPicPr>
        <p:blipFill>
          <a:blip r:embed="rId3">
            <a:alphaModFix/>
          </a:blip>
          <a:stretch>
            <a:fillRect/>
          </a:stretch>
        </p:blipFill>
        <p:spPr>
          <a:xfrm>
            <a:off x="2281012" y="1787875"/>
            <a:ext cx="7629974" cy="4412000"/>
          </a:xfrm>
          <a:prstGeom prst="rect">
            <a:avLst/>
          </a:prstGeom>
          <a:noFill/>
          <a:ln>
            <a:noFill/>
          </a:ln>
        </p:spPr>
      </p:pic>
      <p:pic>
        <p:nvPicPr>
          <p:cNvPr id="516" name="Google Shape;516;p41"/>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517" name="Google Shape;517;p41"/>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29</a:t>
            </a:r>
            <a:endParaRPr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404040"/>
                </a:solidFill>
                <a:latin typeface="Arial"/>
                <a:ea typeface="Arial"/>
                <a:cs typeface="Arial"/>
                <a:sym typeface="Arial"/>
              </a:rPr>
              <a:t>Main Goal and Objectives</a:t>
            </a:r>
            <a:endParaRPr/>
          </a:p>
        </p:txBody>
      </p:sp>
      <p:sp>
        <p:nvSpPr>
          <p:cNvPr id="120" name="Google Shape;120;p15"/>
          <p:cNvSpPr txBox="1"/>
          <p:nvPr>
            <p:ph idx="1" type="body"/>
          </p:nvPr>
        </p:nvSpPr>
        <p:spPr>
          <a:xfrm>
            <a:off x="1097280" y="1998134"/>
            <a:ext cx="10058400" cy="4023300"/>
          </a:xfrm>
          <a:prstGeom prst="rect">
            <a:avLst/>
          </a:prstGeom>
        </p:spPr>
        <p:txBody>
          <a:bodyPr anchorCtr="0" anchor="t" bIns="45700" lIns="0" spcFirstLastPara="1" rIns="0" wrap="square" tIns="45700">
            <a:noAutofit/>
          </a:bodyPr>
          <a:lstStyle/>
          <a:p>
            <a:pPr indent="0" lvl="0" marL="457200" marR="0" rtl="0" algn="l">
              <a:lnSpc>
                <a:spcPct val="90000"/>
              </a:lnSpc>
              <a:spcBef>
                <a:spcPts val="1200"/>
              </a:spcBef>
              <a:spcAft>
                <a:spcPts val="0"/>
              </a:spcAft>
              <a:buNone/>
            </a:pPr>
            <a:r>
              <a:rPr lang="en-US">
                <a:solidFill>
                  <a:srgbClr val="404040"/>
                </a:solidFill>
              </a:rPr>
              <a:t>Goal: To expand a commodity to the grocery delivery market by creating a </a:t>
            </a:r>
            <a:r>
              <a:rPr b="1" lang="en-US">
                <a:solidFill>
                  <a:srgbClr val="404040"/>
                </a:solidFill>
              </a:rPr>
              <a:t>reliable</a:t>
            </a:r>
            <a:r>
              <a:rPr lang="en-US">
                <a:solidFill>
                  <a:srgbClr val="404040"/>
                </a:solidFill>
              </a:rPr>
              <a:t> and </a:t>
            </a:r>
            <a:r>
              <a:rPr b="1" lang="en-US">
                <a:solidFill>
                  <a:srgbClr val="404040"/>
                </a:solidFill>
              </a:rPr>
              <a:t>trustworthy</a:t>
            </a:r>
            <a:r>
              <a:rPr lang="en-US">
                <a:solidFill>
                  <a:srgbClr val="404040"/>
                </a:solidFill>
              </a:rPr>
              <a:t> system to gives a stranger access to a home.</a:t>
            </a:r>
            <a:endParaRPr>
              <a:solidFill>
                <a:srgbClr val="404040"/>
              </a:solidFill>
            </a:endParaRPr>
          </a:p>
          <a:p>
            <a:pPr indent="0" lvl="0" marL="457200" marR="0" rtl="0" algn="l">
              <a:lnSpc>
                <a:spcPct val="90000"/>
              </a:lnSpc>
              <a:spcBef>
                <a:spcPts val="1200"/>
              </a:spcBef>
              <a:spcAft>
                <a:spcPts val="0"/>
              </a:spcAft>
              <a:buNone/>
            </a:pPr>
            <a:r>
              <a:rPr lang="en-US">
                <a:solidFill>
                  <a:srgbClr val="404040"/>
                </a:solidFill>
              </a:rPr>
              <a:t>Objective: </a:t>
            </a:r>
            <a:endParaRPr>
              <a:solidFill>
                <a:srgbClr val="404040"/>
              </a:solidFill>
            </a:endParaRPr>
          </a:p>
          <a:p>
            <a:pPr indent="-355600" lvl="0" marL="914400" rtl="0" algn="l">
              <a:spcBef>
                <a:spcPts val="1200"/>
              </a:spcBef>
              <a:spcAft>
                <a:spcPts val="0"/>
              </a:spcAft>
              <a:buClr>
                <a:srgbClr val="404040"/>
              </a:buClr>
              <a:buSzPts val="2000"/>
              <a:buChar char="●"/>
            </a:pPr>
            <a:r>
              <a:rPr lang="en-US">
                <a:solidFill>
                  <a:srgbClr val="404040"/>
                </a:solidFill>
              </a:rPr>
              <a:t>To have a </a:t>
            </a:r>
            <a:r>
              <a:rPr b="1" lang="en-US">
                <a:solidFill>
                  <a:srgbClr val="404040"/>
                </a:solidFill>
              </a:rPr>
              <a:t>mobile application </a:t>
            </a:r>
            <a:r>
              <a:rPr lang="en-US">
                <a:solidFill>
                  <a:srgbClr val="404040"/>
                </a:solidFill>
              </a:rPr>
              <a:t>as the user interface of the product to the customers and drivers.</a:t>
            </a:r>
            <a:endParaRPr>
              <a:solidFill>
                <a:srgbClr val="404040"/>
              </a:solidFill>
            </a:endParaRPr>
          </a:p>
          <a:p>
            <a:pPr indent="-355600" lvl="0" marL="914400" rtl="0" algn="l">
              <a:spcBef>
                <a:spcPts val="0"/>
              </a:spcBef>
              <a:spcAft>
                <a:spcPts val="0"/>
              </a:spcAft>
              <a:buClr>
                <a:srgbClr val="404040"/>
              </a:buClr>
              <a:buSzPts val="2000"/>
              <a:buChar char="●"/>
            </a:pPr>
            <a:r>
              <a:rPr lang="en-US">
                <a:solidFill>
                  <a:srgbClr val="404040"/>
                </a:solidFill>
              </a:rPr>
              <a:t>To have an integrated</a:t>
            </a:r>
            <a:r>
              <a:rPr b="1" lang="en-US">
                <a:solidFill>
                  <a:srgbClr val="404040"/>
                </a:solidFill>
              </a:rPr>
              <a:t> body camera </a:t>
            </a:r>
            <a:r>
              <a:rPr lang="en-US">
                <a:solidFill>
                  <a:srgbClr val="404040"/>
                </a:solidFill>
              </a:rPr>
              <a:t>attached to the delivery person that records from when he/she enters the home until he/she leaves.</a:t>
            </a:r>
            <a:endParaRPr>
              <a:solidFill>
                <a:srgbClr val="404040"/>
              </a:solidFill>
            </a:endParaRPr>
          </a:p>
          <a:p>
            <a:pPr indent="-342900" lvl="1" marL="1828800" rtl="0" algn="l">
              <a:spcBef>
                <a:spcPts val="0"/>
              </a:spcBef>
              <a:spcAft>
                <a:spcPts val="0"/>
              </a:spcAft>
              <a:buClr>
                <a:srgbClr val="404040"/>
              </a:buClr>
              <a:buSzPts val="1800"/>
              <a:buChar char="○"/>
            </a:pPr>
            <a:r>
              <a:rPr lang="en-US">
                <a:solidFill>
                  <a:srgbClr val="404040"/>
                </a:solidFill>
              </a:rPr>
              <a:t>The homeowner and the driver will have access to the video on a mobile application.</a:t>
            </a:r>
            <a:endParaRPr>
              <a:solidFill>
                <a:srgbClr val="404040"/>
              </a:solidFill>
            </a:endParaRPr>
          </a:p>
          <a:p>
            <a:pPr indent="-355600" lvl="0" marL="914400" marR="0" rtl="0" algn="l">
              <a:lnSpc>
                <a:spcPct val="90000"/>
              </a:lnSpc>
              <a:spcBef>
                <a:spcPts val="0"/>
              </a:spcBef>
              <a:spcAft>
                <a:spcPts val="0"/>
              </a:spcAft>
              <a:buClr>
                <a:srgbClr val="404040"/>
              </a:buClr>
              <a:buSzPts val="2000"/>
              <a:buChar char="●"/>
            </a:pPr>
            <a:r>
              <a:rPr lang="en-US">
                <a:solidFill>
                  <a:srgbClr val="404040"/>
                </a:solidFill>
              </a:rPr>
              <a:t>To create a</a:t>
            </a:r>
            <a:r>
              <a:rPr b="1" lang="en-US">
                <a:solidFill>
                  <a:srgbClr val="404040"/>
                </a:solidFill>
              </a:rPr>
              <a:t> lockbox</a:t>
            </a:r>
            <a:r>
              <a:rPr lang="en-US">
                <a:solidFill>
                  <a:srgbClr val="404040"/>
                </a:solidFill>
              </a:rPr>
              <a:t> that the homeowner can place onto their front door knob.</a:t>
            </a:r>
            <a:endParaRPr>
              <a:solidFill>
                <a:srgbClr val="404040"/>
              </a:solidFill>
            </a:endParaRPr>
          </a:p>
        </p:txBody>
      </p:sp>
      <p:pic>
        <p:nvPicPr>
          <p:cNvPr id="121" name="Google Shape;121;p15"/>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122" name="Google Shape;122;p15"/>
          <p:cNvSpPr txBox="1"/>
          <p:nvPr/>
        </p:nvSpPr>
        <p:spPr>
          <a:xfrm>
            <a:off x="11807750" y="6346825"/>
            <a:ext cx="304500" cy="511200"/>
          </a:xfrm>
          <a:prstGeom prst="rect">
            <a:avLst/>
          </a:prstGeom>
          <a:noFill/>
          <a:ln>
            <a:noFill/>
          </a:ln>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rPr lang="en-US" sz="2400">
                <a:solidFill>
                  <a:srgbClr val="FFFFFF"/>
                </a:solidFill>
                <a:latin typeface="Calibri"/>
                <a:ea typeface="Calibri"/>
                <a:cs typeface="Calibri"/>
                <a:sym typeface="Calibri"/>
              </a:rPr>
              <a:t>3</a:t>
            </a:r>
            <a:endParaRPr sz="24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42"/>
          <p:cNvSpPr txBox="1"/>
          <p:nvPr>
            <p:ph type="title"/>
          </p:nvPr>
        </p:nvSpPr>
        <p:spPr>
          <a:xfrm>
            <a:off x="1149300" y="576675"/>
            <a:ext cx="6453300" cy="1041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Overall Block Diagram</a:t>
            </a:r>
            <a:endParaRPr/>
          </a:p>
        </p:txBody>
      </p:sp>
      <p:sp>
        <p:nvSpPr>
          <p:cNvPr id="523" name="Google Shape;523;p42"/>
          <p:cNvSpPr/>
          <p:nvPr/>
        </p:nvSpPr>
        <p:spPr>
          <a:xfrm>
            <a:off x="5832773" y="3432959"/>
            <a:ext cx="1232400" cy="2273700"/>
          </a:xfrm>
          <a:prstGeom prst="rect">
            <a:avLst/>
          </a:prstGeom>
          <a:solidFill>
            <a:srgbClr val="FF99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4" name="Google Shape;524;p42"/>
          <p:cNvSpPr/>
          <p:nvPr/>
        </p:nvSpPr>
        <p:spPr>
          <a:xfrm>
            <a:off x="3950811" y="3404045"/>
            <a:ext cx="1161600" cy="829200"/>
          </a:xfrm>
          <a:prstGeom prst="rect">
            <a:avLst/>
          </a:prstGeom>
          <a:solidFill>
            <a:srgbClr val="073763"/>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Servo Motor</a:t>
            </a:r>
            <a:endParaRPr/>
          </a:p>
        </p:txBody>
      </p:sp>
      <p:sp>
        <p:nvSpPr>
          <p:cNvPr id="525" name="Google Shape;525;p42"/>
          <p:cNvSpPr/>
          <p:nvPr/>
        </p:nvSpPr>
        <p:spPr>
          <a:xfrm>
            <a:off x="9400139" y="3861245"/>
            <a:ext cx="1161600" cy="829200"/>
          </a:xfrm>
          <a:prstGeom prst="rect">
            <a:avLst/>
          </a:prstGeom>
          <a:solidFill>
            <a:srgbClr val="07376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Wi-Fi </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Module</a:t>
            </a:r>
            <a:endParaRPr/>
          </a:p>
        </p:txBody>
      </p:sp>
      <p:sp>
        <p:nvSpPr>
          <p:cNvPr id="526" name="Google Shape;526;p42"/>
          <p:cNvSpPr/>
          <p:nvPr/>
        </p:nvSpPr>
        <p:spPr>
          <a:xfrm>
            <a:off x="4934399"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5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Regulator</a:t>
            </a:r>
            <a:endParaRPr/>
          </a:p>
        </p:txBody>
      </p:sp>
      <p:sp>
        <p:nvSpPr>
          <p:cNvPr id="527" name="Google Shape;527;p42"/>
          <p:cNvSpPr/>
          <p:nvPr/>
        </p:nvSpPr>
        <p:spPr>
          <a:xfrm>
            <a:off x="8593083"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3.3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Regulator</a:t>
            </a:r>
            <a:endParaRPr/>
          </a:p>
        </p:txBody>
      </p:sp>
      <p:sp>
        <p:nvSpPr>
          <p:cNvPr id="528" name="Google Shape;528;p42"/>
          <p:cNvSpPr/>
          <p:nvPr/>
        </p:nvSpPr>
        <p:spPr>
          <a:xfrm>
            <a:off x="6763725"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9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Battery</a:t>
            </a:r>
            <a:endParaRPr/>
          </a:p>
        </p:txBody>
      </p:sp>
      <p:sp>
        <p:nvSpPr>
          <p:cNvPr id="529" name="Google Shape;529;p42"/>
          <p:cNvSpPr/>
          <p:nvPr/>
        </p:nvSpPr>
        <p:spPr>
          <a:xfrm>
            <a:off x="7764508" y="3861245"/>
            <a:ext cx="1161600" cy="829200"/>
          </a:xfrm>
          <a:prstGeom prst="rect">
            <a:avLst/>
          </a:prstGeom>
          <a:solidFill>
            <a:srgbClr val="07376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Voltage</a:t>
            </a:r>
            <a:endParaRPr b="1" sz="18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Divider</a:t>
            </a:r>
            <a:endParaRPr b="1" sz="1800">
              <a:solidFill>
                <a:srgbClr val="FFFFFF"/>
              </a:solidFill>
              <a:latin typeface="Calibri"/>
              <a:ea typeface="Calibri"/>
              <a:cs typeface="Calibri"/>
              <a:sym typeface="Calibri"/>
            </a:endParaRPr>
          </a:p>
        </p:txBody>
      </p:sp>
      <p:cxnSp>
        <p:nvCxnSpPr>
          <p:cNvPr id="530" name="Google Shape;530;p42"/>
          <p:cNvCxnSpPr>
            <a:stCxn id="527" idx="2"/>
            <a:endCxn id="529" idx="0"/>
          </p:cNvCxnSpPr>
          <p:nvPr/>
        </p:nvCxnSpPr>
        <p:spPr>
          <a:xfrm rot="5400000">
            <a:off x="8181333" y="2868650"/>
            <a:ext cx="1156500" cy="828600"/>
          </a:xfrm>
          <a:prstGeom prst="bentConnector3">
            <a:avLst>
              <a:gd fmla="val 50002" name="adj1"/>
            </a:avLst>
          </a:prstGeom>
          <a:noFill/>
          <a:ln cap="flat" cmpd="sng" w="38100">
            <a:solidFill>
              <a:srgbClr val="FF0000"/>
            </a:solidFill>
            <a:prstDash val="solid"/>
            <a:miter lim="800000"/>
            <a:headEnd len="sm" w="sm" type="none"/>
            <a:tailEnd len="med" w="med" type="triangle"/>
          </a:ln>
        </p:spPr>
      </p:cxnSp>
      <p:cxnSp>
        <p:nvCxnSpPr>
          <p:cNvPr id="531" name="Google Shape;531;p42"/>
          <p:cNvCxnSpPr>
            <a:stCxn id="527" idx="2"/>
            <a:endCxn id="525" idx="0"/>
          </p:cNvCxnSpPr>
          <p:nvPr/>
        </p:nvCxnSpPr>
        <p:spPr>
          <a:xfrm flipH="1" rot="-5400000">
            <a:off x="8999133" y="2879450"/>
            <a:ext cx="1156500" cy="807000"/>
          </a:xfrm>
          <a:prstGeom prst="bentConnector3">
            <a:avLst>
              <a:gd fmla="val 50002" name="adj1"/>
            </a:avLst>
          </a:prstGeom>
          <a:noFill/>
          <a:ln cap="flat" cmpd="sng" w="38100">
            <a:solidFill>
              <a:srgbClr val="FF0000"/>
            </a:solidFill>
            <a:prstDash val="solid"/>
            <a:miter lim="800000"/>
            <a:headEnd len="sm" w="sm" type="none"/>
            <a:tailEnd len="med" w="med" type="triangle"/>
          </a:ln>
        </p:spPr>
      </p:cxnSp>
      <p:cxnSp>
        <p:nvCxnSpPr>
          <p:cNvPr id="532" name="Google Shape;532;p42"/>
          <p:cNvCxnSpPr/>
          <p:nvPr/>
        </p:nvCxnSpPr>
        <p:spPr>
          <a:xfrm>
            <a:off x="7065469" y="4081643"/>
            <a:ext cx="6990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33" name="Google Shape;533;p42"/>
          <p:cNvCxnSpPr/>
          <p:nvPr/>
        </p:nvCxnSpPr>
        <p:spPr>
          <a:xfrm rot="10800000">
            <a:off x="7065508" y="4483149"/>
            <a:ext cx="6990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34" name="Google Shape;534;p42"/>
          <p:cNvCxnSpPr/>
          <p:nvPr/>
        </p:nvCxnSpPr>
        <p:spPr>
          <a:xfrm>
            <a:off x="8926100" y="4055525"/>
            <a:ext cx="4731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35" name="Google Shape;535;p42"/>
          <p:cNvCxnSpPr/>
          <p:nvPr/>
        </p:nvCxnSpPr>
        <p:spPr>
          <a:xfrm rot="10800000">
            <a:off x="8957075" y="4466250"/>
            <a:ext cx="4542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36" name="Google Shape;536;p42"/>
          <p:cNvCxnSpPr>
            <a:endCxn id="524" idx="3"/>
          </p:cNvCxnSpPr>
          <p:nvPr/>
        </p:nvCxnSpPr>
        <p:spPr>
          <a:xfrm rot="10800000">
            <a:off x="5112411" y="3818645"/>
            <a:ext cx="720300" cy="0"/>
          </a:xfrm>
          <a:prstGeom prst="straightConnector1">
            <a:avLst/>
          </a:prstGeom>
          <a:noFill/>
          <a:ln cap="flat" cmpd="sng" w="31750">
            <a:solidFill>
              <a:srgbClr val="1A9988"/>
            </a:solidFill>
            <a:prstDash val="solid"/>
            <a:miter lim="800000"/>
            <a:headEnd len="sm" w="sm" type="none"/>
            <a:tailEnd len="med" w="med" type="triangle"/>
          </a:ln>
        </p:spPr>
      </p:cxnSp>
      <p:sp>
        <p:nvSpPr>
          <p:cNvPr id="537" name="Google Shape;537;p42"/>
          <p:cNvSpPr/>
          <p:nvPr/>
        </p:nvSpPr>
        <p:spPr>
          <a:xfrm>
            <a:off x="9393042" y="5275273"/>
            <a:ext cx="1161600" cy="829200"/>
          </a:xfrm>
          <a:prstGeom prst="rect">
            <a:avLst/>
          </a:prstGeom>
          <a:solidFill>
            <a:srgbClr val="38761D"/>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AdaFruit</a:t>
            </a:r>
            <a:endParaRPr b="1" sz="1800">
              <a:solidFill>
                <a:srgbClr val="FFFFFF"/>
              </a:solidFill>
              <a:latin typeface="Calibri"/>
              <a:ea typeface="Calibri"/>
              <a:cs typeface="Calibri"/>
              <a:sym typeface="Calibri"/>
            </a:endParaRPr>
          </a:p>
        </p:txBody>
      </p:sp>
      <p:cxnSp>
        <p:nvCxnSpPr>
          <p:cNvPr id="538" name="Google Shape;538;p42"/>
          <p:cNvCxnSpPr/>
          <p:nvPr/>
        </p:nvCxnSpPr>
        <p:spPr>
          <a:xfrm flipH="1">
            <a:off x="10033915" y="4690451"/>
            <a:ext cx="6900" cy="584700"/>
          </a:xfrm>
          <a:prstGeom prst="straightConnector1">
            <a:avLst/>
          </a:prstGeom>
          <a:noFill/>
          <a:ln cap="flat" cmpd="sng" w="31750">
            <a:solidFill>
              <a:srgbClr val="FFB8A2"/>
            </a:solidFill>
            <a:prstDash val="solid"/>
            <a:miter lim="800000"/>
            <a:headEnd len="sm" w="sm" type="none"/>
            <a:tailEnd len="med" w="med" type="triangle"/>
          </a:ln>
        </p:spPr>
      </p:cxnSp>
      <p:pic>
        <p:nvPicPr>
          <p:cNvPr id="539" name="Google Shape;539;p42"/>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grpSp>
        <p:nvGrpSpPr>
          <p:cNvPr id="540" name="Google Shape;540;p42"/>
          <p:cNvGrpSpPr/>
          <p:nvPr/>
        </p:nvGrpSpPr>
        <p:grpSpPr>
          <a:xfrm>
            <a:off x="3446023" y="5584767"/>
            <a:ext cx="1316219" cy="420482"/>
            <a:chOff x="9845748" y="227473"/>
            <a:chExt cx="1888405" cy="646200"/>
          </a:xfrm>
        </p:grpSpPr>
        <p:sp>
          <p:nvSpPr>
            <p:cNvPr id="541" name="Google Shape;541;p42"/>
            <p:cNvSpPr txBox="1"/>
            <p:nvPr/>
          </p:nvSpPr>
          <p:spPr>
            <a:xfrm>
              <a:off x="9845748" y="227473"/>
              <a:ext cx="18606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a:solidFill>
                    <a:srgbClr val="1A9988"/>
                  </a:solidFill>
                  <a:latin typeface="Calibri"/>
                  <a:ea typeface="Calibri"/>
                  <a:cs typeface="Calibri"/>
                  <a:sym typeface="Calibri"/>
                </a:rPr>
                <a:t>Power Line:</a:t>
              </a:r>
              <a:endParaRPr sz="1100"/>
            </a:p>
            <a:p>
              <a:pPr indent="0" lvl="0" marL="0" marR="0" rtl="0" algn="l">
                <a:spcBef>
                  <a:spcPts val="0"/>
                </a:spcBef>
                <a:spcAft>
                  <a:spcPts val="0"/>
                </a:spcAft>
                <a:buNone/>
              </a:pPr>
              <a:r>
                <a:rPr b="1" lang="en-US" sz="1100">
                  <a:solidFill>
                    <a:srgbClr val="1A9988"/>
                  </a:solidFill>
                  <a:latin typeface="Calibri"/>
                  <a:ea typeface="Calibri"/>
                  <a:cs typeface="Calibri"/>
                  <a:sym typeface="Calibri"/>
                </a:rPr>
                <a:t>Control Line:</a:t>
              </a:r>
              <a:endParaRPr sz="1100"/>
            </a:p>
          </p:txBody>
        </p:sp>
        <p:cxnSp>
          <p:nvCxnSpPr>
            <p:cNvPr id="542" name="Google Shape;542;p42"/>
            <p:cNvCxnSpPr/>
            <p:nvPr/>
          </p:nvCxnSpPr>
          <p:spPr>
            <a:xfrm>
              <a:off x="11247120" y="400050"/>
              <a:ext cx="459300" cy="0"/>
            </a:xfrm>
            <a:prstGeom prst="straightConnector1">
              <a:avLst/>
            </a:prstGeom>
            <a:noFill/>
            <a:ln cap="flat" cmpd="sng" w="31750">
              <a:solidFill>
                <a:srgbClr val="FF0000"/>
              </a:solidFill>
              <a:prstDash val="solid"/>
              <a:miter lim="800000"/>
              <a:headEnd len="sm" w="sm" type="none"/>
              <a:tailEnd len="med" w="med" type="triangle"/>
            </a:ln>
          </p:spPr>
        </p:cxnSp>
        <p:cxnSp>
          <p:nvCxnSpPr>
            <p:cNvPr id="543" name="Google Shape;543;p42"/>
            <p:cNvCxnSpPr/>
            <p:nvPr/>
          </p:nvCxnSpPr>
          <p:spPr>
            <a:xfrm>
              <a:off x="11274853" y="689610"/>
              <a:ext cx="459300" cy="0"/>
            </a:xfrm>
            <a:prstGeom prst="straightConnector1">
              <a:avLst/>
            </a:prstGeom>
            <a:noFill/>
            <a:ln cap="flat" cmpd="sng" w="31750">
              <a:solidFill>
                <a:srgbClr val="1A9988"/>
              </a:solidFill>
              <a:prstDash val="solid"/>
              <a:miter lim="800000"/>
              <a:headEnd len="sm" w="sm" type="none"/>
              <a:tailEnd len="med" w="med" type="triangle"/>
            </a:ln>
          </p:spPr>
        </p:cxnSp>
      </p:grpSp>
      <p:sp>
        <p:nvSpPr>
          <p:cNvPr id="544" name="Google Shape;544;p42"/>
          <p:cNvSpPr/>
          <p:nvPr/>
        </p:nvSpPr>
        <p:spPr>
          <a:xfrm>
            <a:off x="2722723" y="5607064"/>
            <a:ext cx="628500" cy="408900"/>
          </a:xfrm>
          <a:prstGeom prst="roundRect">
            <a:avLst>
              <a:gd fmla="val 16667" name="adj"/>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Power</a:t>
            </a:r>
            <a:endParaRPr sz="1100"/>
          </a:p>
        </p:txBody>
      </p:sp>
      <p:sp>
        <p:nvSpPr>
          <p:cNvPr id="545" name="Google Shape;545;p42"/>
          <p:cNvSpPr/>
          <p:nvPr/>
        </p:nvSpPr>
        <p:spPr>
          <a:xfrm>
            <a:off x="2005012" y="5607064"/>
            <a:ext cx="622200" cy="423300"/>
          </a:xfrm>
          <a:prstGeom prst="roundRect">
            <a:avLst>
              <a:gd fmla="val 16667" name="adj"/>
            </a:avLst>
          </a:prstGeom>
          <a:solidFill>
            <a:srgbClr val="FF9900"/>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MCU</a:t>
            </a:r>
            <a:endParaRPr sz="1100"/>
          </a:p>
        </p:txBody>
      </p:sp>
      <p:sp>
        <p:nvSpPr>
          <p:cNvPr id="546" name="Google Shape;546;p42"/>
          <p:cNvSpPr/>
          <p:nvPr/>
        </p:nvSpPr>
        <p:spPr>
          <a:xfrm>
            <a:off x="971722" y="5563852"/>
            <a:ext cx="938100" cy="495300"/>
          </a:xfrm>
          <a:prstGeom prst="roundRect">
            <a:avLst>
              <a:gd fmla="val 16667" name="adj"/>
            </a:avLst>
          </a:prstGeom>
          <a:solidFill>
            <a:srgbClr val="07376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Peripherals</a:t>
            </a:r>
            <a:endParaRPr sz="1100"/>
          </a:p>
        </p:txBody>
      </p:sp>
      <p:sp>
        <p:nvSpPr>
          <p:cNvPr id="547" name="Google Shape;547;p42"/>
          <p:cNvSpPr txBox="1"/>
          <p:nvPr/>
        </p:nvSpPr>
        <p:spPr>
          <a:xfrm>
            <a:off x="6094650" y="4300000"/>
            <a:ext cx="8946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rgbClr val="FFFFFF"/>
                </a:solidFill>
              </a:rPr>
              <a:t>MCU</a:t>
            </a:r>
            <a:endParaRPr b="1" sz="2100">
              <a:solidFill>
                <a:srgbClr val="FFFFFF"/>
              </a:solidFill>
            </a:endParaRPr>
          </a:p>
        </p:txBody>
      </p:sp>
      <p:sp>
        <p:nvSpPr>
          <p:cNvPr id="548" name="Google Shape;548;p42"/>
          <p:cNvSpPr/>
          <p:nvPr/>
        </p:nvSpPr>
        <p:spPr>
          <a:xfrm>
            <a:off x="3597697" y="4445950"/>
            <a:ext cx="1493100" cy="829200"/>
          </a:xfrm>
          <a:prstGeom prst="rect">
            <a:avLst/>
          </a:prstGeom>
          <a:solidFill>
            <a:srgbClr val="073763"/>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USB-Serial Converter</a:t>
            </a:r>
            <a:endParaRPr/>
          </a:p>
        </p:txBody>
      </p:sp>
      <p:cxnSp>
        <p:nvCxnSpPr>
          <p:cNvPr id="549" name="Google Shape;549;p42"/>
          <p:cNvCxnSpPr/>
          <p:nvPr/>
        </p:nvCxnSpPr>
        <p:spPr>
          <a:xfrm>
            <a:off x="5083250" y="4632050"/>
            <a:ext cx="755400" cy="13200"/>
          </a:xfrm>
          <a:prstGeom prst="straightConnector1">
            <a:avLst/>
          </a:prstGeom>
          <a:noFill/>
          <a:ln cap="flat" cmpd="sng" w="31750">
            <a:solidFill>
              <a:srgbClr val="1A9988"/>
            </a:solidFill>
            <a:prstDash val="solid"/>
            <a:miter lim="800000"/>
            <a:headEnd len="sm" w="sm" type="none"/>
            <a:tailEnd len="med" w="med" type="triangle"/>
          </a:ln>
        </p:spPr>
      </p:cxnSp>
      <p:cxnSp>
        <p:nvCxnSpPr>
          <p:cNvPr id="550" name="Google Shape;550;p42"/>
          <p:cNvCxnSpPr/>
          <p:nvPr/>
        </p:nvCxnSpPr>
        <p:spPr>
          <a:xfrm rot="10800000">
            <a:off x="5083108" y="5043824"/>
            <a:ext cx="755700" cy="3000"/>
          </a:xfrm>
          <a:prstGeom prst="straightConnector1">
            <a:avLst/>
          </a:prstGeom>
          <a:noFill/>
          <a:ln cap="flat" cmpd="sng" w="31750">
            <a:solidFill>
              <a:srgbClr val="1A9988"/>
            </a:solidFill>
            <a:prstDash val="solid"/>
            <a:miter lim="800000"/>
            <a:headEnd len="sm" w="sm" type="none"/>
            <a:tailEnd len="med" w="med" type="triangle"/>
          </a:ln>
        </p:spPr>
      </p:cxnSp>
      <p:sp>
        <p:nvSpPr>
          <p:cNvPr id="551" name="Google Shape;551;p42"/>
          <p:cNvSpPr/>
          <p:nvPr/>
        </p:nvSpPr>
        <p:spPr>
          <a:xfrm>
            <a:off x="2595625"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5 Volt</a:t>
            </a:r>
            <a:endParaRPr b="1" sz="18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USB Port</a:t>
            </a:r>
            <a:endParaRPr b="1" sz="1800">
              <a:solidFill>
                <a:srgbClr val="FFFFFF"/>
              </a:solidFill>
              <a:latin typeface="Calibri"/>
              <a:ea typeface="Calibri"/>
              <a:cs typeface="Calibri"/>
              <a:sym typeface="Calibri"/>
            </a:endParaRPr>
          </a:p>
        </p:txBody>
      </p:sp>
      <p:cxnSp>
        <p:nvCxnSpPr>
          <p:cNvPr id="552" name="Google Shape;552;p42"/>
          <p:cNvCxnSpPr>
            <a:stCxn id="551" idx="2"/>
            <a:endCxn id="548" idx="1"/>
          </p:cNvCxnSpPr>
          <p:nvPr/>
        </p:nvCxnSpPr>
        <p:spPr>
          <a:xfrm flipH="1" rot="-5400000">
            <a:off x="2309125" y="3572000"/>
            <a:ext cx="2155800" cy="421200"/>
          </a:xfrm>
          <a:prstGeom prst="bentConnector2">
            <a:avLst/>
          </a:prstGeom>
          <a:noFill/>
          <a:ln cap="flat" cmpd="sng" w="38100">
            <a:solidFill>
              <a:srgbClr val="FF0000"/>
            </a:solidFill>
            <a:prstDash val="solid"/>
            <a:miter lim="800000"/>
            <a:headEnd len="sm" w="sm" type="none"/>
            <a:tailEnd len="med" w="med" type="triangle"/>
          </a:ln>
        </p:spPr>
      </p:cxnSp>
      <p:sp>
        <p:nvSpPr>
          <p:cNvPr id="553" name="Google Shape;553;p42"/>
          <p:cNvSpPr/>
          <p:nvPr/>
        </p:nvSpPr>
        <p:spPr>
          <a:xfrm>
            <a:off x="7730939" y="4876970"/>
            <a:ext cx="1161600" cy="829200"/>
          </a:xfrm>
          <a:prstGeom prst="rect">
            <a:avLst/>
          </a:prstGeom>
          <a:solidFill>
            <a:srgbClr val="38761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Raspberry Pi</a:t>
            </a:r>
            <a:endParaRPr/>
          </a:p>
        </p:txBody>
      </p:sp>
      <p:cxnSp>
        <p:nvCxnSpPr>
          <p:cNvPr id="554" name="Google Shape;554;p42"/>
          <p:cNvCxnSpPr/>
          <p:nvPr/>
        </p:nvCxnSpPr>
        <p:spPr>
          <a:xfrm>
            <a:off x="7065469" y="5299243"/>
            <a:ext cx="699000" cy="0"/>
          </a:xfrm>
          <a:prstGeom prst="straightConnector1">
            <a:avLst/>
          </a:prstGeom>
          <a:noFill/>
          <a:ln cap="flat" cmpd="sng" w="31750">
            <a:solidFill>
              <a:srgbClr val="1A9988"/>
            </a:solidFill>
            <a:prstDash val="solid"/>
            <a:miter lim="800000"/>
            <a:headEnd len="sm" w="sm" type="none"/>
            <a:tailEnd len="med" w="med" type="triangle"/>
          </a:ln>
        </p:spPr>
      </p:cxnSp>
      <p:sp>
        <p:nvSpPr>
          <p:cNvPr id="555" name="Google Shape;555;p42"/>
          <p:cNvSpPr/>
          <p:nvPr/>
        </p:nvSpPr>
        <p:spPr>
          <a:xfrm>
            <a:off x="971737" y="5087589"/>
            <a:ext cx="622200" cy="423300"/>
          </a:xfrm>
          <a:prstGeom prst="roundRect">
            <a:avLst>
              <a:gd fmla="val 16667" name="adj"/>
            </a:avLst>
          </a:prstGeom>
          <a:solidFill>
            <a:srgbClr val="38761D"/>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Extra</a:t>
            </a:r>
            <a:endParaRPr sz="1100"/>
          </a:p>
        </p:txBody>
      </p:sp>
      <p:sp>
        <p:nvSpPr>
          <p:cNvPr id="556" name="Google Shape;556;p42"/>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30</a:t>
            </a:r>
            <a:endParaRPr sz="2400">
              <a:solidFill>
                <a:srgbClr val="FFFFFF"/>
              </a:solidFill>
            </a:endParaRPr>
          </a:p>
        </p:txBody>
      </p:sp>
      <p:cxnSp>
        <p:nvCxnSpPr>
          <p:cNvPr id="557" name="Google Shape;557;p42"/>
          <p:cNvCxnSpPr>
            <a:stCxn id="526" idx="2"/>
            <a:endCxn id="523" idx="0"/>
          </p:cNvCxnSpPr>
          <p:nvPr/>
        </p:nvCxnSpPr>
        <p:spPr>
          <a:xfrm flipH="1" rot="-5400000">
            <a:off x="5617949" y="2601950"/>
            <a:ext cx="728400" cy="933900"/>
          </a:xfrm>
          <a:prstGeom prst="bentConnector3">
            <a:avLst>
              <a:gd fmla="val 49990" name="adj1"/>
            </a:avLst>
          </a:prstGeom>
          <a:noFill/>
          <a:ln cap="flat" cmpd="sng" w="38100">
            <a:solidFill>
              <a:srgbClr val="FF0000"/>
            </a:solidFill>
            <a:prstDash val="solid"/>
            <a:round/>
            <a:headEnd len="med" w="med" type="none"/>
            <a:tailEnd len="med" w="med" type="none"/>
          </a:ln>
        </p:spPr>
      </p:cxnSp>
      <p:cxnSp>
        <p:nvCxnSpPr>
          <p:cNvPr id="558" name="Google Shape;558;p42"/>
          <p:cNvCxnSpPr>
            <a:stCxn id="526" idx="2"/>
            <a:endCxn id="524" idx="0"/>
          </p:cNvCxnSpPr>
          <p:nvPr/>
        </p:nvCxnSpPr>
        <p:spPr>
          <a:xfrm rot="5400000">
            <a:off x="4673699" y="2562500"/>
            <a:ext cx="699300" cy="983700"/>
          </a:xfrm>
          <a:prstGeom prst="bentConnector3">
            <a:avLst>
              <a:gd fmla="val 51137" name="adj1"/>
            </a:avLst>
          </a:prstGeom>
          <a:noFill/>
          <a:ln cap="flat" cmpd="sng" w="38100">
            <a:solidFill>
              <a:srgbClr val="FF0000"/>
            </a:solidFill>
            <a:prstDash val="solid"/>
            <a:round/>
            <a:headEnd len="med" w="med" type="none"/>
            <a:tailEnd len="med" w="med" type="none"/>
          </a:ln>
        </p:spPr>
      </p:cxnSp>
      <p:cxnSp>
        <p:nvCxnSpPr>
          <p:cNvPr id="559" name="Google Shape;559;p42"/>
          <p:cNvCxnSpPr>
            <a:stCxn id="528" idx="1"/>
            <a:endCxn id="526" idx="3"/>
          </p:cNvCxnSpPr>
          <p:nvPr/>
        </p:nvCxnSpPr>
        <p:spPr>
          <a:xfrm rot="10800000">
            <a:off x="6095925" y="2290100"/>
            <a:ext cx="667800" cy="0"/>
          </a:xfrm>
          <a:prstGeom prst="straightConnector1">
            <a:avLst/>
          </a:prstGeom>
          <a:noFill/>
          <a:ln cap="flat" cmpd="sng" w="38100">
            <a:solidFill>
              <a:srgbClr val="FF0000"/>
            </a:solidFill>
            <a:prstDash val="solid"/>
            <a:round/>
            <a:headEnd len="med" w="med" type="none"/>
            <a:tailEnd len="med" w="med" type="none"/>
          </a:ln>
        </p:spPr>
      </p:cxnSp>
      <p:cxnSp>
        <p:nvCxnSpPr>
          <p:cNvPr id="560" name="Google Shape;560;p42"/>
          <p:cNvCxnSpPr>
            <a:stCxn id="528" idx="3"/>
            <a:endCxn id="527" idx="1"/>
          </p:cNvCxnSpPr>
          <p:nvPr/>
        </p:nvCxnSpPr>
        <p:spPr>
          <a:xfrm>
            <a:off x="7925325" y="2290100"/>
            <a:ext cx="667800" cy="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4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PCB Schematic</a:t>
            </a:r>
            <a:endParaRPr/>
          </a:p>
        </p:txBody>
      </p:sp>
      <p:pic>
        <p:nvPicPr>
          <p:cNvPr id="566" name="Google Shape;566;p43"/>
          <p:cNvPicPr preferRelativeResize="0"/>
          <p:nvPr/>
        </p:nvPicPr>
        <p:blipFill>
          <a:blip r:embed="rId3">
            <a:alphaModFix/>
          </a:blip>
          <a:stretch>
            <a:fillRect/>
          </a:stretch>
        </p:blipFill>
        <p:spPr>
          <a:xfrm>
            <a:off x="2553250" y="1852800"/>
            <a:ext cx="7221876" cy="4374725"/>
          </a:xfrm>
          <a:prstGeom prst="rect">
            <a:avLst/>
          </a:prstGeom>
          <a:noFill/>
          <a:ln>
            <a:noFill/>
          </a:ln>
        </p:spPr>
      </p:pic>
      <p:pic>
        <p:nvPicPr>
          <p:cNvPr id="567" name="Google Shape;567;p43"/>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568" name="Google Shape;568;p43"/>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31</a:t>
            </a:r>
            <a:endParaRPr sz="24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44"/>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Power Distribution</a:t>
            </a:r>
            <a:endParaRPr/>
          </a:p>
        </p:txBody>
      </p:sp>
      <p:pic>
        <p:nvPicPr>
          <p:cNvPr id="574" name="Google Shape;574;p44"/>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575" name="Google Shape;575;p44"/>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32</a:t>
            </a:r>
            <a:endParaRPr sz="2400">
              <a:solidFill>
                <a:srgbClr val="FFFFFF"/>
              </a:solidFill>
            </a:endParaRPr>
          </a:p>
        </p:txBody>
      </p:sp>
      <p:sp>
        <p:nvSpPr>
          <p:cNvPr id="576" name="Google Shape;576;p44"/>
          <p:cNvSpPr/>
          <p:nvPr/>
        </p:nvSpPr>
        <p:spPr>
          <a:xfrm>
            <a:off x="5832773" y="3432959"/>
            <a:ext cx="1232400" cy="2273700"/>
          </a:xfrm>
          <a:prstGeom prst="rect">
            <a:avLst/>
          </a:prstGeom>
          <a:solidFill>
            <a:srgbClr val="9999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7" name="Google Shape;577;p44"/>
          <p:cNvSpPr/>
          <p:nvPr/>
        </p:nvSpPr>
        <p:spPr>
          <a:xfrm>
            <a:off x="3950811" y="3404045"/>
            <a:ext cx="1161600" cy="829200"/>
          </a:xfrm>
          <a:prstGeom prst="rect">
            <a:avLst/>
          </a:prstGeom>
          <a:solidFill>
            <a:srgbClr val="999999"/>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Servo Motor</a:t>
            </a:r>
            <a:endParaRPr/>
          </a:p>
        </p:txBody>
      </p:sp>
      <p:sp>
        <p:nvSpPr>
          <p:cNvPr id="578" name="Google Shape;578;p44"/>
          <p:cNvSpPr/>
          <p:nvPr/>
        </p:nvSpPr>
        <p:spPr>
          <a:xfrm>
            <a:off x="9400139" y="3861245"/>
            <a:ext cx="1161600" cy="829200"/>
          </a:xfrm>
          <a:prstGeom prst="rect">
            <a:avLst/>
          </a:prstGeom>
          <a:solidFill>
            <a:srgbClr val="9999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Wi-Fi </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Module</a:t>
            </a:r>
            <a:endParaRPr/>
          </a:p>
        </p:txBody>
      </p:sp>
      <p:sp>
        <p:nvSpPr>
          <p:cNvPr id="579" name="Google Shape;579;p44"/>
          <p:cNvSpPr/>
          <p:nvPr/>
        </p:nvSpPr>
        <p:spPr>
          <a:xfrm>
            <a:off x="4934399"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5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Regulator</a:t>
            </a:r>
            <a:endParaRPr/>
          </a:p>
        </p:txBody>
      </p:sp>
      <p:sp>
        <p:nvSpPr>
          <p:cNvPr id="580" name="Google Shape;580;p44"/>
          <p:cNvSpPr/>
          <p:nvPr/>
        </p:nvSpPr>
        <p:spPr>
          <a:xfrm>
            <a:off x="8593083"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3.3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Regulator</a:t>
            </a:r>
            <a:endParaRPr/>
          </a:p>
        </p:txBody>
      </p:sp>
      <p:sp>
        <p:nvSpPr>
          <p:cNvPr id="581" name="Google Shape;581;p44"/>
          <p:cNvSpPr/>
          <p:nvPr/>
        </p:nvSpPr>
        <p:spPr>
          <a:xfrm>
            <a:off x="6763725"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9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Battery</a:t>
            </a:r>
            <a:endParaRPr/>
          </a:p>
        </p:txBody>
      </p:sp>
      <p:sp>
        <p:nvSpPr>
          <p:cNvPr id="582" name="Google Shape;582;p44"/>
          <p:cNvSpPr/>
          <p:nvPr/>
        </p:nvSpPr>
        <p:spPr>
          <a:xfrm>
            <a:off x="7764508" y="3861245"/>
            <a:ext cx="1161600" cy="829200"/>
          </a:xfrm>
          <a:prstGeom prst="rect">
            <a:avLst/>
          </a:prstGeom>
          <a:solidFill>
            <a:srgbClr val="9999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Voltage</a:t>
            </a:r>
            <a:endParaRPr b="1" sz="18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Divider</a:t>
            </a:r>
            <a:endParaRPr b="1" sz="1800">
              <a:solidFill>
                <a:srgbClr val="FFFFFF"/>
              </a:solidFill>
              <a:latin typeface="Calibri"/>
              <a:ea typeface="Calibri"/>
              <a:cs typeface="Calibri"/>
              <a:sym typeface="Calibri"/>
            </a:endParaRPr>
          </a:p>
        </p:txBody>
      </p:sp>
      <p:cxnSp>
        <p:nvCxnSpPr>
          <p:cNvPr id="583" name="Google Shape;583;p44"/>
          <p:cNvCxnSpPr>
            <a:stCxn id="580" idx="2"/>
            <a:endCxn id="582" idx="0"/>
          </p:cNvCxnSpPr>
          <p:nvPr/>
        </p:nvCxnSpPr>
        <p:spPr>
          <a:xfrm rot="5400000">
            <a:off x="8181333" y="2868650"/>
            <a:ext cx="1156500" cy="828600"/>
          </a:xfrm>
          <a:prstGeom prst="bentConnector3">
            <a:avLst>
              <a:gd fmla="val 50002" name="adj1"/>
            </a:avLst>
          </a:prstGeom>
          <a:noFill/>
          <a:ln cap="flat" cmpd="sng" w="38100">
            <a:solidFill>
              <a:srgbClr val="FF0000"/>
            </a:solidFill>
            <a:prstDash val="solid"/>
            <a:miter lim="800000"/>
            <a:headEnd len="sm" w="sm" type="none"/>
            <a:tailEnd len="med" w="med" type="triangle"/>
          </a:ln>
        </p:spPr>
      </p:cxnSp>
      <p:cxnSp>
        <p:nvCxnSpPr>
          <p:cNvPr id="584" name="Google Shape;584;p44"/>
          <p:cNvCxnSpPr>
            <a:stCxn id="580" idx="2"/>
            <a:endCxn id="578" idx="0"/>
          </p:cNvCxnSpPr>
          <p:nvPr/>
        </p:nvCxnSpPr>
        <p:spPr>
          <a:xfrm flipH="1" rot="-5400000">
            <a:off x="8999133" y="2879450"/>
            <a:ext cx="1156500" cy="807000"/>
          </a:xfrm>
          <a:prstGeom prst="bentConnector3">
            <a:avLst>
              <a:gd fmla="val 50002" name="adj1"/>
            </a:avLst>
          </a:prstGeom>
          <a:noFill/>
          <a:ln cap="flat" cmpd="sng" w="38100">
            <a:solidFill>
              <a:srgbClr val="FF0000"/>
            </a:solidFill>
            <a:prstDash val="solid"/>
            <a:miter lim="800000"/>
            <a:headEnd len="sm" w="sm" type="none"/>
            <a:tailEnd len="med" w="med" type="triangle"/>
          </a:ln>
        </p:spPr>
      </p:cxnSp>
      <p:cxnSp>
        <p:nvCxnSpPr>
          <p:cNvPr id="585" name="Google Shape;585;p44"/>
          <p:cNvCxnSpPr/>
          <p:nvPr/>
        </p:nvCxnSpPr>
        <p:spPr>
          <a:xfrm>
            <a:off x="7065469" y="4081643"/>
            <a:ext cx="6990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86" name="Google Shape;586;p44"/>
          <p:cNvCxnSpPr/>
          <p:nvPr/>
        </p:nvCxnSpPr>
        <p:spPr>
          <a:xfrm rot="10800000">
            <a:off x="7065508" y="4483149"/>
            <a:ext cx="6990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87" name="Google Shape;587;p44"/>
          <p:cNvCxnSpPr/>
          <p:nvPr/>
        </p:nvCxnSpPr>
        <p:spPr>
          <a:xfrm>
            <a:off x="8926100" y="4055525"/>
            <a:ext cx="4731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88" name="Google Shape;588;p44"/>
          <p:cNvCxnSpPr/>
          <p:nvPr/>
        </p:nvCxnSpPr>
        <p:spPr>
          <a:xfrm rot="10800000">
            <a:off x="8957075" y="4466250"/>
            <a:ext cx="4542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589" name="Google Shape;589;p44"/>
          <p:cNvCxnSpPr>
            <a:endCxn id="577" idx="3"/>
          </p:cNvCxnSpPr>
          <p:nvPr/>
        </p:nvCxnSpPr>
        <p:spPr>
          <a:xfrm rot="10800000">
            <a:off x="5112411" y="3818645"/>
            <a:ext cx="720300" cy="0"/>
          </a:xfrm>
          <a:prstGeom prst="straightConnector1">
            <a:avLst/>
          </a:prstGeom>
          <a:noFill/>
          <a:ln cap="flat" cmpd="sng" w="31750">
            <a:solidFill>
              <a:srgbClr val="1A9988"/>
            </a:solidFill>
            <a:prstDash val="solid"/>
            <a:miter lim="800000"/>
            <a:headEnd len="sm" w="sm" type="none"/>
            <a:tailEnd len="med" w="med" type="triangle"/>
          </a:ln>
        </p:spPr>
      </p:cxnSp>
      <p:sp>
        <p:nvSpPr>
          <p:cNvPr id="590" name="Google Shape;590;p44"/>
          <p:cNvSpPr/>
          <p:nvPr/>
        </p:nvSpPr>
        <p:spPr>
          <a:xfrm>
            <a:off x="9393042" y="5275273"/>
            <a:ext cx="1161600" cy="829200"/>
          </a:xfrm>
          <a:prstGeom prst="rect">
            <a:avLst/>
          </a:prstGeom>
          <a:solidFill>
            <a:srgbClr val="999999"/>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AdaFruit</a:t>
            </a:r>
            <a:endParaRPr b="1" sz="1800">
              <a:solidFill>
                <a:srgbClr val="FFFFFF"/>
              </a:solidFill>
              <a:latin typeface="Calibri"/>
              <a:ea typeface="Calibri"/>
              <a:cs typeface="Calibri"/>
              <a:sym typeface="Calibri"/>
            </a:endParaRPr>
          </a:p>
        </p:txBody>
      </p:sp>
      <p:cxnSp>
        <p:nvCxnSpPr>
          <p:cNvPr id="591" name="Google Shape;591;p44"/>
          <p:cNvCxnSpPr/>
          <p:nvPr/>
        </p:nvCxnSpPr>
        <p:spPr>
          <a:xfrm flipH="1">
            <a:off x="10033915" y="4690451"/>
            <a:ext cx="6900" cy="584700"/>
          </a:xfrm>
          <a:prstGeom prst="straightConnector1">
            <a:avLst/>
          </a:prstGeom>
          <a:noFill/>
          <a:ln cap="flat" cmpd="sng" w="31750">
            <a:solidFill>
              <a:srgbClr val="FFB8A2"/>
            </a:solidFill>
            <a:prstDash val="solid"/>
            <a:miter lim="800000"/>
            <a:headEnd len="sm" w="sm" type="none"/>
            <a:tailEnd len="med" w="med" type="triangle"/>
          </a:ln>
        </p:spPr>
      </p:cxnSp>
      <p:grpSp>
        <p:nvGrpSpPr>
          <p:cNvPr id="592" name="Google Shape;592;p44"/>
          <p:cNvGrpSpPr/>
          <p:nvPr/>
        </p:nvGrpSpPr>
        <p:grpSpPr>
          <a:xfrm>
            <a:off x="3446023" y="5584767"/>
            <a:ext cx="1316219" cy="420482"/>
            <a:chOff x="9845748" y="227473"/>
            <a:chExt cx="1888405" cy="646200"/>
          </a:xfrm>
        </p:grpSpPr>
        <p:sp>
          <p:nvSpPr>
            <p:cNvPr id="593" name="Google Shape;593;p44"/>
            <p:cNvSpPr txBox="1"/>
            <p:nvPr/>
          </p:nvSpPr>
          <p:spPr>
            <a:xfrm>
              <a:off x="9845748" y="227473"/>
              <a:ext cx="18606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a:solidFill>
                    <a:srgbClr val="1A9988"/>
                  </a:solidFill>
                  <a:latin typeface="Calibri"/>
                  <a:ea typeface="Calibri"/>
                  <a:cs typeface="Calibri"/>
                  <a:sym typeface="Calibri"/>
                </a:rPr>
                <a:t>Power Line:</a:t>
              </a:r>
              <a:endParaRPr sz="1100"/>
            </a:p>
            <a:p>
              <a:pPr indent="0" lvl="0" marL="0" marR="0" rtl="0" algn="l">
                <a:spcBef>
                  <a:spcPts val="0"/>
                </a:spcBef>
                <a:spcAft>
                  <a:spcPts val="0"/>
                </a:spcAft>
                <a:buNone/>
              </a:pPr>
              <a:r>
                <a:rPr b="1" lang="en-US" sz="1100">
                  <a:solidFill>
                    <a:srgbClr val="1A9988"/>
                  </a:solidFill>
                  <a:latin typeface="Calibri"/>
                  <a:ea typeface="Calibri"/>
                  <a:cs typeface="Calibri"/>
                  <a:sym typeface="Calibri"/>
                </a:rPr>
                <a:t>Control Line:</a:t>
              </a:r>
              <a:endParaRPr sz="1100"/>
            </a:p>
          </p:txBody>
        </p:sp>
        <p:cxnSp>
          <p:nvCxnSpPr>
            <p:cNvPr id="594" name="Google Shape;594;p44"/>
            <p:cNvCxnSpPr/>
            <p:nvPr/>
          </p:nvCxnSpPr>
          <p:spPr>
            <a:xfrm>
              <a:off x="11247120" y="400050"/>
              <a:ext cx="459300" cy="0"/>
            </a:xfrm>
            <a:prstGeom prst="straightConnector1">
              <a:avLst/>
            </a:prstGeom>
            <a:noFill/>
            <a:ln cap="flat" cmpd="sng" w="31750">
              <a:solidFill>
                <a:srgbClr val="FF0000"/>
              </a:solidFill>
              <a:prstDash val="solid"/>
              <a:miter lim="800000"/>
              <a:headEnd len="sm" w="sm" type="none"/>
              <a:tailEnd len="med" w="med" type="triangle"/>
            </a:ln>
          </p:spPr>
        </p:cxnSp>
        <p:cxnSp>
          <p:nvCxnSpPr>
            <p:cNvPr id="595" name="Google Shape;595;p44"/>
            <p:cNvCxnSpPr/>
            <p:nvPr/>
          </p:nvCxnSpPr>
          <p:spPr>
            <a:xfrm>
              <a:off x="11274853" y="689610"/>
              <a:ext cx="459300" cy="0"/>
            </a:xfrm>
            <a:prstGeom prst="straightConnector1">
              <a:avLst/>
            </a:prstGeom>
            <a:noFill/>
            <a:ln cap="flat" cmpd="sng" w="31750">
              <a:solidFill>
                <a:srgbClr val="1A9988"/>
              </a:solidFill>
              <a:prstDash val="solid"/>
              <a:miter lim="800000"/>
              <a:headEnd len="sm" w="sm" type="none"/>
              <a:tailEnd len="med" w="med" type="triangle"/>
            </a:ln>
          </p:spPr>
        </p:cxnSp>
      </p:grpSp>
      <p:sp>
        <p:nvSpPr>
          <p:cNvPr id="596" name="Google Shape;596;p44"/>
          <p:cNvSpPr/>
          <p:nvPr/>
        </p:nvSpPr>
        <p:spPr>
          <a:xfrm>
            <a:off x="2722723" y="5607064"/>
            <a:ext cx="628500" cy="408900"/>
          </a:xfrm>
          <a:prstGeom prst="roundRect">
            <a:avLst>
              <a:gd fmla="val 16667" name="adj"/>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Power</a:t>
            </a:r>
            <a:endParaRPr sz="1100"/>
          </a:p>
        </p:txBody>
      </p:sp>
      <p:sp>
        <p:nvSpPr>
          <p:cNvPr id="597" name="Google Shape;597;p44"/>
          <p:cNvSpPr/>
          <p:nvPr/>
        </p:nvSpPr>
        <p:spPr>
          <a:xfrm>
            <a:off x="2005012" y="5607064"/>
            <a:ext cx="622200" cy="423300"/>
          </a:xfrm>
          <a:prstGeom prst="roundRect">
            <a:avLst>
              <a:gd fmla="val 16667" name="adj"/>
            </a:avLst>
          </a:prstGeom>
          <a:solidFill>
            <a:srgbClr val="999999"/>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MCU</a:t>
            </a:r>
            <a:endParaRPr sz="1100"/>
          </a:p>
        </p:txBody>
      </p:sp>
      <p:sp>
        <p:nvSpPr>
          <p:cNvPr id="598" name="Google Shape;598;p44"/>
          <p:cNvSpPr/>
          <p:nvPr/>
        </p:nvSpPr>
        <p:spPr>
          <a:xfrm>
            <a:off x="971722" y="5563852"/>
            <a:ext cx="938100" cy="495300"/>
          </a:xfrm>
          <a:prstGeom prst="roundRect">
            <a:avLst>
              <a:gd fmla="val 16667" name="adj"/>
            </a:avLst>
          </a:prstGeom>
          <a:solidFill>
            <a:srgbClr val="999999"/>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Peripherals</a:t>
            </a:r>
            <a:endParaRPr sz="1100"/>
          </a:p>
        </p:txBody>
      </p:sp>
      <p:sp>
        <p:nvSpPr>
          <p:cNvPr id="599" name="Google Shape;599;p44"/>
          <p:cNvSpPr txBox="1"/>
          <p:nvPr/>
        </p:nvSpPr>
        <p:spPr>
          <a:xfrm>
            <a:off x="6094650" y="4300000"/>
            <a:ext cx="8946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rgbClr val="FFFFFF"/>
                </a:solidFill>
              </a:rPr>
              <a:t>MCU</a:t>
            </a:r>
            <a:endParaRPr b="1" sz="2100">
              <a:solidFill>
                <a:srgbClr val="FFFFFF"/>
              </a:solidFill>
            </a:endParaRPr>
          </a:p>
        </p:txBody>
      </p:sp>
      <p:sp>
        <p:nvSpPr>
          <p:cNvPr id="600" name="Google Shape;600;p44"/>
          <p:cNvSpPr/>
          <p:nvPr/>
        </p:nvSpPr>
        <p:spPr>
          <a:xfrm>
            <a:off x="3597697" y="4445950"/>
            <a:ext cx="1493100" cy="829200"/>
          </a:xfrm>
          <a:prstGeom prst="rect">
            <a:avLst/>
          </a:prstGeom>
          <a:solidFill>
            <a:srgbClr val="999999"/>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USB-Serial Converter</a:t>
            </a:r>
            <a:endParaRPr/>
          </a:p>
        </p:txBody>
      </p:sp>
      <p:cxnSp>
        <p:nvCxnSpPr>
          <p:cNvPr id="601" name="Google Shape;601;p44"/>
          <p:cNvCxnSpPr/>
          <p:nvPr/>
        </p:nvCxnSpPr>
        <p:spPr>
          <a:xfrm>
            <a:off x="5083250" y="4632050"/>
            <a:ext cx="755400" cy="13200"/>
          </a:xfrm>
          <a:prstGeom prst="straightConnector1">
            <a:avLst/>
          </a:prstGeom>
          <a:noFill/>
          <a:ln cap="flat" cmpd="sng" w="31750">
            <a:solidFill>
              <a:srgbClr val="1A9988"/>
            </a:solidFill>
            <a:prstDash val="solid"/>
            <a:miter lim="800000"/>
            <a:headEnd len="sm" w="sm" type="none"/>
            <a:tailEnd len="med" w="med" type="triangle"/>
          </a:ln>
        </p:spPr>
      </p:cxnSp>
      <p:cxnSp>
        <p:nvCxnSpPr>
          <p:cNvPr id="602" name="Google Shape;602;p44"/>
          <p:cNvCxnSpPr/>
          <p:nvPr/>
        </p:nvCxnSpPr>
        <p:spPr>
          <a:xfrm rot="10800000">
            <a:off x="5083108" y="5043824"/>
            <a:ext cx="755700" cy="3000"/>
          </a:xfrm>
          <a:prstGeom prst="straightConnector1">
            <a:avLst/>
          </a:prstGeom>
          <a:noFill/>
          <a:ln cap="flat" cmpd="sng" w="31750">
            <a:solidFill>
              <a:srgbClr val="1A9988"/>
            </a:solidFill>
            <a:prstDash val="solid"/>
            <a:miter lim="800000"/>
            <a:headEnd len="sm" w="sm" type="none"/>
            <a:tailEnd len="med" w="med" type="triangle"/>
          </a:ln>
        </p:spPr>
      </p:cxnSp>
      <p:sp>
        <p:nvSpPr>
          <p:cNvPr id="603" name="Google Shape;603;p44"/>
          <p:cNvSpPr/>
          <p:nvPr/>
        </p:nvSpPr>
        <p:spPr>
          <a:xfrm>
            <a:off x="2595625" y="18755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5 Volt</a:t>
            </a:r>
            <a:endParaRPr b="1" sz="18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USB Port</a:t>
            </a:r>
            <a:endParaRPr b="1" sz="1800">
              <a:solidFill>
                <a:srgbClr val="FFFFFF"/>
              </a:solidFill>
              <a:latin typeface="Calibri"/>
              <a:ea typeface="Calibri"/>
              <a:cs typeface="Calibri"/>
              <a:sym typeface="Calibri"/>
            </a:endParaRPr>
          </a:p>
        </p:txBody>
      </p:sp>
      <p:cxnSp>
        <p:nvCxnSpPr>
          <p:cNvPr id="604" name="Google Shape;604;p44"/>
          <p:cNvCxnSpPr>
            <a:stCxn id="603" idx="2"/>
            <a:endCxn id="600" idx="1"/>
          </p:cNvCxnSpPr>
          <p:nvPr/>
        </p:nvCxnSpPr>
        <p:spPr>
          <a:xfrm flipH="1" rot="-5400000">
            <a:off x="2309125" y="3572000"/>
            <a:ext cx="2155800" cy="421200"/>
          </a:xfrm>
          <a:prstGeom prst="bentConnector2">
            <a:avLst/>
          </a:prstGeom>
          <a:noFill/>
          <a:ln cap="flat" cmpd="sng" w="38100">
            <a:solidFill>
              <a:srgbClr val="FF0000"/>
            </a:solidFill>
            <a:prstDash val="solid"/>
            <a:miter lim="800000"/>
            <a:headEnd len="sm" w="sm" type="none"/>
            <a:tailEnd len="med" w="med" type="triangle"/>
          </a:ln>
        </p:spPr>
      </p:cxnSp>
      <p:sp>
        <p:nvSpPr>
          <p:cNvPr id="605" name="Google Shape;605;p44"/>
          <p:cNvSpPr/>
          <p:nvPr/>
        </p:nvSpPr>
        <p:spPr>
          <a:xfrm>
            <a:off x="7730939" y="4876970"/>
            <a:ext cx="1161600" cy="829200"/>
          </a:xfrm>
          <a:prstGeom prst="rect">
            <a:avLst/>
          </a:prstGeom>
          <a:solidFill>
            <a:srgbClr val="9999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Raspberry Pi</a:t>
            </a:r>
            <a:endParaRPr/>
          </a:p>
        </p:txBody>
      </p:sp>
      <p:cxnSp>
        <p:nvCxnSpPr>
          <p:cNvPr id="606" name="Google Shape;606;p44"/>
          <p:cNvCxnSpPr/>
          <p:nvPr/>
        </p:nvCxnSpPr>
        <p:spPr>
          <a:xfrm>
            <a:off x="7065469" y="5299243"/>
            <a:ext cx="699000" cy="0"/>
          </a:xfrm>
          <a:prstGeom prst="straightConnector1">
            <a:avLst/>
          </a:prstGeom>
          <a:noFill/>
          <a:ln cap="flat" cmpd="sng" w="31750">
            <a:solidFill>
              <a:srgbClr val="1A9988"/>
            </a:solidFill>
            <a:prstDash val="solid"/>
            <a:miter lim="800000"/>
            <a:headEnd len="sm" w="sm" type="none"/>
            <a:tailEnd len="med" w="med" type="triangle"/>
          </a:ln>
        </p:spPr>
      </p:cxnSp>
      <p:sp>
        <p:nvSpPr>
          <p:cNvPr id="607" name="Google Shape;607;p44"/>
          <p:cNvSpPr/>
          <p:nvPr/>
        </p:nvSpPr>
        <p:spPr>
          <a:xfrm>
            <a:off x="971737" y="5087589"/>
            <a:ext cx="622200" cy="423300"/>
          </a:xfrm>
          <a:prstGeom prst="roundRect">
            <a:avLst>
              <a:gd fmla="val 16667" name="adj"/>
            </a:avLst>
          </a:prstGeom>
          <a:solidFill>
            <a:srgbClr val="999999"/>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Extra</a:t>
            </a:r>
            <a:endParaRPr sz="1100"/>
          </a:p>
        </p:txBody>
      </p:sp>
      <p:cxnSp>
        <p:nvCxnSpPr>
          <p:cNvPr id="608" name="Google Shape;608;p44"/>
          <p:cNvCxnSpPr>
            <a:stCxn id="579" idx="2"/>
            <a:endCxn id="576" idx="0"/>
          </p:cNvCxnSpPr>
          <p:nvPr/>
        </p:nvCxnSpPr>
        <p:spPr>
          <a:xfrm flipH="1" rot="-5400000">
            <a:off x="5617949" y="2601950"/>
            <a:ext cx="728400" cy="933900"/>
          </a:xfrm>
          <a:prstGeom prst="bentConnector3">
            <a:avLst>
              <a:gd fmla="val 49990" name="adj1"/>
            </a:avLst>
          </a:prstGeom>
          <a:noFill/>
          <a:ln cap="flat" cmpd="sng" w="38100">
            <a:solidFill>
              <a:srgbClr val="FF0000"/>
            </a:solidFill>
            <a:prstDash val="solid"/>
            <a:round/>
            <a:headEnd len="med" w="med" type="none"/>
            <a:tailEnd len="med" w="med" type="none"/>
          </a:ln>
        </p:spPr>
      </p:cxnSp>
      <p:cxnSp>
        <p:nvCxnSpPr>
          <p:cNvPr id="609" name="Google Shape;609;p44"/>
          <p:cNvCxnSpPr>
            <a:stCxn id="579" idx="2"/>
            <a:endCxn id="577" idx="0"/>
          </p:cNvCxnSpPr>
          <p:nvPr/>
        </p:nvCxnSpPr>
        <p:spPr>
          <a:xfrm rot="5400000">
            <a:off x="4673699" y="2562500"/>
            <a:ext cx="699300" cy="983700"/>
          </a:xfrm>
          <a:prstGeom prst="bentConnector3">
            <a:avLst>
              <a:gd fmla="val 50003" name="adj1"/>
            </a:avLst>
          </a:prstGeom>
          <a:noFill/>
          <a:ln cap="flat" cmpd="sng" w="38100">
            <a:solidFill>
              <a:srgbClr val="FF0000"/>
            </a:solidFill>
            <a:prstDash val="solid"/>
            <a:round/>
            <a:headEnd len="med" w="med" type="none"/>
            <a:tailEnd len="med" w="med" type="none"/>
          </a:ln>
        </p:spPr>
      </p:cxnSp>
      <p:cxnSp>
        <p:nvCxnSpPr>
          <p:cNvPr id="610" name="Google Shape;610;p44"/>
          <p:cNvCxnSpPr>
            <a:stCxn id="581" idx="1"/>
            <a:endCxn id="579" idx="3"/>
          </p:cNvCxnSpPr>
          <p:nvPr/>
        </p:nvCxnSpPr>
        <p:spPr>
          <a:xfrm rot="10800000">
            <a:off x="6095925" y="2290100"/>
            <a:ext cx="667800" cy="0"/>
          </a:xfrm>
          <a:prstGeom prst="straightConnector1">
            <a:avLst/>
          </a:prstGeom>
          <a:noFill/>
          <a:ln cap="flat" cmpd="sng" w="38100">
            <a:solidFill>
              <a:srgbClr val="FF0000"/>
            </a:solidFill>
            <a:prstDash val="solid"/>
            <a:round/>
            <a:headEnd len="med" w="med" type="none"/>
            <a:tailEnd len="med" w="med" type="none"/>
          </a:ln>
        </p:spPr>
      </p:cxnSp>
      <p:cxnSp>
        <p:nvCxnSpPr>
          <p:cNvPr id="611" name="Google Shape;611;p44"/>
          <p:cNvCxnSpPr>
            <a:stCxn id="581" idx="3"/>
            <a:endCxn id="580" idx="1"/>
          </p:cNvCxnSpPr>
          <p:nvPr/>
        </p:nvCxnSpPr>
        <p:spPr>
          <a:xfrm>
            <a:off x="7925325" y="2290100"/>
            <a:ext cx="667800" cy="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45"/>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PCB Schematic</a:t>
            </a:r>
            <a:endParaRPr/>
          </a:p>
        </p:txBody>
      </p:sp>
      <p:pic>
        <p:nvPicPr>
          <p:cNvPr id="617" name="Google Shape;617;p45"/>
          <p:cNvPicPr preferRelativeResize="0"/>
          <p:nvPr/>
        </p:nvPicPr>
        <p:blipFill>
          <a:blip r:embed="rId3">
            <a:alphaModFix/>
          </a:blip>
          <a:stretch>
            <a:fillRect/>
          </a:stretch>
        </p:blipFill>
        <p:spPr>
          <a:xfrm>
            <a:off x="2380350" y="1801750"/>
            <a:ext cx="7218274" cy="4443350"/>
          </a:xfrm>
          <a:prstGeom prst="rect">
            <a:avLst/>
          </a:prstGeom>
          <a:noFill/>
          <a:ln>
            <a:noFill/>
          </a:ln>
        </p:spPr>
      </p:pic>
      <p:pic>
        <p:nvPicPr>
          <p:cNvPr id="618" name="Google Shape;618;p45"/>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619" name="Google Shape;619;p45"/>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33</a:t>
            </a:r>
            <a:endParaRPr sz="24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4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PCB Schematic</a:t>
            </a:r>
            <a:endParaRPr/>
          </a:p>
        </p:txBody>
      </p:sp>
      <p:pic>
        <p:nvPicPr>
          <p:cNvPr id="625" name="Google Shape;625;p46"/>
          <p:cNvPicPr preferRelativeResize="0"/>
          <p:nvPr/>
        </p:nvPicPr>
        <p:blipFill>
          <a:blip r:embed="rId3">
            <a:alphaModFix/>
          </a:blip>
          <a:stretch>
            <a:fillRect/>
          </a:stretch>
        </p:blipFill>
        <p:spPr>
          <a:xfrm>
            <a:off x="2735588" y="1800725"/>
            <a:ext cx="6720824" cy="4350600"/>
          </a:xfrm>
          <a:prstGeom prst="rect">
            <a:avLst/>
          </a:prstGeom>
          <a:noFill/>
          <a:ln>
            <a:noFill/>
          </a:ln>
        </p:spPr>
      </p:pic>
      <p:pic>
        <p:nvPicPr>
          <p:cNvPr id="626" name="Google Shape;626;p46"/>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627" name="Google Shape;627;p46"/>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34</a:t>
            </a:r>
            <a:endParaRPr sz="24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47"/>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PCB Schematic</a:t>
            </a:r>
            <a:endParaRPr/>
          </a:p>
        </p:txBody>
      </p:sp>
      <p:pic>
        <p:nvPicPr>
          <p:cNvPr id="633" name="Google Shape;633;p47"/>
          <p:cNvPicPr preferRelativeResize="0"/>
          <p:nvPr/>
        </p:nvPicPr>
        <p:blipFill>
          <a:blip r:embed="rId3">
            <a:alphaModFix/>
          </a:blip>
          <a:stretch>
            <a:fillRect/>
          </a:stretch>
        </p:blipFill>
        <p:spPr>
          <a:xfrm>
            <a:off x="2697037" y="1875925"/>
            <a:ext cx="6858875" cy="4277001"/>
          </a:xfrm>
          <a:prstGeom prst="rect">
            <a:avLst/>
          </a:prstGeom>
          <a:noFill/>
          <a:ln>
            <a:noFill/>
          </a:ln>
        </p:spPr>
      </p:pic>
      <p:pic>
        <p:nvPicPr>
          <p:cNvPr id="634" name="Google Shape;634;p47"/>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635" name="Google Shape;635;p47"/>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35</a:t>
            </a:r>
            <a:endParaRPr sz="24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48"/>
          <p:cNvSpPr txBox="1"/>
          <p:nvPr>
            <p:ph type="title"/>
          </p:nvPr>
        </p:nvSpPr>
        <p:spPr>
          <a:xfrm>
            <a:off x="1097280" y="2104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lang="en-US"/>
              <a:t>Peripheral Interface</a:t>
            </a:r>
            <a:endParaRPr/>
          </a:p>
        </p:txBody>
      </p:sp>
      <p:pic>
        <p:nvPicPr>
          <p:cNvPr id="641" name="Google Shape;641;p48"/>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642" name="Google Shape;642;p48"/>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36</a:t>
            </a:r>
            <a:endParaRPr sz="2400">
              <a:solidFill>
                <a:srgbClr val="FFFFFF"/>
              </a:solidFill>
            </a:endParaRPr>
          </a:p>
        </p:txBody>
      </p:sp>
      <p:sp>
        <p:nvSpPr>
          <p:cNvPr id="643" name="Google Shape;643;p48"/>
          <p:cNvSpPr/>
          <p:nvPr/>
        </p:nvSpPr>
        <p:spPr>
          <a:xfrm>
            <a:off x="5832773" y="3432959"/>
            <a:ext cx="1232400" cy="2273700"/>
          </a:xfrm>
          <a:prstGeom prst="rect">
            <a:avLst/>
          </a:prstGeom>
          <a:solidFill>
            <a:srgbClr val="9999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4" name="Google Shape;644;p48"/>
          <p:cNvSpPr/>
          <p:nvPr/>
        </p:nvSpPr>
        <p:spPr>
          <a:xfrm>
            <a:off x="3950811" y="3404045"/>
            <a:ext cx="1161600" cy="829200"/>
          </a:xfrm>
          <a:prstGeom prst="rect">
            <a:avLst/>
          </a:prstGeom>
          <a:solidFill>
            <a:srgbClr val="073763"/>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Servo Motor</a:t>
            </a:r>
            <a:endParaRPr/>
          </a:p>
        </p:txBody>
      </p:sp>
      <p:sp>
        <p:nvSpPr>
          <p:cNvPr id="645" name="Google Shape;645;p48"/>
          <p:cNvSpPr/>
          <p:nvPr/>
        </p:nvSpPr>
        <p:spPr>
          <a:xfrm>
            <a:off x="9400139" y="3861245"/>
            <a:ext cx="1161600" cy="829200"/>
          </a:xfrm>
          <a:prstGeom prst="rect">
            <a:avLst/>
          </a:prstGeom>
          <a:solidFill>
            <a:srgbClr val="07376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Wi-Fi </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Module</a:t>
            </a:r>
            <a:endParaRPr/>
          </a:p>
        </p:txBody>
      </p:sp>
      <p:sp>
        <p:nvSpPr>
          <p:cNvPr id="646" name="Google Shape;646;p48"/>
          <p:cNvSpPr/>
          <p:nvPr/>
        </p:nvSpPr>
        <p:spPr>
          <a:xfrm>
            <a:off x="4934399" y="1875500"/>
            <a:ext cx="1161600" cy="829200"/>
          </a:xfrm>
          <a:prstGeom prst="rect">
            <a:avLst/>
          </a:prstGeom>
          <a:solidFill>
            <a:srgbClr val="999999"/>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5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Regulator</a:t>
            </a:r>
            <a:endParaRPr/>
          </a:p>
        </p:txBody>
      </p:sp>
      <p:sp>
        <p:nvSpPr>
          <p:cNvPr id="647" name="Google Shape;647;p48"/>
          <p:cNvSpPr/>
          <p:nvPr/>
        </p:nvSpPr>
        <p:spPr>
          <a:xfrm>
            <a:off x="8593083" y="1875500"/>
            <a:ext cx="1161600" cy="829200"/>
          </a:xfrm>
          <a:prstGeom prst="rect">
            <a:avLst/>
          </a:prstGeom>
          <a:solidFill>
            <a:srgbClr val="999999"/>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3.3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Regulator</a:t>
            </a:r>
            <a:endParaRPr/>
          </a:p>
        </p:txBody>
      </p:sp>
      <p:sp>
        <p:nvSpPr>
          <p:cNvPr id="648" name="Google Shape;648;p48"/>
          <p:cNvSpPr/>
          <p:nvPr/>
        </p:nvSpPr>
        <p:spPr>
          <a:xfrm>
            <a:off x="6763725" y="1875500"/>
            <a:ext cx="1161600" cy="829200"/>
          </a:xfrm>
          <a:prstGeom prst="rect">
            <a:avLst/>
          </a:prstGeom>
          <a:solidFill>
            <a:srgbClr val="999999"/>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9 Volt</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Battery</a:t>
            </a:r>
            <a:endParaRPr/>
          </a:p>
        </p:txBody>
      </p:sp>
      <p:sp>
        <p:nvSpPr>
          <p:cNvPr id="649" name="Google Shape;649;p48"/>
          <p:cNvSpPr/>
          <p:nvPr/>
        </p:nvSpPr>
        <p:spPr>
          <a:xfrm>
            <a:off x="7764508" y="3861245"/>
            <a:ext cx="1161600" cy="829200"/>
          </a:xfrm>
          <a:prstGeom prst="rect">
            <a:avLst/>
          </a:prstGeom>
          <a:solidFill>
            <a:srgbClr val="07376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Voltage</a:t>
            </a:r>
            <a:endParaRPr b="1" sz="18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Divider</a:t>
            </a:r>
            <a:endParaRPr b="1" sz="1800">
              <a:solidFill>
                <a:srgbClr val="FFFFFF"/>
              </a:solidFill>
              <a:latin typeface="Calibri"/>
              <a:ea typeface="Calibri"/>
              <a:cs typeface="Calibri"/>
              <a:sym typeface="Calibri"/>
            </a:endParaRPr>
          </a:p>
        </p:txBody>
      </p:sp>
      <p:cxnSp>
        <p:nvCxnSpPr>
          <p:cNvPr id="650" name="Google Shape;650;p48"/>
          <p:cNvCxnSpPr>
            <a:stCxn id="647" idx="2"/>
            <a:endCxn id="649" idx="0"/>
          </p:cNvCxnSpPr>
          <p:nvPr/>
        </p:nvCxnSpPr>
        <p:spPr>
          <a:xfrm rot="5400000">
            <a:off x="8181333" y="2868650"/>
            <a:ext cx="1156500" cy="828600"/>
          </a:xfrm>
          <a:prstGeom prst="bentConnector3">
            <a:avLst>
              <a:gd fmla="val 50002" name="adj1"/>
            </a:avLst>
          </a:prstGeom>
          <a:noFill/>
          <a:ln cap="flat" cmpd="sng" w="38100">
            <a:solidFill>
              <a:srgbClr val="FF0000"/>
            </a:solidFill>
            <a:prstDash val="solid"/>
            <a:miter lim="800000"/>
            <a:headEnd len="sm" w="sm" type="none"/>
            <a:tailEnd len="med" w="med" type="triangle"/>
          </a:ln>
        </p:spPr>
      </p:cxnSp>
      <p:cxnSp>
        <p:nvCxnSpPr>
          <p:cNvPr id="651" name="Google Shape;651;p48"/>
          <p:cNvCxnSpPr>
            <a:stCxn id="647" idx="2"/>
            <a:endCxn id="645" idx="0"/>
          </p:cNvCxnSpPr>
          <p:nvPr/>
        </p:nvCxnSpPr>
        <p:spPr>
          <a:xfrm flipH="1" rot="-5400000">
            <a:off x="8999133" y="2879450"/>
            <a:ext cx="1156500" cy="807000"/>
          </a:xfrm>
          <a:prstGeom prst="bentConnector3">
            <a:avLst>
              <a:gd fmla="val 50002" name="adj1"/>
            </a:avLst>
          </a:prstGeom>
          <a:noFill/>
          <a:ln cap="flat" cmpd="sng" w="38100">
            <a:solidFill>
              <a:srgbClr val="FF0000"/>
            </a:solidFill>
            <a:prstDash val="solid"/>
            <a:miter lim="800000"/>
            <a:headEnd len="sm" w="sm" type="none"/>
            <a:tailEnd len="med" w="med" type="triangle"/>
          </a:ln>
        </p:spPr>
      </p:cxnSp>
      <p:cxnSp>
        <p:nvCxnSpPr>
          <p:cNvPr id="652" name="Google Shape;652;p48"/>
          <p:cNvCxnSpPr/>
          <p:nvPr/>
        </p:nvCxnSpPr>
        <p:spPr>
          <a:xfrm>
            <a:off x="7065469" y="4081643"/>
            <a:ext cx="6990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653" name="Google Shape;653;p48"/>
          <p:cNvCxnSpPr/>
          <p:nvPr/>
        </p:nvCxnSpPr>
        <p:spPr>
          <a:xfrm rot="10800000">
            <a:off x="7065508" y="4483149"/>
            <a:ext cx="6990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654" name="Google Shape;654;p48"/>
          <p:cNvCxnSpPr/>
          <p:nvPr/>
        </p:nvCxnSpPr>
        <p:spPr>
          <a:xfrm>
            <a:off x="8926100" y="4055525"/>
            <a:ext cx="4731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655" name="Google Shape;655;p48"/>
          <p:cNvCxnSpPr/>
          <p:nvPr/>
        </p:nvCxnSpPr>
        <p:spPr>
          <a:xfrm rot="10800000">
            <a:off x="8957075" y="4466250"/>
            <a:ext cx="454200" cy="0"/>
          </a:xfrm>
          <a:prstGeom prst="straightConnector1">
            <a:avLst/>
          </a:prstGeom>
          <a:noFill/>
          <a:ln cap="flat" cmpd="sng" w="31750">
            <a:solidFill>
              <a:srgbClr val="1A9988"/>
            </a:solidFill>
            <a:prstDash val="solid"/>
            <a:miter lim="800000"/>
            <a:headEnd len="sm" w="sm" type="none"/>
            <a:tailEnd len="med" w="med" type="triangle"/>
          </a:ln>
        </p:spPr>
      </p:cxnSp>
      <p:cxnSp>
        <p:nvCxnSpPr>
          <p:cNvPr id="656" name="Google Shape;656;p48"/>
          <p:cNvCxnSpPr>
            <a:endCxn id="644" idx="3"/>
          </p:cNvCxnSpPr>
          <p:nvPr/>
        </p:nvCxnSpPr>
        <p:spPr>
          <a:xfrm rot="10800000">
            <a:off x="5112411" y="3818645"/>
            <a:ext cx="720300" cy="0"/>
          </a:xfrm>
          <a:prstGeom prst="straightConnector1">
            <a:avLst/>
          </a:prstGeom>
          <a:noFill/>
          <a:ln cap="flat" cmpd="sng" w="31750">
            <a:solidFill>
              <a:srgbClr val="1A9988"/>
            </a:solidFill>
            <a:prstDash val="solid"/>
            <a:miter lim="800000"/>
            <a:headEnd len="sm" w="sm" type="none"/>
            <a:tailEnd len="med" w="med" type="triangle"/>
          </a:ln>
        </p:spPr>
      </p:cxnSp>
      <p:sp>
        <p:nvSpPr>
          <p:cNvPr id="657" name="Google Shape;657;p48"/>
          <p:cNvSpPr/>
          <p:nvPr/>
        </p:nvSpPr>
        <p:spPr>
          <a:xfrm>
            <a:off x="9393042" y="5275273"/>
            <a:ext cx="1161600" cy="829200"/>
          </a:xfrm>
          <a:prstGeom prst="rect">
            <a:avLst/>
          </a:prstGeom>
          <a:solidFill>
            <a:srgbClr val="999999"/>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AdaFruit</a:t>
            </a:r>
            <a:endParaRPr b="1" sz="1800">
              <a:solidFill>
                <a:srgbClr val="FFFFFF"/>
              </a:solidFill>
              <a:latin typeface="Calibri"/>
              <a:ea typeface="Calibri"/>
              <a:cs typeface="Calibri"/>
              <a:sym typeface="Calibri"/>
            </a:endParaRPr>
          </a:p>
        </p:txBody>
      </p:sp>
      <p:cxnSp>
        <p:nvCxnSpPr>
          <p:cNvPr id="658" name="Google Shape;658;p48"/>
          <p:cNvCxnSpPr/>
          <p:nvPr/>
        </p:nvCxnSpPr>
        <p:spPr>
          <a:xfrm flipH="1">
            <a:off x="10033915" y="4690451"/>
            <a:ext cx="6900" cy="584700"/>
          </a:xfrm>
          <a:prstGeom prst="straightConnector1">
            <a:avLst/>
          </a:prstGeom>
          <a:noFill/>
          <a:ln cap="flat" cmpd="sng" w="31750">
            <a:solidFill>
              <a:srgbClr val="FFB8A2"/>
            </a:solidFill>
            <a:prstDash val="solid"/>
            <a:miter lim="800000"/>
            <a:headEnd len="sm" w="sm" type="none"/>
            <a:tailEnd len="med" w="med" type="triangle"/>
          </a:ln>
        </p:spPr>
      </p:cxnSp>
      <p:grpSp>
        <p:nvGrpSpPr>
          <p:cNvPr id="659" name="Google Shape;659;p48"/>
          <p:cNvGrpSpPr/>
          <p:nvPr/>
        </p:nvGrpSpPr>
        <p:grpSpPr>
          <a:xfrm>
            <a:off x="3446023" y="5584767"/>
            <a:ext cx="1316219" cy="420482"/>
            <a:chOff x="9845748" y="227473"/>
            <a:chExt cx="1888405" cy="646200"/>
          </a:xfrm>
        </p:grpSpPr>
        <p:sp>
          <p:nvSpPr>
            <p:cNvPr id="660" name="Google Shape;660;p48"/>
            <p:cNvSpPr txBox="1"/>
            <p:nvPr/>
          </p:nvSpPr>
          <p:spPr>
            <a:xfrm>
              <a:off x="9845748" y="227473"/>
              <a:ext cx="18606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a:solidFill>
                    <a:srgbClr val="1A9988"/>
                  </a:solidFill>
                  <a:latin typeface="Calibri"/>
                  <a:ea typeface="Calibri"/>
                  <a:cs typeface="Calibri"/>
                  <a:sym typeface="Calibri"/>
                </a:rPr>
                <a:t>Power Line:</a:t>
              </a:r>
              <a:endParaRPr sz="1100"/>
            </a:p>
            <a:p>
              <a:pPr indent="0" lvl="0" marL="0" marR="0" rtl="0" algn="l">
                <a:spcBef>
                  <a:spcPts val="0"/>
                </a:spcBef>
                <a:spcAft>
                  <a:spcPts val="0"/>
                </a:spcAft>
                <a:buNone/>
              </a:pPr>
              <a:r>
                <a:rPr b="1" lang="en-US" sz="1100">
                  <a:solidFill>
                    <a:srgbClr val="1A9988"/>
                  </a:solidFill>
                  <a:latin typeface="Calibri"/>
                  <a:ea typeface="Calibri"/>
                  <a:cs typeface="Calibri"/>
                  <a:sym typeface="Calibri"/>
                </a:rPr>
                <a:t>Control Line:</a:t>
              </a:r>
              <a:endParaRPr sz="1100"/>
            </a:p>
          </p:txBody>
        </p:sp>
        <p:cxnSp>
          <p:nvCxnSpPr>
            <p:cNvPr id="661" name="Google Shape;661;p48"/>
            <p:cNvCxnSpPr/>
            <p:nvPr/>
          </p:nvCxnSpPr>
          <p:spPr>
            <a:xfrm>
              <a:off x="11247120" y="400050"/>
              <a:ext cx="459300" cy="0"/>
            </a:xfrm>
            <a:prstGeom prst="straightConnector1">
              <a:avLst/>
            </a:prstGeom>
            <a:noFill/>
            <a:ln cap="flat" cmpd="sng" w="31750">
              <a:solidFill>
                <a:srgbClr val="FF0000"/>
              </a:solidFill>
              <a:prstDash val="solid"/>
              <a:miter lim="800000"/>
              <a:headEnd len="sm" w="sm" type="none"/>
              <a:tailEnd len="med" w="med" type="triangle"/>
            </a:ln>
          </p:spPr>
        </p:cxnSp>
        <p:cxnSp>
          <p:nvCxnSpPr>
            <p:cNvPr id="662" name="Google Shape;662;p48"/>
            <p:cNvCxnSpPr/>
            <p:nvPr/>
          </p:nvCxnSpPr>
          <p:spPr>
            <a:xfrm>
              <a:off x="11274853" y="689610"/>
              <a:ext cx="459300" cy="0"/>
            </a:xfrm>
            <a:prstGeom prst="straightConnector1">
              <a:avLst/>
            </a:prstGeom>
            <a:noFill/>
            <a:ln cap="flat" cmpd="sng" w="31750">
              <a:solidFill>
                <a:srgbClr val="1A9988"/>
              </a:solidFill>
              <a:prstDash val="solid"/>
              <a:miter lim="800000"/>
              <a:headEnd len="sm" w="sm" type="none"/>
              <a:tailEnd len="med" w="med" type="triangle"/>
            </a:ln>
          </p:spPr>
        </p:cxnSp>
      </p:grpSp>
      <p:sp>
        <p:nvSpPr>
          <p:cNvPr id="663" name="Google Shape;663;p48"/>
          <p:cNvSpPr/>
          <p:nvPr/>
        </p:nvSpPr>
        <p:spPr>
          <a:xfrm>
            <a:off x="2722723" y="5607064"/>
            <a:ext cx="628500" cy="408900"/>
          </a:xfrm>
          <a:prstGeom prst="roundRect">
            <a:avLst>
              <a:gd fmla="val 16667" name="adj"/>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Power</a:t>
            </a:r>
            <a:endParaRPr sz="1100"/>
          </a:p>
        </p:txBody>
      </p:sp>
      <p:sp>
        <p:nvSpPr>
          <p:cNvPr id="664" name="Google Shape;664;p48"/>
          <p:cNvSpPr/>
          <p:nvPr/>
        </p:nvSpPr>
        <p:spPr>
          <a:xfrm>
            <a:off x="2005012" y="5607064"/>
            <a:ext cx="622200" cy="423300"/>
          </a:xfrm>
          <a:prstGeom prst="roundRect">
            <a:avLst>
              <a:gd fmla="val 16667" name="adj"/>
            </a:avLst>
          </a:prstGeom>
          <a:solidFill>
            <a:srgbClr val="FF9900"/>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MCU</a:t>
            </a:r>
            <a:endParaRPr sz="1100"/>
          </a:p>
        </p:txBody>
      </p:sp>
      <p:sp>
        <p:nvSpPr>
          <p:cNvPr id="665" name="Google Shape;665;p48"/>
          <p:cNvSpPr/>
          <p:nvPr/>
        </p:nvSpPr>
        <p:spPr>
          <a:xfrm>
            <a:off x="971722" y="5563852"/>
            <a:ext cx="938100" cy="495300"/>
          </a:xfrm>
          <a:prstGeom prst="roundRect">
            <a:avLst>
              <a:gd fmla="val 16667" name="adj"/>
            </a:avLst>
          </a:prstGeom>
          <a:solidFill>
            <a:srgbClr val="07376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Peripherals</a:t>
            </a:r>
            <a:endParaRPr sz="1100"/>
          </a:p>
        </p:txBody>
      </p:sp>
      <p:sp>
        <p:nvSpPr>
          <p:cNvPr id="666" name="Google Shape;666;p48"/>
          <p:cNvSpPr txBox="1"/>
          <p:nvPr/>
        </p:nvSpPr>
        <p:spPr>
          <a:xfrm>
            <a:off x="6094650" y="4300000"/>
            <a:ext cx="8946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rgbClr val="FFFFFF"/>
                </a:solidFill>
              </a:rPr>
              <a:t>MCU</a:t>
            </a:r>
            <a:endParaRPr b="1" sz="2100">
              <a:solidFill>
                <a:srgbClr val="FFFFFF"/>
              </a:solidFill>
            </a:endParaRPr>
          </a:p>
        </p:txBody>
      </p:sp>
      <p:sp>
        <p:nvSpPr>
          <p:cNvPr id="667" name="Google Shape;667;p48"/>
          <p:cNvSpPr/>
          <p:nvPr/>
        </p:nvSpPr>
        <p:spPr>
          <a:xfrm>
            <a:off x="3597697" y="4445950"/>
            <a:ext cx="1493100" cy="829200"/>
          </a:xfrm>
          <a:prstGeom prst="rect">
            <a:avLst/>
          </a:prstGeom>
          <a:solidFill>
            <a:srgbClr val="073763"/>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USB-Serial Converter</a:t>
            </a:r>
            <a:endParaRPr/>
          </a:p>
        </p:txBody>
      </p:sp>
      <p:cxnSp>
        <p:nvCxnSpPr>
          <p:cNvPr id="668" name="Google Shape;668;p48"/>
          <p:cNvCxnSpPr/>
          <p:nvPr/>
        </p:nvCxnSpPr>
        <p:spPr>
          <a:xfrm>
            <a:off x="5083250" y="4632050"/>
            <a:ext cx="755400" cy="13200"/>
          </a:xfrm>
          <a:prstGeom prst="straightConnector1">
            <a:avLst/>
          </a:prstGeom>
          <a:noFill/>
          <a:ln cap="flat" cmpd="sng" w="31750">
            <a:solidFill>
              <a:srgbClr val="1A9988"/>
            </a:solidFill>
            <a:prstDash val="solid"/>
            <a:miter lim="800000"/>
            <a:headEnd len="sm" w="sm" type="none"/>
            <a:tailEnd len="med" w="med" type="triangle"/>
          </a:ln>
        </p:spPr>
      </p:cxnSp>
      <p:cxnSp>
        <p:nvCxnSpPr>
          <p:cNvPr id="669" name="Google Shape;669;p48"/>
          <p:cNvCxnSpPr/>
          <p:nvPr/>
        </p:nvCxnSpPr>
        <p:spPr>
          <a:xfrm rot="10800000">
            <a:off x="5083108" y="5043824"/>
            <a:ext cx="755700" cy="3000"/>
          </a:xfrm>
          <a:prstGeom prst="straightConnector1">
            <a:avLst/>
          </a:prstGeom>
          <a:noFill/>
          <a:ln cap="flat" cmpd="sng" w="31750">
            <a:solidFill>
              <a:srgbClr val="1A9988"/>
            </a:solidFill>
            <a:prstDash val="solid"/>
            <a:miter lim="800000"/>
            <a:headEnd len="sm" w="sm" type="none"/>
            <a:tailEnd len="med" w="med" type="triangle"/>
          </a:ln>
        </p:spPr>
      </p:cxnSp>
      <p:sp>
        <p:nvSpPr>
          <p:cNvPr id="670" name="Google Shape;670;p48"/>
          <p:cNvSpPr/>
          <p:nvPr/>
        </p:nvSpPr>
        <p:spPr>
          <a:xfrm>
            <a:off x="2595625" y="1875500"/>
            <a:ext cx="1161600" cy="829200"/>
          </a:xfrm>
          <a:prstGeom prst="rect">
            <a:avLst/>
          </a:prstGeom>
          <a:solidFill>
            <a:srgbClr val="999999"/>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5 Volt</a:t>
            </a:r>
            <a:endParaRPr b="1" sz="1800">
              <a:solidFill>
                <a:srgbClr val="FFFFFF"/>
              </a:solidFill>
              <a:latin typeface="Calibri"/>
              <a:ea typeface="Calibri"/>
              <a:cs typeface="Calibri"/>
              <a:sym typeface="Calibri"/>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USB Port</a:t>
            </a:r>
            <a:endParaRPr b="1" sz="1800">
              <a:solidFill>
                <a:srgbClr val="FFFFFF"/>
              </a:solidFill>
              <a:latin typeface="Calibri"/>
              <a:ea typeface="Calibri"/>
              <a:cs typeface="Calibri"/>
              <a:sym typeface="Calibri"/>
            </a:endParaRPr>
          </a:p>
        </p:txBody>
      </p:sp>
      <p:cxnSp>
        <p:nvCxnSpPr>
          <p:cNvPr id="671" name="Google Shape;671;p48"/>
          <p:cNvCxnSpPr>
            <a:stCxn id="670" idx="2"/>
            <a:endCxn id="667" idx="1"/>
          </p:cNvCxnSpPr>
          <p:nvPr/>
        </p:nvCxnSpPr>
        <p:spPr>
          <a:xfrm flipH="1" rot="-5400000">
            <a:off x="2309125" y="3572000"/>
            <a:ext cx="2155800" cy="421200"/>
          </a:xfrm>
          <a:prstGeom prst="bentConnector2">
            <a:avLst/>
          </a:prstGeom>
          <a:noFill/>
          <a:ln cap="flat" cmpd="sng" w="38100">
            <a:solidFill>
              <a:srgbClr val="FF0000"/>
            </a:solidFill>
            <a:prstDash val="solid"/>
            <a:miter lim="800000"/>
            <a:headEnd len="sm" w="sm" type="none"/>
            <a:tailEnd len="med" w="med" type="triangle"/>
          </a:ln>
        </p:spPr>
      </p:cxnSp>
      <p:sp>
        <p:nvSpPr>
          <p:cNvPr id="672" name="Google Shape;672;p48"/>
          <p:cNvSpPr/>
          <p:nvPr/>
        </p:nvSpPr>
        <p:spPr>
          <a:xfrm>
            <a:off x="7730939" y="4876970"/>
            <a:ext cx="1161600" cy="829200"/>
          </a:xfrm>
          <a:prstGeom prst="rect">
            <a:avLst/>
          </a:prstGeom>
          <a:solidFill>
            <a:srgbClr val="99999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Raspberry Pi</a:t>
            </a:r>
            <a:endParaRPr/>
          </a:p>
        </p:txBody>
      </p:sp>
      <p:cxnSp>
        <p:nvCxnSpPr>
          <p:cNvPr id="673" name="Google Shape;673;p48"/>
          <p:cNvCxnSpPr/>
          <p:nvPr/>
        </p:nvCxnSpPr>
        <p:spPr>
          <a:xfrm>
            <a:off x="7065469" y="5299243"/>
            <a:ext cx="699000" cy="0"/>
          </a:xfrm>
          <a:prstGeom prst="straightConnector1">
            <a:avLst/>
          </a:prstGeom>
          <a:noFill/>
          <a:ln cap="flat" cmpd="sng" w="31750">
            <a:solidFill>
              <a:srgbClr val="1A9988"/>
            </a:solidFill>
            <a:prstDash val="solid"/>
            <a:miter lim="800000"/>
            <a:headEnd len="sm" w="sm" type="none"/>
            <a:tailEnd len="med" w="med" type="triangle"/>
          </a:ln>
        </p:spPr>
      </p:cxnSp>
      <p:sp>
        <p:nvSpPr>
          <p:cNvPr id="674" name="Google Shape;674;p48"/>
          <p:cNvSpPr/>
          <p:nvPr/>
        </p:nvSpPr>
        <p:spPr>
          <a:xfrm>
            <a:off x="971737" y="5087589"/>
            <a:ext cx="622200" cy="423300"/>
          </a:xfrm>
          <a:prstGeom prst="roundRect">
            <a:avLst>
              <a:gd fmla="val 16667" name="adj"/>
            </a:avLst>
          </a:prstGeom>
          <a:solidFill>
            <a:srgbClr val="38761D"/>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Extra</a:t>
            </a:r>
            <a:endParaRPr sz="1100"/>
          </a:p>
        </p:txBody>
      </p:sp>
      <p:cxnSp>
        <p:nvCxnSpPr>
          <p:cNvPr id="675" name="Google Shape;675;p48"/>
          <p:cNvCxnSpPr>
            <a:stCxn id="646" idx="2"/>
            <a:endCxn id="643" idx="0"/>
          </p:cNvCxnSpPr>
          <p:nvPr/>
        </p:nvCxnSpPr>
        <p:spPr>
          <a:xfrm flipH="1" rot="-5400000">
            <a:off x="5617949" y="2601950"/>
            <a:ext cx="728400" cy="933900"/>
          </a:xfrm>
          <a:prstGeom prst="bentConnector3">
            <a:avLst>
              <a:gd fmla="val 49990" name="adj1"/>
            </a:avLst>
          </a:prstGeom>
          <a:noFill/>
          <a:ln cap="flat" cmpd="sng" w="38100">
            <a:solidFill>
              <a:srgbClr val="FF0000"/>
            </a:solidFill>
            <a:prstDash val="solid"/>
            <a:round/>
            <a:headEnd len="med" w="med" type="none"/>
            <a:tailEnd len="med" w="med" type="none"/>
          </a:ln>
        </p:spPr>
      </p:cxnSp>
      <p:cxnSp>
        <p:nvCxnSpPr>
          <p:cNvPr id="676" name="Google Shape;676;p48"/>
          <p:cNvCxnSpPr>
            <a:stCxn id="646" idx="2"/>
            <a:endCxn id="644" idx="0"/>
          </p:cNvCxnSpPr>
          <p:nvPr/>
        </p:nvCxnSpPr>
        <p:spPr>
          <a:xfrm rot="5400000">
            <a:off x="4673699" y="2562500"/>
            <a:ext cx="699300" cy="983700"/>
          </a:xfrm>
          <a:prstGeom prst="bentConnector3">
            <a:avLst>
              <a:gd fmla="val 50003" name="adj1"/>
            </a:avLst>
          </a:prstGeom>
          <a:noFill/>
          <a:ln cap="flat" cmpd="sng" w="38100">
            <a:solidFill>
              <a:srgbClr val="FF0000"/>
            </a:solidFill>
            <a:prstDash val="solid"/>
            <a:round/>
            <a:headEnd len="med" w="med" type="none"/>
            <a:tailEnd len="med" w="med" type="none"/>
          </a:ln>
        </p:spPr>
      </p:cxnSp>
      <p:cxnSp>
        <p:nvCxnSpPr>
          <p:cNvPr id="677" name="Google Shape;677;p48"/>
          <p:cNvCxnSpPr>
            <a:stCxn id="648" idx="1"/>
            <a:endCxn id="646" idx="3"/>
          </p:cNvCxnSpPr>
          <p:nvPr/>
        </p:nvCxnSpPr>
        <p:spPr>
          <a:xfrm rot="10800000">
            <a:off x="6095925" y="2290100"/>
            <a:ext cx="667800" cy="0"/>
          </a:xfrm>
          <a:prstGeom prst="straightConnector1">
            <a:avLst/>
          </a:prstGeom>
          <a:noFill/>
          <a:ln cap="flat" cmpd="sng" w="38100">
            <a:solidFill>
              <a:srgbClr val="FF0000"/>
            </a:solidFill>
            <a:prstDash val="solid"/>
            <a:round/>
            <a:headEnd len="med" w="med" type="none"/>
            <a:tailEnd len="med" w="med" type="none"/>
          </a:ln>
        </p:spPr>
      </p:cxnSp>
      <p:cxnSp>
        <p:nvCxnSpPr>
          <p:cNvPr id="678" name="Google Shape;678;p48"/>
          <p:cNvCxnSpPr>
            <a:stCxn id="648" idx="3"/>
            <a:endCxn id="647" idx="1"/>
          </p:cNvCxnSpPr>
          <p:nvPr/>
        </p:nvCxnSpPr>
        <p:spPr>
          <a:xfrm>
            <a:off x="7925325" y="2290100"/>
            <a:ext cx="667800" cy="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Google Shape;683;p49"/>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Printed Circuit Board</a:t>
            </a:r>
            <a:endParaRPr/>
          </a:p>
        </p:txBody>
      </p:sp>
      <p:pic>
        <p:nvPicPr>
          <p:cNvPr id="684" name="Google Shape;684;p49"/>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
        <p:nvSpPr>
          <p:cNvPr id="685" name="Google Shape;685;p49"/>
          <p:cNvSpPr txBox="1"/>
          <p:nvPr/>
        </p:nvSpPr>
        <p:spPr>
          <a:xfrm>
            <a:off x="3697075" y="5937700"/>
            <a:ext cx="14667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PCB Schematic</a:t>
            </a:r>
            <a:endParaRPr>
              <a:solidFill>
                <a:srgbClr val="FFFFFF"/>
              </a:solidFill>
            </a:endParaRPr>
          </a:p>
        </p:txBody>
      </p:sp>
      <p:pic>
        <p:nvPicPr>
          <p:cNvPr id="686" name="Google Shape;686;p49"/>
          <p:cNvPicPr preferRelativeResize="0"/>
          <p:nvPr/>
        </p:nvPicPr>
        <p:blipFill rotWithShape="1">
          <a:blip r:embed="rId5">
            <a:alphaModFix/>
          </a:blip>
          <a:srcRect b="2827" l="0" r="0" t="0"/>
          <a:stretch/>
        </p:blipFill>
        <p:spPr>
          <a:xfrm>
            <a:off x="1400475" y="1889800"/>
            <a:ext cx="4157975" cy="4286650"/>
          </a:xfrm>
          <a:prstGeom prst="rect">
            <a:avLst/>
          </a:prstGeom>
          <a:noFill/>
          <a:ln>
            <a:noFill/>
          </a:ln>
        </p:spPr>
      </p:pic>
      <p:sp>
        <p:nvSpPr>
          <p:cNvPr id="687" name="Google Shape;687;p49"/>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37</a:t>
            </a:r>
            <a:endParaRPr sz="2400">
              <a:solidFill>
                <a:srgbClr val="FFFFFF"/>
              </a:solidFill>
            </a:endParaRPr>
          </a:p>
        </p:txBody>
      </p:sp>
      <p:pic>
        <p:nvPicPr>
          <p:cNvPr id="688" name="Google Shape;688;p49"/>
          <p:cNvPicPr preferRelativeResize="0"/>
          <p:nvPr/>
        </p:nvPicPr>
        <p:blipFill>
          <a:blip r:embed="rId6">
            <a:alphaModFix/>
          </a:blip>
          <a:stretch>
            <a:fillRect/>
          </a:stretch>
        </p:blipFill>
        <p:spPr>
          <a:xfrm>
            <a:off x="6180374" y="1952125"/>
            <a:ext cx="4741826" cy="4286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92" name="Shape 692"/>
        <p:cNvGrpSpPr/>
        <p:nvPr/>
      </p:nvGrpSpPr>
      <p:grpSpPr>
        <a:xfrm>
          <a:off x="0" y="0"/>
          <a:ext cx="0" cy="0"/>
          <a:chOff x="0" y="0"/>
          <a:chExt cx="0" cy="0"/>
        </a:xfrm>
      </p:grpSpPr>
      <p:sp>
        <p:nvSpPr>
          <p:cNvPr id="693" name="Google Shape;693;p5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404040"/>
                </a:solidFill>
                <a:latin typeface="Arial"/>
                <a:ea typeface="Arial"/>
                <a:cs typeface="Arial"/>
                <a:sym typeface="Arial"/>
              </a:rPr>
              <a:t>Progr</a:t>
            </a:r>
            <a:r>
              <a:rPr lang="en-US">
                <a:solidFill>
                  <a:srgbClr val="404040"/>
                </a:solidFill>
                <a:latin typeface="Arial"/>
                <a:ea typeface="Arial"/>
                <a:cs typeface="Arial"/>
                <a:sym typeface="Arial"/>
              </a:rPr>
              <a:t>ess</a:t>
            </a:r>
            <a:endParaRPr/>
          </a:p>
        </p:txBody>
      </p:sp>
      <p:pic>
        <p:nvPicPr>
          <p:cNvPr id="694" name="Google Shape;694;p50"/>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pic>
        <p:nvPicPr>
          <p:cNvPr id="695" name="Google Shape;695;p50" title="Points scored"/>
          <p:cNvPicPr preferRelativeResize="0"/>
          <p:nvPr/>
        </p:nvPicPr>
        <p:blipFill>
          <a:blip r:embed="rId4">
            <a:alphaModFix/>
          </a:blip>
          <a:stretch>
            <a:fillRect/>
          </a:stretch>
        </p:blipFill>
        <p:spPr>
          <a:xfrm>
            <a:off x="1997750" y="1802200"/>
            <a:ext cx="7780050" cy="4493426"/>
          </a:xfrm>
          <a:prstGeom prst="rect">
            <a:avLst/>
          </a:prstGeom>
          <a:noFill/>
          <a:ln>
            <a:noFill/>
          </a:ln>
        </p:spPr>
      </p:pic>
      <p:sp>
        <p:nvSpPr>
          <p:cNvPr id="696" name="Google Shape;696;p50"/>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38</a:t>
            </a:r>
            <a:endParaRPr sz="24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sp>
        <p:nvSpPr>
          <p:cNvPr id="701" name="Google Shape;701;p51"/>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404040"/>
                </a:solidFill>
                <a:latin typeface="Arial"/>
                <a:ea typeface="Arial"/>
                <a:cs typeface="Arial"/>
                <a:sym typeface="Arial"/>
              </a:rPr>
              <a:t>Work Distribution </a:t>
            </a:r>
            <a:r>
              <a:rPr lang="en-US">
                <a:solidFill>
                  <a:srgbClr val="404040"/>
                </a:solidFill>
                <a:latin typeface="Arial"/>
                <a:ea typeface="Arial"/>
                <a:cs typeface="Arial"/>
                <a:sym typeface="Arial"/>
              </a:rPr>
              <a:t> </a:t>
            </a:r>
            <a:endParaRPr/>
          </a:p>
        </p:txBody>
      </p:sp>
      <p:pic>
        <p:nvPicPr>
          <p:cNvPr id="702" name="Google Shape;702;p51"/>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graphicFrame>
        <p:nvGraphicFramePr>
          <p:cNvPr id="703" name="Google Shape;703;p51"/>
          <p:cNvGraphicFramePr/>
          <p:nvPr/>
        </p:nvGraphicFramePr>
        <p:xfrm>
          <a:off x="1097263" y="2290150"/>
          <a:ext cx="3000000" cy="3000000"/>
        </p:xfrm>
        <a:graphic>
          <a:graphicData uri="http://schemas.openxmlformats.org/drawingml/2006/table">
            <a:tbl>
              <a:tblPr>
                <a:noFill/>
                <a:tableStyleId>{00E4B7A7-1649-415E-9F85-17A415B2E3DE}</a:tableStyleId>
              </a:tblPr>
              <a:tblGrid>
                <a:gridCol w="2524225"/>
                <a:gridCol w="1667200"/>
                <a:gridCol w="1771600"/>
                <a:gridCol w="2047700"/>
                <a:gridCol w="2047700"/>
              </a:tblGrid>
              <a:tr h="404650">
                <a:tc>
                  <a:txBody>
                    <a:bodyPr>
                      <a:noAutofit/>
                    </a:bodyPr>
                    <a:lstStyle/>
                    <a:p>
                      <a:pPr indent="0" lvl="0" marL="0" rtl="0" algn="l">
                        <a:spcBef>
                          <a:spcPts val="0"/>
                        </a:spcBef>
                        <a:spcAft>
                          <a:spcPts val="0"/>
                        </a:spcAft>
                        <a:buNone/>
                      </a:pPr>
                      <a:r>
                        <a:rPr lang="en-US"/>
                        <a:t>Component</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6AA4C8"/>
                    </a:solidFill>
                  </a:tcPr>
                </a:tc>
                <a:tc>
                  <a:txBody>
                    <a:bodyPr>
                      <a:noAutofit/>
                    </a:bodyPr>
                    <a:lstStyle/>
                    <a:p>
                      <a:pPr indent="0" lvl="0" marL="0" rtl="0" algn="l">
                        <a:spcBef>
                          <a:spcPts val="0"/>
                        </a:spcBef>
                        <a:spcAft>
                          <a:spcPts val="0"/>
                        </a:spcAft>
                        <a:buNone/>
                      </a:pPr>
                      <a:r>
                        <a:rPr lang="en-US"/>
                        <a:t>Ani</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CADE4"/>
                    </a:solidFill>
                  </a:tcPr>
                </a:tc>
                <a:tc>
                  <a:txBody>
                    <a:bodyPr>
                      <a:noAutofit/>
                    </a:bodyPr>
                    <a:lstStyle/>
                    <a:p>
                      <a:pPr indent="0" lvl="0" marL="0" rtl="0" algn="l">
                        <a:spcBef>
                          <a:spcPts val="0"/>
                        </a:spcBef>
                        <a:spcAft>
                          <a:spcPts val="0"/>
                        </a:spcAft>
                        <a:buNone/>
                      </a:pPr>
                      <a:r>
                        <a:rPr lang="en-US"/>
                        <a:t>Dena</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CADE4"/>
                    </a:solidFill>
                  </a:tcPr>
                </a:tc>
                <a:tc>
                  <a:txBody>
                    <a:bodyPr>
                      <a:noAutofit/>
                    </a:bodyPr>
                    <a:lstStyle/>
                    <a:p>
                      <a:pPr indent="0" lvl="0" marL="0" rtl="0" algn="l">
                        <a:spcBef>
                          <a:spcPts val="0"/>
                        </a:spcBef>
                        <a:spcAft>
                          <a:spcPts val="0"/>
                        </a:spcAft>
                        <a:buNone/>
                      </a:pPr>
                      <a:r>
                        <a:rPr lang="en-US"/>
                        <a:t>Karl</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CADE4"/>
                    </a:solidFill>
                  </a:tcPr>
                </a:tc>
                <a:tc>
                  <a:txBody>
                    <a:bodyPr>
                      <a:noAutofit/>
                    </a:bodyPr>
                    <a:lstStyle/>
                    <a:p>
                      <a:pPr indent="0" lvl="0" marL="0" rtl="0" algn="l">
                        <a:spcBef>
                          <a:spcPts val="0"/>
                        </a:spcBef>
                        <a:spcAft>
                          <a:spcPts val="0"/>
                        </a:spcAft>
                        <a:buNone/>
                      </a:pPr>
                      <a:r>
                        <a:rPr lang="en-US"/>
                        <a:t>Fabio</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CADE4"/>
                    </a:solidFill>
                  </a:tcPr>
                </a:tc>
              </a:tr>
              <a:tr h="408575">
                <a:tc>
                  <a:txBody>
                    <a:bodyPr>
                      <a:noAutofit/>
                    </a:bodyPr>
                    <a:lstStyle/>
                    <a:p>
                      <a:pPr indent="0" lvl="0" marL="0" rtl="0" algn="l">
                        <a:spcBef>
                          <a:spcPts val="0"/>
                        </a:spcBef>
                        <a:spcAft>
                          <a:spcPts val="0"/>
                        </a:spcAft>
                        <a:buNone/>
                      </a:pPr>
                      <a:r>
                        <a:rPr lang="en-US"/>
                        <a:t>FrontEnd</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D9D9D9"/>
                    </a:solidFill>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08575">
                <a:tc>
                  <a:txBody>
                    <a:bodyPr>
                      <a:noAutofit/>
                    </a:bodyPr>
                    <a:lstStyle/>
                    <a:p>
                      <a:pPr indent="0" lvl="0" marL="0" rtl="0" algn="l">
                        <a:spcBef>
                          <a:spcPts val="0"/>
                        </a:spcBef>
                        <a:spcAft>
                          <a:spcPts val="0"/>
                        </a:spcAft>
                        <a:buNone/>
                      </a:pPr>
                      <a:r>
                        <a:rPr lang="en-US"/>
                        <a:t>BackEnd</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D9D9D9"/>
                    </a:solidFill>
                  </a:tcPr>
                </a:tc>
                <a:tc>
                  <a:txBody>
                    <a:bodyPr>
                      <a:noAutofit/>
                    </a:bodyPr>
                    <a:lstStyle/>
                    <a:p>
                      <a:pPr indent="0" lvl="0" marL="0" rtl="0" algn="l">
                        <a:spcBef>
                          <a:spcPts val="0"/>
                        </a:spcBef>
                        <a:spcAft>
                          <a:spcPts val="0"/>
                        </a:spcAft>
                        <a:buNone/>
                      </a:pPr>
                      <a:r>
                        <a:rPr lang="en-US"/>
                        <a:t>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08575">
                <a:tc>
                  <a:txBody>
                    <a:bodyPr>
                      <a:noAutofit/>
                    </a:bodyPr>
                    <a:lstStyle/>
                    <a:p>
                      <a:pPr indent="0" lvl="0" marL="0" rtl="0" algn="l">
                        <a:spcBef>
                          <a:spcPts val="0"/>
                        </a:spcBef>
                        <a:spcAft>
                          <a:spcPts val="0"/>
                        </a:spcAft>
                        <a:buNone/>
                      </a:pPr>
                      <a:r>
                        <a:rPr lang="en-US"/>
                        <a:t>Hardware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D9D9D9"/>
                    </a:solidFill>
                  </a:tcPr>
                </a:tc>
                <a:tc>
                  <a:txBody>
                    <a:bodyPr>
                      <a:noAutofit/>
                    </a:bodyPr>
                    <a:lstStyle/>
                    <a:p>
                      <a:pPr indent="0" lvl="0" marL="0" rtl="0" algn="l">
                        <a:spcBef>
                          <a:spcPts val="0"/>
                        </a:spcBef>
                        <a:spcAft>
                          <a:spcPts val="0"/>
                        </a:spcAft>
                        <a:buNone/>
                      </a:pPr>
                      <a:r>
                        <a:rPr lang="en-US"/>
                        <a:t>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08575">
                <a:tc>
                  <a:txBody>
                    <a:bodyPr>
                      <a:noAutofit/>
                    </a:bodyPr>
                    <a:lstStyle/>
                    <a:p>
                      <a:pPr indent="0" lvl="0" marL="0" rtl="0" algn="l">
                        <a:spcBef>
                          <a:spcPts val="0"/>
                        </a:spcBef>
                        <a:spcAft>
                          <a:spcPts val="0"/>
                        </a:spcAft>
                        <a:buNone/>
                      </a:pPr>
                      <a:r>
                        <a:rPr lang="en-US"/>
                        <a:t>Power Supply</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21950">
                <a:tc>
                  <a:txBody>
                    <a:bodyPr>
                      <a:noAutofit/>
                    </a:bodyPr>
                    <a:lstStyle/>
                    <a:p>
                      <a:pPr indent="0" lvl="0" marL="0" rtl="0" algn="l">
                        <a:spcBef>
                          <a:spcPts val="0"/>
                        </a:spcBef>
                        <a:spcAft>
                          <a:spcPts val="0"/>
                        </a:spcAft>
                        <a:buNone/>
                      </a:pPr>
                      <a:r>
                        <a:rPr lang="en-US"/>
                        <a:t>Camera Communication</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D9D9D9"/>
                    </a:solidFill>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21925">
                <a:tc>
                  <a:txBody>
                    <a:bodyPr>
                      <a:noAutofit/>
                    </a:bodyPr>
                    <a:lstStyle/>
                    <a:p>
                      <a:pPr indent="0" lvl="0" marL="0" rtl="0" algn="l">
                        <a:spcBef>
                          <a:spcPts val="0"/>
                        </a:spcBef>
                        <a:spcAft>
                          <a:spcPts val="0"/>
                        </a:spcAft>
                        <a:buNone/>
                      </a:pPr>
                      <a:r>
                        <a:rPr lang="en-US"/>
                        <a:t>FingerPrint Communication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a:t>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704" name="Google Shape;704;p51"/>
          <p:cNvGraphicFramePr/>
          <p:nvPr/>
        </p:nvGraphicFramePr>
        <p:xfrm>
          <a:off x="9108000" y="5346400"/>
          <a:ext cx="3000000" cy="3000000"/>
        </p:xfrm>
        <a:graphic>
          <a:graphicData uri="http://schemas.openxmlformats.org/drawingml/2006/table">
            <a:tbl>
              <a:tblPr>
                <a:noFill/>
                <a:tableStyleId>{00E4B7A7-1649-415E-9F85-17A415B2E3DE}</a:tableStyleId>
              </a:tblPr>
              <a:tblGrid>
                <a:gridCol w="560200"/>
                <a:gridCol w="1488075"/>
              </a:tblGrid>
              <a:tr h="393200">
                <a:tc>
                  <a:txBody>
                    <a:bodyPr>
                      <a:noAutofit/>
                    </a:bodyPr>
                    <a:lstStyle/>
                    <a:p>
                      <a:pPr indent="0" lvl="0" marL="0" rtl="0" algn="l">
                        <a:spcBef>
                          <a:spcPts val="0"/>
                        </a:spcBef>
                        <a:spcAft>
                          <a:spcPts val="0"/>
                        </a:spcAft>
                        <a:buNone/>
                      </a:pPr>
                      <a:r>
                        <a:rPr lang="en-US"/>
                        <a:t>P</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rPr lang="en-US"/>
                        <a:t>Primary</a:t>
                      </a:r>
                      <a:endParaRPr/>
                    </a:p>
                  </a:txBody>
                  <a:tcPr marT="91425" marB="91425" marR="91425" marL="91425">
                    <a:solidFill>
                      <a:srgbClr val="F3F3F3"/>
                    </a:solidFill>
                  </a:tcPr>
                </a:tc>
              </a:tr>
              <a:tr h="393200">
                <a:tc>
                  <a:txBody>
                    <a:bodyPr>
                      <a:noAutofit/>
                    </a:bodyPr>
                    <a:lstStyle/>
                    <a:p>
                      <a:pPr indent="0" lvl="0" marL="0" rtl="0" algn="l">
                        <a:spcBef>
                          <a:spcPts val="0"/>
                        </a:spcBef>
                        <a:spcAft>
                          <a:spcPts val="0"/>
                        </a:spcAft>
                        <a:buNone/>
                      </a:pPr>
                      <a:r>
                        <a:rPr lang="en-US"/>
                        <a:t>S</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rPr lang="en-US"/>
                        <a:t>Secondary</a:t>
                      </a:r>
                      <a:endParaRPr/>
                    </a:p>
                  </a:txBody>
                  <a:tcPr marT="91425" marB="91425" marR="91425" marL="91425">
                    <a:solidFill>
                      <a:srgbClr val="F3F3F3"/>
                    </a:solidFill>
                  </a:tcPr>
                </a:tc>
              </a:tr>
            </a:tbl>
          </a:graphicData>
        </a:graphic>
      </p:graphicFrame>
      <p:sp>
        <p:nvSpPr>
          <p:cNvPr id="705" name="Google Shape;705;p51"/>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39</a:t>
            </a:r>
            <a:endParaRPr sz="24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404040"/>
                </a:solidFill>
                <a:latin typeface="Arial"/>
                <a:ea typeface="Arial"/>
                <a:cs typeface="Arial"/>
                <a:sym typeface="Arial"/>
              </a:rPr>
              <a:t>Primary Specifications</a:t>
            </a:r>
            <a:endParaRPr/>
          </a:p>
        </p:txBody>
      </p:sp>
      <p:pic>
        <p:nvPicPr>
          <p:cNvPr id="128" name="Google Shape;128;p16"/>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graphicFrame>
        <p:nvGraphicFramePr>
          <p:cNvPr id="129" name="Google Shape;129;p16"/>
          <p:cNvGraphicFramePr/>
          <p:nvPr/>
        </p:nvGraphicFramePr>
        <p:xfrm>
          <a:off x="876300" y="2249950"/>
          <a:ext cx="3000000" cy="3000000"/>
        </p:xfrm>
        <a:graphic>
          <a:graphicData uri="http://schemas.openxmlformats.org/drawingml/2006/table">
            <a:tbl>
              <a:tblPr>
                <a:noFill/>
                <a:tableStyleId>{00E4B7A7-1649-415E-9F85-17A415B2E3DE}</a:tableStyleId>
              </a:tblPr>
              <a:tblGrid>
                <a:gridCol w="3535800"/>
                <a:gridCol w="3535800"/>
                <a:gridCol w="3535800"/>
              </a:tblGrid>
              <a:tr h="363750">
                <a:tc>
                  <a:txBody>
                    <a:bodyPr>
                      <a:noAutofit/>
                    </a:bodyPr>
                    <a:lstStyle/>
                    <a:p>
                      <a:pPr indent="0" lvl="0" marL="0" rtl="0" algn="l">
                        <a:spcBef>
                          <a:spcPts val="0"/>
                        </a:spcBef>
                        <a:spcAft>
                          <a:spcPts val="0"/>
                        </a:spcAft>
                        <a:buNone/>
                      </a:pPr>
                      <a:r>
                        <a:rPr b="1" lang="en-US"/>
                        <a:t>Component</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3D83B4"/>
                    </a:solidFill>
                  </a:tcPr>
                </a:tc>
                <a:tc>
                  <a:txBody>
                    <a:bodyPr>
                      <a:noAutofit/>
                    </a:bodyPr>
                    <a:lstStyle/>
                    <a:p>
                      <a:pPr indent="0" lvl="0" marL="0" rtl="0" algn="l">
                        <a:spcBef>
                          <a:spcPts val="0"/>
                        </a:spcBef>
                        <a:spcAft>
                          <a:spcPts val="0"/>
                        </a:spcAft>
                        <a:buNone/>
                      </a:pPr>
                      <a:r>
                        <a:rPr b="1" lang="en-US"/>
                        <a:t>Parameter</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3D83B4"/>
                    </a:solidFill>
                  </a:tcPr>
                </a:tc>
                <a:tc>
                  <a:txBody>
                    <a:bodyPr>
                      <a:noAutofit/>
                    </a:bodyPr>
                    <a:lstStyle/>
                    <a:p>
                      <a:pPr indent="0" lvl="0" marL="0" rtl="0" algn="l">
                        <a:spcBef>
                          <a:spcPts val="0"/>
                        </a:spcBef>
                        <a:spcAft>
                          <a:spcPts val="0"/>
                        </a:spcAft>
                        <a:buNone/>
                      </a:pPr>
                      <a:r>
                        <a:rPr b="1" lang="en-US"/>
                        <a:t>Design Specification</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3D83B4"/>
                    </a:solidFill>
                  </a:tcPr>
                </a:tc>
              </a:tr>
              <a:tr h="351750">
                <a:tc>
                  <a:txBody>
                    <a:bodyPr>
                      <a:noAutofit/>
                    </a:bodyPr>
                    <a:lstStyle/>
                    <a:p>
                      <a:pPr indent="0" lvl="0" marL="0" rtl="0" algn="l">
                        <a:spcBef>
                          <a:spcPts val="0"/>
                        </a:spcBef>
                        <a:spcAft>
                          <a:spcPts val="0"/>
                        </a:spcAft>
                        <a:buNone/>
                      </a:pPr>
                      <a:r>
                        <a:rPr lang="en-US" sz="1100"/>
                        <a:t>Mobile Application</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Operating System</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2 Operating Systems (</a:t>
                      </a:r>
                      <a:r>
                        <a:rPr lang="en-US" sz="1100"/>
                        <a:t>Android and iOS)</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51750">
                <a:tc>
                  <a:txBody>
                    <a:bodyPr>
                      <a:noAutofit/>
                    </a:bodyPr>
                    <a:lstStyle/>
                    <a:p>
                      <a:pPr indent="0" lvl="0" marL="0" rtl="0" algn="l">
                        <a:spcBef>
                          <a:spcPts val="0"/>
                        </a:spcBef>
                        <a:spcAft>
                          <a:spcPts val="0"/>
                        </a:spcAft>
                        <a:buNone/>
                      </a:pPr>
                      <a:r>
                        <a:rPr lang="en-US" sz="1100"/>
                        <a:t>Mobile Application</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Video Viewing</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US" sz="1100">
                          <a:solidFill>
                            <a:schemeClr val="dk1"/>
                          </a:solidFill>
                        </a:rPr>
                        <a:t>VOD</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51750">
                <a:tc>
                  <a:txBody>
                    <a:bodyPr>
                      <a:noAutofit/>
                    </a:bodyPr>
                    <a:lstStyle/>
                    <a:p>
                      <a:pPr indent="0" lvl="0" marL="0" rtl="0" algn="l">
                        <a:spcBef>
                          <a:spcPts val="0"/>
                        </a:spcBef>
                        <a:spcAft>
                          <a:spcPts val="0"/>
                        </a:spcAft>
                        <a:buNone/>
                      </a:pPr>
                      <a:r>
                        <a:rPr lang="en-US" sz="1100"/>
                        <a:t>Mobile Application</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Types of Account</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2 Types of Users (</a:t>
                      </a:r>
                      <a:r>
                        <a:rPr lang="en-US" sz="1100"/>
                        <a:t>Customer and Employees)</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51750">
                <a:tc>
                  <a:txBody>
                    <a:bodyPr>
                      <a:noAutofit/>
                    </a:bodyPr>
                    <a:lstStyle/>
                    <a:p>
                      <a:pPr indent="0" lvl="0" marL="0" rtl="0" algn="l">
                        <a:spcBef>
                          <a:spcPts val="0"/>
                        </a:spcBef>
                        <a:spcAft>
                          <a:spcPts val="0"/>
                        </a:spcAft>
                        <a:buNone/>
                      </a:pPr>
                      <a:r>
                        <a:rPr lang="en-US" sz="1100"/>
                        <a:t>Camera</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Actions</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Video Recording</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51750">
                <a:tc>
                  <a:txBody>
                    <a:bodyPr>
                      <a:noAutofit/>
                    </a:bodyPr>
                    <a:lstStyle/>
                    <a:p>
                      <a:pPr indent="0" lvl="0" marL="0" rtl="0" algn="l">
                        <a:spcBef>
                          <a:spcPts val="0"/>
                        </a:spcBef>
                        <a:spcAft>
                          <a:spcPts val="0"/>
                        </a:spcAft>
                        <a:buNone/>
                      </a:pPr>
                      <a:r>
                        <a:rPr lang="en-US" sz="1100"/>
                        <a:t>Lockbox</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Internet Connection</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65 feet</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51750">
                <a:tc>
                  <a:txBody>
                    <a:bodyPr>
                      <a:noAutofit/>
                    </a:bodyPr>
                    <a:lstStyle/>
                    <a:p>
                      <a:pPr indent="0" lvl="0" marL="0" rtl="0" algn="l">
                        <a:spcBef>
                          <a:spcPts val="0"/>
                        </a:spcBef>
                        <a:spcAft>
                          <a:spcPts val="0"/>
                        </a:spcAft>
                        <a:buNone/>
                      </a:pPr>
                      <a:r>
                        <a:rPr lang="en-US" sz="1100"/>
                        <a:t>Lockbox</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Security</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1 out of 2 security configurations</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51750">
                <a:tc>
                  <a:txBody>
                    <a:bodyPr>
                      <a:noAutofit/>
                    </a:bodyPr>
                    <a:lstStyle/>
                    <a:p>
                      <a:pPr indent="0" lvl="0" marL="0" rtl="0" algn="l">
                        <a:spcBef>
                          <a:spcPts val="0"/>
                        </a:spcBef>
                        <a:spcAft>
                          <a:spcPts val="0"/>
                        </a:spcAft>
                        <a:buNone/>
                      </a:pPr>
                      <a:r>
                        <a:rPr lang="en-US" sz="1100"/>
                        <a:t>Lockbox</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Weight</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Less than 3 lbs</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51750">
                <a:tc>
                  <a:txBody>
                    <a:bodyPr>
                      <a:noAutofit/>
                    </a:bodyPr>
                    <a:lstStyle/>
                    <a:p>
                      <a:pPr indent="0" lvl="0" marL="0" rtl="0" algn="l">
                        <a:spcBef>
                          <a:spcPts val="0"/>
                        </a:spcBef>
                        <a:spcAft>
                          <a:spcPts val="0"/>
                        </a:spcAft>
                        <a:buNone/>
                      </a:pPr>
                      <a:r>
                        <a:rPr lang="en-US" sz="1100"/>
                        <a:t>Lockbox</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Power Consumption</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Less than 7 Watts</a:t>
                      </a:r>
                      <a:endParaRPr sz="11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130" name="Google Shape;130;p16"/>
          <p:cNvSpPr txBox="1"/>
          <p:nvPr/>
        </p:nvSpPr>
        <p:spPr>
          <a:xfrm>
            <a:off x="11807750" y="6346825"/>
            <a:ext cx="304500" cy="511200"/>
          </a:xfrm>
          <a:prstGeom prst="rect">
            <a:avLst/>
          </a:prstGeom>
          <a:noFill/>
          <a:ln>
            <a:noFill/>
          </a:ln>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rPr lang="en-US" sz="2400">
                <a:solidFill>
                  <a:srgbClr val="FFFFFF"/>
                </a:solidFill>
                <a:latin typeface="Calibri"/>
                <a:ea typeface="Calibri"/>
                <a:cs typeface="Calibri"/>
                <a:sym typeface="Calibri"/>
              </a:rPr>
              <a:t>5</a:t>
            </a:r>
            <a:endParaRPr sz="24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52"/>
          <p:cNvSpPr txBox="1"/>
          <p:nvPr>
            <p:ph type="title"/>
          </p:nvPr>
        </p:nvSpPr>
        <p:spPr>
          <a:xfrm>
            <a:off x="1097280" y="1342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404040"/>
                </a:solidFill>
                <a:latin typeface="Arial"/>
                <a:ea typeface="Arial"/>
                <a:cs typeface="Arial"/>
                <a:sym typeface="Arial"/>
              </a:rPr>
              <a:t>Budget [current expenses]</a:t>
            </a:r>
            <a:endParaRPr/>
          </a:p>
        </p:txBody>
      </p:sp>
      <p:pic>
        <p:nvPicPr>
          <p:cNvPr id="711" name="Google Shape;711;p52"/>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graphicFrame>
        <p:nvGraphicFramePr>
          <p:cNvPr id="712" name="Google Shape;712;p52"/>
          <p:cNvGraphicFramePr/>
          <p:nvPr/>
        </p:nvGraphicFramePr>
        <p:xfrm>
          <a:off x="1427713" y="2016807"/>
          <a:ext cx="3000000" cy="3000000"/>
        </p:xfrm>
        <a:graphic>
          <a:graphicData uri="http://schemas.openxmlformats.org/drawingml/2006/table">
            <a:tbl>
              <a:tblPr>
                <a:noFill/>
                <a:tableStyleId>{505AA172-CA77-48C3-AD49-F71D0AA5A67C}</a:tableStyleId>
              </a:tblPr>
              <a:tblGrid>
                <a:gridCol w="1381700"/>
                <a:gridCol w="1381700"/>
                <a:gridCol w="1381700"/>
              </a:tblGrid>
              <a:tr h="366150">
                <a:tc gridSpan="3">
                  <a:txBody>
                    <a:bodyPr>
                      <a:noAutofit/>
                    </a:bodyPr>
                    <a:lstStyle/>
                    <a:p>
                      <a:pPr indent="0" lvl="0" marL="0" rtl="0" algn="ctr">
                        <a:lnSpc>
                          <a:spcPct val="115000"/>
                        </a:lnSpc>
                        <a:spcBef>
                          <a:spcPts val="0"/>
                        </a:spcBef>
                        <a:spcAft>
                          <a:spcPts val="0"/>
                        </a:spcAft>
                        <a:buNone/>
                      </a:pPr>
                      <a:r>
                        <a:rPr b="1" lang="en-US"/>
                        <a:t>PCB</a:t>
                      </a:r>
                      <a:endParaRPr b="1"/>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F2CC"/>
                    </a:solidFill>
                  </a:tcPr>
                </a:tc>
                <a:tc hMerge="1"/>
                <a:tc hMerge="1"/>
              </a:tr>
              <a:tr h="268500">
                <a:tc>
                  <a:txBody>
                    <a:bodyPr>
                      <a:noAutofit/>
                    </a:bodyPr>
                    <a:lstStyle/>
                    <a:p>
                      <a:pPr indent="0" lvl="0" marL="0" rtl="0" algn="l">
                        <a:lnSpc>
                          <a:spcPct val="115000"/>
                        </a:lnSpc>
                        <a:spcBef>
                          <a:spcPts val="0"/>
                        </a:spcBef>
                        <a:spcAft>
                          <a:spcPts val="0"/>
                        </a:spcAft>
                        <a:buNone/>
                      </a:pPr>
                      <a:r>
                        <a:rPr lang="en-US" sz="1000"/>
                        <a:t>component</a:t>
                      </a:r>
                      <a:endParaRPr sz="1000"/>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E599"/>
                    </a:solidFill>
                  </a:tcPr>
                </a:tc>
                <a:tc>
                  <a:txBody>
                    <a:bodyPr>
                      <a:noAutofit/>
                    </a:bodyPr>
                    <a:lstStyle/>
                    <a:p>
                      <a:pPr indent="0" lvl="0" marL="0" rtl="0" algn="l">
                        <a:lnSpc>
                          <a:spcPct val="115000"/>
                        </a:lnSpc>
                        <a:spcBef>
                          <a:spcPts val="0"/>
                        </a:spcBef>
                        <a:spcAft>
                          <a:spcPts val="0"/>
                        </a:spcAft>
                        <a:buNone/>
                      </a:pPr>
                      <a:r>
                        <a:rPr lang="en-US" sz="1000"/>
                        <a:t>website</a:t>
                      </a:r>
                      <a:endParaRPr sz="1000"/>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E599"/>
                    </a:solidFill>
                  </a:tcPr>
                </a:tc>
                <a:tc>
                  <a:txBody>
                    <a:bodyPr>
                      <a:noAutofit/>
                    </a:bodyPr>
                    <a:lstStyle/>
                    <a:p>
                      <a:pPr indent="0" lvl="0" marL="0" rtl="0" algn="l">
                        <a:lnSpc>
                          <a:spcPct val="115000"/>
                        </a:lnSpc>
                        <a:spcBef>
                          <a:spcPts val="0"/>
                        </a:spcBef>
                        <a:spcAft>
                          <a:spcPts val="0"/>
                        </a:spcAft>
                        <a:buNone/>
                      </a:pPr>
                      <a:r>
                        <a:rPr lang="en-US" sz="1000"/>
                        <a:t>price</a:t>
                      </a:r>
                      <a:endParaRPr sz="1000"/>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E599"/>
                    </a:solidFill>
                  </a:tcPr>
                </a:tc>
              </a:tr>
              <a:tr h="292900">
                <a:tc>
                  <a:txBody>
                    <a:bodyPr>
                      <a:noAutofit/>
                    </a:bodyPr>
                    <a:lstStyle/>
                    <a:p>
                      <a:pPr indent="0" lvl="0" marL="0" rtl="0" algn="l">
                        <a:lnSpc>
                          <a:spcPct val="115000"/>
                        </a:lnSpc>
                        <a:spcBef>
                          <a:spcPts val="0"/>
                        </a:spcBef>
                        <a:spcAft>
                          <a:spcPts val="0"/>
                        </a:spcAft>
                        <a:buNone/>
                      </a:pPr>
                      <a:r>
                        <a:rPr lang="en-US" sz="1000"/>
                        <a:t>resistors</a:t>
                      </a:r>
                      <a:r>
                        <a:rPr lang="en-US" sz="1000"/>
                        <a:t>, level shifting</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19025">
                      <a:solidFill>
                        <a:srgbClr val="000000"/>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Mouser</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19025">
                      <a:solidFill>
                        <a:srgbClr val="000000"/>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100">
                          <a:latin typeface="Calibri"/>
                          <a:ea typeface="Calibri"/>
                          <a:cs typeface="Calibri"/>
                          <a:sym typeface="Calibri"/>
                        </a:rPr>
                        <a:t>8.27</a:t>
                      </a:r>
                      <a:endParaRPr sz="1100">
                        <a:latin typeface="Calibri"/>
                        <a:ea typeface="Calibri"/>
                        <a:cs typeface="Calibri"/>
                        <a:sym typeface="Calibri"/>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19025">
                      <a:solidFill>
                        <a:srgbClr val="000000"/>
                      </a:solidFill>
                      <a:prstDash val="solid"/>
                      <a:round/>
                      <a:headEnd len="sm" w="sm" type="none"/>
                      <a:tailEnd len="sm" w="sm" type="none"/>
                    </a:lnT>
                    <a:lnB cap="flat" cmpd="sng" w="9425">
                      <a:solidFill>
                        <a:srgbClr val="CCCCCC"/>
                      </a:solidFill>
                      <a:prstDash val="solid"/>
                      <a:round/>
                      <a:headEnd len="sm" w="sm" type="none"/>
                      <a:tailEnd len="sm" w="sm" type="none"/>
                    </a:lnB>
                  </a:tcPr>
                </a:tc>
              </a:tr>
              <a:tr h="575550">
                <a:tc>
                  <a:txBody>
                    <a:bodyPr>
                      <a:noAutofit/>
                    </a:bodyPr>
                    <a:lstStyle/>
                    <a:p>
                      <a:pPr indent="0" lvl="0" marL="0" rtl="0" algn="l">
                        <a:lnSpc>
                          <a:spcPct val="115000"/>
                        </a:lnSpc>
                        <a:spcBef>
                          <a:spcPts val="0"/>
                        </a:spcBef>
                        <a:spcAft>
                          <a:spcPts val="0"/>
                        </a:spcAft>
                        <a:buNone/>
                      </a:pPr>
                      <a:r>
                        <a:rPr lang="en-US" sz="1000"/>
                        <a:t>MCU, </a:t>
                      </a:r>
                      <a:r>
                        <a:rPr lang="en-US" sz="1000">
                          <a:solidFill>
                            <a:schemeClr val="dk1"/>
                          </a:solidFill>
                        </a:rPr>
                        <a:t>resistors, capacitors, regulators, WIFI Module</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100">
                          <a:latin typeface="Calibri"/>
                          <a:ea typeface="Calibri"/>
                          <a:cs typeface="Calibri"/>
                          <a:sym typeface="Calibri"/>
                        </a:rPr>
                        <a:t>LCSC</a:t>
                      </a:r>
                      <a:endParaRPr sz="1100">
                        <a:latin typeface="Calibri"/>
                        <a:ea typeface="Calibri"/>
                        <a:cs typeface="Calibri"/>
                        <a:sym typeface="Calibri"/>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100">
                          <a:latin typeface="Calibri"/>
                          <a:ea typeface="Calibri"/>
                          <a:cs typeface="Calibri"/>
                          <a:sym typeface="Calibri"/>
                        </a:rPr>
                        <a:t>13.11</a:t>
                      </a:r>
                      <a:endParaRPr sz="1100">
                        <a:latin typeface="Calibri"/>
                        <a:ea typeface="Calibri"/>
                        <a:cs typeface="Calibri"/>
                        <a:sym typeface="Calibri"/>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92900">
                <a:tc>
                  <a:txBody>
                    <a:bodyPr>
                      <a:noAutofit/>
                    </a:bodyPr>
                    <a:lstStyle/>
                    <a:p>
                      <a:pPr indent="0" lvl="0" marL="0" rtl="0" algn="l">
                        <a:lnSpc>
                          <a:spcPct val="115000"/>
                        </a:lnSpc>
                        <a:spcBef>
                          <a:spcPts val="0"/>
                        </a:spcBef>
                        <a:spcAft>
                          <a:spcPts val="0"/>
                        </a:spcAft>
                        <a:buNone/>
                      </a:pPr>
                      <a:r>
                        <a:rPr lang="en-US" sz="1000"/>
                        <a:t>PCB</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100">
                          <a:latin typeface="Calibri"/>
                          <a:ea typeface="Calibri"/>
                          <a:cs typeface="Calibri"/>
                          <a:sym typeface="Calibri"/>
                        </a:rPr>
                        <a:t>JLCPCB (2 Boards)</a:t>
                      </a:r>
                      <a:endParaRPr sz="1100">
                        <a:latin typeface="Calibri"/>
                        <a:ea typeface="Calibri"/>
                        <a:cs typeface="Calibri"/>
                        <a:sym typeface="Calibri"/>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100">
                          <a:latin typeface="Calibri"/>
                          <a:ea typeface="Calibri"/>
                          <a:cs typeface="Calibri"/>
                          <a:sym typeface="Calibri"/>
                        </a:rPr>
                        <a:t>36.60</a:t>
                      </a:r>
                      <a:endParaRPr sz="1100">
                        <a:latin typeface="Calibri"/>
                        <a:ea typeface="Calibri"/>
                        <a:cs typeface="Calibri"/>
                        <a:sym typeface="Calibri"/>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92900">
                <a:tc>
                  <a:txBody>
                    <a:bodyPr>
                      <a:noAutofit/>
                    </a:bodyPr>
                    <a:lstStyle/>
                    <a:p>
                      <a:pPr indent="0" lvl="0" marL="0" rtl="0" algn="l">
                        <a:lnSpc>
                          <a:spcPct val="115000"/>
                        </a:lnSpc>
                        <a:spcBef>
                          <a:spcPts val="0"/>
                        </a:spcBef>
                        <a:spcAft>
                          <a:spcPts val="0"/>
                        </a:spcAft>
                        <a:buNone/>
                      </a:pPr>
                      <a:r>
                        <a:rPr lang="en-US" sz="1000"/>
                        <a:t>MCU, resistors, regulators, capacitors</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100">
                          <a:latin typeface="Calibri"/>
                          <a:ea typeface="Calibri"/>
                          <a:cs typeface="Calibri"/>
                          <a:sym typeface="Calibri"/>
                        </a:rPr>
                        <a:t>DigiKey</a:t>
                      </a:r>
                      <a:endParaRPr sz="1100">
                        <a:latin typeface="Calibri"/>
                        <a:ea typeface="Calibri"/>
                        <a:cs typeface="Calibri"/>
                        <a:sym typeface="Calibri"/>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100">
                          <a:latin typeface="Calibri"/>
                          <a:ea typeface="Calibri"/>
                          <a:cs typeface="Calibri"/>
                          <a:sym typeface="Calibri"/>
                        </a:rPr>
                        <a:t>45.58</a:t>
                      </a:r>
                      <a:endParaRPr sz="1100">
                        <a:latin typeface="Calibri"/>
                        <a:ea typeface="Calibri"/>
                        <a:cs typeface="Calibri"/>
                        <a:sym typeface="Calibri"/>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322200">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322200">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Total</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116.68</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bl>
          </a:graphicData>
        </a:graphic>
      </p:graphicFrame>
      <p:graphicFrame>
        <p:nvGraphicFramePr>
          <p:cNvPr id="713" name="Google Shape;713;p52"/>
          <p:cNvGraphicFramePr/>
          <p:nvPr/>
        </p:nvGraphicFramePr>
        <p:xfrm>
          <a:off x="5773613" y="2016770"/>
          <a:ext cx="3000000" cy="3000000"/>
        </p:xfrm>
        <a:graphic>
          <a:graphicData uri="http://schemas.openxmlformats.org/drawingml/2006/table">
            <a:tbl>
              <a:tblPr>
                <a:noFill/>
                <a:tableStyleId>{505AA172-CA77-48C3-AD49-F71D0AA5A67C}</a:tableStyleId>
              </a:tblPr>
              <a:tblGrid>
                <a:gridCol w="1834025"/>
                <a:gridCol w="1608800"/>
                <a:gridCol w="1608800"/>
              </a:tblGrid>
              <a:tr h="356425">
                <a:tc gridSpan="3">
                  <a:txBody>
                    <a:bodyPr>
                      <a:noAutofit/>
                    </a:bodyPr>
                    <a:lstStyle/>
                    <a:p>
                      <a:pPr indent="0" lvl="0" marL="0" marR="0" rtl="0" algn="ctr">
                        <a:lnSpc>
                          <a:spcPct val="115000"/>
                        </a:lnSpc>
                        <a:spcBef>
                          <a:spcPts val="0"/>
                        </a:spcBef>
                        <a:spcAft>
                          <a:spcPts val="0"/>
                        </a:spcAft>
                        <a:buNone/>
                      </a:pPr>
                      <a:r>
                        <a:rPr b="1" lang="en-US"/>
                        <a:t>Prototype</a:t>
                      </a:r>
                      <a:endParaRPr b="1" sz="1600"/>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F2CC"/>
                    </a:solidFill>
                  </a:tcPr>
                </a:tc>
                <a:tc hMerge="1"/>
                <a:tc hMerge="1"/>
              </a:tr>
              <a:tr h="237600">
                <a:tc>
                  <a:txBody>
                    <a:bodyPr>
                      <a:noAutofit/>
                    </a:bodyPr>
                    <a:lstStyle/>
                    <a:p>
                      <a:pPr indent="0" lvl="0" marL="0" rtl="0" algn="l">
                        <a:lnSpc>
                          <a:spcPct val="115000"/>
                        </a:lnSpc>
                        <a:spcBef>
                          <a:spcPts val="0"/>
                        </a:spcBef>
                        <a:spcAft>
                          <a:spcPts val="0"/>
                        </a:spcAft>
                        <a:buNone/>
                      </a:pPr>
                      <a:r>
                        <a:rPr lang="en-US" sz="1000"/>
                        <a:t>component</a:t>
                      </a:r>
                      <a:endParaRPr sz="1000"/>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E599"/>
                    </a:solidFill>
                  </a:tcPr>
                </a:tc>
                <a:tc>
                  <a:txBody>
                    <a:bodyPr>
                      <a:noAutofit/>
                    </a:bodyPr>
                    <a:lstStyle/>
                    <a:p>
                      <a:pPr indent="0" lvl="0" marL="0" rtl="0" algn="l">
                        <a:lnSpc>
                          <a:spcPct val="115000"/>
                        </a:lnSpc>
                        <a:spcBef>
                          <a:spcPts val="0"/>
                        </a:spcBef>
                        <a:spcAft>
                          <a:spcPts val="0"/>
                        </a:spcAft>
                        <a:buNone/>
                      </a:pPr>
                      <a:r>
                        <a:rPr lang="en-US" sz="1000"/>
                        <a:t>website</a:t>
                      </a:r>
                      <a:endParaRPr sz="1000"/>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E599"/>
                    </a:solidFill>
                  </a:tcPr>
                </a:tc>
                <a:tc>
                  <a:txBody>
                    <a:bodyPr>
                      <a:noAutofit/>
                    </a:bodyPr>
                    <a:lstStyle/>
                    <a:p>
                      <a:pPr indent="0" lvl="0" marL="0" rtl="0" algn="l">
                        <a:lnSpc>
                          <a:spcPct val="115000"/>
                        </a:lnSpc>
                        <a:spcBef>
                          <a:spcPts val="0"/>
                        </a:spcBef>
                        <a:spcAft>
                          <a:spcPts val="0"/>
                        </a:spcAft>
                        <a:buNone/>
                      </a:pPr>
                      <a:r>
                        <a:rPr lang="en-US" sz="1000"/>
                        <a:t>price</a:t>
                      </a:r>
                      <a:endParaRPr sz="1000"/>
                    </a:p>
                  </a:txBody>
                  <a:tcPr marT="19050" marB="19050" marR="28575" marL="28575" anchor="b">
                    <a:lnL cap="flat" cmpd="sng" w="19025">
                      <a:solidFill>
                        <a:srgbClr val="000000"/>
                      </a:solidFill>
                      <a:prstDash val="solid"/>
                      <a:round/>
                      <a:headEnd len="sm" w="sm" type="none"/>
                      <a:tailEnd len="sm" w="sm" type="none"/>
                    </a:lnL>
                    <a:lnR cap="flat" cmpd="sng" w="19025">
                      <a:solidFill>
                        <a:srgbClr val="000000"/>
                      </a:solidFill>
                      <a:prstDash val="solid"/>
                      <a:round/>
                      <a:headEnd len="sm" w="sm" type="none"/>
                      <a:tailEnd len="sm" w="sm" type="none"/>
                    </a:lnR>
                    <a:lnT cap="flat" cmpd="sng" w="19025">
                      <a:solidFill>
                        <a:srgbClr val="000000"/>
                      </a:solidFill>
                      <a:prstDash val="solid"/>
                      <a:round/>
                      <a:headEnd len="sm" w="sm" type="none"/>
                      <a:tailEnd len="sm" w="sm" type="none"/>
                    </a:lnT>
                    <a:lnB cap="flat" cmpd="sng" w="19025">
                      <a:solidFill>
                        <a:srgbClr val="000000"/>
                      </a:solidFill>
                      <a:prstDash val="solid"/>
                      <a:round/>
                      <a:headEnd len="sm" w="sm" type="none"/>
                      <a:tailEnd len="sm" w="sm" type="none"/>
                    </a:lnB>
                    <a:solidFill>
                      <a:srgbClr val="FFE599"/>
                    </a:solidFill>
                  </a:tcPr>
                </a:tc>
              </a:tr>
              <a:tr h="237600">
                <a:tc>
                  <a:txBody>
                    <a:bodyPr>
                      <a:noAutofit/>
                    </a:bodyPr>
                    <a:lstStyle/>
                    <a:p>
                      <a:pPr indent="0" lvl="0" marL="0" rtl="0" algn="l">
                        <a:lnSpc>
                          <a:spcPct val="115000"/>
                        </a:lnSpc>
                        <a:spcBef>
                          <a:spcPts val="0"/>
                        </a:spcBef>
                        <a:spcAft>
                          <a:spcPts val="0"/>
                        </a:spcAft>
                        <a:buNone/>
                      </a:pPr>
                      <a:r>
                        <a:rPr lang="en-US" sz="1000"/>
                        <a:t>Arduino Uno, ESP WiFi, Headers, fingerprint sensor</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19025">
                      <a:solidFill>
                        <a:srgbClr val="000000"/>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Adafruit</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19025">
                      <a:solidFill>
                        <a:srgbClr val="000000"/>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10</a:t>
                      </a:r>
                      <a:r>
                        <a:rPr lang="en-US" sz="1000"/>
                        <a:t>0.7</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19025">
                      <a:solidFill>
                        <a:srgbClr val="000000"/>
                      </a:solidFill>
                      <a:prstDash val="solid"/>
                      <a:round/>
                      <a:headEnd len="sm" w="sm" type="none"/>
                      <a:tailEnd len="sm" w="sm" type="none"/>
                    </a:lnT>
                    <a:lnB cap="flat" cmpd="sng" w="9425">
                      <a:solidFill>
                        <a:srgbClr val="CCCCCC"/>
                      </a:solidFill>
                      <a:prstDash val="solid"/>
                      <a:round/>
                      <a:headEnd len="sm" w="sm" type="none"/>
                      <a:tailEnd len="sm" w="sm" type="none"/>
                    </a:lnB>
                  </a:tcPr>
                </a:tc>
              </a:tr>
              <a:tr h="237600">
                <a:tc>
                  <a:txBody>
                    <a:bodyPr>
                      <a:noAutofit/>
                    </a:bodyPr>
                    <a:lstStyle/>
                    <a:p>
                      <a:pPr indent="0" lvl="0" marL="0" rtl="0" algn="l">
                        <a:lnSpc>
                          <a:spcPct val="115000"/>
                        </a:lnSpc>
                        <a:spcBef>
                          <a:spcPts val="0"/>
                        </a:spcBef>
                        <a:spcAft>
                          <a:spcPts val="0"/>
                        </a:spcAft>
                        <a:buNone/>
                      </a:pPr>
                      <a:r>
                        <a:rPr lang="en-US" sz="1000"/>
                        <a:t>ATMEGA4560</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Amazon</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21.99</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37600">
                <a:tc>
                  <a:txBody>
                    <a:bodyPr>
                      <a:noAutofit/>
                    </a:bodyPr>
                    <a:lstStyle/>
                    <a:p>
                      <a:pPr indent="0" lvl="0" marL="0" rtl="0" algn="l">
                        <a:lnSpc>
                          <a:spcPct val="115000"/>
                        </a:lnSpc>
                        <a:spcBef>
                          <a:spcPts val="0"/>
                        </a:spcBef>
                        <a:spcAft>
                          <a:spcPts val="0"/>
                        </a:spcAft>
                        <a:buNone/>
                      </a:pPr>
                      <a:r>
                        <a:rPr lang="en-US" sz="1000"/>
                        <a:t>S</a:t>
                      </a:r>
                      <a:r>
                        <a:rPr lang="en-US" sz="1000"/>
                        <a:t>erial Converter</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Amazon</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6</a:t>
                      </a:r>
                      <a:r>
                        <a:rPr lang="en-US" sz="1000"/>
                        <a:t>.99</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37600">
                <a:tc>
                  <a:txBody>
                    <a:bodyPr>
                      <a:noAutofit/>
                    </a:bodyPr>
                    <a:lstStyle/>
                    <a:p>
                      <a:pPr indent="0" lvl="0" marL="0" rtl="0" algn="l">
                        <a:lnSpc>
                          <a:spcPct val="115000"/>
                        </a:lnSpc>
                        <a:spcBef>
                          <a:spcPts val="0"/>
                        </a:spcBef>
                        <a:spcAft>
                          <a:spcPts val="0"/>
                        </a:spcAft>
                        <a:buNone/>
                      </a:pPr>
                      <a:r>
                        <a:rPr lang="en-US" sz="1000"/>
                        <a:t>B</a:t>
                      </a:r>
                      <a:r>
                        <a:rPr lang="en-US" sz="1000"/>
                        <a:t>readboard Kit</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Amazon</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11.99</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37600">
                <a:tc>
                  <a:txBody>
                    <a:bodyPr>
                      <a:noAutofit/>
                    </a:bodyPr>
                    <a:lstStyle/>
                    <a:p>
                      <a:pPr indent="0" lvl="0" marL="0" rtl="0" algn="l">
                        <a:lnSpc>
                          <a:spcPct val="115000"/>
                        </a:lnSpc>
                        <a:spcBef>
                          <a:spcPts val="0"/>
                        </a:spcBef>
                        <a:spcAft>
                          <a:spcPts val="0"/>
                        </a:spcAft>
                        <a:buNone/>
                      </a:pPr>
                      <a:r>
                        <a:rPr lang="en-US" sz="1000"/>
                        <a:t>WiFi ESP8266</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Amazon</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6.99</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37600">
                <a:tc>
                  <a:txBody>
                    <a:bodyPr>
                      <a:noAutofit/>
                    </a:bodyPr>
                    <a:lstStyle/>
                    <a:p>
                      <a:pPr indent="0" lvl="0" marL="0" rtl="0" algn="l">
                        <a:lnSpc>
                          <a:spcPct val="115000"/>
                        </a:lnSpc>
                        <a:spcBef>
                          <a:spcPts val="0"/>
                        </a:spcBef>
                        <a:spcAft>
                          <a:spcPts val="0"/>
                        </a:spcAft>
                        <a:buNone/>
                      </a:pPr>
                      <a:r>
                        <a:rPr lang="en-US" sz="1000"/>
                        <a:t>Servo Motor</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Adafruit</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16.55</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85150">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r h="285150">
                <a:tc>
                  <a:txBody>
                    <a:bodyPr>
                      <a:noAutofit/>
                    </a:bodyPr>
                    <a:lstStyle/>
                    <a:p>
                      <a:pPr indent="0" lvl="0" marL="0" rtl="0" algn="l">
                        <a:spcBef>
                          <a:spcPts val="0"/>
                        </a:spcBef>
                        <a:spcAft>
                          <a:spcPts val="0"/>
                        </a:spcAft>
                        <a:buNone/>
                      </a:pPr>
                      <a:r>
                        <a:t/>
                      </a:r>
                      <a:endParaRPr/>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000"/>
                        <a:t>Total</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lang="en-US" sz="1000"/>
                        <a:t>164.22</a:t>
                      </a:r>
                      <a:endParaRPr sz="1000"/>
                    </a:p>
                  </a:txBody>
                  <a:tcPr marT="19050" marB="19050" marR="28575" marL="28575" anchor="b">
                    <a:lnL cap="flat" cmpd="sng" w="9425">
                      <a:solidFill>
                        <a:srgbClr val="CCCCCC"/>
                      </a:solidFill>
                      <a:prstDash val="solid"/>
                      <a:round/>
                      <a:headEnd len="sm" w="sm" type="none"/>
                      <a:tailEnd len="sm" w="sm" type="none"/>
                    </a:lnL>
                    <a:lnR cap="flat" cmpd="sng" w="9425">
                      <a:solidFill>
                        <a:srgbClr val="CCCCCC"/>
                      </a:solidFill>
                      <a:prstDash val="solid"/>
                      <a:round/>
                      <a:headEnd len="sm" w="sm" type="none"/>
                      <a:tailEnd len="sm" w="sm" type="none"/>
                    </a:lnR>
                    <a:lnT cap="flat" cmpd="sng" w="9425">
                      <a:solidFill>
                        <a:srgbClr val="CCCCCC"/>
                      </a:solidFill>
                      <a:prstDash val="solid"/>
                      <a:round/>
                      <a:headEnd len="sm" w="sm" type="none"/>
                      <a:tailEnd len="sm" w="sm" type="none"/>
                    </a:lnT>
                    <a:lnB cap="flat" cmpd="sng" w="9425">
                      <a:solidFill>
                        <a:srgbClr val="CCCCCC"/>
                      </a:solidFill>
                      <a:prstDash val="solid"/>
                      <a:round/>
                      <a:headEnd len="sm" w="sm" type="none"/>
                      <a:tailEnd len="sm" w="sm" type="none"/>
                    </a:lnB>
                  </a:tcPr>
                </a:tc>
              </a:tr>
            </a:tbl>
          </a:graphicData>
        </a:graphic>
      </p:graphicFrame>
      <p:graphicFrame>
        <p:nvGraphicFramePr>
          <p:cNvPr id="714" name="Google Shape;714;p52"/>
          <p:cNvGraphicFramePr/>
          <p:nvPr/>
        </p:nvGraphicFramePr>
        <p:xfrm>
          <a:off x="4886075" y="5258650"/>
          <a:ext cx="3000000" cy="3000000"/>
        </p:xfrm>
        <a:graphic>
          <a:graphicData uri="http://schemas.openxmlformats.org/drawingml/2006/table">
            <a:tbl>
              <a:tblPr>
                <a:noFill/>
                <a:tableStyleId>{00E4B7A7-1649-415E-9F85-17A415B2E3DE}</a:tableStyleId>
              </a:tblPr>
              <a:tblGrid>
                <a:gridCol w="1209925"/>
                <a:gridCol w="1209925"/>
              </a:tblGrid>
              <a:tr h="381000">
                <a:tc>
                  <a:txBody>
                    <a:bodyPr>
                      <a:noAutofit/>
                    </a:bodyPr>
                    <a:lstStyle/>
                    <a:p>
                      <a:pPr indent="0" lvl="0" marL="0" rtl="0" algn="l">
                        <a:spcBef>
                          <a:spcPts val="0"/>
                        </a:spcBef>
                        <a:spcAft>
                          <a:spcPts val="0"/>
                        </a:spcAft>
                        <a:buNone/>
                      </a:pPr>
                      <a:r>
                        <a:rPr lang="en-US"/>
                        <a:t>Total </a:t>
                      </a:r>
                      <a:endParaRPr/>
                    </a:p>
                  </a:txBody>
                  <a:tcPr marT="91425" marB="91425" marR="91425" marL="91425"/>
                </a:tc>
                <a:tc>
                  <a:txBody>
                    <a:bodyPr>
                      <a:noAutofit/>
                    </a:bodyPr>
                    <a:lstStyle/>
                    <a:p>
                      <a:pPr indent="0" lvl="0" marL="0" rtl="0" algn="l">
                        <a:spcBef>
                          <a:spcPts val="0"/>
                        </a:spcBef>
                        <a:spcAft>
                          <a:spcPts val="0"/>
                        </a:spcAft>
                        <a:buNone/>
                      </a:pPr>
                      <a:r>
                        <a:rPr lang="en-US"/>
                        <a:t>280.90</a:t>
                      </a:r>
                      <a:endParaRPr/>
                    </a:p>
                  </a:txBody>
                  <a:tcPr marT="91425" marB="91425" marR="91425" marL="91425"/>
                </a:tc>
              </a:tr>
            </a:tbl>
          </a:graphicData>
        </a:graphic>
      </p:graphicFrame>
      <p:sp>
        <p:nvSpPr>
          <p:cNvPr id="715" name="Google Shape;715;p52"/>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40</a:t>
            </a:r>
            <a:endParaRPr sz="24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19" name="Shape 719"/>
        <p:cNvGrpSpPr/>
        <p:nvPr/>
      </p:nvGrpSpPr>
      <p:grpSpPr>
        <a:xfrm>
          <a:off x="0" y="0"/>
          <a:ext cx="0" cy="0"/>
          <a:chOff x="0" y="0"/>
          <a:chExt cx="0" cy="0"/>
        </a:xfrm>
      </p:grpSpPr>
      <p:sp>
        <p:nvSpPr>
          <p:cNvPr id="720" name="Google Shape;720;p5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Issues</a:t>
            </a:r>
            <a:endParaRPr/>
          </a:p>
        </p:txBody>
      </p:sp>
      <p:sp>
        <p:nvSpPr>
          <p:cNvPr id="721" name="Google Shape;721;p53"/>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1200"/>
              </a:spcBef>
              <a:spcAft>
                <a:spcPts val="0"/>
              </a:spcAft>
              <a:buClr>
                <a:schemeClr val="dk1"/>
              </a:buClr>
              <a:buSzPts val="1100"/>
              <a:buFont typeface="Arial"/>
              <a:buNone/>
            </a:pPr>
            <a:r>
              <a:rPr lang="en-US" sz="2400">
                <a:solidFill>
                  <a:srgbClr val="1CADE4"/>
                </a:solidFill>
              </a:rPr>
              <a:t> </a:t>
            </a:r>
            <a:r>
              <a:rPr lang="en-US" sz="2400">
                <a:solidFill>
                  <a:srgbClr val="404040"/>
                </a:solidFill>
              </a:rPr>
              <a:t>Software:</a:t>
            </a:r>
            <a:endParaRPr sz="2400">
              <a:solidFill>
                <a:srgbClr val="404040"/>
              </a:solidFill>
            </a:endParaRPr>
          </a:p>
          <a:p>
            <a:pPr indent="0" lvl="0" marL="457200" rtl="0" algn="l">
              <a:spcBef>
                <a:spcPts val="200"/>
              </a:spcBef>
              <a:spcAft>
                <a:spcPts val="0"/>
              </a:spcAft>
              <a:buClr>
                <a:schemeClr val="dk1"/>
              </a:buClr>
              <a:buSzPts val="1100"/>
              <a:buFont typeface="Arial"/>
              <a:buNone/>
            </a:pPr>
            <a:r>
              <a:rPr lang="en-US">
                <a:solidFill>
                  <a:srgbClr val="1CADE4"/>
                </a:solidFill>
              </a:rPr>
              <a:t>◦</a:t>
            </a:r>
            <a:r>
              <a:rPr lang="en-US">
                <a:solidFill>
                  <a:srgbClr val="404040"/>
                </a:solidFill>
              </a:rPr>
              <a:t>Camera- GoPro</a:t>
            </a:r>
            <a:endParaRPr>
              <a:solidFill>
                <a:srgbClr val="404040"/>
              </a:solidFill>
            </a:endParaRPr>
          </a:p>
          <a:p>
            <a:pPr indent="0" lvl="0" marL="0" rtl="0" algn="l">
              <a:spcBef>
                <a:spcPts val="1200"/>
              </a:spcBef>
              <a:spcAft>
                <a:spcPts val="0"/>
              </a:spcAft>
              <a:buClr>
                <a:schemeClr val="dk1"/>
              </a:buClr>
              <a:buSzPts val="1100"/>
              <a:buFont typeface="Arial"/>
              <a:buNone/>
            </a:pPr>
            <a:r>
              <a:rPr lang="en-US" sz="2400">
                <a:solidFill>
                  <a:srgbClr val="1CADE4"/>
                </a:solidFill>
              </a:rPr>
              <a:t> </a:t>
            </a:r>
            <a:r>
              <a:rPr lang="en-US" sz="2400">
                <a:solidFill>
                  <a:srgbClr val="404040"/>
                </a:solidFill>
              </a:rPr>
              <a:t>Hardware:</a:t>
            </a:r>
            <a:endParaRPr sz="2400">
              <a:solidFill>
                <a:srgbClr val="404040"/>
              </a:solidFill>
            </a:endParaRPr>
          </a:p>
          <a:p>
            <a:pPr indent="0" lvl="0" marL="457200" rtl="0" algn="l">
              <a:spcBef>
                <a:spcPts val="200"/>
              </a:spcBef>
              <a:spcAft>
                <a:spcPts val="0"/>
              </a:spcAft>
              <a:buClr>
                <a:schemeClr val="dk1"/>
              </a:buClr>
              <a:buSzPts val="1100"/>
              <a:buFont typeface="Arial"/>
              <a:buNone/>
            </a:pPr>
            <a:r>
              <a:rPr lang="en-US">
                <a:solidFill>
                  <a:srgbClr val="1CADE4"/>
                </a:solidFill>
              </a:rPr>
              <a:t>◦</a:t>
            </a:r>
            <a:r>
              <a:rPr lang="en-US">
                <a:solidFill>
                  <a:srgbClr val="404040"/>
                </a:solidFill>
              </a:rPr>
              <a:t>Fingerprint</a:t>
            </a:r>
            <a:r>
              <a:rPr lang="en-US">
                <a:solidFill>
                  <a:srgbClr val="404040"/>
                </a:solidFill>
              </a:rPr>
              <a:t> Scanner</a:t>
            </a:r>
            <a:endParaRPr>
              <a:solidFill>
                <a:srgbClr val="404040"/>
              </a:solidFill>
            </a:endParaRPr>
          </a:p>
          <a:p>
            <a:pPr indent="0" lvl="0" marL="457200" rtl="0" algn="l">
              <a:spcBef>
                <a:spcPts val="400"/>
              </a:spcBef>
              <a:spcAft>
                <a:spcPts val="0"/>
              </a:spcAft>
              <a:buClr>
                <a:schemeClr val="dk1"/>
              </a:buClr>
              <a:buSzPts val="1100"/>
              <a:buFont typeface="Arial"/>
              <a:buNone/>
            </a:pPr>
            <a:r>
              <a:rPr lang="en-US">
                <a:solidFill>
                  <a:schemeClr val="accent1"/>
                </a:solidFill>
              </a:rPr>
              <a:t>◦</a:t>
            </a:r>
            <a:r>
              <a:rPr lang="en-US">
                <a:solidFill>
                  <a:srgbClr val="434343"/>
                </a:solidFill>
              </a:rPr>
              <a:t>WiFi Module can’t connect to UCFs WiFi (resolved)</a:t>
            </a:r>
            <a:endParaRPr>
              <a:solidFill>
                <a:srgbClr val="434343"/>
              </a:solidFill>
            </a:endParaRPr>
          </a:p>
          <a:p>
            <a:pPr indent="0" lvl="0" marL="457200" rtl="0" algn="l">
              <a:spcBef>
                <a:spcPts val="400"/>
              </a:spcBef>
              <a:spcAft>
                <a:spcPts val="0"/>
              </a:spcAft>
              <a:buClr>
                <a:schemeClr val="dk1"/>
              </a:buClr>
              <a:buSzPts val="1100"/>
              <a:buFont typeface="Arial"/>
              <a:buNone/>
            </a:pPr>
            <a:r>
              <a:rPr lang="en-US">
                <a:solidFill>
                  <a:schemeClr val="accent1"/>
                </a:solidFill>
              </a:rPr>
              <a:t>◦</a:t>
            </a:r>
            <a:r>
              <a:rPr lang="en-US">
                <a:solidFill>
                  <a:srgbClr val="434343"/>
                </a:solidFill>
              </a:rPr>
              <a:t>Connection Header </a:t>
            </a:r>
            <a:endParaRPr>
              <a:solidFill>
                <a:srgbClr val="434343"/>
              </a:solidFill>
            </a:endParaRPr>
          </a:p>
          <a:p>
            <a:pPr indent="0" lvl="0" marL="457200" rtl="0" algn="l">
              <a:spcBef>
                <a:spcPts val="400"/>
              </a:spcBef>
              <a:spcAft>
                <a:spcPts val="0"/>
              </a:spcAft>
              <a:buClr>
                <a:schemeClr val="dk1"/>
              </a:buClr>
              <a:buSzPts val="1100"/>
              <a:buFont typeface="Arial"/>
              <a:buNone/>
            </a:pPr>
            <a:r>
              <a:t/>
            </a:r>
            <a:endParaRPr>
              <a:solidFill>
                <a:srgbClr val="434343"/>
              </a:solidFill>
            </a:endParaRPr>
          </a:p>
          <a:p>
            <a:pPr indent="0" lvl="0" marL="0" rtl="0" algn="l">
              <a:spcBef>
                <a:spcPts val="1200"/>
              </a:spcBef>
              <a:spcAft>
                <a:spcPts val="200"/>
              </a:spcAft>
              <a:buNone/>
            </a:pPr>
            <a:r>
              <a:t/>
            </a:r>
            <a:endParaRPr/>
          </a:p>
        </p:txBody>
      </p:sp>
      <p:pic>
        <p:nvPicPr>
          <p:cNvPr id="722" name="Google Shape;722;p53"/>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723" name="Google Shape;723;p53"/>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42</a:t>
            </a:r>
            <a:endParaRPr sz="24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54"/>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Questions?</a:t>
            </a:r>
            <a:endParaRPr/>
          </a:p>
        </p:txBody>
      </p:sp>
      <p:pic>
        <p:nvPicPr>
          <p:cNvPr id="729" name="Google Shape;729;p54"/>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730" name="Google Shape;730;p54"/>
          <p:cNvSpPr txBox="1"/>
          <p:nvPr/>
        </p:nvSpPr>
        <p:spPr>
          <a:xfrm>
            <a:off x="11276025" y="6346825"/>
            <a:ext cx="8361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42</a:t>
            </a:r>
            <a:endParaRPr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7"/>
          <p:cNvSpPr/>
          <p:nvPr/>
        </p:nvSpPr>
        <p:spPr>
          <a:xfrm>
            <a:off x="5846375" y="3679650"/>
            <a:ext cx="888600" cy="20691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Idea</a:t>
            </a:r>
            <a:endParaRPr/>
          </a:p>
        </p:txBody>
      </p:sp>
      <p:pic>
        <p:nvPicPr>
          <p:cNvPr id="137" name="Google Shape;137;p17"/>
          <p:cNvPicPr preferRelativeResize="0"/>
          <p:nvPr/>
        </p:nvPicPr>
        <p:blipFill>
          <a:blip r:embed="rId3">
            <a:alphaModFix/>
          </a:blip>
          <a:stretch>
            <a:fillRect/>
          </a:stretch>
        </p:blipFill>
        <p:spPr>
          <a:xfrm>
            <a:off x="9228775" y="2783900"/>
            <a:ext cx="1171575" cy="1171575"/>
          </a:xfrm>
          <a:prstGeom prst="rect">
            <a:avLst/>
          </a:prstGeom>
          <a:noFill/>
          <a:ln>
            <a:noFill/>
          </a:ln>
        </p:spPr>
      </p:pic>
      <p:pic>
        <p:nvPicPr>
          <p:cNvPr id="138" name="Google Shape;138;p17"/>
          <p:cNvPicPr preferRelativeResize="0"/>
          <p:nvPr/>
        </p:nvPicPr>
        <p:blipFill>
          <a:blip r:embed="rId4">
            <a:alphaModFix/>
          </a:blip>
          <a:stretch>
            <a:fillRect/>
          </a:stretch>
        </p:blipFill>
        <p:spPr>
          <a:xfrm>
            <a:off x="2495524" y="3375300"/>
            <a:ext cx="2434700" cy="2707674"/>
          </a:xfrm>
          <a:prstGeom prst="rect">
            <a:avLst/>
          </a:prstGeom>
          <a:noFill/>
          <a:ln>
            <a:noFill/>
          </a:ln>
        </p:spPr>
      </p:pic>
      <p:pic>
        <p:nvPicPr>
          <p:cNvPr id="139" name="Google Shape;139;p17"/>
          <p:cNvPicPr preferRelativeResize="0"/>
          <p:nvPr/>
        </p:nvPicPr>
        <p:blipFill>
          <a:blip r:embed="rId5">
            <a:alphaModFix/>
          </a:blip>
          <a:stretch>
            <a:fillRect/>
          </a:stretch>
        </p:blipFill>
        <p:spPr>
          <a:xfrm>
            <a:off x="5923100" y="3731000"/>
            <a:ext cx="735300" cy="735300"/>
          </a:xfrm>
          <a:prstGeom prst="rect">
            <a:avLst/>
          </a:prstGeom>
          <a:noFill/>
          <a:ln>
            <a:noFill/>
          </a:ln>
        </p:spPr>
      </p:pic>
      <p:pic>
        <p:nvPicPr>
          <p:cNvPr id="140" name="Google Shape;140;p17"/>
          <p:cNvPicPr preferRelativeResize="0"/>
          <p:nvPr/>
        </p:nvPicPr>
        <p:blipFill>
          <a:blip r:embed="rId6">
            <a:alphaModFix/>
          </a:blip>
          <a:stretch>
            <a:fillRect/>
          </a:stretch>
        </p:blipFill>
        <p:spPr>
          <a:xfrm>
            <a:off x="5140950" y="1857158"/>
            <a:ext cx="735301" cy="1270371"/>
          </a:xfrm>
          <a:prstGeom prst="rect">
            <a:avLst/>
          </a:prstGeom>
          <a:noFill/>
          <a:ln>
            <a:noFill/>
          </a:ln>
        </p:spPr>
      </p:pic>
      <p:sp>
        <p:nvSpPr>
          <p:cNvPr id="141" name="Google Shape;141;p17"/>
          <p:cNvSpPr txBox="1"/>
          <p:nvPr/>
        </p:nvSpPr>
        <p:spPr>
          <a:xfrm>
            <a:off x="9228775" y="3955463"/>
            <a:ext cx="1439700" cy="5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Security</a:t>
            </a:r>
            <a:endParaRPr b="1" sz="2400"/>
          </a:p>
        </p:txBody>
      </p:sp>
      <p:pic>
        <p:nvPicPr>
          <p:cNvPr id="142" name="Google Shape;142;p17"/>
          <p:cNvPicPr preferRelativeResize="0"/>
          <p:nvPr/>
        </p:nvPicPr>
        <p:blipFill>
          <a:blip r:embed="rId7">
            <a:alphaModFix/>
          </a:blip>
          <a:stretch>
            <a:fillRect/>
          </a:stretch>
        </p:blipFill>
        <p:spPr>
          <a:xfrm flipH="1">
            <a:off x="7525025" y="3731000"/>
            <a:ext cx="1353568" cy="2017775"/>
          </a:xfrm>
          <a:prstGeom prst="rect">
            <a:avLst/>
          </a:prstGeom>
          <a:noFill/>
          <a:ln>
            <a:noFill/>
          </a:ln>
        </p:spPr>
      </p:pic>
      <p:pic>
        <p:nvPicPr>
          <p:cNvPr id="143" name="Google Shape;143;p17"/>
          <p:cNvPicPr preferRelativeResize="0"/>
          <p:nvPr/>
        </p:nvPicPr>
        <p:blipFill>
          <a:blip r:embed="rId6">
            <a:alphaModFix/>
          </a:blip>
          <a:stretch>
            <a:fillRect/>
          </a:stretch>
        </p:blipFill>
        <p:spPr>
          <a:xfrm>
            <a:off x="6025562" y="4615924"/>
            <a:ext cx="530376" cy="916325"/>
          </a:xfrm>
          <a:prstGeom prst="rect">
            <a:avLst/>
          </a:prstGeom>
          <a:noFill/>
          <a:ln>
            <a:noFill/>
          </a:ln>
        </p:spPr>
      </p:pic>
      <p:pic>
        <p:nvPicPr>
          <p:cNvPr id="144" name="Google Shape;144;p17"/>
          <p:cNvPicPr preferRelativeResize="0"/>
          <p:nvPr/>
        </p:nvPicPr>
        <p:blipFill>
          <a:blip r:embed="rId8">
            <a:alphaModFix/>
          </a:blip>
          <a:stretch>
            <a:fillRect/>
          </a:stretch>
        </p:blipFill>
        <p:spPr>
          <a:xfrm>
            <a:off x="2802850" y="1857150"/>
            <a:ext cx="1089725" cy="1089725"/>
          </a:xfrm>
          <a:prstGeom prst="rect">
            <a:avLst/>
          </a:prstGeom>
          <a:noFill/>
          <a:ln>
            <a:noFill/>
          </a:ln>
        </p:spPr>
      </p:pic>
      <p:sp>
        <p:nvSpPr>
          <p:cNvPr id="145" name="Google Shape;145;p17"/>
          <p:cNvSpPr txBox="1"/>
          <p:nvPr/>
        </p:nvSpPr>
        <p:spPr>
          <a:xfrm>
            <a:off x="1194900" y="1859088"/>
            <a:ext cx="2200500" cy="5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User Experience </a:t>
            </a:r>
            <a:endParaRPr b="1" sz="2400"/>
          </a:p>
        </p:txBody>
      </p:sp>
      <p:sp>
        <p:nvSpPr>
          <p:cNvPr id="146" name="Google Shape;146;p17"/>
          <p:cNvSpPr txBox="1"/>
          <p:nvPr/>
        </p:nvSpPr>
        <p:spPr>
          <a:xfrm>
            <a:off x="1194902" y="4292338"/>
            <a:ext cx="1752900" cy="5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Employee</a:t>
            </a:r>
            <a:r>
              <a:rPr b="1" lang="en-US" sz="2400"/>
              <a:t> Side</a:t>
            </a:r>
            <a:endParaRPr b="1" sz="2400"/>
          </a:p>
        </p:txBody>
      </p:sp>
      <p:sp>
        <p:nvSpPr>
          <p:cNvPr id="147" name="Google Shape;147;p17"/>
          <p:cNvSpPr txBox="1"/>
          <p:nvPr/>
        </p:nvSpPr>
        <p:spPr>
          <a:xfrm>
            <a:off x="3892575" y="2270450"/>
            <a:ext cx="1547400" cy="5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*links Order*</a:t>
            </a:r>
            <a:endParaRPr/>
          </a:p>
        </p:txBody>
      </p:sp>
      <p:sp>
        <p:nvSpPr>
          <p:cNvPr id="148" name="Google Shape;148;p17"/>
          <p:cNvSpPr/>
          <p:nvPr/>
        </p:nvSpPr>
        <p:spPr>
          <a:xfrm flipH="1">
            <a:off x="4878675" y="4478325"/>
            <a:ext cx="789900" cy="5016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flipH="1">
            <a:off x="6836575" y="4478325"/>
            <a:ext cx="789900" cy="5016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17"/>
          <p:cNvPicPr preferRelativeResize="0"/>
          <p:nvPr/>
        </p:nvPicPr>
        <p:blipFill>
          <a:blip r:embed="rId3">
            <a:alphaModFix/>
          </a:blip>
          <a:stretch>
            <a:fillRect/>
          </a:stretch>
        </p:blipFill>
        <p:spPr>
          <a:xfrm>
            <a:off x="8256650" y="4370563"/>
            <a:ext cx="415375" cy="415375"/>
          </a:xfrm>
          <a:prstGeom prst="rect">
            <a:avLst/>
          </a:prstGeom>
          <a:noFill/>
          <a:ln>
            <a:noFill/>
          </a:ln>
        </p:spPr>
      </p:pic>
      <p:cxnSp>
        <p:nvCxnSpPr>
          <p:cNvPr id="151" name="Google Shape;151;p17"/>
          <p:cNvCxnSpPr/>
          <p:nvPr/>
        </p:nvCxnSpPr>
        <p:spPr>
          <a:xfrm flipH="1" rot="10800000">
            <a:off x="8542050" y="3855125"/>
            <a:ext cx="1053300" cy="614400"/>
          </a:xfrm>
          <a:prstGeom prst="straightConnector1">
            <a:avLst/>
          </a:prstGeom>
          <a:noFill/>
          <a:ln cap="flat" cmpd="sng" w="9525">
            <a:solidFill>
              <a:schemeClr val="dk2"/>
            </a:solidFill>
            <a:prstDash val="solid"/>
            <a:round/>
            <a:headEnd len="med" w="med" type="none"/>
            <a:tailEnd len="med" w="med" type="none"/>
          </a:ln>
        </p:spPr>
      </p:cxnSp>
      <p:sp>
        <p:nvSpPr>
          <p:cNvPr id="152" name="Google Shape;152;p17"/>
          <p:cNvSpPr/>
          <p:nvPr/>
        </p:nvSpPr>
        <p:spPr>
          <a:xfrm flipH="1" rot="10800000">
            <a:off x="6008225" y="2064012"/>
            <a:ext cx="2788800" cy="14130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7"/>
          <p:cNvPicPr preferRelativeResize="0"/>
          <p:nvPr/>
        </p:nvPicPr>
        <p:blipFill rotWithShape="1">
          <a:blip r:embed="rId9">
            <a:alphaModFix/>
          </a:blip>
          <a:srcRect b="20590" l="0" r="59352" t="0"/>
          <a:stretch/>
        </p:blipFill>
        <p:spPr>
          <a:xfrm>
            <a:off x="11440150" y="158325"/>
            <a:ext cx="595900" cy="788525"/>
          </a:xfrm>
          <a:prstGeom prst="rect">
            <a:avLst/>
          </a:prstGeom>
          <a:noFill/>
          <a:ln>
            <a:noFill/>
          </a:ln>
        </p:spPr>
      </p:pic>
      <p:sp>
        <p:nvSpPr>
          <p:cNvPr id="154" name="Google Shape;154;p17"/>
          <p:cNvSpPr txBox="1"/>
          <p:nvPr/>
        </p:nvSpPr>
        <p:spPr>
          <a:xfrm>
            <a:off x="11807750" y="6346825"/>
            <a:ext cx="304500" cy="511200"/>
          </a:xfrm>
          <a:prstGeom prst="rect">
            <a:avLst/>
          </a:prstGeom>
          <a:noFill/>
          <a:ln>
            <a:noFill/>
          </a:ln>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rPr lang="en-US" sz="2400">
                <a:solidFill>
                  <a:srgbClr val="FFFFFF"/>
                </a:solidFill>
                <a:latin typeface="Calibri"/>
                <a:ea typeface="Calibri"/>
                <a:cs typeface="Calibri"/>
                <a:sym typeface="Calibri"/>
              </a:rPr>
              <a:t>4</a:t>
            </a:r>
            <a:endParaRPr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8"/>
          <p:cNvSpPr txBox="1"/>
          <p:nvPr>
            <p:ph idx="4294967295" type="ctrTitle"/>
          </p:nvPr>
        </p:nvSpPr>
        <p:spPr>
          <a:xfrm>
            <a:off x="5296213" y="1027226"/>
            <a:ext cx="5677800" cy="1064400"/>
          </a:xfrm>
          <a:prstGeom prst="rect">
            <a:avLst/>
          </a:prstGeom>
          <a:no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3D83B4"/>
              </a:buClr>
              <a:buSzPts val="5400"/>
              <a:buFont typeface="Arial"/>
              <a:buNone/>
            </a:pPr>
            <a:r>
              <a:rPr lang="en-US" sz="7200">
                <a:solidFill>
                  <a:srgbClr val="3D83B4"/>
                </a:solidFill>
                <a:latin typeface="Arial"/>
                <a:ea typeface="Arial"/>
                <a:cs typeface="Arial"/>
                <a:sym typeface="Arial"/>
              </a:rPr>
              <a:t>SOFTWARE</a:t>
            </a:r>
            <a:endParaRPr b="0" i="0" sz="7200" u="none" cap="none" strike="noStrike">
              <a:solidFill>
                <a:srgbClr val="3D83B4"/>
              </a:solidFill>
              <a:latin typeface="Arial"/>
              <a:ea typeface="Arial"/>
              <a:cs typeface="Arial"/>
              <a:sym typeface="Arial"/>
            </a:endParaRPr>
          </a:p>
        </p:txBody>
      </p:sp>
      <p:pic>
        <p:nvPicPr>
          <p:cNvPr id="160" name="Google Shape;160;p18"/>
          <p:cNvPicPr preferRelativeResize="0"/>
          <p:nvPr/>
        </p:nvPicPr>
        <p:blipFill>
          <a:blip r:embed="rId3">
            <a:alphaModFix/>
          </a:blip>
          <a:stretch>
            <a:fillRect/>
          </a:stretch>
        </p:blipFill>
        <p:spPr>
          <a:xfrm>
            <a:off x="6192363" y="2790675"/>
            <a:ext cx="3885525" cy="3249225"/>
          </a:xfrm>
          <a:prstGeom prst="rect">
            <a:avLst/>
          </a:prstGeom>
          <a:noFill/>
          <a:ln>
            <a:noFill/>
          </a:ln>
        </p:spPr>
      </p:pic>
      <p:pic>
        <p:nvPicPr>
          <p:cNvPr id="161" name="Google Shape;161;p18"/>
          <p:cNvPicPr preferRelativeResize="0"/>
          <p:nvPr/>
        </p:nvPicPr>
        <p:blipFill rotWithShape="1">
          <a:blip r:embed="rId4">
            <a:alphaModFix/>
          </a:blip>
          <a:srcRect b="20590" l="0" r="59352" t="0"/>
          <a:stretch/>
        </p:blipFill>
        <p:spPr>
          <a:xfrm>
            <a:off x="11440150" y="158325"/>
            <a:ext cx="595900" cy="78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19"/>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sp>
        <p:nvSpPr>
          <p:cNvPr id="167" name="Google Shape;167;p19"/>
          <p:cNvSpPr/>
          <p:nvPr/>
        </p:nvSpPr>
        <p:spPr>
          <a:xfrm>
            <a:off x="6349885" y="2326684"/>
            <a:ext cx="1232400" cy="2273700"/>
          </a:xfrm>
          <a:prstGeom prst="rect">
            <a:avLst/>
          </a:prstGeom>
          <a:solidFill>
            <a:srgbClr val="FF99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Camera</a:t>
            </a:r>
            <a:endParaRPr sz="1800">
              <a:solidFill>
                <a:srgbClr val="FFFFFF"/>
              </a:solidFill>
              <a:latin typeface="Calibri"/>
              <a:ea typeface="Calibri"/>
              <a:cs typeface="Calibri"/>
              <a:sym typeface="Calibri"/>
            </a:endParaRPr>
          </a:p>
        </p:txBody>
      </p:sp>
      <p:sp>
        <p:nvSpPr>
          <p:cNvPr id="168" name="Google Shape;168;p19"/>
          <p:cNvSpPr/>
          <p:nvPr/>
        </p:nvSpPr>
        <p:spPr>
          <a:xfrm>
            <a:off x="10650273" y="2326684"/>
            <a:ext cx="1232400" cy="2273700"/>
          </a:xfrm>
          <a:prstGeom prst="rect">
            <a:avLst/>
          </a:prstGeom>
          <a:solidFill>
            <a:srgbClr val="FF99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KeyBox</a:t>
            </a:r>
            <a:endParaRPr sz="1800">
              <a:solidFill>
                <a:srgbClr val="FFFFFF"/>
              </a:solidFill>
              <a:latin typeface="Calibri"/>
              <a:ea typeface="Calibri"/>
              <a:cs typeface="Calibri"/>
              <a:sym typeface="Calibri"/>
            </a:endParaRPr>
          </a:p>
        </p:txBody>
      </p:sp>
      <p:sp>
        <p:nvSpPr>
          <p:cNvPr id="169" name="Google Shape;169;p19"/>
          <p:cNvSpPr/>
          <p:nvPr/>
        </p:nvSpPr>
        <p:spPr>
          <a:xfrm>
            <a:off x="3573498" y="2326684"/>
            <a:ext cx="1232400" cy="2273700"/>
          </a:xfrm>
          <a:prstGeom prst="rect">
            <a:avLst/>
          </a:prstGeom>
          <a:solidFill>
            <a:srgbClr val="FF99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Mobile App &amp; Database</a:t>
            </a:r>
            <a:endParaRPr sz="1800">
              <a:solidFill>
                <a:srgbClr val="FFFFFF"/>
              </a:solidFill>
              <a:latin typeface="Calibri"/>
              <a:ea typeface="Calibri"/>
              <a:cs typeface="Calibri"/>
              <a:sym typeface="Calibri"/>
            </a:endParaRPr>
          </a:p>
        </p:txBody>
      </p:sp>
      <p:sp>
        <p:nvSpPr>
          <p:cNvPr id="170" name="Google Shape;170;p19"/>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404040"/>
                </a:solidFill>
                <a:latin typeface="Arial"/>
                <a:ea typeface="Arial"/>
                <a:cs typeface="Arial"/>
                <a:sym typeface="Arial"/>
              </a:rPr>
              <a:t>Software Block Diagram </a:t>
            </a:r>
            <a:endParaRPr/>
          </a:p>
        </p:txBody>
      </p:sp>
      <p:sp>
        <p:nvSpPr>
          <p:cNvPr id="171" name="Google Shape;171;p19"/>
          <p:cNvSpPr/>
          <p:nvPr/>
        </p:nvSpPr>
        <p:spPr>
          <a:xfrm>
            <a:off x="5019250" y="3048925"/>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Upload Video</a:t>
            </a:r>
            <a:endParaRPr b="1" sz="1500">
              <a:solidFill>
                <a:srgbClr val="FFFFFF"/>
              </a:solidFill>
              <a:latin typeface="Calibri"/>
              <a:ea typeface="Calibri"/>
              <a:cs typeface="Calibri"/>
              <a:sym typeface="Calibri"/>
            </a:endParaRPr>
          </a:p>
        </p:txBody>
      </p:sp>
      <p:sp>
        <p:nvSpPr>
          <p:cNvPr id="172" name="Google Shape;172;p19"/>
          <p:cNvSpPr/>
          <p:nvPr/>
        </p:nvSpPr>
        <p:spPr>
          <a:xfrm>
            <a:off x="7784288" y="3048925"/>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Start/Stop Video</a:t>
            </a:r>
            <a:endParaRPr b="1" sz="1500">
              <a:solidFill>
                <a:srgbClr val="FFFFFF"/>
              </a:solidFill>
              <a:latin typeface="Calibri"/>
              <a:ea typeface="Calibri"/>
              <a:cs typeface="Calibri"/>
              <a:sym typeface="Calibri"/>
            </a:endParaRPr>
          </a:p>
        </p:txBody>
      </p:sp>
      <p:cxnSp>
        <p:nvCxnSpPr>
          <p:cNvPr id="173" name="Google Shape;173;p19"/>
          <p:cNvCxnSpPr>
            <a:stCxn id="172" idx="1"/>
            <a:endCxn id="167" idx="3"/>
          </p:cNvCxnSpPr>
          <p:nvPr/>
        </p:nvCxnSpPr>
        <p:spPr>
          <a:xfrm rot="10800000">
            <a:off x="7582388" y="3463525"/>
            <a:ext cx="201900" cy="0"/>
          </a:xfrm>
          <a:prstGeom prst="straightConnector1">
            <a:avLst/>
          </a:prstGeom>
          <a:noFill/>
          <a:ln cap="flat" cmpd="sng" w="9525">
            <a:solidFill>
              <a:schemeClr val="dk2"/>
            </a:solidFill>
            <a:prstDash val="solid"/>
            <a:round/>
            <a:headEnd len="med" w="med" type="none"/>
            <a:tailEnd len="med" w="med" type="triangle"/>
          </a:ln>
        </p:spPr>
      </p:cxnSp>
      <p:cxnSp>
        <p:nvCxnSpPr>
          <p:cNvPr id="174" name="Google Shape;174;p19"/>
          <p:cNvCxnSpPr>
            <a:stCxn id="167" idx="1"/>
            <a:endCxn id="171" idx="3"/>
          </p:cNvCxnSpPr>
          <p:nvPr/>
        </p:nvCxnSpPr>
        <p:spPr>
          <a:xfrm rot="10800000">
            <a:off x="6180985" y="3463534"/>
            <a:ext cx="168900" cy="0"/>
          </a:xfrm>
          <a:prstGeom prst="straightConnector1">
            <a:avLst/>
          </a:prstGeom>
          <a:noFill/>
          <a:ln cap="flat" cmpd="sng" w="9525">
            <a:solidFill>
              <a:schemeClr val="dk2"/>
            </a:solidFill>
            <a:prstDash val="solid"/>
            <a:round/>
            <a:headEnd len="med" w="med" type="none"/>
            <a:tailEnd len="med" w="med" type="triangle"/>
          </a:ln>
        </p:spPr>
      </p:cxnSp>
      <p:cxnSp>
        <p:nvCxnSpPr>
          <p:cNvPr id="175" name="Google Shape;175;p19"/>
          <p:cNvCxnSpPr>
            <a:stCxn id="171" idx="1"/>
            <a:endCxn id="169" idx="3"/>
          </p:cNvCxnSpPr>
          <p:nvPr/>
        </p:nvCxnSpPr>
        <p:spPr>
          <a:xfrm rot="10800000">
            <a:off x="4805950" y="3463525"/>
            <a:ext cx="213300" cy="0"/>
          </a:xfrm>
          <a:prstGeom prst="straightConnector1">
            <a:avLst/>
          </a:prstGeom>
          <a:noFill/>
          <a:ln cap="flat" cmpd="sng" w="9525">
            <a:solidFill>
              <a:schemeClr val="dk2"/>
            </a:solidFill>
            <a:prstDash val="solid"/>
            <a:round/>
            <a:headEnd len="med" w="med" type="none"/>
            <a:tailEnd len="med" w="med" type="triangle"/>
          </a:ln>
        </p:spPr>
      </p:cxnSp>
      <p:sp>
        <p:nvSpPr>
          <p:cNvPr id="176" name="Google Shape;176;p19"/>
          <p:cNvSpPr/>
          <p:nvPr/>
        </p:nvSpPr>
        <p:spPr>
          <a:xfrm>
            <a:off x="9213863" y="3640538"/>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Connect to </a:t>
            </a:r>
            <a:r>
              <a:rPr b="1" lang="en-US" sz="1500">
                <a:solidFill>
                  <a:srgbClr val="FFFFFF"/>
                </a:solidFill>
                <a:latin typeface="Calibri"/>
                <a:ea typeface="Calibri"/>
                <a:cs typeface="Calibri"/>
                <a:sym typeface="Calibri"/>
              </a:rPr>
              <a:t>Wifi</a:t>
            </a:r>
            <a:endParaRPr b="1" sz="1500">
              <a:solidFill>
                <a:srgbClr val="FFFFFF"/>
              </a:solidFill>
              <a:latin typeface="Calibri"/>
              <a:ea typeface="Calibri"/>
              <a:cs typeface="Calibri"/>
              <a:sym typeface="Calibri"/>
            </a:endParaRPr>
          </a:p>
        </p:txBody>
      </p:sp>
      <p:sp>
        <p:nvSpPr>
          <p:cNvPr id="177" name="Google Shape;177;p19"/>
          <p:cNvSpPr/>
          <p:nvPr/>
        </p:nvSpPr>
        <p:spPr>
          <a:xfrm>
            <a:off x="9202450" y="2439313"/>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Connect to GoPro Network</a:t>
            </a:r>
            <a:endParaRPr b="1" sz="1500">
              <a:solidFill>
                <a:srgbClr val="FFFFFF"/>
              </a:solidFill>
              <a:latin typeface="Calibri"/>
              <a:ea typeface="Calibri"/>
              <a:cs typeface="Calibri"/>
              <a:sym typeface="Calibri"/>
            </a:endParaRPr>
          </a:p>
        </p:txBody>
      </p:sp>
      <p:sp>
        <p:nvSpPr>
          <p:cNvPr id="178" name="Google Shape;178;p19"/>
          <p:cNvSpPr/>
          <p:nvPr/>
        </p:nvSpPr>
        <p:spPr>
          <a:xfrm>
            <a:off x="7867138" y="514655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Get Fingerprint Access</a:t>
            </a:r>
            <a:endParaRPr b="1" sz="1500">
              <a:solidFill>
                <a:srgbClr val="FFFFFF"/>
              </a:solidFill>
              <a:latin typeface="Calibri"/>
              <a:ea typeface="Calibri"/>
              <a:cs typeface="Calibri"/>
              <a:sym typeface="Calibri"/>
            </a:endParaRPr>
          </a:p>
        </p:txBody>
      </p:sp>
      <p:cxnSp>
        <p:nvCxnSpPr>
          <p:cNvPr id="179" name="Google Shape;179;p19"/>
          <p:cNvCxnSpPr>
            <a:stCxn id="180" idx="2"/>
            <a:endCxn id="178" idx="1"/>
          </p:cNvCxnSpPr>
          <p:nvPr/>
        </p:nvCxnSpPr>
        <p:spPr>
          <a:xfrm flipH="1" rot="-5400000">
            <a:off x="4840111" y="2534120"/>
            <a:ext cx="808500" cy="5245800"/>
          </a:xfrm>
          <a:prstGeom prst="bentConnector2">
            <a:avLst/>
          </a:prstGeom>
          <a:noFill/>
          <a:ln cap="flat" cmpd="sng" w="9525">
            <a:solidFill>
              <a:schemeClr val="dk2"/>
            </a:solidFill>
            <a:prstDash val="solid"/>
            <a:round/>
            <a:headEnd len="med" w="med" type="none"/>
            <a:tailEnd len="med" w="med" type="triangle"/>
          </a:ln>
        </p:spPr>
      </p:cxnSp>
      <p:cxnSp>
        <p:nvCxnSpPr>
          <p:cNvPr id="181" name="Google Shape;181;p19"/>
          <p:cNvCxnSpPr>
            <a:stCxn id="178" idx="0"/>
            <a:endCxn id="176" idx="1"/>
          </p:cNvCxnSpPr>
          <p:nvPr/>
        </p:nvCxnSpPr>
        <p:spPr>
          <a:xfrm rot="-5400000">
            <a:off x="8285188" y="4217900"/>
            <a:ext cx="1091400" cy="765900"/>
          </a:xfrm>
          <a:prstGeom prst="bentConnector2">
            <a:avLst/>
          </a:prstGeom>
          <a:noFill/>
          <a:ln cap="flat" cmpd="sng" w="9525">
            <a:solidFill>
              <a:schemeClr val="dk2"/>
            </a:solidFill>
            <a:prstDash val="solid"/>
            <a:round/>
            <a:headEnd len="med" w="med" type="none"/>
            <a:tailEnd len="med" w="med" type="stealth"/>
          </a:ln>
        </p:spPr>
      </p:cxnSp>
      <p:sp>
        <p:nvSpPr>
          <p:cNvPr id="182" name="Google Shape;182;p19"/>
          <p:cNvSpPr/>
          <p:nvPr/>
        </p:nvSpPr>
        <p:spPr>
          <a:xfrm>
            <a:off x="437900" y="286615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Create Order</a:t>
            </a:r>
            <a:endParaRPr b="1" sz="1500">
              <a:solidFill>
                <a:srgbClr val="FFFFFF"/>
              </a:solidFill>
              <a:latin typeface="Calibri"/>
              <a:ea typeface="Calibri"/>
              <a:cs typeface="Calibri"/>
              <a:sym typeface="Calibri"/>
            </a:endParaRPr>
          </a:p>
        </p:txBody>
      </p:sp>
      <p:sp>
        <p:nvSpPr>
          <p:cNvPr id="183" name="Google Shape;183;p19"/>
          <p:cNvSpPr/>
          <p:nvPr/>
        </p:nvSpPr>
        <p:spPr>
          <a:xfrm>
            <a:off x="437900" y="48902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Complete</a:t>
            </a:r>
            <a:r>
              <a:rPr b="1" lang="en-US" sz="1500">
                <a:solidFill>
                  <a:srgbClr val="FFFFFF"/>
                </a:solidFill>
                <a:latin typeface="Calibri"/>
                <a:ea typeface="Calibri"/>
                <a:cs typeface="Calibri"/>
                <a:sym typeface="Calibri"/>
              </a:rPr>
              <a:t> Order</a:t>
            </a:r>
            <a:endParaRPr b="1" sz="1500">
              <a:solidFill>
                <a:srgbClr val="FFFFFF"/>
              </a:solidFill>
              <a:latin typeface="Calibri"/>
              <a:ea typeface="Calibri"/>
              <a:cs typeface="Calibri"/>
              <a:sym typeface="Calibri"/>
            </a:endParaRPr>
          </a:p>
        </p:txBody>
      </p:sp>
      <p:sp>
        <p:nvSpPr>
          <p:cNvPr id="184" name="Google Shape;184;p19"/>
          <p:cNvSpPr/>
          <p:nvPr/>
        </p:nvSpPr>
        <p:spPr>
          <a:xfrm>
            <a:off x="437900" y="39152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View Video</a:t>
            </a:r>
            <a:endParaRPr b="1" sz="1500">
              <a:solidFill>
                <a:srgbClr val="FFFFFF"/>
              </a:solidFill>
              <a:latin typeface="Calibri"/>
              <a:ea typeface="Calibri"/>
              <a:cs typeface="Calibri"/>
              <a:sym typeface="Calibri"/>
            </a:endParaRPr>
          </a:p>
        </p:txBody>
      </p:sp>
      <p:sp>
        <p:nvSpPr>
          <p:cNvPr id="185" name="Google Shape;185;p19"/>
          <p:cNvSpPr/>
          <p:nvPr/>
        </p:nvSpPr>
        <p:spPr>
          <a:xfrm>
            <a:off x="437900" y="1817100"/>
            <a:ext cx="1161600" cy="829200"/>
          </a:xfrm>
          <a:prstGeom prst="rect">
            <a:avLst/>
          </a:prstGeom>
          <a:solidFill>
            <a:srgbClr val="6AA4C8"/>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rgbClr val="FFFFFF"/>
                </a:solidFill>
                <a:latin typeface="Calibri"/>
                <a:ea typeface="Calibri"/>
                <a:cs typeface="Calibri"/>
                <a:sym typeface="Calibri"/>
              </a:rPr>
              <a:t>Create new customer</a:t>
            </a:r>
            <a:endParaRPr b="1" sz="1500">
              <a:solidFill>
                <a:srgbClr val="FFFFFF"/>
              </a:solidFill>
              <a:latin typeface="Calibri"/>
              <a:ea typeface="Calibri"/>
              <a:cs typeface="Calibri"/>
              <a:sym typeface="Calibri"/>
            </a:endParaRPr>
          </a:p>
        </p:txBody>
      </p:sp>
      <p:sp>
        <p:nvSpPr>
          <p:cNvPr id="186" name="Google Shape;186;p19"/>
          <p:cNvSpPr/>
          <p:nvPr/>
        </p:nvSpPr>
        <p:spPr>
          <a:xfrm>
            <a:off x="2040661" y="2252395"/>
            <a:ext cx="1161600" cy="829200"/>
          </a:xfrm>
          <a:prstGeom prst="rect">
            <a:avLst/>
          </a:prstGeom>
          <a:solidFill>
            <a:srgbClr val="073763"/>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Customer</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1800">
                <a:solidFill>
                  <a:srgbClr val="FFFFFF"/>
                </a:solidFill>
                <a:latin typeface="Calibri"/>
                <a:ea typeface="Calibri"/>
                <a:cs typeface="Calibri"/>
                <a:sym typeface="Calibri"/>
              </a:rPr>
              <a:t>Account</a:t>
            </a:r>
            <a:endParaRPr sz="1800">
              <a:solidFill>
                <a:srgbClr val="FFFFFF"/>
              </a:solidFill>
              <a:latin typeface="Calibri"/>
              <a:ea typeface="Calibri"/>
              <a:cs typeface="Calibri"/>
              <a:sym typeface="Calibri"/>
            </a:endParaRPr>
          </a:p>
        </p:txBody>
      </p:sp>
      <p:sp>
        <p:nvSpPr>
          <p:cNvPr id="180" name="Google Shape;180;p19"/>
          <p:cNvSpPr/>
          <p:nvPr/>
        </p:nvSpPr>
        <p:spPr>
          <a:xfrm>
            <a:off x="2040661" y="3923570"/>
            <a:ext cx="1161600" cy="829200"/>
          </a:xfrm>
          <a:prstGeom prst="rect">
            <a:avLst/>
          </a:prstGeom>
          <a:solidFill>
            <a:srgbClr val="073763"/>
          </a:solidFill>
          <a:ln cap="flat" cmpd="sng" w="12700">
            <a:solidFill>
              <a:srgbClr val="0B53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Driver</a:t>
            </a:r>
            <a:endParaRPr sz="1800">
              <a:solidFill>
                <a:srgbClr val="FFFFFF"/>
              </a:solidFill>
              <a:latin typeface="Calibri"/>
              <a:ea typeface="Calibri"/>
              <a:cs typeface="Calibri"/>
              <a:sym typeface="Calibri"/>
            </a:endParaRPr>
          </a:p>
          <a:p>
            <a:pPr indent="0" lvl="0" marL="0" marR="0" rtl="0" algn="ctr">
              <a:spcBef>
                <a:spcPts val="0"/>
              </a:spcBef>
              <a:spcAft>
                <a:spcPts val="0"/>
              </a:spcAft>
              <a:buNone/>
            </a:pPr>
            <a:r>
              <a:rPr lang="en-US" sz="1800">
                <a:solidFill>
                  <a:srgbClr val="FFFFFF"/>
                </a:solidFill>
                <a:latin typeface="Calibri"/>
                <a:ea typeface="Calibri"/>
                <a:cs typeface="Calibri"/>
                <a:sym typeface="Calibri"/>
              </a:rPr>
              <a:t>Account</a:t>
            </a:r>
            <a:endParaRPr sz="1800">
              <a:solidFill>
                <a:srgbClr val="FFFFFF"/>
              </a:solidFill>
              <a:latin typeface="Calibri"/>
              <a:ea typeface="Calibri"/>
              <a:cs typeface="Calibri"/>
              <a:sym typeface="Calibri"/>
            </a:endParaRPr>
          </a:p>
        </p:txBody>
      </p:sp>
      <p:cxnSp>
        <p:nvCxnSpPr>
          <p:cNvPr id="187" name="Google Shape;187;p19"/>
          <p:cNvCxnSpPr>
            <a:stCxn id="186" idx="1"/>
            <a:endCxn id="185" idx="3"/>
          </p:cNvCxnSpPr>
          <p:nvPr/>
        </p:nvCxnSpPr>
        <p:spPr>
          <a:xfrm rot="10800000">
            <a:off x="1599361" y="2231695"/>
            <a:ext cx="441300" cy="435300"/>
          </a:xfrm>
          <a:prstGeom prst="bentConnector3">
            <a:avLst>
              <a:gd fmla="val 49984" name="adj1"/>
            </a:avLst>
          </a:prstGeom>
          <a:noFill/>
          <a:ln cap="flat" cmpd="sng" w="9525">
            <a:solidFill>
              <a:schemeClr val="dk2"/>
            </a:solidFill>
            <a:prstDash val="solid"/>
            <a:round/>
            <a:headEnd len="med" w="med" type="none"/>
            <a:tailEnd len="med" w="med" type="triangle"/>
          </a:ln>
        </p:spPr>
      </p:cxnSp>
      <p:cxnSp>
        <p:nvCxnSpPr>
          <p:cNvPr id="188" name="Google Shape;188;p19"/>
          <p:cNvCxnSpPr>
            <a:stCxn id="186" idx="1"/>
            <a:endCxn id="182" idx="3"/>
          </p:cNvCxnSpPr>
          <p:nvPr/>
        </p:nvCxnSpPr>
        <p:spPr>
          <a:xfrm flipH="1">
            <a:off x="1599361" y="2666995"/>
            <a:ext cx="441300" cy="613800"/>
          </a:xfrm>
          <a:prstGeom prst="bentConnector3">
            <a:avLst>
              <a:gd fmla="val 49984" name="adj1"/>
            </a:avLst>
          </a:prstGeom>
          <a:noFill/>
          <a:ln cap="flat" cmpd="sng" w="9525">
            <a:solidFill>
              <a:schemeClr val="dk2"/>
            </a:solidFill>
            <a:prstDash val="solid"/>
            <a:round/>
            <a:headEnd len="med" w="med" type="none"/>
            <a:tailEnd len="med" w="med" type="triangle"/>
          </a:ln>
        </p:spPr>
      </p:cxnSp>
      <p:cxnSp>
        <p:nvCxnSpPr>
          <p:cNvPr id="189" name="Google Shape;189;p19"/>
          <p:cNvCxnSpPr>
            <a:stCxn id="180" idx="1"/>
          </p:cNvCxnSpPr>
          <p:nvPr/>
        </p:nvCxnSpPr>
        <p:spPr>
          <a:xfrm flipH="1">
            <a:off x="1565761" y="4338170"/>
            <a:ext cx="474900" cy="301500"/>
          </a:xfrm>
          <a:prstGeom prst="bentConnector3">
            <a:avLst>
              <a:gd fmla="val 26703" name="adj1"/>
            </a:avLst>
          </a:prstGeom>
          <a:noFill/>
          <a:ln cap="flat" cmpd="sng" w="9525">
            <a:solidFill>
              <a:schemeClr val="dk2"/>
            </a:solidFill>
            <a:prstDash val="solid"/>
            <a:round/>
            <a:headEnd len="med" w="med" type="none"/>
            <a:tailEnd len="med" w="med" type="triangle"/>
          </a:ln>
        </p:spPr>
      </p:cxnSp>
      <p:cxnSp>
        <p:nvCxnSpPr>
          <p:cNvPr id="190" name="Google Shape;190;p19"/>
          <p:cNvCxnSpPr>
            <a:stCxn id="180" idx="1"/>
            <a:endCxn id="183" idx="3"/>
          </p:cNvCxnSpPr>
          <p:nvPr/>
        </p:nvCxnSpPr>
        <p:spPr>
          <a:xfrm flipH="1">
            <a:off x="1599361" y="4338170"/>
            <a:ext cx="441300" cy="966600"/>
          </a:xfrm>
          <a:prstGeom prst="bentConnector3">
            <a:avLst>
              <a:gd fmla="val 32021" name="adj1"/>
            </a:avLst>
          </a:prstGeom>
          <a:noFill/>
          <a:ln cap="flat" cmpd="sng" w="9525">
            <a:solidFill>
              <a:schemeClr val="dk2"/>
            </a:solidFill>
            <a:prstDash val="solid"/>
            <a:round/>
            <a:headEnd len="med" w="med" type="none"/>
            <a:tailEnd len="med" w="med" type="triangle"/>
          </a:ln>
        </p:spPr>
      </p:cxnSp>
      <p:cxnSp>
        <p:nvCxnSpPr>
          <p:cNvPr id="191" name="Google Shape;191;p19"/>
          <p:cNvCxnSpPr>
            <a:stCxn id="169" idx="1"/>
            <a:endCxn id="186" idx="3"/>
          </p:cNvCxnSpPr>
          <p:nvPr/>
        </p:nvCxnSpPr>
        <p:spPr>
          <a:xfrm rot="10800000">
            <a:off x="3202398" y="2667034"/>
            <a:ext cx="371100" cy="796500"/>
          </a:xfrm>
          <a:prstGeom prst="bentConnector3">
            <a:avLst>
              <a:gd fmla="val 50018" name="adj1"/>
            </a:avLst>
          </a:prstGeom>
          <a:noFill/>
          <a:ln cap="flat" cmpd="sng" w="9525">
            <a:solidFill>
              <a:schemeClr val="dk2"/>
            </a:solidFill>
            <a:prstDash val="solid"/>
            <a:round/>
            <a:headEnd len="med" w="med" type="none"/>
            <a:tailEnd len="med" w="med" type="triangle"/>
          </a:ln>
        </p:spPr>
      </p:cxnSp>
      <p:cxnSp>
        <p:nvCxnSpPr>
          <p:cNvPr id="192" name="Google Shape;192;p19"/>
          <p:cNvCxnSpPr>
            <a:stCxn id="169" idx="1"/>
            <a:endCxn id="180" idx="3"/>
          </p:cNvCxnSpPr>
          <p:nvPr/>
        </p:nvCxnSpPr>
        <p:spPr>
          <a:xfrm flipH="1">
            <a:off x="3202398" y="3463534"/>
            <a:ext cx="371100" cy="874500"/>
          </a:xfrm>
          <a:prstGeom prst="bentConnector3">
            <a:avLst>
              <a:gd fmla="val 50018" name="adj1"/>
            </a:avLst>
          </a:prstGeom>
          <a:noFill/>
          <a:ln cap="flat" cmpd="sng" w="9525">
            <a:solidFill>
              <a:schemeClr val="dk2"/>
            </a:solidFill>
            <a:prstDash val="solid"/>
            <a:round/>
            <a:headEnd len="med" w="med" type="none"/>
            <a:tailEnd len="med" w="med" type="triangle"/>
          </a:ln>
        </p:spPr>
      </p:cxnSp>
      <p:sp>
        <p:nvSpPr>
          <p:cNvPr id="193" name="Google Shape;193;p19"/>
          <p:cNvSpPr/>
          <p:nvPr/>
        </p:nvSpPr>
        <p:spPr>
          <a:xfrm>
            <a:off x="1294700" y="5922650"/>
            <a:ext cx="699000" cy="322800"/>
          </a:xfrm>
          <a:prstGeom prst="roundRect">
            <a:avLst>
              <a:gd fmla="val 16667" name="adj"/>
            </a:avLst>
          </a:prstGeom>
          <a:solidFill>
            <a:srgbClr val="6AA4C8"/>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Actions</a:t>
            </a:r>
            <a:endParaRPr sz="1100"/>
          </a:p>
        </p:txBody>
      </p:sp>
      <p:sp>
        <p:nvSpPr>
          <p:cNvPr id="194" name="Google Shape;194;p19"/>
          <p:cNvSpPr/>
          <p:nvPr/>
        </p:nvSpPr>
        <p:spPr>
          <a:xfrm>
            <a:off x="2124850" y="5922650"/>
            <a:ext cx="699000" cy="322800"/>
          </a:xfrm>
          <a:prstGeom prst="roundRect">
            <a:avLst>
              <a:gd fmla="val 16667" name="adj"/>
            </a:avLst>
          </a:prstGeom>
          <a:solidFill>
            <a:srgbClr val="073763"/>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Users</a:t>
            </a:r>
            <a:endParaRPr sz="1100"/>
          </a:p>
        </p:txBody>
      </p:sp>
      <p:sp>
        <p:nvSpPr>
          <p:cNvPr id="195" name="Google Shape;195;p19"/>
          <p:cNvSpPr/>
          <p:nvPr/>
        </p:nvSpPr>
        <p:spPr>
          <a:xfrm>
            <a:off x="93450" y="5922650"/>
            <a:ext cx="1070100" cy="322800"/>
          </a:xfrm>
          <a:prstGeom prst="roundRect">
            <a:avLst>
              <a:gd fmla="val 16667" name="adj"/>
            </a:avLst>
          </a:prstGeom>
          <a:solidFill>
            <a:srgbClr val="FF9900"/>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FFFFFF"/>
                </a:solidFill>
                <a:latin typeface="Calibri"/>
                <a:ea typeface="Calibri"/>
                <a:cs typeface="Calibri"/>
                <a:sym typeface="Calibri"/>
              </a:rPr>
              <a:t>Components</a:t>
            </a:r>
            <a:endParaRPr sz="1100"/>
          </a:p>
        </p:txBody>
      </p:sp>
      <p:cxnSp>
        <p:nvCxnSpPr>
          <p:cNvPr id="196" name="Google Shape;196;p19"/>
          <p:cNvCxnSpPr>
            <a:stCxn id="168" idx="1"/>
            <a:endCxn id="177" idx="3"/>
          </p:cNvCxnSpPr>
          <p:nvPr/>
        </p:nvCxnSpPr>
        <p:spPr>
          <a:xfrm rot="10800000">
            <a:off x="10364073" y="2853934"/>
            <a:ext cx="286200" cy="609600"/>
          </a:xfrm>
          <a:prstGeom prst="bentConnector3">
            <a:avLst>
              <a:gd fmla="val 50004" name="adj1"/>
            </a:avLst>
          </a:prstGeom>
          <a:noFill/>
          <a:ln cap="flat" cmpd="sng" w="9525">
            <a:solidFill>
              <a:schemeClr val="dk2"/>
            </a:solidFill>
            <a:prstDash val="solid"/>
            <a:round/>
            <a:headEnd len="med" w="med" type="none"/>
            <a:tailEnd len="med" w="med" type="triangle"/>
          </a:ln>
        </p:spPr>
      </p:cxnSp>
      <p:cxnSp>
        <p:nvCxnSpPr>
          <p:cNvPr id="197" name="Google Shape;197;p19"/>
          <p:cNvCxnSpPr>
            <a:stCxn id="186" idx="1"/>
            <a:endCxn id="184" idx="3"/>
          </p:cNvCxnSpPr>
          <p:nvPr/>
        </p:nvCxnSpPr>
        <p:spPr>
          <a:xfrm flipH="1">
            <a:off x="1599361" y="2666995"/>
            <a:ext cx="441300" cy="1662900"/>
          </a:xfrm>
          <a:prstGeom prst="bentConnector3">
            <a:avLst>
              <a:gd fmla="val 49984" name="adj1"/>
            </a:avLst>
          </a:prstGeom>
          <a:noFill/>
          <a:ln cap="flat" cmpd="sng" w="9525">
            <a:solidFill>
              <a:schemeClr val="dk2"/>
            </a:solidFill>
            <a:prstDash val="solid"/>
            <a:round/>
            <a:headEnd len="med" w="med" type="none"/>
            <a:tailEnd len="med" w="med" type="triangle"/>
          </a:ln>
        </p:spPr>
      </p:cxnSp>
      <p:sp>
        <p:nvSpPr>
          <p:cNvPr id="198" name="Google Shape;198;p19"/>
          <p:cNvSpPr txBox="1"/>
          <p:nvPr/>
        </p:nvSpPr>
        <p:spPr>
          <a:xfrm>
            <a:off x="11807750" y="6346825"/>
            <a:ext cx="304500" cy="511200"/>
          </a:xfrm>
          <a:prstGeom prst="rect">
            <a:avLst/>
          </a:prstGeom>
          <a:noFill/>
          <a:ln>
            <a:noFill/>
          </a:ln>
        </p:spPr>
        <p:txBody>
          <a:bodyPr anchorCtr="0" anchor="ctr" bIns="91425" lIns="91425" spcFirstLastPara="1" rIns="91425" wrap="square" tIns="91425">
            <a:noAutofit/>
          </a:bodyPr>
          <a:lstStyle/>
          <a:p>
            <a:pPr indent="0" lvl="0" marL="0" rtl="0" algn="l">
              <a:lnSpc>
                <a:spcPct val="85000"/>
              </a:lnSpc>
              <a:spcBef>
                <a:spcPts val="0"/>
              </a:spcBef>
              <a:spcAft>
                <a:spcPts val="0"/>
              </a:spcAft>
              <a:buNone/>
            </a:pPr>
            <a:r>
              <a:rPr lang="en-US" sz="2400">
                <a:solidFill>
                  <a:srgbClr val="FFFFFF"/>
                </a:solidFill>
                <a:latin typeface="Calibri"/>
                <a:ea typeface="Calibri"/>
                <a:cs typeface="Calibri"/>
                <a:sym typeface="Calibri"/>
              </a:rPr>
              <a:t>8</a:t>
            </a:r>
            <a:endParaRPr sz="2400">
              <a:solidFill>
                <a:srgbClr val="FFFFFF"/>
              </a:solidFill>
            </a:endParaRPr>
          </a:p>
        </p:txBody>
      </p:sp>
      <p:cxnSp>
        <p:nvCxnSpPr>
          <p:cNvPr id="199" name="Google Shape;199;p19"/>
          <p:cNvCxnSpPr>
            <a:stCxn id="177" idx="1"/>
            <a:endCxn id="172" idx="3"/>
          </p:cNvCxnSpPr>
          <p:nvPr/>
        </p:nvCxnSpPr>
        <p:spPr>
          <a:xfrm flipH="1">
            <a:off x="8945950" y="2853913"/>
            <a:ext cx="256500" cy="609600"/>
          </a:xfrm>
          <a:prstGeom prst="bentConnector3">
            <a:avLst>
              <a:gd fmla="val 50012" name="adj1"/>
            </a:avLst>
          </a:prstGeom>
          <a:noFill/>
          <a:ln cap="flat" cmpd="sng" w="9525">
            <a:solidFill>
              <a:schemeClr val="dk2"/>
            </a:solidFill>
            <a:prstDash val="solid"/>
            <a:round/>
            <a:headEnd len="med" w="med" type="none"/>
            <a:tailEnd len="med" w="med" type="triangle"/>
          </a:ln>
        </p:spPr>
      </p:cxnSp>
      <p:cxnSp>
        <p:nvCxnSpPr>
          <p:cNvPr id="200" name="Google Shape;200;p19"/>
          <p:cNvCxnSpPr>
            <a:stCxn id="168" idx="1"/>
            <a:endCxn id="176" idx="3"/>
          </p:cNvCxnSpPr>
          <p:nvPr/>
        </p:nvCxnSpPr>
        <p:spPr>
          <a:xfrm flipH="1">
            <a:off x="10375473" y="3463534"/>
            <a:ext cx="274800" cy="591600"/>
          </a:xfrm>
          <a:prstGeom prst="bentConnector3">
            <a:avLst>
              <a:gd fmla="val 50002"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Mobile Application - User Interface</a:t>
            </a:r>
            <a:endParaRPr/>
          </a:p>
        </p:txBody>
      </p:sp>
      <p:pic>
        <p:nvPicPr>
          <p:cNvPr id="206" name="Google Shape;206;p20"/>
          <p:cNvPicPr preferRelativeResize="0"/>
          <p:nvPr/>
        </p:nvPicPr>
        <p:blipFill>
          <a:blip r:embed="rId3">
            <a:alphaModFix/>
          </a:blip>
          <a:stretch>
            <a:fillRect/>
          </a:stretch>
        </p:blipFill>
        <p:spPr>
          <a:xfrm>
            <a:off x="3999963" y="2079037"/>
            <a:ext cx="2096026" cy="3741426"/>
          </a:xfrm>
          <a:prstGeom prst="rect">
            <a:avLst/>
          </a:prstGeom>
          <a:noFill/>
          <a:ln>
            <a:noFill/>
          </a:ln>
        </p:spPr>
      </p:pic>
      <p:pic>
        <p:nvPicPr>
          <p:cNvPr id="207" name="Google Shape;207;p20"/>
          <p:cNvPicPr preferRelativeResize="0"/>
          <p:nvPr/>
        </p:nvPicPr>
        <p:blipFill>
          <a:blip r:embed="rId4">
            <a:alphaModFix/>
          </a:blip>
          <a:stretch>
            <a:fillRect/>
          </a:stretch>
        </p:blipFill>
        <p:spPr>
          <a:xfrm>
            <a:off x="6193472" y="2139101"/>
            <a:ext cx="2096025" cy="3621308"/>
          </a:xfrm>
          <a:prstGeom prst="rect">
            <a:avLst/>
          </a:prstGeom>
          <a:noFill/>
          <a:ln>
            <a:noFill/>
          </a:ln>
        </p:spPr>
      </p:pic>
      <p:sp>
        <p:nvSpPr>
          <p:cNvPr id="208" name="Google Shape;208;p20"/>
          <p:cNvSpPr txBox="1"/>
          <p:nvPr/>
        </p:nvSpPr>
        <p:spPr>
          <a:xfrm>
            <a:off x="4742025" y="5937850"/>
            <a:ext cx="8940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Android</a:t>
            </a:r>
            <a:endParaRPr b="1">
              <a:solidFill>
                <a:srgbClr val="3D83B4"/>
              </a:solidFill>
            </a:endParaRPr>
          </a:p>
        </p:txBody>
      </p:sp>
      <p:sp>
        <p:nvSpPr>
          <p:cNvPr id="209" name="Google Shape;209;p20"/>
          <p:cNvSpPr txBox="1"/>
          <p:nvPr/>
        </p:nvSpPr>
        <p:spPr>
          <a:xfrm>
            <a:off x="7034338" y="5937850"/>
            <a:ext cx="5667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3D83B4"/>
                </a:solidFill>
              </a:rPr>
              <a:t>iOS</a:t>
            </a:r>
            <a:endParaRPr b="1">
              <a:solidFill>
                <a:srgbClr val="3D83B4"/>
              </a:solidFill>
            </a:endParaRPr>
          </a:p>
        </p:txBody>
      </p:sp>
      <p:pic>
        <p:nvPicPr>
          <p:cNvPr id="210" name="Google Shape;210;p20"/>
          <p:cNvPicPr preferRelativeResize="0"/>
          <p:nvPr/>
        </p:nvPicPr>
        <p:blipFill>
          <a:blip r:embed="rId5">
            <a:alphaModFix/>
          </a:blip>
          <a:stretch>
            <a:fillRect/>
          </a:stretch>
        </p:blipFill>
        <p:spPr>
          <a:xfrm>
            <a:off x="778050" y="2385600"/>
            <a:ext cx="2915226" cy="717175"/>
          </a:xfrm>
          <a:prstGeom prst="rect">
            <a:avLst/>
          </a:prstGeom>
          <a:noFill/>
          <a:ln>
            <a:noFill/>
          </a:ln>
        </p:spPr>
      </p:pic>
      <p:pic>
        <p:nvPicPr>
          <p:cNvPr id="211" name="Google Shape;211;p20"/>
          <p:cNvPicPr preferRelativeResize="0"/>
          <p:nvPr/>
        </p:nvPicPr>
        <p:blipFill rotWithShape="1">
          <a:blip r:embed="rId6">
            <a:alphaModFix/>
          </a:blip>
          <a:srcRect b="20590" l="0" r="59352" t="0"/>
          <a:stretch/>
        </p:blipFill>
        <p:spPr>
          <a:xfrm>
            <a:off x="11440150" y="158325"/>
            <a:ext cx="595900" cy="788525"/>
          </a:xfrm>
          <a:prstGeom prst="rect">
            <a:avLst/>
          </a:prstGeom>
          <a:noFill/>
          <a:ln>
            <a:noFill/>
          </a:ln>
        </p:spPr>
      </p:pic>
      <p:sp>
        <p:nvSpPr>
          <p:cNvPr id="212" name="Google Shape;212;p20"/>
          <p:cNvSpPr txBox="1"/>
          <p:nvPr/>
        </p:nvSpPr>
        <p:spPr>
          <a:xfrm>
            <a:off x="9511300" y="6346825"/>
            <a:ext cx="2601000" cy="511200"/>
          </a:xfrm>
          <a:prstGeom prst="rect">
            <a:avLst/>
          </a:prstGeom>
          <a:noFill/>
          <a:ln>
            <a:noFill/>
          </a:ln>
        </p:spPr>
        <p:txBody>
          <a:bodyPr anchorCtr="0" anchor="ctr" bIns="91425" lIns="91425" spcFirstLastPara="1" rIns="91425" wrap="square" tIns="91425">
            <a:noAutofit/>
          </a:bodyPr>
          <a:lstStyle/>
          <a:p>
            <a:pPr indent="0" lvl="0" marL="457200" rtl="0" algn="r">
              <a:lnSpc>
                <a:spcPct val="85000"/>
              </a:lnSpc>
              <a:spcBef>
                <a:spcPts val="0"/>
              </a:spcBef>
              <a:spcAft>
                <a:spcPts val="0"/>
              </a:spcAft>
              <a:buNone/>
            </a:pPr>
            <a:r>
              <a:rPr lang="en-US" sz="2400">
                <a:solidFill>
                  <a:srgbClr val="FFFFFF"/>
                </a:solidFill>
                <a:latin typeface="Calibri"/>
                <a:ea typeface="Calibri"/>
                <a:cs typeface="Calibri"/>
                <a:sym typeface="Calibri"/>
              </a:rPr>
              <a:t>Fabio &amp; Ani - 9</a:t>
            </a:r>
            <a:endParaRPr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1"/>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Frontend </a:t>
            </a:r>
            <a:r>
              <a:rPr lang="en-US"/>
              <a:t>[Tools]</a:t>
            </a:r>
            <a:endParaRPr/>
          </a:p>
        </p:txBody>
      </p:sp>
      <p:pic>
        <p:nvPicPr>
          <p:cNvPr id="218" name="Google Shape;218;p21"/>
          <p:cNvPicPr preferRelativeResize="0"/>
          <p:nvPr/>
        </p:nvPicPr>
        <p:blipFill rotWithShape="1">
          <a:blip r:embed="rId3">
            <a:alphaModFix/>
          </a:blip>
          <a:srcRect b="20590" l="0" r="59352" t="0"/>
          <a:stretch/>
        </p:blipFill>
        <p:spPr>
          <a:xfrm>
            <a:off x="11440150" y="158325"/>
            <a:ext cx="595900" cy="788525"/>
          </a:xfrm>
          <a:prstGeom prst="rect">
            <a:avLst/>
          </a:prstGeom>
          <a:noFill/>
          <a:ln>
            <a:noFill/>
          </a:ln>
        </p:spPr>
      </p:pic>
      <p:grpSp>
        <p:nvGrpSpPr>
          <p:cNvPr id="219" name="Google Shape;219;p21"/>
          <p:cNvGrpSpPr/>
          <p:nvPr/>
        </p:nvGrpSpPr>
        <p:grpSpPr>
          <a:xfrm>
            <a:off x="2219988" y="2486740"/>
            <a:ext cx="2480939" cy="1113037"/>
            <a:chOff x="1083092" y="2306626"/>
            <a:chExt cx="3195028" cy="834799"/>
          </a:xfrm>
        </p:grpSpPr>
        <p:sp>
          <p:nvSpPr>
            <p:cNvPr id="220" name="Google Shape;220;p21"/>
            <p:cNvSpPr txBox="1"/>
            <p:nvPr/>
          </p:nvSpPr>
          <p:spPr>
            <a:xfrm>
              <a:off x="1235825" y="2695025"/>
              <a:ext cx="15051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t/>
              </a:r>
              <a:endParaRPr b="1" sz="1300">
                <a:solidFill>
                  <a:srgbClr val="0C58D3"/>
                </a:solidFill>
                <a:latin typeface="Roboto"/>
                <a:ea typeface="Roboto"/>
                <a:cs typeface="Roboto"/>
                <a:sym typeface="Roboto"/>
              </a:endParaRPr>
            </a:p>
            <a:p>
              <a:pPr indent="0" lvl="0" marL="0" rtl="0" algn="l">
                <a:lnSpc>
                  <a:spcPct val="115000"/>
                </a:lnSpc>
                <a:spcBef>
                  <a:spcPts val="0"/>
                </a:spcBef>
                <a:spcAft>
                  <a:spcPts val="0"/>
                </a:spcAft>
                <a:buNone/>
              </a:pPr>
              <a:r>
                <a:rPr b="1" lang="en-US" sz="1800">
                  <a:solidFill>
                    <a:srgbClr val="0C58D3"/>
                  </a:solidFill>
                  <a:latin typeface="Roboto"/>
                  <a:ea typeface="Roboto"/>
                  <a:cs typeface="Roboto"/>
                  <a:sym typeface="Roboto"/>
                </a:rPr>
                <a:t>Design</a:t>
              </a:r>
              <a:r>
                <a:rPr b="1" lang="en-US" sz="1300">
                  <a:solidFill>
                    <a:srgbClr val="0C58D3"/>
                  </a:solidFill>
                  <a:latin typeface="Roboto"/>
                  <a:ea typeface="Roboto"/>
                  <a:cs typeface="Roboto"/>
                  <a:sym typeface="Roboto"/>
                </a:rPr>
                <a:t> </a:t>
              </a:r>
              <a:endParaRPr b="1" sz="1300">
                <a:solidFill>
                  <a:srgbClr val="0C58D3"/>
                </a:solidFill>
                <a:latin typeface="Roboto"/>
                <a:ea typeface="Roboto"/>
                <a:cs typeface="Roboto"/>
                <a:sym typeface="Roboto"/>
              </a:endParaRPr>
            </a:p>
          </p:txBody>
        </p:sp>
        <p:sp>
          <p:nvSpPr>
            <p:cNvPr id="221" name="Google Shape;221;p21"/>
            <p:cNvSpPr/>
            <p:nvPr/>
          </p:nvSpPr>
          <p:spPr>
            <a:xfrm flipH="1">
              <a:off x="1083092" y="2306626"/>
              <a:ext cx="31950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22" name="Google Shape;222;p21"/>
            <p:cNvSpPr/>
            <p:nvPr/>
          </p:nvSpPr>
          <p:spPr>
            <a:xfrm>
              <a:off x="1083120" y="2460455"/>
              <a:ext cx="31950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aphicFrame>
        <p:nvGraphicFramePr>
          <p:cNvPr id="223" name="Google Shape;223;p21"/>
          <p:cNvGraphicFramePr/>
          <p:nvPr/>
        </p:nvGraphicFramePr>
        <p:xfrm>
          <a:off x="2351975" y="3729900"/>
          <a:ext cx="3000000" cy="3000000"/>
        </p:xfrm>
        <a:graphic>
          <a:graphicData uri="http://schemas.openxmlformats.org/drawingml/2006/table">
            <a:tbl>
              <a:tblPr>
                <a:noFill/>
                <a:tableStyleId>{00E4B7A7-1649-415E-9F85-17A415B2E3DE}</a:tableStyleId>
              </a:tblPr>
              <a:tblGrid>
                <a:gridCol w="1688875"/>
              </a:tblGrid>
              <a:tr h="392400">
                <a:tc>
                  <a:txBody>
                    <a:bodyPr>
                      <a:noAutofit/>
                    </a:bodyPr>
                    <a:lstStyle/>
                    <a:p>
                      <a:pPr indent="0" lvl="0" marL="0" rtl="0" algn="l">
                        <a:spcBef>
                          <a:spcPts val="0"/>
                        </a:spcBef>
                        <a:spcAft>
                          <a:spcPts val="0"/>
                        </a:spcAft>
                        <a:buNone/>
                      </a:pPr>
                      <a:r>
                        <a:rPr lang="en-US"/>
                        <a:t>Sketch</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224" name="Google Shape;224;p21"/>
          <p:cNvGraphicFramePr/>
          <p:nvPr/>
        </p:nvGraphicFramePr>
        <p:xfrm>
          <a:off x="4700925" y="3729900"/>
          <a:ext cx="3000000" cy="3000000"/>
        </p:xfrm>
        <a:graphic>
          <a:graphicData uri="http://schemas.openxmlformats.org/drawingml/2006/table">
            <a:tbl>
              <a:tblPr>
                <a:noFill/>
                <a:tableStyleId>{00E4B7A7-1649-415E-9F85-17A415B2E3DE}</a:tableStyleId>
              </a:tblPr>
              <a:tblGrid>
                <a:gridCol w="2110625"/>
              </a:tblGrid>
              <a:tr h="381000">
                <a:tc>
                  <a:txBody>
                    <a:bodyPr>
                      <a:noAutofit/>
                    </a:bodyPr>
                    <a:lstStyle/>
                    <a:p>
                      <a:pPr indent="0" lvl="0" marL="0" rtl="0" algn="l">
                        <a:spcBef>
                          <a:spcPts val="0"/>
                        </a:spcBef>
                        <a:spcAft>
                          <a:spcPts val="0"/>
                        </a:spcAft>
                        <a:buNone/>
                      </a:pPr>
                      <a:r>
                        <a:rPr lang="en-US"/>
                        <a:t>React Native</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pSp>
        <p:nvGrpSpPr>
          <p:cNvPr id="225" name="Google Shape;225;p21"/>
          <p:cNvGrpSpPr/>
          <p:nvPr/>
        </p:nvGrpSpPr>
        <p:grpSpPr>
          <a:xfrm>
            <a:off x="4567913" y="2486740"/>
            <a:ext cx="2480939" cy="1113045"/>
            <a:chOff x="1083092" y="2306626"/>
            <a:chExt cx="3195028" cy="834805"/>
          </a:xfrm>
        </p:grpSpPr>
        <p:sp>
          <p:nvSpPr>
            <p:cNvPr id="226" name="Google Shape;226;p21"/>
            <p:cNvSpPr txBox="1"/>
            <p:nvPr/>
          </p:nvSpPr>
          <p:spPr>
            <a:xfrm>
              <a:off x="1235802" y="2695031"/>
              <a:ext cx="26046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t/>
              </a:r>
              <a:endParaRPr b="1" sz="1300">
                <a:solidFill>
                  <a:srgbClr val="0C58D3"/>
                </a:solidFill>
                <a:latin typeface="Roboto"/>
                <a:ea typeface="Roboto"/>
                <a:cs typeface="Roboto"/>
                <a:sym typeface="Roboto"/>
              </a:endParaRPr>
            </a:p>
            <a:p>
              <a:pPr indent="0" lvl="0" marL="0" rtl="0" algn="l">
                <a:lnSpc>
                  <a:spcPct val="115000"/>
                </a:lnSpc>
                <a:spcBef>
                  <a:spcPts val="0"/>
                </a:spcBef>
                <a:spcAft>
                  <a:spcPts val="0"/>
                </a:spcAft>
                <a:buNone/>
              </a:pPr>
              <a:r>
                <a:rPr b="1" lang="en-US" sz="1800">
                  <a:solidFill>
                    <a:srgbClr val="0C58D3"/>
                  </a:solidFill>
                  <a:latin typeface="Roboto"/>
                  <a:ea typeface="Roboto"/>
                  <a:cs typeface="Roboto"/>
                  <a:sym typeface="Roboto"/>
                </a:rPr>
                <a:t>Implementation</a:t>
              </a:r>
              <a:r>
                <a:rPr b="1" lang="en-US" sz="1300">
                  <a:solidFill>
                    <a:srgbClr val="0C58D3"/>
                  </a:solidFill>
                  <a:latin typeface="Roboto"/>
                  <a:ea typeface="Roboto"/>
                  <a:cs typeface="Roboto"/>
                  <a:sym typeface="Roboto"/>
                </a:rPr>
                <a:t> </a:t>
              </a:r>
              <a:endParaRPr b="1" sz="1300">
                <a:solidFill>
                  <a:srgbClr val="0C58D3"/>
                </a:solidFill>
                <a:latin typeface="Roboto"/>
                <a:ea typeface="Roboto"/>
                <a:cs typeface="Roboto"/>
                <a:sym typeface="Roboto"/>
              </a:endParaRPr>
            </a:p>
          </p:txBody>
        </p:sp>
        <p:sp>
          <p:nvSpPr>
            <p:cNvPr id="227" name="Google Shape;227;p21"/>
            <p:cNvSpPr/>
            <p:nvPr/>
          </p:nvSpPr>
          <p:spPr>
            <a:xfrm flipH="1">
              <a:off x="1083092" y="2306626"/>
              <a:ext cx="31950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28" name="Google Shape;228;p21"/>
            <p:cNvSpPr/>
            <p:nvPr/>
          </p:nvSpPr>
          <p:spPr>
            <a:xfrm>
              <a:off x="1083120" y="2460455"/>
              <a:ext cx="31950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9" name="Google Shape;229;p21"/>
          <p:cNvGrpSpPr/>
          <p:nvPr/>
        </p:nvGrpSpPr>
        <p:grpSpPr>
          <a:xfrm>
            <a:off x="6925438" y="2486740"/>
            <a:ext cx="2480939" cy="1113037"/>
            <a:chOff x="1083092" y="2306626"/>
            <a:chExt cx="3195028" cy="834799"/>
          </a:xfrm>
        </p:grpSpPr>
        <p:sp>
          <p:nvSpPr>
            <p:cNvPr id="230" name="Google Shape;230;p21"/>
            <p:cNvSpPr txBox="1"/>
            <p:nvPr/>
          </p:nvSpPr>
          <p:spPr>
            <a:xfrm>
              <a:off x="1235825" y="2695025"/>
              <a:ext cx="1505100" cy="4464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t/>
              </a:r>
              <a:endParaRPr b="1" sz="1300">
                <a:solidFill>
                  <a:srgbClr val="0C58D3"/>
                </a:solidFill>
                <a:latin typeface="Roboto"/>
                <a:ea typeface="Roboto"/>
                <a:cs typeface="Roboto"/>
                <a:sym typeface="Roboto"/>
              </a:endParaRPr>
            </a:p>
            <a:p>
              <a:pPr indent="0" lvl="0" marL="0" rtl="0" algn="l">
                <a:lnSpc>
                  <a:spcPct val="115000"/>
                </a:lnSpc>
                <a:spcBef>
                  <a:spcPts val="0"/>
                </a:spcBef>
                <a:spcAft>
                  <a:spcPts val="0"/>
                </a:spcAft>
                <a:buNone/>
              </a:pPr>
              <a:r>
                <a:rPr b="1" lang="en-US" sz="1800">
                  <a:solidFill>
                    <a:srgbClr val="0C58D3"/>
                  </a:solidFill>
                  <a:latin typeface="Roboto"/>
                  <a:ea typeface="Roboto"/>
                  <a:cs typeface="Roboto"/>
                  <a:sym typeface="Roboto"/>
                </a:rPr>
                <a:t>Test</a:t>
              </a:r>
              <a:endParaRPr b="1" sz="1300">
                <a:solidFill>
                  <a:srgbClr val="0C58D3"/>
                </a:solidFill>
                <a:latin typeface="Roboto"/>
                <a:ea typeface="Roboto"/>
                <a:cs typeface="Roboto"/>
                <a:sym typeface="Roboto"/>
              </a:endParaRPr>
            </a:p>
          </p:txBody>
        </p:sp>
        <p:sp>
          <p:nvSpPr>
            <p:cNvPr id="231" name="Google Shape;231;p21"/>
            <p:cNvSpPr/>
            <p:nvPr/>
          </p:nvSpPr>
          <p:spPr>
            <a:xfrm flipH="1">
              <a:off x="1083092" y="2306626"/>
              <a:ext cx="31950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32" name="Google Shape;232;p21"/>
            <p:cNvSpPr/>
            <p:nvPr/>
          </p:nvSpPr>
          <p:spPr>
            <a:xfrm>
              <a:off x="1083120" y="2460455"/>
              <a:ext cx="31950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aphicFrame>
        <p:nvGraphicFramePr>
          <p:cNvPr id="233" name="Google Shape;233;p21"/>
          <p:cNvGraphicFramePr/>
          <p:nvPr/>
        </p:nvGraphicFramePr>
        <p:xfrm>
          <a:off x="7207650" y="3729900"/>
          <a:ext cx="3000000" cy="3000000"/>
        </p:xfrm>
        <a:graphic>
          <a:graphicData uri="http://schemas.openxmlformats.org/drawingml/2006/table">
            <a:tbl>
              <a:tblPr>
                <a:noFill/>
                <a:tableStyleId>{00E4B7A7-1649-415E-9F85-17A415B2E3DE}</a:tableStyleId>
              </a:tblPr>
              <a:tblGrid>
                <a:gridCol w="1916525"/>
              </a:tblGrid>
              <a:tr h="124375">
                <a:tc>
                  <a:txBody>
                    <a:bodyPr>
                      <a:noAutofit/>
                    </a:bodyPr>
                    <a:lstStyle/>
                    <a:p>
                      <a:pPr indent="0" lvl="0" marL="0" rtl="0" algn="l">
                        <a:spcBef>
                          <a:spcPts val="0"/>
                        </a:spcBef>
                        <a:spcAft>
                          <a:spcPts val="0"/>
                        </a:spcAft>
                        <a:buNone/>
                      </a:pPr>
                      <a:r>
                        <a:rPr lang="en-US"/>
                        <a:t>XCode iOS Simulator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US"/>
                        <a:t>Android </a:t>
                      </a:r>
                      <a:r>
                        <a:rPr lang="en-US"/>
                        <a:t>Studio's</a:t>
                      </a:r>
                      <a:r>
                        <a:rPr lang="en-US"/>
                        <a:t> Android </a:t>
                      </a:r>
                      <a:r>
                        <a:rPr lang="en-US">
                          <a:solidFill>
                            <a:schemeClr val="dk1"/>
                          </a:solidFill>
                        </a:rPr>
                        <a:t>Simulator</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234" name="Google Shape;234;p21"/>
          <p:cNvSpPr txBox="1"/>
          <p:nvPr/>
        </p:nvSpPr>
        <p:spPr>
          <a:xfrm>
            <a:off x="11516350" y="6346825"/>
            <a:ext cx="595800" cy="511200"/>
          </a:xfrm>
          <a:prstGeom prst="rect">
            <a:avLst/>
          </a:prstGeom>
          <a:noFill/>
          <a:ln>
            <a:noFill/>
          </a:ln>
        </p:spPr>
        <p:txBody>
          <a:bodyPr anchorCtr="0" anchor="ctr" bIns="91425" lIns="91425" spcFirstLastPara="1" rIns="91425" wrap="square" tIns="91425">
            <a:noAutofit/>
          </a:bodyPr>
          <a:lstStyle/>
          <a:p>
            <a:pPr indent="0" lvl="0" marL="0" rtl="0" algn="r">
              <a:lnSpc>
                <a:spcPct val="85000"/>
              </a:lnSpc>
              <a:spcBef>
                <a:spcPts val="0"/>
              </a:spcBef>
              <a:spcAft>
                <a:spcPts val="0"/>
              </a:spcAft>
              <a:buNone/>
            </a:pPr>
            <a:r>
              <a:rPr lang="en-US" sz="2400">
                <a:solidFill>
                  <a:srgbClr val="FFFFFF"/>
                </a:solidFill>
                <a:latin typeface="Calibri"/>
                <a:ea typeface="Calibri"/>
                <a:cs typeface="Calibri"/>
                <a:sym typeface="Calibri"/>
              </a:rPr>
              <a:t>10</a:t>
            </a:r>
            <a:endParaRPr sz="2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