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70" r:id="rId11"/>
    <p:sldId id="271" r:id="rId12"/>
    <p:sldId id="272" r:id="rId13"/>
    <p:sldId id="274" r:id="rId14"/>
    <p:sldId id="276" r:id="rId15"/>
    <p:sldId id="279" r:id="rId16"/>
    <p:sldId id="278" r:id="rId17"/>
    <p:sldId id="281" r:id="rId18"/>
    <p:sldId id="282" r:id="rId19"/>
    <p:sldId id="264" r:id="rId20"/>
    <p:sldId id="265" r:id="rId21"/>
    <p:sldId id="269" r:id="rId22"/>
    <p:sldId id="268" r:id="rId23"/>
    <p:sldId id="275" r:id="rId24"/>
    <p:sldId id="280" r:id="rId25"/>
    <p:sldId id="267" r:id="rId26"/>
    <p:sldId id="273" r:id="rId27"/>
    <p:sldId id="287" r:id="rId28"/>
    <p:sldId id="289" r:id="rId29"/>
    <p:sldId id="290" r:id="rId30"/>
    <p:sldId id="291" r:id="rId31"/>
    <p:sldId id="288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232"/>
    <a:srgbClr val="3D2E1B"/>
    <a:srgbClr val="61492B"/>
    <a:srgbClr val="DECFBC"/>
    <a:srgbClr val="F3EEE7"/>
    <a:srgbClr val="ECE3D8"/>
    <a:srgbClr val="705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10A41-DFED-F409-1297-FC9A98E9E659}" v="2" dt="2020-09-22T04:28:44.679"/>
    <p1510:client id="{25208A0C-3F27-B321-C3EE-F1F8FEE6620D}" v="504" dt="2020-09-24T02:56:30.697"/>
    <p1510:client id="{258853A2-0EEE-A9DF-967F-DF9654B538ED}" v="20" dt="2020-09-22T23:07:33.264"/>
    <p1510:client id="{39D82B19-7361-584C-8AC3-EE150F19FE0D}" v="2903" dt="2020-09-22T16:36:25.106"/>
    <p1510:client id="{45B0B55F-D28B-B2D7-E994-495B3FBF050E}" v="2302" dt="2020-09-22T23:43:03.772"/>
    <p1510:client id="{4B43D86F-9844-21B5-8D0E-D45FE5FD37C4}" v="214" dt="2020-09-23T21:26:58.624"/>
    <p1510:client id="{4BEB6DDC-B995-7470-A471-B98E61351E55}" v="2082" dt="2020-09-23T03:19:11.164"/>
    <p1510:client id="{51C9C816-BED8-BB0D-E491-76F9FEF8EF84}" v="1853" dt="2020-09-22T20:03:02.968"/>
    <p1510:client id="{6696711A-DE61-D47A-ACF5-E72415F69D39}" v="418" dt="2020-09-23T20:34:05.601"/>
    <p1510:client id="{6918ABD2-08FA-A26F-7D6D-EEDE941936B4}" v="117" dt="2020-09-24T04:20:58.051"/>
    <p1510:client id="{73765356-1C91-DE12-EBD7-DA946D1EF415}" v="4" dt="2020-09-24T12:15:29.543"/>
    <p1510:client id="{7C0BCA63-8DCA-8356-904C-7D44288B812A}" v="36" dt="2020-09-19T22:48:57.372"/>
    <p1510:client id="{8FA22A81-BB4A-F8D7-067F-EBEEC6684CBF}" v="2806" dt="2020-09-22T23:53:49.865"/>
    <p1510:client id="{9A02D0E1-38DD-B525-174C-F9EF26DE8B85}" v="42" dt="2020-09-24T03:22:57.359"/>
    <p1510:client id="{9EC8F9C6-B416-0707-7F4B-432577FE1717}" v="362" dt="2020-09-24T15:58:18.084"/>
    <p1510:client id="{A23C5E82-EC2C-206F-CCA1-01BEA3BA5CAA}" v="289" dt="2020-09-22T23:01:31.703"/>
    <p1510:client id="{BE73925B-C585-F99B-04F4-B057052C0AAA}" v="1995" dt="2020-09-21T18:15:32.538"/>
    <p1510:client id="{C4FAC81A-007C-4064-B9F3-35BB578D2487}" v="364" dt="2020-09-19T22:50:26.148"/>
    <p1510:client id="{C5E68B50-E9A9-1E56-C7BD-E8052FE99797}" v="51" dt="2020-09-24T10:04:20.878"/>
    <p1510:client id="{FFFC0FE9-6584-480C-C67E-461FA6FFD071}" v="22" dt="2020-09-15T23:32:32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1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7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7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5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0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8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5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303232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2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E35BB9B4-77AA-46B3-8F8F-564A710C8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297" b="979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102" y="1122362"/>
            <a:ext cx="9572090" cy="17874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Calibri Light"/>
              </a:rPr>
              <a:t>The Polyphonic</a:t>
            </a:r>
            <a:br>
              <a:rPr lang="en-US" b="1" dirty="0">
                <a:solidFill>
                  <a:srgbClr val="FFFFFF"/>
                </a:solidFill>
                <a:cs typeface="Calibri Light"/>
              </a:rPr>
            </a:br>
            <a:r>
              <a:rPr lang="en-US" b="1" dirty="0">
                <a:solidFill>
                  <a:srgbClr val="FFFFFF"/>
                </a:solidFill>
                <a:cs typeface="Calibri Light"/>
              </a:rPr>
              <a:t>Analog-to-MIDI Converter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563" y="4279111"/>
            <a:ext cx="2992582" cy="2096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FFFF"/>
                </a:solidFill>
                <a:cs typeface="Calibri" panose="020F0502020204030204"/>
              </a:rPr>
              <a:t>Sean Dillon, EE</a:t>
            </a:r>
            <a:endParaRPr lang="en-US" sz="1600" b="1" dirty="0">
              <a:cs typeface="Calibri" panose="020F0502020204030204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FFFF"/>
                </a:solidFill>
                <a:cs typeface="Calibri" panose="020F0502020204030204"/>
              </a:rPr>
              <a:t>Andrew Obeso-Silva, </a:t>
            </a:r>
            <a:r>
              <a:rPr lang="en-US" sz="1600" b="1" dirty="0" err="1">
                <a:solidFill>
                  <a:srgbClr val="FFFFFF"/>
                </a:solidFill>
                <a:cs typeface="Calibri" panose="020F0502020204030204"/>
              </a:rPr>
              <a:t>CpE</a:t>
            </a:r>
            <a:endParaRPr lang="en-US" sz="1600" b="1" dirty="0">
              <a:solidFill>
                <a:srgbClr val="FFFFFF"/>
              </a:solidFill>
              <a:cs typeface="Calibri" panose="020F0502020204030204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FFFF"/>
                </a:solidFill>
                <a:cs typeface="Calibri" panose="020F0502020204030204"/>
              </a:rPr>
              <a:t>Colin Smith, EE</a:t>
            </a:r>
            <a:endParaRPr lang="en-US" sz="1600" b="1" dirty="0">
              <a:cs typeface="Calibri" panose="020F0502020204030204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FFFF"/>
                </a:solidFill>
                <a:cs typeface="Calibri" panose="020F0502020204030204"/>
              </a:rPr>
              <a:t>Noah Watts, </a:t>
            </a:r>
            <a:r>
              <a:rPr lang="en-US" sz="1600" b="1" dirty="0" err="1">
                <a:solidFill>
                  <a:srgbClr val="FFFFFF"/>
                </a:solidFill>
                <a:cs typeface="Calibri" panose="020F0502020204030204"/>
              </a:rPr>
              <a:t>CpE</a:t>
            </a:r>
            <a:endParaRPr lang="en-US" sz="1600" b="1" dirty="0">
              <a:solidFill>
                <a:srgbClr val="FFFFFF"/>
              </a:solidFill>
              <a:cs typeface="Calibri" panose="020F0502020204030204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</a:pPr>
            <a:endParaRPr lang="en-US" sz="1600" b="1" dirty="0">
              <a:solidFill>
                <a:srgbClr val="FFFFFF"/>
              </a:solidFill>
              <a:cs typeface="Calibri" panose="020F0502020204030204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1100" dirty="0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709FA-CE33-4626-A35F-DB385A0C9837}"/>
              </a:ext>
            </a:extLst>
          </p:cNvPr>
          <p:cNvSpPr txBox="1"/>
          <p:nvPr/>
        </p:nvSpPr>
        <p:spPr>
          <a:xfrm>
            <a:off x="4724400" y="3243208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Group 12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A600-1B4C-49C4-8473-8AD094C9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Analog Preamp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D97E-7A5A-4A2E-986A-0E67CB7E73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Phantom Power</a:t>
            </a:r>
          </a:p>
          <a:p>
            <a:pPr lvl="1"/>
            <a:r>
              <a:rPr lang="en-US" dirty="0">
                <a:ea typeface="+mn-lt"/>
                <a:cs typeface="+mn-lt"/>
              </a:rPr>
              <a:t>Provides 48v power to active microphones</a:t>
            </a:r>
          </a:p>
          <a:p>
            <a:pPr lvl="1"/>
            <a:r>
              <a:rPr lang="en-US" dirty="0">
                <a:ea typeface="+mn-lt"/>
                <a:cs typeface="+mn-lt"/>
              </a:rPr>
              <a:t>Balanced lines cancels out noise</a:t>
            </a:r>
          </a:p>
          <a:p>
            <a:r>
              <a:rPr lang="en-US" dirty="0">
                <a:ea typeface="+mn-lt"/>
                <a:cs typeface="+mn-lt"/>
              </a:rPr>
              <a:t>Buffered Pass through</a:t>
            </a:r>
          </a:p>
          <a:p>
            <a:pPr lvl="1"/>
            <a:r>
              <a:rPr lang="en-US" dirty="0">
                <a:ea typeface="+mn-lt"/>
                <a:cs typeface="+mn-lt"/>
              </a:rPr>
              <a:t>Allows user to use the unaltered signal with other devices at the same time with a corrected impedance</a:t>
            </a:r>
          </a:p>
        </p:txBody>
      </p:sp>
      <p:pic>
        <p:nvPicPr>
          <p:cNvPr id="6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422F9B4-59F5-4D4D-A6D1-3B8423F6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920" y="1663389"/>
            <a:ext cx="4943475" cy="38100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707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A600-1B4C-49C4-8473-8AD094C9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Analog Preamp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3488-7346-4A5C-A09F-8AC8F7D8E9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Voltage Amplifier</a:t>
            </a:r>
          </a:p>
          <a:p>
            <a:pPr lvl="1"/>
            <a:r>
              <a:rPr lang="en-US" dirty="0">
                <a:ea typeface="+mn-lt"/>
                <a:cs typeface="+mn-lt"/>
              </a:rPr>
              <a:t>Amplify signal to try and maximize ADC resolution and signal to noise ratio</a:t>
            </a:r>
          </a:p>
          <a:p>
            <a:pPr lvl="1"/>
            <a:r>
              <a:rPr lang="en-US" dirty="0">
                <a:ea typeface="+mn-lt"/>
                <a:cs typeface="+mn-lt"/>
              </a:rPr>
              <a:t>Bias the signal to center of ADC voltage range</a:t>
            </a:r>
          </a:p>
          <a:p>
            <a:pPr lvl="1"/>
            <a:r>
              <a:rPr lang="en-US" dirty="0">
                <a:ea typeface="+mn-lt"/>
                <a:cs typeface="+mn-lt"/>
              </a:rPr>
              <a:t>Potentiometer to adjust gain based on input gain</a:t>
            </a:r>
          </a:p>
          <a:p>
            <a:pPr lvl="1"/>
            <a:r>
              <a:rPr lang="en-US" dirty="0">
                <a:ea typeface="+mn-lt"/>
                <a:cs typeface="+mn-lt"/>
              </a:rPr>
              <a:t>Toggle switch to adjust voltage ranges due to differences in mic and line levels</a:t>
            </a:r>
          </a:p>
        </p:txBody>
      </p:sp>
      <p:pic>
        <p:nvPicPr>
          <p:cNvPr id="6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53FA523-3DDA-4775-93FA-32218216D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" t="14256" r="-439" b="10950"/>
          <a:stretch/>
        </p:blipFill>
        <p:spPr>
          <a:xfrm>
            <a:off x="6571542" y="1947999"/>
            <a:ext cx="4782258" cy="3795153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012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A600-1B4C-49C4-8473-8AD094C9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Analog Preamp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301D-9937-4920-9183-408DB3359C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Clipping detection</a:t>
            </a:r>
          </a:p>
          <a:p>
            <a:pPr lvl="1"/>
            <a:r>
              <a:rPr lang="en-US" dirty="0">
                <a:ea typeface="+mn-lt"/>
                <a:cs typeface="+mn-lt"/>
              </a:rPr>
              <a:t>Op Amp based comparator circuit used to compare reference voltage and input voltage</a:t>
            </a:r>
          </a:p>
          <a:p>
            <a:pPr lvl="1"/>
            <a:r>
              <a:rPr lang="en-US" dirty="0">
                <a:ea typeface="+mn-lt"/>
                <a:cs typeface="+mn-lt"/>
              </a:rPr>
              <a:t>When above the reference voltage the output swings to the positive power rail due to open loop "infinite" gain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This powers an LED indicator to show that the signal is above the level needed for the ADC input</a:t>
            </a:r>
          </a:p>
        </p:txBody>
      </p:sp>
      <p:pic>
        <p:nvPicPr>
          <p:cNvPr id="6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D51064C-559F-44FD-B384-F799FCC3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548" y="1499954"/>
            <a:ext cx="3829050" cy="4638675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026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A600-1B4C-49C4-8473-8AD094C9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Analog Preamp</a:t>
            </a:r>
            <a:endParaRPr lang="en-US" b="1" dirty="0"/>
          </a:p>
        </p:txBody>
      </p:sp>
      <p:pic>
        <p:nvPicPr>
          <p:cNvPr id="6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8293E28-BF6E-4915-B5D3-CD35740C8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986" y="3072250"/>
            <a:ext cx="9316027" cy="3175762"/>
          </a:xfr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D5A2FE-6AA0-4B3C-BBA0-E878F75D1242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99881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Multistage Bandpass filter</a:t>
            </a:r>
          </a:p>
          <a:p>
            <a:pPr lvl="1"/>
            <a:r>
              <a:rPr lang="en-US" dirty="0">
                <a:cs typeface="Calibri"/>
              </a:rPr>
              <a:t>3 Stage Butterworth low and high pass to form a bandpass filter</a:t>
            </a:r>
          </a:p>
          <a:p>
            <a:pPr lvl="1"/>
            <a:r>
              <a:rPr lang="en-US" dirty="0">
                <a:cs typeface="Calibri"/>
              </a:rPr>
              <a:t>Filters out extraneous low and high frequencies before the ADC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2D2A-7003-4283-B4CE-9279028C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Power</a:t>
            </a:r>
            <a:endParaRPr lang="en-US" b="1" dirty="0"/>
          </a:p>
        </p:txBody>
      </p:sp>
      <p:pic>
        <p:nvPicPr>
          <p:cNvPr id="5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73E8307-6F84-4AA0-985E-4B9C1B49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98" y="1696831"/>
            <a:ext cx="7981467" cy="4257373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346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E92C-BC07-45BB-8C6A-3D76263C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Power Switching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6882BC-B627-451C-844A-4ED60E0BD64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05712" cy="4380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Power switching circuit uses two LTC4411 IC's </a:t>
            </a:r>
          </a:p>
          <a:p>
            <a:r>
              <a:rPr lang="en-US" dirty="0">
                <a:cs typeface="Calibri"/>
              </a:rPr>
              <a:t>Prioritizes voltage from DC Barrel Jack over USB</a:t>
            </a:r>
          </a:p>
          <a:p>
            <a:r>
              <a:rPr lang="en-US" dirty="0">
                <a:cs typeface="Calibri"/>
              </a:rPr>
              <a:t>When both sources are plugged in only the voltage from the DC Barrel Jack is used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9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39FFB6-573A-4F23-B1EC-59CB0FAA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12" y="633954"/>
            <a:ext cx="6107498" cy="2872771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773E551-E295-4FF4-84E0-5FEFAEAC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25" y="3513108"/>
            <a:ext cx="6100672" cy="275038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88551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78F2-53D2-473A-91DB-E427B84F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DC-DC Converters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CBC0CF-685B-4ADA-B166-B453C5C5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46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9 to 5V DC-DC converter needed to convert 9V from DC barrel jack to 5V for general power</a:t>
            </a:r>
          </a:p>
          <a:p>
            <a:r>
              <a:rPr lang="en-US" dirty="0">
                <a:cs typeface="Calibri"/>
              </a:rPr>
              <a:t>TPS563231 IC from Texas Instruments </a:t>
            </a:r>
          </a:p>
          <a:p>
            <a:r>
              <a:rPr lang="en-US" dirty="0">
                <a:ea typeface="+mn-lt"/>
                <a:cs typeface="+mn-lt"/>
              </a:rPr>
              <a:t>All DC-DC converters designed using TI </a:t>
            </a:r>
            <a:r>
              <a:rPr lang="en-US" dirty="0" err="1">
                <a:ea typeface="+mn-lt"/>
                <a:cs typeface="+mn-lt"/>
              </a:rPr>
              <a:t>Webench</a:t>
            </a:r>
            <a:r>
              <a:rPr lang="en-US" dirty="0">
                <a:ea typeface="+mn-lt"/>
                <a:cs typeface="+mn-lt"/>
              </a:rPr>
              <a:t> Power Designer</a:t>
            </a:r>
          </a:p>
        </p:txBody>
      </p:sp>
      <p:pic>
        <p:nvPicPr>
          <p:cNvPr id="3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1556733-A01E-4E87-A96B-7B7B87EA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444" y="2074670"/>
            <a:ext cx="6088038" cy="348100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897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610B-E4B7-43B4-9453-833DCE57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DC-DC Converters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3F52-00F8-49B5-834C-C1D2A29E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34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5 to 3.3V DC-DC converter needed for 3.3V MCU Power</a:t>
            </a:r>
          </a:p>
          <a:p>
            <a:r>
              <a:rPr lang="en-US">
                <a:ea typeface="+mn-lt"/>
                <a:cs typeface="+mn-lt"/>
              </a:rPr>
              <a:t>TPS62825 IC from Texas Instruments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65825A5-14BF-4076-AB3E-5F8153E9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50" y="2092074"/>
            <a:ext cx="6049991" cy="3265603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095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EDF2-532B-452F-80E4-36F6EE99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DC-DC Converters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C660-191D-4942-9A97-AD8D017B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34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5 to 48V DC-DC Converter needed to provide 48V phantom power to condenser microphones </a:t>
            </a:r>
          </a:p>
          <a:p>
            <a:r>
              <a:rPr lang="en-US">
                <a:ea typeface="+mn-lt"/>
                <a:cs typeface="+mn-lt"/>
              </a:rPr>
              <a:t>LM3478 IC from Texas Instruments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7FF1C5D-C951-4AAD-88A6-88C1A3DE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00" y="1825625"/>
            <a:ext cx="5316745" cy="405087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997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F17A-EFA7-4AEE-A064-8709D73C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Schematic Design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7E21A-BC48-47DA-B82B-0E4406D44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All the individual pieces are assembled into one large schematic in Autodesk </a:t>
            </a:r>
            <a:r>
              <a:rPr lang="en-US" dirty="0">
                <a:latin typeface="Calibri"/>
                <a:cs typeface="Calibri"/>
              </a:rPr>
              <a:t>EAGLE</a:t>
            </a:r>
            <a:r>
              <a:rPr lang="en-US" dirty="0">
                <a:cs typeface="Calibri"/>
              </a:rPr>
              <a:t>.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4BC1ED-602F-4957-8E17-7C3309BB4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774" y="3003083"/>
            <a:ext cx="6142452" cy="348979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332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AD76-DC0B-4124-B18F-ED16D17C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Contents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5D91-5FD9-455D-A467-44CB965F5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Introduction</a:t>
            </a:r>
          </a:p>
          <a:p>
            <a:pPr lvl="1"/>
            <a:r>
              <a:rPr lang="en-US" dirty="0">
                <a:cs typeface="Calibri"/>
              </a:rPr>
              <a:t>Motivation</a:t>
            </a:r>
          </a:p>
          <a:p>
            <a:pPr lvl="1"/>
            <a:r>
              <a:rPr lang="en-US" dirty="0">
                <a:cs typeface="Calibri"/>
              </a:rPr>
              <a:t>Objectives</a:t>
            </a:r>
          </a:p>
          <a:p>
            <a:pPr lvl="1"/>
            <a:r>
              <a:rPr lang="en-US" dirty="0">
                <a:cs typeface="Calibri"/>
              </a:rPr>
              <a:t>Requirements Specifications</a:t>
            </a:r>
          </a:p>
          <a:p>
            <a:pPr lvl="1"/>
            <a:r>
              <a:rPr lang="en-US" dirty="0">
                <a:cs typeface="Calibri"/>
              </a:rPr>
              <a:t>Block Diagrams</a:t>
            </a:r>
          </a:p>
          <a:p>
            <a:r>
              <a:rPr lang="en-US" dirty="0">
                <a:cs typeface="Calibri"/>
              </a:rPr>
              <a:t>Hardware Design</a:t>
            </a:r>
          </a:p>
          <a:p>
            <a:pPr lvl="1"/>
            <a:r>
              <a:rPr lang="en-US" dirty="0">
                <a:cs typeface="Calibri"/>
              </a:rPr>
              <a:t>Power</a:t>
            </a:r>
          </a:p>
          <a:p>
            <a:pPr lvl="1"/>
            <a:r>
              <a:rPr lang="en-US" dirty="0">
                <a:cs typeface="Calibri"/>
              </a:rPr>
              <a:t>Preamp &amp; filters</a:t>
            </a:r>
          </a:p>
          <a:p>
            <a:pPr lvl="1"/>
            <a:r>
              <a:rPr lang="en-US" dirty="0">
                <a:cs typeface="Calibri"/>
              </a:rPr>
              <a:t>Overall Schematic/PCB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2ED9A-4162-41EF-AF63-90E441028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Software Design</a:t>
            </a:r>
          </a:p>
          <a:p>
            <a:pPr lvl="1"/>
            <a:r>
              <a:rPr lang="en-US">
                <a:cs typeface="Calibri"/>
              </a:rPr>
              <a:t>MCU Overview</a:t>
            </a:r>
          </a:p>
          <a:p>
            <a:pPr lvl="1"/>
            <a:r>
              <a:rPr lang="en-US">
                <a:cs typeface="Calibri"/>
              </a:rPr>
              <a:t>ADC Driver</a:t>
            </a:r>
          </a:p>
          <a:p>
            <a:pPr lvl="1"/>
            <a:r>
              <a:rPr lang="en-US">
                <a:cs typeface="Calibri"/>
              </a:rPr>
              <a:t>Frequency Spectrum Generation</a:t>
            </a:r>
          </a:p>
          <a:p>
            <a:pPr lvl="1"/>
            <a:r>
              <a:rPr lang="en-US">
                <a:cs typeface="Calibri"/>
              </a:rPr>
              <a:t>Note Detection</a:t>
            </a:r>
          </a:p>
          <a:p>
            <a:pPr lvl="1"/>
            <a:r>
              <a:rPr lang="en-US">
                <a:cs typeface="Calibri"/>
              </a:rPr>
              <a:t>MIDI Stream &amp; MIDI Out</a:t>
            </a:r>
          </a:p>
          <a:p>
            <a:pPr lvl="1"/>
            <a:r>
              <a:rPr lang="en-US">
                <a:cs typeface="Calibri"/>
              </a:rPr>
              <a:t>USB Driver</a:t>
            </a:r>
          </a:p>
          <a:p>
            <a:r>
              <a:rPr lang="en-US">
                <a:cs typeface="Calibri"/>
              </a:rPr>
              <a:t>Budget and Spending</a:t>
            </a:r>
          </a:p>
          <a:p>
            <a:r>
              <a:rPr lang="en-US">
                <a:cs typeface="Calibri"/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241420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CCEF-9608-4BED-A37E-5DCE51C708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cs typeface="Calibri Light"/>
              </a:rPr>
              <a:t>PCB Design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B7F6-0C9A-4500-8551-AA9134039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4 Layer board </a:t>
            </a:r>
            <a:r>
              <a:rPr lang="en-US" dirty="0" err="1">
                <a:cs typeface="Calibri"/>
              </a:rPr>
              <a:t>stackup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Total thickness 1.6mm</a:t>
            </a:r>
          </a:p>
          <a:p>
            <a:pPr lvl="1"/>
            <a:r>
              <a:rPr lang="en-US" dirty="0">
                <a:cs typeface="Calibri"/>
              </a:rPr>
              <a:t>Greater distance between L2 and L3 than between L1 and L2 or L3 and L4</a:t>
            </a:r>
          </a:p>
          <a:p>
            <a:pPr lvl="1"/>
            <a:r>
              <a:rPr lang="en-US" dirty="0">
                <a:cs typeface="Calibri"/>
              </a:rPr>
              <a:t>Run traces orthogonally on L2 and L3 for reduced crosstalk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Advantages:</a:t>
            </a:r>
          </a:p>
          <a:p>
            <a:pPr lvl="1"/>
            <a:r>
              <a:rPr lang="en-US" dirty="0">
                <a:cs typeface="Calibri"/>
              </a:rPr>
              <a:t>Better coupling to GND planes</a:t>
            </a:r>
          </a:p>
          <a:p>
            <a:pPr lvl="1"/>
            <a:r>
              <a:rPr lang="en-US" dirty="0">
                <a:cs typeface="Calibri"/>
              </a:rPr>
              <a:t>Easier for signals to change layers</a:t>
            </a:r>
          </a:p>
          <a:p>
            <a:pPr lvl="1"/>
            <a:r>
              <a:rPr lang="en-US" dirty="0">
                <a:cs typeface="Calibri"/>
              </a:rPr>
              <a:t>Reduced crosstalk with internal signal layers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50C287-326C-410C-B8DE-C5CF7C12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38" y="597274"/>
            <a:ext cx="5952004" cy="153968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492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89EA-066B-42EF-9100-137EAF4F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MCU Overview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44C8-A8EA-4331-87D7-CEB16B7F06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TI MSP430FR5992</a:t>
            </a:r>
          </a:p>
          <a:p>
            <a:pPr lvl="1"/>
            <a:r>
              <a:rPr lang="en-US">
                <a:cs typeface="Calibri"/>
              </a:rPr>
              <a:t>Up to 16 MHz clock speed</a:t>
            </a:r>
          </a:p>
          <a:p>
            <a:pPr lvl="1"/>
            <a:r>
              <a:rPr lang="en-US">
                <a:cs typeface="Calibri"/>
              </a:rPr>
              <a:t>Familiar architecture &amp; development environment</a:t>
            </a:r>
            <a:endParaRPr lang="en-US"/>
          </a:p>
          <a:p>
            <a:pPr lvl="1"/>
            <a:r>
              <a:rPr lang="en-US">
                <a:cs typeface="Calibri"/>
              </a:rPr>
              <a:t>Hardware acceleration for FFT and DSP operations</a:t>
            </a:r>
          </a:p>
          <a:p>
            <a:pPr lvl="1"/>
            <a:r>
              <a:rPr lang="en-US">
                <a:cs typeface="Calibri"/>
              </a:rPr>
              <a:t>Low power &amp; low cost</a:t>
            </a:r>
          </a:p>
          <a:p>
            <a:pPr lvl="1"/>
            <a:r>
              <a:rPr lang="en-US">
                <a:cs typeface="Calibri"/>
              </a:rPr>
              <a:t>12-bit ADC with up to ~200 kHz sample rate</a:t>
            </a:r>
          </a:p>
          <a:p>
            <a:pPr lvl="1"/>
            <a:r>
              <a:rPr lang="en-US">
                <a:cs typeface="Calibri"/>
              </a:rPr>
              <a:t>UART &amp; SPI serial interfaces</a:t>
            </a:r>
          </a:p>
          <a:p>
            <a:pPr lvl="1"/>
            <a:r>
              <a:rPr lang="en-US">
                <a:cs typeface="Calibri"/>
              </a:rPr>
              <a:t>4 kB + 4 kB of RAM</a:t>
            </a: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F688B5B-529E-4FAD-81A1-202A49429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66511"/>
            <a:ext cx="5544014" cy="3953614"/>
          </a:xfr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193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E44B-9E27-4758-9609-9C0503B6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ADC Driver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C20F-8947-45FA-B977-4191CE39D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Sampling rate of ~12.5 kHz required</a:t>
            </a:r>
          </a:p>
          <a:p>
            <a:pPr lvl="1"/>
            <a:r>
              <a:rPr lang="en-US">
                <a:cs typeface="Calibri"/>
              </a:rPr>
              <a:t>Makes Nyquist frequency ~6.2 kHz, close to note G8</a:t>
            </a:r>
          </a:p>
          <a:p>
            <a:pPr lvl="1"/>
            <a:r>
              <a:rPr lang="en-US">
                <a:cs typeface="Calibri"/>
              </a:rPr>
              <a:t>G9 is the highest note defined by General MIDI 1, but barely audible</a:t>
            </a:r>
          </a:p>
          <a:p>
            <a:r>
              <a:rPr lang="en-US">
                <a:cs typeface="Calibri"/>
              </a:rPr>
              <a:t>Sample resolution of at least 8 bits</a:t>
            </a:r>
          </a:p>
          <a:p>
            <a:pPr lvl="1"/>
            <a:r>
              <a:rPr lang="en-US">
                <a:cs typeface="Calibri"/>
              </a:rPr>
              <a:t>MIDI Note Velocity (volume) is only 7 bits</a:t>
            </a:r>
          </a:p>
          <a:p>
            <a:r>
              <a:rPr lang="en-US">
                <a:cs typeface="Calibri"/>
              </a:rPr>
              <a:t>ADC input is double-buffered</a:t>
            </a:r>
          </a:p>
          <a:p>
            <a:pPr lvl="1"/>
            <a:r>
              <a:rPr lang="en-US">
                <a:cs typeface="Calibri"/>
              </a:rPr>
              <a:t>Allows receiving input while performing FFT</a:t>
            </a:r>
          </a:p>
        </p:txBody>
      </p:sp>
    </p:spTree>
    <p:extLst>
      <p:ext uri="{BB962C8B-B14F-4D97-AF65-F5344CB8AC3E}">
        <p14:creationId xmlns:p14="http://schemas.microsoft.com/office/powerpoint/2010/main" val="381877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34B4-C008-4213-9752-707855E8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Frequency Spectrum Generation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03ED-23FB-40CD-B07D-87E7D9639B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Capture frequency content of the signal using FFT</a:t>
            </a:r>
          </a:p>
          <a:p>
            <a:pPr lvl="1"/>
            <a:r>
              <a:rPr lang="en-US" dirty="0">
                <a:cs typeface="Calibri"/>
              </a:rPr>
              <a:t>2048-pt FFT required with ~6.2 Hz step/12.5 </a:t>
            </a:r>
            <a:r>
              <a:rPr lang="en-US" dirty="0" err="1">
                <a:cs typeface="Calibri"/>
              </a:rPr>
              <a:t>ksps</a:t>
            </a:r>
            <a:endParaRPr lang="en-US" dirty="0" err="1"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Captures frequencies corresponding to notes E2 to G8</a:t>
            </a:r>
          </a:p>
          <a:p>
            <a:pPr lvl="1"/>
            <a:r>
              <a:rPr lang="en-US" dirty="0">
                <a:cs typeface="Calibri"/>
              </a:rPr>
              <a:t>160 </a:t>
            </a:r>
            <a:r>
              <a:rPr lang="en-US" dirty="0" err="1">
                <a:cs typeface="Calibri"/>
              </a:rPr>
              <a:t>ms</a:t>
            </a:r>
            <a:r>
              <a:rPr lang="en-US" dirty="0">
                <a:cs typeface="Calibri"/>
              </a:rPr>
              <a:t> buffer latency, 4 kB RAM!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Needlessly high density at highest frequencies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FF7B1-C066-4D52-A4F1-99D3091CA8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Instead, split into 3 stages across different pitch ranges</a:t>
            </a:r>
          </a:p>
          <a:p>
            <a:pPr lvl="1"/>
            <a:r>
              <a:rPr lang="en-US">
                <a:ea typeface="+mn-lt"/>
                <a:cs typeface="+mn-lt"/>
              </a:rPr>
              <a:t>3rd stage: 512-pt, 40 </a:t>
            </a:r>
            <a:r>
              <a:rPr lang="en-US" err="1">
                <a:ea typeface="+mn-lt"/>
                <a:cs typeface="+mn-lt"/>
              </a:rPr>
              <a:t>ms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>
                <a:ea typeface="+mn-lt"/>
                <a:cs typeface="+mn-lt"/>
              </a:rPr>
              <a:t>E4 to G8</a:t>
            </a:r>
          </a:p>
          <a:p>
            <a:pPr lvl="1"/>
            <a:r>
              <a:rPr lang="en-US">
                <a:ea typeface="+mn-lt"/>
                <a:cs typeface="+mn-lt"/>
              </a:rPr>
              <a:t>2nd stage: 64-pt, 40 </a:t>
            </a:r>
            <a:r>
              <a:rPr lang="en-US" err="1">
                <a:ea typeface="+mn-lt"/>
                <a:cs typeface="+mn-lt"/>
              </a:rPr>
              <a:t>ms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>
                <a:ea typeface="+mn-lt"/>
                <a:cs typeface="+mn-lt"/>
              </a:rPr>
              <a:t>E3 to G4</a:t>
            </a:r>
          </a:p>
          <a:p>
            <a:pPr lvl="2"/>
            <a:r>
              <a:rPr lang="en-US">
                <a:ea typeface="+mn-lt"/>
                <a:cs typeface="+mn-lt"/>
              </a:rPr>
              <a:t>Perform FFT when buffer ½ filled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1st stage: 64-pt, 40 </a:t>
            </a:r>
            <a:r>
              <a:rPr lang="en-US" err="1">
                <a:ea typeface="+mn-lt"/>
                <a:cs typeface="+mn-lt"/>
              </a:rPr>
              <a:t>ms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en-US">
                <a:ea typeface="+mn-lt"/>
                <a:cs typeface="+mn-lt"/>
              </a:rPr>
              <a:t>E2 to G3</a:t>
            </a:r>
          </a:p>
          <a:p>
            <a:pPr lvl="2"/>
            <a:r>
              <a:rPr lang="en-US">
                <a:ea typeface="+mn-lt"/>
                <a:cs typeface="+mn-lt"/>
              </a:rPr>
              <a:t>Perform FFT when buffer ¼ filled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591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34B4-C008-4213-9752-707855E8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Frequency Spectrum Generation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03ED-23FB-40CD-B07D-87E7D9639B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Samples are passed through an LPF to lower stages</a:t>
            </a:r>
          </a:p>
          <a:p>
            <a:pPr lvl="1"/>
            <a:r>
              <a:rPr lang="en-US">
                <a:ea typeface="+mn-lt"/>
                <a:cs typeface="+mn-lt"/>
              </a:rPr>
              <a:t>Passed at a fraction of the higher stage's sampling rate</a:t>
            </a:r>
          </a:p>
          <a:p>
            <a:pPr lvl="1"/>
            <a:r>
              <a:rPr lang="en-US">
                <a:ea typeface="+mn-lt"/>
                <a:cs typeface="+mn-lt"/>
              </a:rPr>
              <a:t>Currently an elliptical IIR filter</a:t>
            </a:r>
          </a:p>
          <a:p>
            <a:pPr lvl="1"/>
            <a:r>
              <a:rPr lang="en-US">
                <a:ea typeface="+mn-lt"/>
                <a:cs typeface="+mn-lt"/>
              </a:rPr>
              <a:t>Reduce the effect of aliasing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Overall buffer period reduced to ~40 </a:t>
            </a:r>
            <a:r>
              <a:rPr lang="en-US" err="1">
                <a:ea typeface="+mn-lt"/>
                <a:cs typeface="+mn-lt"/>
              </a:rPr>
              <a:t>ms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At the cost of accuracy at low frequencies</a:t>
            </a:r>
          </a:p>
          <a:p>
            <a:pPr lvl="1"/>
            <a:r>
              <a:rPr lang="en-US">
                <a:ea typeface="+mn-lt"/>
                <a:cs typeface="+mn-lt"/>
              </a:rPr>
              <a:t>Accuracy at high frequencies can make up for this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AC5B0-C27E-46E6-B5D1-306DB2C955D0}"/>
              </a:ext>
            </a:extLst>
          </p:cNvPr>
          <p:cNvSpPr/>
          <p:nvPr/>
        </p:nvSpPr>
        <p:spPr>
          <a:xfrm>
            <a:off x="6019801" y="1770640"/>
            <a:ext cx="5334000" cy="4269942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8AD8EF-67C0-422A-A082-E304710E60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006" y="1826881"/>
            <a:ext cx="5179305" cy="4144388"/>
          </a:xfrm>
        </p:spPr>
      </p:pic>
    </p:spTree>
    <p:extLst>
      <p:ext uri="{BB962C8B-B14F-4D97-AF65-F5344CB8AC3E}">
        <p14:creationId xmlns:p14="http://schemas.microsoft.com/office/powerpoint/2010/main" val="251935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24A2-2551-4976-88B3-60E7CBDF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Note Detection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64FE7-1D91-4532-AC7A-12EA95855C6F}"/>
              </a:ext>
            </a:extLst>
          </p:cNvPr>
          <p:cNvSpPr/>
          <p:nvPr/>
        </p:nvSpPr>
        <p:spPr>
          <a:xfrm>
            <a:off x="8714679" y="1"/>
            <a:ext cx="3157854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9FA99EA0-2F80-4A79-9D70-93144664C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8476" y="22050"/>
            <a:ext cx="3050260" cy="68139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4F5BC-3595-41A3-86E5-AA5B26953D4F}"/>
              </a:ext>
            </a:extLst>
          </p:cNvPr>
          <p:cNvSpPr txBox="1">
            <a:spLocks/>
          </p:cNvSpPr>
          <p:nvPr/>
        </p:nvSpPr>
        <p:spPr>
          <a:xfrm>
            <a:off x="838200" y="1834917"/>
            <a:ext cx="7876478" cy="3979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Magnitude based filter</a:t>
            </a:r>
          </a:p>
          <a:p>
            <a:r>
              <a:rPr lang="en-US" dirty="0">
                <a:cs typeface="Calibri"/>
              </a:rPr>
              <a:t>Q Factor based filter</a:t>
            </a:r>
          </a:p>
          <a:p>
            <a:pPr lvl="1"/>
            <a:r>
              <a:rPr lang="en-US" dirty="0">
                <a:cs typeface="Calibri"/>
              </a:rPr>
              <a:t>Estimates the Q factor from the slope from the peak</a:t>
            </a:r>
          </a:p>
          <a:p>
            <a:r>
              <a:rPr lang="en-US" dirty="0">
                <a:cs typeface="Calibri"/>
              </a:rPr>
              <a:t>Harmonic Product Spectrum</a:t>
            </a:r>
          </a:p>
          <a:p>
            <a:r>
              <a:rPr lang="en-US" dirty="0">
                <a:cs typeface="Calibri"/>
              </a:rPr>
              <a:t>Final filter and note selection</a:t>
            </a:r>
          </a:p>
          <a:p>
            <a:r>
              <a:rPr lang="en-US" dirty="0">
                <a:cs typeface="Calibri"/>
              </a:rPr>
              <a:t>In linear time complexity – O(n)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65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24A2-2551-4976-88B3-60E7CBDF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Note Detection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E4F5BC-3595-41A3-86E5-AA5B26953D4F}"/>
              </a:ext>
            </a:extLst>
          </p:cNvPr>
          <p:cNvSpPr txBox="1">
            <a:spLocks/>
          </p:cNvSpPr>
          <p:nvPr/>
        </p:nvSpPr>
        <p:spPr>
          <a:xfrm>
            <a:off x="838200" y="1779160"/>
            <a:ext cx="7848600" cy="4218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Harmonic Product Spectrum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Divides frequency spectrum by harmonic multiples</a:t>
            </a:r>
          </a:p>
          <a:p>
            <a:pPr lvl="1"/>
            <a:r>
              <a:rPr lang="en-US" dirty="0">
                <a:cs typeface="Calibri"/>
              </a:rPr>
              <a:t>Multiplies these spectrums together to find the 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    fundamental frequencies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54DD04-1858-4D97-9F96-6E0D68C3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035" y="3757062"/>
            <a:ext cx="5633224" cy="186219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2835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1039-03B2-409C-9396-884F151E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MIDI Stream and MIDI Out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17E0-857F-49D7-8A03-9BB15F08B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These messages carry note information: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Note On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Calibri"/>
              </a:rPr>
              <a:t>Note Off (optional)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Pitch Bend (optional)</a:t>
            </a:r>
          </a:p>
          <a:p>
            <a:r>
              <a:rPr lang="en-US" dirty="0">
                <a:ea typeface="+mn-lt"/>
                <a:cs typeface="+mn-lt"/>
              </a:rPr>
              <a:t>Stream consists of Status and Data bytes</a:t>
            </a:r>
          </a:p>
          <a:p>
            <a:pPr lvl="1"/>
            <a:r>
              <a:rPr lang="en-US" dirty="0">
                <a:ea typeface="+mn-lt"/>
                <a:cs typeface="+mn-lt"/>
              </a:rPr>
              <a:t>Can leave out the status byte if each subsequent message is the same type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6233E-EA12-4EB7-8032-94F9CF226C8F}"/>
              </a:ext>
            </a:extLst>
          </p:cNvPr>
          <p:cNvSpPr/>
          <p:nvPr/>
        </p:nvSpPr>
        <p:spPr>
          <a:xfrm>
            <a:off x="6354618" y="1690688"/>
            <a:ext cx="4812146" cy="4571567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003C4C8-DBD6-46B2-AE5A-8F540E649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5234" y="1800802"/>
            <a:ext cx="4650913" cy="4351338"/>
          </a:xfrm>
        </p:spPr>
      </p:pic>
    </p:spTree>
    <p:extLst>
      <p:ext uri="{BB962C8B-B14F-4D97-AF65-F5344CB8AC3E}">
        <p14:creationId xmlns:p14="http://schemas.microsoft.com/office/powerpoint/2010/main" val="422531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1039-03B2-409C-9396-884F151E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MIDI Stream and MIDI Out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17E0-857F-49D7-8A03-9BB15F08B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Basic MIDI output physical layer implementation uses a UART, NOT gate, and a transistor</a:t>
            </a:r>
          </a:p>
          <a:p>
            <a:pPr lvl="1"/>
            <a:r>
              <a:rPr lang="en-US">
                <a:cs typeface="Calibri"/>
              </a:rPr>
              <a:t>31.25 kHz baud rate</a:t>
            </a:r>
          </a:p>
          <a:p>
            <a:r>
              <a:rPr lang="en-US">
                <a:cs typeface="Calibri"/>
              </a:rPr>
              <a:t>Our implementation feeds the UART output to the MCU which outputs the inverted signal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7BC387-2050-4527-A676-DE844469A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574" y="2254968"/>
            <a:ext cx="5184852" cy="2293897"/>
          </a:xfr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8835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CCB2-F676-4793-8925-F847FDC2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USB Driver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B746-9667-470B-8833-75570789B6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USB interface handled by the Microchip PIC16F1454</a:t>
            </a:r>
          </a:p>
          <a:p>
            <a:pPr lvl="1"/>
            <a:r>
              <a:rPr lang="en-US">
                <a:cs typeface="Calibri"/>
              </a:rPr>
              <a:t>Low cost, low power</a:t>
            </a:r>
          </a:p>
          <a:p>
            <a:pPr lvl="1"/>
            <a:r>
              <a:rPr lang="en-US">
                <a:cs typeface="Calibri"/>
              </a:rPr>
              <a:t>14 pins, 48 MHz clock, 1 kB RAM</a:t>
            </a:r>
          </a:p>
          <a:p>
            <a:pPr lvl="1"/>
            <a:r>
              <a:rPr lang="en-US">
                <a:cs typeface="Calibri"/>
              </a:rPr>
              <a:t>Communication between MSP430 through SPI</a:t>
            </a:r>
          </a:p>
          <a:p>
            <a:pPr lvl="1"/>
            <a:r>
              <a:rPr lang="en-US">
                <a:cs typeface="Calibri"/>
              </a:rPr>
              <a:t>Implements USB link, network, and transport layers</a:t>
            </a:r>
          </a:p>
          <a:p>
            <a:r>
              <a:rPr lang="en-US">
                <a:cs typeface="Calibri"/>
              </a:rPr>
              <a:t>MIDI data is received through SPI</a:t>
            </a: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62E31B1-24DD-47B6-BF42-4E5C1C0181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73352"/>
            <a:ext cx="5181600" cy="2531055"/>
          </a:xfr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358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30EE-0014-4A34-8499-64768F32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Motivation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EBDB-F3C4-4045-AD32-6441D9A9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Apply knowledge of electrical design to music technology</a:t>
            </a:r>
          </a:p>
          <a:p>
            <a:r>
              <a:rPr lang="en-US">
                <a:cs typeface="Calibri" panose="020F0502020204030204"/>
              </a:rPr>
              <a:t>Create a novel device with applications for performance and studio settings using MIDI (Music Instrument Digital Interface)</a:t>
            </a:r>
          </a:p>
          <a:p>
            <a:r>
              <a:rPr lang="en-US">
                <a:cs typeface="Calibri" panose="020F0502020204030204"/>
              </a:rPr>
              <a:t>No device on the market claims to perform real-time conversion of instrument signal to MIDI for multiple notes at once (polyphony).</a:t>
            </a: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4626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856A-4102-4145-B1D2-DDFFABA8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USB Driver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55ED-0841-4890-8CCF-717A251F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Implements the MIDIStreaming Interface of the USB Audio Device Class</a:t>
            </a:r>
          </a:p>
          <a:p>
            <a:pPr lvl="1"/>
            <a:r>
              <a:rPr lang="en-US">
                <a:ea typeface="+mn-lt"/>
                <a:cs typeface="+mn-lt"/>
              </a:rPr>
              <a:t>Wraps MIDI data stream into 4-byte packets</a:t>
            </a:r>
          </a:p>
          <a:p>
            <a:pPr lvl="1"/>
            <a:r>
              <a:rPr lang="en-US">
                <a:ea typeface="+mn-lt"/>
                <a:cs typeface="+mn-lt"/>
              </a:rPr>
              <a:t>Each contains 1 USB-MIDI byte, 1 status byte, and 2 data bytes</a:t>
            </a:r>
          </a:p>
          <a:p>
            <a:pPr lvl="1"/>
            <a:r>
              <a:rPr lang="en-US">
                <a:ea typeface="+mn-lt"/>
                <a:cs typeface="+mn-lt"/>
              </a:rPr>
              <a:t>Packets sent when requested by host</a:t>
            </a:r>
          </a:p>
        </p:txBody>
      </p:sp>
    </p:spTree>
    <p:extLst>
      <p:ext uri="{BB962C8B-B14F-4D97-AF65-F5344CB8AC3E}">
        <p14:creationId xmlns:p14="http://schemas.microsoft.com/office/powerpoint/2010/main" val="3136973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38A3-B165-4A16-90CF-3349B043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Budget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00603-BE4E-47B3-A2B9-8AA2F498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455"/>
            <a:ext cx="5157787" cy="535840"/>
          </a:xfrm>
        </p:spPr>
        <p:txBody>
          <a:bodyPr>
            <a:normAutofit/>
          </a:bodyPr>
          <a:lstStyle/>
          <a:p>
            <a:r>
              <a:rPr lang="en-US" sz="2800" b="0" dirty="0">
                <a:ea typeface="+mn-lt"/>
                <a:cs typeface="+mn-lt"/>
              </a:rPr>
              <a:t>Money Spent so far: $120.37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B52272-8EE7-44E0-9E83-DC7CEDDF5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455"/>
            <a:ext cx="5183188" cy="498669"/>
          </a:xfrm>
        </p:spPr>
        <p:txBody>
          <a:bodyPr>
            <a:normAutofit/>
          </a:bodyPr>
          <a:lstStyle/>
          <a:p>
            <a:r>
              <a:rPr lang="en-US" sz="2800" b="0" dirty="0">
                <a:ea typeface="+mn-lt"/>
                <a:cs typeface="+mn-lt"/>
              </a:rPr>
              <a:t>Expected Budget</a:t>
            </a:r>
            <a:endParaRPr 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48B570-506C-4D5E-8E58-ED943B96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77267"/>
              </p:ext>
            </p:extLst>
          </p:nvPr>
        </p:nvGraphicFramePr>
        <p:xfrm>
          <a:off x="6166133" y="2185535"/>
          <a:ext cx="5192980" cy="42413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96490">
                  <a:extLst>
                    <a:ext uri="{9D8B030D-6E8A-4147-A177-3AD203B41FA5}">
                      <a16:colId xmlns:a16="http://schemas.microsoft.com/office/drawing/2014/main" val="2573260069"/>
                    </a:ext>
                  </a:extLst>
                </a:gridCol>
                <a:gridCol w="2596490">
                  <a:extLst>
                    <a:ext uri="{9D8B030D-6E8A-4147-A177-3AD203B41FA5}">
                      <a16:colId xmlns:a16="http://schemas.microsoft.com/office/drawing/2014/main" val="831914420"/>
                    </a:ext>
                  </a:extLst>
                </a:gridCol>
              </a:tblGrid>
              <a:tr h="3262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Component/Device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Budget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63076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PCB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200$</a:t>
                      </a:r>
                      <a:endParaRPr lang="en-US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25538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Analog-to-Digital Converter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35209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Processor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37793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USB cable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24955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MIDI cable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930780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Case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30$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80919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Passive components</a:t>
                      </a:r>
                      <a:endParaRPr lang="en-US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30$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68356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DC-DC converters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60039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Input/output interfaces</a:t>
                      </a:r>
                      <a:endParaRPr lang="en-US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30$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265518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Voltage regulators and active components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13873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48 V Phantom Power Output</a:t>
                      </a:r>
                      <a:endParaRPr lang="en-US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25$</a:t>
                      </a:r>
                      <a:endParaRPr lang="en-US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821927"/>
                  </a:ext>
                </a:extLst>
              </a:tr>
              <a:tr h="3262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450$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25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45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78BD-C792-4EA4-8466-AC2C8EC7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Progress</a:t>
            </a:r>
            <a:endParaRPr lang="en-US" b="1" dirty="0"/>
          </a:p>
        </p:txBody>
      </p:sp>
      <p:pic>
        <p:nvPicPr>
          <p:cNvPr id="9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9E6621-2840-41AE-BF4F-D58DE2E38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4472C4"/>
              </a:clrFrom>
              <a:clrTo>
                <a:srgbClr val="4472C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373" y="1692683"/>
            <a:ext cx="6946018" cy="3969013"/>
          </a:xfr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084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D5F1-F281-40BD-90B2-7336CD34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Goals/Objectives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9B19-EE67-4D81-AAE9-AB9547C02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Use FFT and frequency analysis algorithms to identify multiple musical pitches at once</a:t>
            </a:r>
          </a:p>
          <a:p>
            <a:r>
              <a:rPr lang="en-US">
                <a:cs typeface="Calibri"/>
              </a:rPr>
              <a:t>Accept input from ¼" cable (standard for electric instruments) or XLR3 cable (for microphones and line-out signals)</a:t>
            </a:r>
          </a:p>
          <a:p>
            <a:r>
              <a:rPr lang="en-US">
                <a:cs typeface="Calibri"/>
              </a:rPr>
              <a:t>Interface with a MIDI instrument or Digital Audio Workstation (DAW) as a MIDI controller</a:t>
            </a:r>
          </a:p>
          <a:p>
            <a:r>
              <a:rPr lang="en-US">
                <a:cs typeface="Calibri"/>
              </a:rPr>
              <a:t>Be compact and portable enough for use in live settings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03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ED65-F3E8-4981-AE16-EBC77FD7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Requirement Specifications</a:t>
            </a: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9B46C9-9418-43FA-9D2D-BD95F4F36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34631"/>
              </p:ext>
            </p:extLst>
          </p:nvPr>
        </p:nvGraphicFramePr>
        <p:xfrm>
          <a:off x="1076587" y="2313963"/>
          <a:ext cx="10004767" cy="313305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01193">
                  <a:extLst>
                    <a:ext uri="{9D8B030D-6E8A-4147-A177-3AD203B41FA5}">
                      <a16:colId xmlns:a16="http://schemas.microsoft.com/office/drawing/2014/main" val="3481007747"/>
                    </a:ext>
                  </a:extLst>
                </a:gridCol>
                <a:gridCol w="4753761">
                  <a:extLst>
                    <a:ext uri="{9D8B030D-6E8A-4147-A177-3AD203B41FA5}">
                      <a16:colId xmlns:a16="http://schemas.microsoft.com/office/drawing/2014/main" val="2099489151"/>
                    </a:ext>
                  </a:extLst>
                </a:gridCol>
                <a:gridCol w="1732200">
                  <a:extLst>
                    <a:ext uri="{9D8B030D-6E8A-4147-A177-3AD203B41FA5}">
                      <a16:colId xmlns:a16="http://schemas.microsoft.com/office/drawing/2014/main" val="3942082180"/>
                    </a:ext>
                  </a:extLst>
                </a:gridCol>
                <a:gridCol w="1017613">
                  <a:extLst>
                    <a:ext uri="{9D8B030D-6E8A-4147-A177-3AD203B41FA5}">
                      <a16:colId xmlns:a16="http://schemas.microsoft.com/office/drawing/2014/main" val="3414945651"/>
                    </a:ext>
                  </a:extLst>
                </a:gridCol>
              </a:tblGrid>
              <a:tr h="72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Parameter</a:t>
                      </a: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Value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Unit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1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Polyphony</a:t>
                      </a: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number of voices observed at once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Voice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7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MIDI Stream Latency</a:t>
                      </a: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for time between reception of signal and note output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4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Note Accuracy</a:t>
                      </a: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" sz="1800" b="0" i="0" u="none" strike="noStrike" noProof="0" dirty="0">
                          <a:latin typeface="Calibri"/>
                        </a:rPr>
                        <a:t>The number of correct notes detected divided by the total number of notes detected</a:t>
                      </a:r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85856"/>
                  </a:ext>
                </a:extLst>
              </a:tr>
              <a:tr h="755009">
                <a:tc>
                  <a:txBody>
                    <a:bodyPr/>
                    <a:lstStyle/>
                    <a:p>
                      <a:r>
                        <a:rPr lang="en-US" dirty="0"/>
                        <a:t>Minimum Note Pitch</a:t>
                      </a: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Lowest frequency detected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82.41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Hz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2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0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B558-B57E-41C7-A7F3-2F6F8C9C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Block Diagrams</a:t>
            </a:r>
            <a:endParaRPr lang="en-US" b="1" dirty="0"/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E7EAC2F-1F46-46D2-8B56-89921E53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98" y="1809943"/>
            <a:ext cx="8048403" cy="4565649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71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35D1-E737-4EBD-9AE9-28B6A5E8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Block Diagrams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45EB1-560A-454E-AC18-5D4E47D3F8C4}"/>
              </a:ext>
            </a:extLst>
          </p:cNvPr>
          <p:cNvSpPr txBox="1"/>
          <p:nvPr/>
        </p:nvSpPr>
        <p:spPr>
          <a:xfrm>
            <a:off x="2949388" y="1694330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Hardware Block Diagram with division of labor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94581B-6FF8-436C-839E-61CAFD5AB578}"/>
              </a:ext>
            </a:extLst>
          </p:cNvPr>
          <p:cNvSpPr/>
          <p:nvPr/>
        </p:nvSpPr>
        <p:spPr>
          <a:xfrm>
            <a:off x="6076503" y="526473"/>
            <a:ext cx="5348879" cy="582814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display in a store&#10;&#10;Description automatically generated">
            <a:extLst>
              <a:ext uri="{FF2B5EF4-FFF2-40B4-BE49-F238E27FC236}">
                <a16:creationId xmlns:a16="http://schemas.microsoft.com/office/drawing/2014/main" id="{BAD1C683-0D1A-468A-8026-D13ADC98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498" y="568636"/>
            <a:ext cx="5243106" cy="57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7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A502-DB65-4021-A040-FD39C499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Block Diagrams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7683C-7138-449C-973D-5522DC58850A}"/>
              </a:ext>
            </a:extLst>
          </p:cNvPr>
          <p:cNvSpPr/>
          <p:nvPr/>
        </p:nvSpPr>
        <p:spPr>
          <a:xfrm>
            <a:off x="6197600" y="365125"/>
            <a:ext cx="5237019" cy="6127750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4E0C5F-52BA-4AB2-B9A5-E2EDE2F15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94" y="461169"/>
            <a:ext cx="5077522" cy="5927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F94087-0B1D-4F65-8AE5-E192B92A6F1D}"/>
              </a:ext>
            </a:extLst>
          </p:cNvPr>
          <p:cNvSpPr txBox="1"/>
          <p:nvPr/>
        </p:nvSpPr>
        <p:spPr>
          <a:xfrm>
            <a:off x="3048000" y="1712259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Software Block Diagram</a:t>
            </a:r>
          </a:p>
        </p:txBody>
      </p:sp>
    </p:spTree>
    <p:extLst>
      <p:ext uri="{BB962C8B-B14F-4D97-AF65-F5344CB8AC3E}">
        <p14:creationId xmlns:p14="http://schemas.microsoft.com/office/powerpoint/2010/main" val="75386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A600-1B4C-49C4-8473-8AD094C9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Analog Preamp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59751-4CEB-4E4B-BADE-714DDB73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Phantom Power</a:t>
            </a:r>
          </a:p>
          <a:p>
            <a:r>
              <a:rPr lang="en-US" dirty="0">
                <a:cs typeface="Calibri"/>
              </a:rPr>
              <a:t>Buffered Pass through</a:t>
            </a:r>
          </a:p>
          <a:p>
            <a:r>
              <a:rPr lang="en-US" dirty="0">
                <a:cs typeface="Calibri"/>
              </a:rPr>
              <a:t>Adjustable Voltage Amplifier</a:t>
            </a:r>
          </a:p>
          <a:p>
            <a:r>
              <a:rPr lang="en-US" dirty="0">
                <a:cs typeface="Calibri"/>
              </a:rPr>
              <a:t>Clipping detection</a:t>
            </a:r>
          </a:p>
          <a:p>
            <a:r>
              <a:rPr lang="en-US" dirty="0">
                <a:cs typeface="Calibri"/>
              </a:rPr>
              <a:t>Multistage Bandpass filter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5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1165</Words>
  <Application>Microsoft Office PowerPoint</Application>
  <PresentationFormat>Widescreen</PresentationFormat>
  <Paragraphs>218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The Polyphonic Analog-to-MIDI Converter</vt:lpstr>
      <vt:lpstr>Contents</vt:lpstr>
      <vt:lpstr>Motivation</vt:lpstr>
      <vt:lpstr>Goals/Objectives</vt:lpstr>
      <vt:lpstr>Requirement Specifications</vt:lpstr>
      <vt:lpstr>Block Diagrams</vt:lpstr>
      <vt:lpstr>Block Diagrams</vt:lpstr>
      <vt:lpstr>Block Diagrams</vt:lpstr>
      <vt:lpstr>Analog Preamp</vt:lpstr>
      <vt:lpstr>Analog Preamp</vt:lpstr>
      <vt:lpstr>Analog Preamp</vt:lpstr>
      <vt:lpstr>Analog Preamp</vt:lpstr>
      <vt:lpstr>Analog Preamp</vt:lpstr>
      <vt:lpstr>Power</vt:lpstr>
      <vt:lpstr>Power Switching </vt:lpstr>
      <vt:lpstr>DC-DC Converters</vt:lpstr>
      <vt:lpstr>DC-DC Converters</vt:lpstr>
      <vt:lpstr>DC-DC Converters</vt:lpstr>
      <vt:lpstr>Schematic Design</vt:lpstr>
      <vt:lpstr>PCB Design</vt:lpstr>
      <vt:lpstr>MCU Overview</vt:lpstr>
      <vt:lpstr>ADC Driver</vt:lpstr>
      <vt:lpstr>Frequency Spectrum Generation</vt:lpstr>
      <vt:lpstr>Frequency Spectrum Generation</vt:lpstr>
      <vt:lpstr>Note Detection</vt:lpstr>
      <vt:lpstr>Note Detection</vt:lpstr>
      <vt:lpstr>MIDI Stream and MIDI Out</vt:lpstr>
      <vt:lpstr>MIDI Stream and MIDI Out</vt:lpstr>
      <vt:lpstr>USB Driver</vt:lpstr>
      <vt:lpstr>USB Driver</vt:lpstr>
      <vt:lpstr>Budget</vt:lpstr>
      <vt:lpstr>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 Obeso-Silva</cp:lastModifiedBy>
  <cp:revision>184</cp:revision>
  <dcterms:created xsi:type="dcterms:W3CDTF">2020-09-15T23:17:41Z</dcterms:created>
  <dcterms:modified xsi:type="dcterms:W3CDTF">2020-09-24T21:05:33Z</dcterms:modified>
</cp:coreProperties>
</file>