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7" roundtripDataSignature="AMtx7mhX/4Vx4KxjZd23OtQceh7E+lmc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6C19AB0-DC43-4CEF-8F2F-DF01B1E1818B}">
  <a:tblStyle styleId="{C6C19AB0-DC43-4CEF-8F2F-DF01B1E1818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  <a:tblStyle styleId="{CFE281F8-8C20-4527-B344-21B784E2FC99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51009C39-EA04-4EFD-91FA-2271577523D9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customschemas.google.com/relationships/presentationmetadata" Target="metadata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" name="Google Shape;5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p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1" name="Google Shape;19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4" name="Google Shape;204;p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5" name="Google Shape;215;p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8" name="Google Shape;228;p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2" name="Google Shape;242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6" name="Google Shape;256;p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7" name="Google Shape;267;p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9" name="Google Shape;279;p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1" name="Google Shape;291;p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" name="Google Shape;7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3" name="Google Shape;303;p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5" name="Google Shape;315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7" name="Google Shape;327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03b22d9a9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7" name="Google Shape;337;g103b22d9a96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0" name="Google Shape;350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4" name="Google Shape;364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6" name="Google Shape;376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0" name="Google Shape;390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3" name="Google Shape;403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7" name="Google Shape;417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" name="Google Shape;8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03b22d9a9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1" name="Google Shape;431;g103b22d9a96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6" name="Google Shape;446;p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5" name="Google Shape;455;p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9" name="Google Shape;479;p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3" name="Google Shape;493;p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7" name="Google Shape;507;p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9" name="Google Shape;519;p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5" name="Google Shape;535;p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8" name="Google Shape;548;p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2" name="Google Shape;562;p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6" name="Google Shape;576;p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7" name="Google Shape;587;p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0" name="Google Shape;600;p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2" name="Google Shape;612;p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5" name="Google Shape;625;p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8" name="Google Shape;638;p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4" name="Google Shape;654;p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3" name="Google Shape;663;p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4" name="Google Shape;674;p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6" name="Google Shape;686;p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7" name="Google Shape;697;p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" name="Google Shape;13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7" name="Google Shape;157;p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" name="Google Shape;166;p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5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6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5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5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5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5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5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" name="Google Shape;22;p5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" name="Google Shape;26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5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5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5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Relationship Id="rId4" Type="http://schemas.openxmlformats.org/officeDocument/2006/relationships/image" Target="../media/image18.jpg"/><Relationship Id="rId5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34.jpg"/><Relationship Id="rId5" Type="http://schemas.openxmlformats.org/officeDocument/2006/relationships/image" Target="../media/image5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49.png"/><Relationship Id="rId6" Type="http://schemas.openxmlformats.org/officeDocument/2006/relationships/image" Target="../media/image3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6.png"/><Relationship Id="rId4" Type="http://schemas.openxmlformats.org/officeDocument/2006/relationships/image" Target="../media/image32.png"/><Relationship Id="rId5" Type="http://schemas.openxmlformats.org/officeDocument/2006/relationships/image" Target="../media/image3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Relationship Id="rId4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"/>
          <p:cNvSpPr/>
          <p:nvPr/>
        </p:nvSpPr>
        <p:spPr>
          <a:xfrm flipH="1">
            <a:off x="0" y="-2"/>
            <a:ext cx="9144000" cy="51435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66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"/>
          <p:cNvSpPr/>
          <p:nvPr/>
        </p:nvSpPr>
        <p:spPr>
          <a:xfrm flipH="1">
            <a:off x="360646" y="0"/>
            <a:ext cx="5746450" cy="5143500"/>
          </a:xfrm>
          <a:prstGeom prst="rect">
            <a:avLst/>
          </a:prstGeom>
          <a:gradFill>
            <a:gsLst>
              <a:gs pos="0">
                <a:srgbClr val="2F5496">
                  <a:alpha val="44313"/>
                </a:srgbClr>
              </a:gs>
              <a:gs pos="100000">
                <a:srgbClr val="000000">
                  <a:alpha val="28235"/>
                </a:srgbClr>
              </a:gs>
            </a:gsLst>
            <a:lin ang="120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"/>
          <p:cNvSpPr/>
          <p:nvPr/>
        </p:nvSpPr>
        <p:spPr>
          <a:xfrm flipH="1" rot="10800000">
            <a:off x="360647" y="-5"/>
            <a:ext cx="8783354" cy="4807751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100000">
                <a:srgbClr val="000000">
                  <a:alpha val="40392"/>
                </a:srgbClr>
              </a:gs>
            </a:gsLst>
            <a:lin ang="180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"/>
          <p:cNvSpPr txBox="1"/>
          <p:nvPr>
            <p:ph type="ctrTitle"/>
          </p:nvPr>
        </p:nvSpPr>
        <p:spPr>
          <a:xfrm>
            <a:off x="845406" y="642938"/>
            <a:ext cx="3560460" cy="232354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" sz="2600">
                <a:solidFill>
                  <a:srgbClr val="FFFFFF"/>
                </a:solidFill>
              </a:rPr>
              <a:t>Group 14</a:t>
            </a:r>
            <a:br>
              <a:rPr lang="en" sz="2600">
                <a:solidFill>
                  <a:srgbClr val="FFFFFF"/>
                </a:solidFill>
              </a:rPr>
            </a:br>
            <a:br>
              <a:rPr lang="en" sz="2600">
                <a:solidFill>
                  <a:srgbClr val="FFFFFF"/>
                </a:solidFill>
              </a:rPr>
            </a:br>
            <a:endParaRPr sz="2600">
              <a:solidFill>
                <a:srgbClr val="FFFFFF"/>
              </a:solidFill>
            </a:endParaRPr>
          </a:p>
        </p:txBody>
      </p:sp>
      <p:sp>
        <p:nvSpPr>
          <p:cNvPr id="65" name="Google Shape;65;p1"/>
          <p:cNvSpPr/>
          <p:nvPr/>
        </p:nvSpPr>
        <p:spPr>
          <a:xfrm rot="-5400000">
            <a:off x="3633598" y="-366904"/>
            <a:ext cx="1876806" cy="9143998"/>
          </a:xfrm>
          <a:prstGeom prst="rect">
            <a:avLst/>
          </a:prstGeom>
          <a:gradFill>
            <a:gsLst>
              <a:gs pos="0">
                <a:srgbClr val="4472C4">
                  <a:alpha val="23529"/>
                </a:srgbClr>
              </a:gs>
              <a:gs pos="78000">
                <a:srgbClr val="1F3864">
                  <a:alpha val="0"/>
                </a:srgbClr>
              </a:gs>
              <a:gs pos="100000">
                <a:srgbClr val="1F3864">
                  <a:alpha val="0"/>
                </a:srgbClr>
              </a:gs>
            </a:gsLst>
            <a:lin ang="102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"/>
          <p:cNvSpPr txBox="1"/>
          <p:nvPr>
            <p:ph idx="1" type="subTitle"/>
          </p:nvPr>
        </p:nvSpPr>
        <p:spPr>
          <a:xfrm>
            <a:off x="845399" y="3661500"/>
            <a:ext cx="3654900" cy="10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" sz="3000">
                <a:solidFill>
                  <a:srgbClr val="FFFFFF"/>
                </a:solidFill>
              </a:rPr>
              <a:t>Motor Assisted Cooler (M.A.C.)</a:t>
            </a:r>
            <a:endParaRPr sz="3000"/>
          </a:p>
        </p:txBody>
      </p:sp>
      <p:sp>
        <p:nvSpPr>
          <p:cNvPr id="67" name="Google Shape;67;p1"/>
          <p:cNvSpPr/>
          <p:nvPr/>
        </p:nvSpPr>
        <p:spPr>
          <a:xfrm>
            <a:off x="4792942" y="796908"/>
            <a:ext cx="3567122" cy="356712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3207" y="1952267"/>
            <a:ext cx="3058648" cy="1704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5200" y="46609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0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0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0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0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0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PID Controller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86" name="Google Shape;18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8200"/>
            <a:ext cx="4572000" cy="397759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0"/>
          <p:cNvSpPr txBox="1"/>
          <p:nvPr/>
        </p:nvSpPr>
        <p:spPr>
          <a:xfrm>
            <a:off x="5046525" y="1423550"/>
            <a:ext cx="32385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Implemented in the MCU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Desired motor speed based on voltage reading of potentiometer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Error is calculated based on current speed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Output calculated using function below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5920" y="3759595"/>
            <a:ext cx="4408213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1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1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1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1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1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PIC18F14Q40 Microcontroller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99" name="Google Shape;199;p11"/>
          <p:cNvSpPr txBox="1"/>
          <p:nvPr/>
        </p:nvSpPr>
        <p:spPr>
          <a:xfrm>
            <a:off x="311700" y="3354425"/>
            <a:ext cx="4260300" cy="14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Converts analog user input to digital using ADC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Calculates actual motor speed using digital encoder input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Responsible for PID algorithm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Enables the MOSFET driver based on user presence sense input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Generates PWM signal for motor speed control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375" y="1198201"/>
            <a:ext cx="2546633" cy="21138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1" name="Google Shape;201;p11"/>
          <p:cNvGraphicFramePr/>
          <p:nvPr/>
        </p:nvGraphicFramePr>
        <p:xfrm>
          <a:off x="4572000" y="1416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{CFE281F8-8C20-4527-B344-21B784E2FC99}</a:tableStyleId>
              </a:tblPr>
              <a:tblGrid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Manufacturer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Microchip Technologies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Price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$1.08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No. of I/O pins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20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Clock Frequency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Up to 64 MHz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Operating Voltage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1.8 V to 5.5 V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Average Current Draw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6 mA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Program Flash Memory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64 KB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2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2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2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2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2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MOSFET Circuit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212" name="Google Shape;21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388650"/>
            <a:ext cx="8839200" cy="3338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3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3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3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3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3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IRFZ44NPB MOSFET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223" name="Google Shape;223;p13"/>
          <p:cNvSpPr txBox="1"/>
          <p:nvPr/>
        </p:nvSpPr>
        <p:spPr>
          <a:xfrm>
            <a:off x="311713" y="3210175"/>
            <a:ext cx="4260300" cy="15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Allows high current to flow to motors without damaging sensitive integrated circuits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 MOSFETs used in H-Bridge configuration to enable polarity reversal of motor for forward and reverse operation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HEXFET power MOSFET achieve extremely low on-resistance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4850" y="1198200"/>
            <a:ext cx="1994035" cy="1977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5" name="Google Shape;225;p13"/>
          <p:cNvGraphicFramePr/>
          <p:nvPr/>
        </p:nvGraphicFramePr>
        <p:xfrm>
          <a:off x="4656050" y="13235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{CFE281F8-8C20-4527-B344-21B784E2FC99}</a:tableStyleId>
              </a:tblPr>
              <a:tblGrid>
                <a:gridCol w="1809750"/>
                <a:gridCol w="1809750"/>
              </a:tblGrid>
              <a:tr h="628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Manufacturer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International Rectifier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628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Price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$1.43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628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Max Voltage (VDSS)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55 V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628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Max Current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(ID)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49 A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492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On-resistance 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RDS(on)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17.5 mΩ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4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4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4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4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4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MC33883 H-Bridge Gate Driver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236" name="Google Shape;236;p14"/>
          <p:cNvSpPr txBox="1"/>
          <p:nvPr/>
        </p:nvSpPr>
        <p:spPr>
          <a:xfrm>
            <a:off x="447313" y="3754050"/>
            <a:ext cx="4260300" cy="10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238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Switches the MOSFETS based on 4 input channels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Protects against shoot-through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Makes it easier to switch output polarity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37" name="Google Shape;237;p14"/>
          <p:cNvGraphicFramePr/>
          <p:nvPr/>
        </p:nvGraphicFramePr>
        <p:xfrm>
          <a:off x="4707600" y="2857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{CFE281F8-8C20-4527-B344-21B784E2FC99}</a:tableStyleId>
              </a:tblPr>
              <a:tblGrid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Manufacturer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NXP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Price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$5.72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Type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Full bridge 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Input Voltage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5.5 V to 55 V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PWM frequency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Up to 100 KHz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38" name="Google Shape;23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6424" y="1477174"/>
            <a:ext cx="3302075" cy="17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3261" y="1378688"/>
            <a:ext cx="1328175" cy="140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5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5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5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5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5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ct val="4074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Lynxmotion 12V Motor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250" name="Google Shape;250;p15"/>
          <p:cNvSpPr txBox="1"/>
          <p:nvPr/>
        </p:nvSpPr>
        <p:spPr>
          <a:xfrm>
            <a:off x="311700" y="3849525"/>
            <a:ext cx="4260300" cy="11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torque brushed DC  motor with 1:5.2 internal gearing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1.58 Amp average current draw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155 oz-in torque rating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Digital hall-effect encoder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000" y="1294575"/>
            <a:ext cx="3417799" cy="24125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2" name="Google Shape;252;p15"/>
          <p:cNvGraphicFramePr/>
          <p:nvPr/>
        </p:nvGraphicFramePr>
        <p:xfrm>
          <a:off x="5212800" y="3270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{CFE281F8-8C20-4527-B344-21B784E2FC99}</a:tableStyleId>
              </a:tblPr>
              <a:tblGrid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Manufacturer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Lynxmotion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Motor part no.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RS775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Gear box no.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PG45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Price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$28.16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53" name="Google Shape;25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294569"/>
            <a:ext cx="4260299" cy="1402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6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6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6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6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6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Motor Control PCB Schematic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264" name="Google Shape;26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29457"/>
            <a:ext cx="9144001" cy="3914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7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7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7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7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7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Motor Control PCB Layout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275" name="Google Shape;275;p17"/>
          <p:cNvSpPr txBox="1"/>
          <p:nvPr/>
        </p:nvSpPr>
        <p:spPr>
          <a:xfrm>
            <a:off x="5066100" y="2571750"/>
            <a:ext cx="3766200" cy="11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Wider traces for high current flow to motors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5v switching regulator integrated into PCB design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External programming pins for debugging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3050"/>
            <a:ext cx="4622368" cy="395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8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8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8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8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8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Circuit Testing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287" name="Google Shape;287;p18"/>
          <p:cNvSpPr txBox="1"/>
          <p:nvPr>
            <p:ph idx="1" type="body"/>
          </p:nvPr>
        </p:nvSpPr>
        <p:spPr>
          <a:xfrm>
            <a:off x="5262275" y="1190550"/>
            <a:ext cx="3881700" cy="39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Power supply from the lab used to simulate 12 volts from battery and 5-volt from regulator</a:t>
            </a:r>
            <a:endParaRPr sz="1500"/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Potentiometer position was moved to produce variable PWM signal</a:t>
            </a:r>
            <a:endParaRPr sz="1500"/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Circuit output was measured on oscilloscope</a:t>
            </a:r>
            <a:endParaRPr sz="1500"/>
          </a:p>
          <a:p>
            <a:pPr indent="0" lvl="0" marL="4572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 sz="1500"/>
          </a:p>
        </p:txBody>
      </p:sp>
      <p:pic>
        <p:nvPicPr>
          <p:cNvPr id="288" name="Google Shape;28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657788" y="539014"/>
            <a:ext cx="3946698" cy="52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9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9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9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9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9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Circuit Testing Results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299" name="Google Shape;299;p19"/>
          <p:cNvSpPr txBox="1"/>
          <p:nvPr>
            <p:ph idx="1" type="body"/>
          </p:nvPr>
        </p:nvSpPr>
        <p:spPr>
          <a:xfrm>
            <a:off x="6140500" y="1190550"/>
            <a:ext cx="3003600" cy="39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Output is 50% duty cycle PWM with peak-to-peak close to 12 volts</a:t>
            </a:r>
            <a:endParaRPr sz="1500"/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Positive Polarity</a:t>
            </a:r>
            <a:endParaRPr sz="1500"/>
          </a:p>
        </p:txBody>
      </p:sp>
      <p:pic>
        <p:nvPicPr>
          <p:cNvPr id="300" name="Google Shape;30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550"/>
            <a:ext cx="6140502" cy="39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Meet the M.A.C. Team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80" name="Google Shape;80;p2"/>
          <p:cNvSpPr txBox="1"/>
          <p:nvPr>
            <p:ph idx="1" type="body"/>
          </p:nvPr>
        </p:nvSpPr>
        <p:spPr>
          <a:xfrm>
            <a:off x="1028699" y="1738648"/>
            <a:ext cx="72930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" sz="2600"/>
              <a:t>David Crumley (CpE)</a:t>
            </a:r>
            <a:br>
              <a:rPr lang="en" sz="2600"/>
            </a:br>
            <a:r>
              <a:rPr lang="en" sz="2600"/>
              <a:t>Min Park (CpE)</a:t>
            </a:r>
            <a:br>
              <a:rPr lang="en" sz="2600"/>
            </a:br>
            <a:r>
              <a:rPr lang="en" sz="2600"/>
              <a:t>Aqeel Ahmed (EE)</a:t>
            </a:r>
            <a:br>
              <a:rPr lang="en" sz="2600"/>
            </a:br>
            <a:r>
              <a:rPr lang="en" sz="2600"/>
              <a:t>Phuong Thi Y Duong (EE)</a:t>
            </a:r>
            <a:br>
              <a:rPr lang="en" sz="2600">
                <a:solidFill>
                  <a:schemeClr val="lt1"/>
                </a:solidFill>
              </a:rPr>
            </a:br>
            <a:r>
              <a:rPr lang="en" sz="2600">
                <a:solidFill>
                  <a:schemeClr val="lt1"/>
                </a:solidFill>
              </a:rPr>
              <a:t>Phuong Thi Y Duong (EE)</a:t>
            </a:r>
            <a:endParaRPr sz="1500"/>
          </a:p>
        </p:txBody>
      </p:sp>
      <p:pic>
        <p:nvPicPr>
          <p:cNvPr id="81" name="Google Shape;8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5200" y="45847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0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0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0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0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0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Circuit Testing Results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311" name="Google Shape;311;p20"/>
          <p:cNvSpPr txBox="1"/>
          <p:nvPr>
            <p:ph idx="1" type="body"/>
          </p:nvPr>
        </p:nvSpPr>
        <p:spPr>
          <a:xfrm>
            <a:off x="6086375" y="1190550"/>
            <a:ext cx="3057600" cy="39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Potentiometer position is changed</a:t>
            </a:r>
            <a:endParaRPr sz="1500"/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Output is polarity switched</a:t>
            </a:r>
            <a:endParaRPr sz="1500"/>
          </a:p>
          <a:p>
            <a:pPr indent="0" lvl="0" marL="4572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 sz="1500"/>
          </a:p>
        </p:txBody>
      </p:sp>
      <p:pic>
        <p:nvPicPr>
          <p:cNvPr id="312" name="Google Shape;31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550"/>
            <a:ext cx="6140502" cy="39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1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1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1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21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1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Motor Control Layout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23" name="Google Shape;323;p21"/>
          <p:cNvSpPr txBox="1"/>
          <p:nvPr/>
        </p:nvSpPr>
        <p:spPr>
          <a:xfrm>
            <a:off x="4572000" y="2026525"/>
            <a:ext cx="4260300" cy="9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Safety handle used to engage the system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Motors attached to front wheels of the cart with belt drive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Sensor module with potentiometer attached to the handle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950" y="1404600"/>
            <a:ext cx="3376509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2"/>
          <p:cNvSpPr/>
          <p:nvPr/>
        </p:nvSpPr>
        <p:spPr>
          <a:xfrm flipH="1">
            <a:off x="0" y="-2"/>
            <a:ext cx="9144000" cy="51435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660013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2"/>
          <p:cNvSpPr/>
          <p:nvPr/>
        </p:nvSpPr>
        <p:spPr>
          <a:xfrm flipH="1">
            <a:off x="360596" y="0"/>
            <a:ext cx="5746500" cy="5143500"/>
          </a:xfrm>
          <a:prstGeom prst="rect">
            <a:avLst/>
          </a:prstGeom>
          <a:gradFill>
            <a:gsLst>
              <a:gs pos="0">
                <a:srgbClr val="2F5496">
                  <a:alpha val="44313"/>
                </a:srgbClr>
              </a:gs>
              <a:gs pos="100000">
                <a:srgbClr val="000000">
                  <a:alpha val="28235"/>
                </a:srgbClr>
              </a:gs>
            </a:gsLst>
            <a:lin ang="1200014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2"/>
          <p:cNvSpPr/>
          <p:nvPr/>
        </p:nvSpPr>
        <p:spPr>
          <a:xfrm flipH="1" rot="10800000">
            <a:off x="360647" y="-54"/>
            <a:ext cx="8783400" cy="48078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100000">
                <a:srgbClr val="000000">
                  <a:alpha val="40392"/>
                </a:srgbClr>
              </a:gs>
            </a:gsLst>
            <a:lin ang="1800004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22"/>
          <p:cNvSpPr txBox="1"/>
          <p:nvPr>
            <p:ph idx="1" type="subTitle"/>
          </p:nvPr>
        </p:nvSpPr>
        <p:spPr>
          <a:xfrm>
            <a:off x="1503900" y="1970850"/>
            <a:ext cx="6136200" cy="120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640000" dist="180975">
              <a:srgbClr val="000000">
                <a:alpha val="48627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lang="en" sz="6000">
                <a:solidFill>
                  <a:schemeClr val="lt1"/>
                </a:solidFill>
              </a:rPr>
              <a:t>Refrigeration</a:t>
            </a:r>
            <a:endParaRPr b="1" sz="60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t/>
            </a:r>
            <a:endParaRPr b="1" sz="6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t/>
            </a:r>
            <a:endParaRPr sz="6000"/>
          </a:p>
        </p:txBody>
      </p:sp>
      <p:pic>
        <p:nvPicPr>
          <p:cNvPr id="334" name="Google Shape;33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5200" y="45847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03b22d9a96_0_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103b22d9a96_0_18"/>
          <p:cNvSpPr/>
          <p:nvPr/>
        </p:nvSpPr>
        <p:spPr>
          <a:xfrm flipH="1">
            <a:off x="-2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g103b22d9a96_0_18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103b22d9a96_0_18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g103b22d9a96_0_18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103b22d9a96_0_18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Refrigeration Methods	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345" name="Google Shape;345;g103b22d9a96_0_18"/>
          <p:cNvSpPr txBox="1"/>
          <p:nvPr>
            <p:ph idx="1" type="body"/>
          </p:nvPr>
        </p:nvSpPr>
        <p:spPr>
          <a:xfrm>
            <a:off x="1028700" y="3831000"/>
            <a:ext cx="33849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en" sz="1500"/>
              <a:t> </a:t>
            </a:r>
            <a:endParaRPr sz="1500"/>
          </a:p>
        </p:txBody>
      </p:sp>
      <p:pic>
        <p:nvPicPr>
          <p:cNvPr id="346" name="Google Shape;346;g103b22d9a96_0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5200" y="4584700"/>
            <a:ext cx="40640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g103b22d9a96_0_18"/>
          <p:cNvSpPr txBox="1"/>
          <p:nvPr/>
        </p:nvSpPr>
        <p:spPr>
          <a:xfrm>
            <a:off x="627475" y="1621925"/>
            <a:ext cx="77019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4 Types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Mechanical Compression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Absorption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Evaporative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Thermoelectric</a:t>
            </a:r>
            <a:endParaRPr sz="1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3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3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3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3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23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Peltier Device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358" name="Google Shape;358;p23"/>
          <p:cNvSpPr txBox="1"/>
          <p:nvPr>
            <p:ph idx="1" type="body"/>
          </p:nvPr>
        </p:nvSpPr>
        <p:spPr>
          <a:xfrm>
            <a:off x="5909175" y="1426350"/>
            <a:ext cx="3227400" cy="28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Thermoelectric Peltier’s  consist of equal amounts of N-type semiconductors and P-type semiconductors in series with two ceramic tiles placed on top and bottom.</a:t>
            </a:r>
            <a:endParaRPr sz="1500"/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Absorbs heat on one side and rejects heat on the other.</a:t>
            </a:r>
            <a:endParaRPr sz="1500"/>
          </a:p>
        </p:txBody>
      </p:sp>
      <p:pic>
        <p:nvPicPr>
          <p:cNvPr id="359" name="Google Shape;35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450" y="1861400"/>
            <a:ext cx="2383875" cy="17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19950" y="1613855"/>
            <a:ext cx="3057600" cy="198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85200" y="45847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24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4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4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4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4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Peltier Device Cont.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372" name="Google Shape;372;p24"/>
          <p:cNvSpPr txBox="1"/>
          <p:nvPr>
            <p:ph idx="1" type="body"/>
          </p:nvPr>
        </p:nvSpPr>
        <p:spPr>
          <a:xfrm>
            <a:off x="1028699" y="1443673"/>
            <a:ext cx="72930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Hot side problem: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Getting too hot on one side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Added heatsink and fan </a:t>
            </a:r>
            <a:endParaRPr sz="2200"/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Cold side problem: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Cooling area not getting cold fast enough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Added smaller heatsink and fan.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 sz="2200"/>
          </a:p>
        </p:txBody>
      </p:sp>
      <p:pic>
        <p:nvPicPr>
          <p:cNvPr id="373" name="Google Shape;37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5200" y="45847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5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5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5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5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25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Peltier Refrigeration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384" name="Google Shape;384;p25"/>
          <p:cNvSpPr txBox="1"/>
          <p:nvPr>
            <p:ph idx="1" type="body"/>
          </p:nvPr>
        </p:nvSpPr>
        <p:spPr>
          <a:xfrm>
            <a:off x="4071075" y="848625"/>
            <a:ext cx="2998500" cy="14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en" sz="1500"/>
              <a:t>Final Design Components:</a:t>
            </a:r>
            <a:endParaRPr sz="1500"/>
          </a:p>
        </p:txBody>
      </p:sp>
      <p:pic>
        <p:nvPicPr>
          <p:cNvPr id="385" name="Google Shape;38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174" y="1630550"/>
            <a:ext cx="3146849" cy="26382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6" name="Google Shape;386;p25"/>
          <p:cNvGraphicFramePr/>
          <p:nvPr/>
        </p:nvGraphicFramePr>
        <p:xfrm>
          <a:off x="4071075" y="171269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{CFE281F8-8C20-4527-B344-21B784E2FC99}</a:tableStyleId>
              </a:tblPr>
              <a:tblGrid>
                <a:gridCol w="1570675"/>
                <a:gridCol w="1570675"/>
                <a:gridCol w="1570675"/>
              </a:tblGrid>
              <a:tr h="459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Model: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Voltage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Current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TEC1-12710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12V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MAX:   10A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Actual: 4.5A 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822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Small Fan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12S4010M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12V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0.09A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459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Big Fan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12V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0.20A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459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Heatsinks x2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na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na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87" name="Google Shape;38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5200" y="45847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6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6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6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6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6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Peltier Refrigeration Testing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398" name="Google Shape;398;p26"/>
          <p:cNvSpPr txBox="1"/>
          <p:nvPr>
            <p:ph idx="1" type="body"/>
          </p:nvPr>
        </p:nvSpPr>
        <p:spPr>
          <a:xfrm>
            <a:off x="5106900" y="1738650"/>
            <a:ext cx="32148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500"/>
          </a:p>
          <a:p>
            <a:pPr indent="-3238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Reached 40° F /5° C ambient temperature within the cooler.</a:t>
            </a:r>
            <a:endParaRPr sz="1500"/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Ice formation on heatsink.</a:t>
            </a:r>
            <a:endParaRPr sz="1500"/>
          </a:p>
        </p:txBody>
      </p:sp>
      <p:pic>
        <p:nvPicPr>
          <p:cNvPr id="399" name="Google Shape;39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3775" y="1512600"/>
            <a:ext cx="3968225" cy="321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5200" y="45847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7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27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7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7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27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Temperature Control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411" name="Google Shape;411;p27"/>
          <p:cNvSpPr txBox="1"/>
          <p:nvPr>
            <p:ph idx="1" type="body"/>
          </p:nvPr>
        </p:nvSpPr>
        <p:spPr>
          <a:xfrm>
            <a:off x="4572000" y="540450"/>
            <a:ext cx="966000" cy="119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en" sz="1500"/>
              <a:t> </a:t>
            </a:r>
            <a:endParaRPr sz="1500"/>
          </a:p>
        </p:txBody>
      </p:sp>
      <p:pic>
        <p:nvPicPr>
          <p:cNvPr id="412" name="Google Shape;41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175" y="1738650"/>
            <a:ext cx="3290025" cy="2711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13" name="Google Shape;413;p27"/>
          <p:cNvGraphicFramePr/>
          <p:nvPr/>
        </p:nvGraphicFramePr>
        <p:xfrm>
          <a:off x="4369750" y="2160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{CFE281F8-8C20-4527-B344-21B784E2FC99}</a:tableStyleId>
              </a:tblPr>
              <a:tblGrid>
                <a:gridCol w="1571125"/>
                <a:gridCol w="1571125"/>
                <a:gridCol w="1571125"/>
              </a:tblGrid>
              <a:tr h="59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Temp. Module: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Voltage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Current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59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W1209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12V DC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65mA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14" name="Google Shape;41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5200" y="45847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8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8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8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8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8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Peltier Refrigeration Testing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425" name="Google Shape;425;p28"/>
          <p:cNvSpPr txBox="1"/>
          <p:nvPr>
            <p:ph idx="1" type="body"/>
          </p:nvPr>
        </p:nvSpPr>
        <p:spPr>
          <a:xfrm>
            <a:off x="1028700" y="3831000"/>
            <a:ext cx="33849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en" sz="1500"/>
              <a:t> </a:t>
            </a:r>
            <a:endParaRPr sz="1500"/>
          </a:p>
        </p:txBody>
      </p:sp>
      <p:pic>
        <p:nvPicPr>
          <p:cNvPr id="426" name="Google Shape;42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250" y="1607400"/>
            <a:ext cx="3988562" cy="24694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7" name="Google Shape;427;p28"/>
          <p:cNvGraphicFramePr/>
          <p:nvPr/>
        </p:nvGraphicFramePr>
        <p:xfrm>
          <a:off x="5456913" y="160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{CFE281F8-8C20-4527-B344-21B784E2FC99}</a:tableStyleId>
              </a:tblPr>
              <a:tblGrid>
                <a:gridCol w="2386300"/>
              </a:tblGrid>
              <a:tr h="452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Parts: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452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Peltier Refrigeration Device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46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12 qt Cooler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1099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Temperature sensor w/ relay control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28" name="Google Shape;42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5200" y="45847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3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3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Project Description	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92" name="Google Shape;92;p3"/>
          <p:cNvSpPr txBox="1"/>
          <p:nvPr>
            <p:ph idx="1" type="body"/>
          </p:nvPr>
        </p:nvSpPr>
        <p:spPr>
          <a:xfrm>
            <a:off x="1028700" y="1738650"/>
            <a:ext cx="72930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500"/>
              <a:buNone/>
            </a:pPr>
            <a:r>
              <a:rPr lang="en" sz="1500"/>
              <a:t>A motor assisted cooler that will provide more time for fun outdoors and less strain going back home.</a:t>
            </a:r>
            <a:endParaRPr sz="1500"/>
          </a:p>
        </p:txBody>
      </p:sp>
      <p:pic>
        <p:nvPicPr>
          <p:cNvPr id="93" name="Google Shape;9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0400" y="2463747"/>
            <a:ext cx="3683200" cy="25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5200" y="45847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03b22d9a96_0_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asdfasdfasdf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g103b22d9a96_0_5"/>
          <p:cNvSpPr/>
          <p:nvPr/>
        </p:nvSpPr>
        <p:spPr>
          <a:xfrm flipH="1">
            <a:off x="-2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g103b22d9a96_0_5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g103b22d9a96_0_5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g103b22d9a96_0_5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g103b22d9a96_0_5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Change of Plan	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439" name="Google Shape;439;g103b22d9a96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5200" y="4584700"/>
            <a:ext cx="40640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103b22d9a96_0_5"/>
          <p:cNvSpPr txBox="1"/>
          <p:nvPr/>
        </p:nvSpPr>
        <p:spPr>
          <a:xfrm>
            <a:off x="610475" y="1684100"/>
            <a:ext cx="404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1" name="Google Shape;441;g103b22d9a96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150" y="1514625"/>
            <a:ext cx="1981950" cy="15919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42" name="Google Shape;442;g103b22d9a96_0_5"/>
          <p:cNvGraphicFramePr/>
          <p:nvPr/>
        </p:nvGraphicFramePr>
        <p:xfrm>
          <a:off x="4772475" y="1514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{51009C39-EA04-4EFD-91FA-2271577523D9}</a:tableStyleId>
              </a:tblPr>
              <a:tblGrid>
                <a:gridCol w="2020950"/>
                <a:gridCol w="2020950"/>
              </a:tblGrid>
              <a:tr h="299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Igloo PlentiKool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99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Voltage: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12V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99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Current: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4.5 A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9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Size: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 Qts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43" name="Google Shape;443;g103b22d9a96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0200" y="1514622"/>
            <a:ext cx="2282175" cy="3038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9"/>
          <p:cNvSpPr/>
          <p:nvPr/>
        </p:nvSpPr>
        <p:spPr>
          <a:xfrm flipH="1">
            <a:off x="0" y="-2"/>
            <a:ext cx="9144000" cy="51435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660013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9"/>
          <p:cNvSpPr/>
          <p:nvPr/>
        </p:nvSpPr>
        <p:spPr>
          <a:xfrm flipH="1">
            <a:off x="360596" y="0"/>
            <a:ext cx="5746500" cy="5143500"/>
          </a:xfrm>
          <a:prstGeom prst="rect">
            <a:avLst/>
          </a:prstGeom>
          <a:gradFill>
            <a:gsLst>
              <a:gs pos="0">
                <a:srgbClr val="2F5496">
                  <a:alpha val="44313"/>
                </a:srgbClr>
              </a:gs>
              <a:gs pos="100000">
                <a:srgbClr val="000000">
                  <a:alpha val="28235"/>
                </a:srgbClr>
              </a:gs>
            </a:gsLst>
            <a:lin ang="1200014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9"/>
          <p:cNvSpPr/>
          <p:nvPr/>
        </p:nvSpPr>
        <p:spPr>
          <a:xfrm flipH="1" rot="10800000">
            <a:off x="360647" y="-54"/>
            <a:ext cx="8783400" cy="48078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100000">
                <a:srgbClr val="000000">
                  <a:alpha val="40392"/>
                </a:srgbClr>
              </a:gs>
            </a:gsLst>
            <a:lin ang="1800004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9"/>
          <p:cNvSpPr txBox="1"/>
          <p:nvPr>
            <p:ph idx="1" type="subTitle"/>
          </p:nvPr>
        </p:nvSpPr>
        <p:spPr>
          <a:xfrm>
            <a:off x="1503900" y="1970850"/>
            <a:ext cx="6136200" cy="120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640000" dist="180975">
              <a:srgbClr val="000000">
                <a:alpha val="48627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lang="en" sz="6000">
                <a:solidFill>
                  <a:schemeClr val="lt1"/>
                </a:solidFill>
              </a:rPr>
              <a:t>Power Storage</a:t>
            </a:r>
            <a:endParaRPr b="1" sz="6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t/>
            </a:r>
            <a:endParaRPr sz="6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0"/>
          <p:cNvSpPr/>
          <p:nvPr/>
        </p:nvSpPr>
        <p:spPr>
          <a:xfrm>
            <a:off x="0" y="-7620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30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30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30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30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30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Expected Design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463" name="Google Shape;463;p30"/>
          <p:cNvSpPr/>
          <p:nvPr/>
        </p:nvSpPr>
        <p:spPr>
          <a:xfrm>
            <a:off x="1268700" y="1971225"/>
            <a:ext cx="880171" cy="586781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 Panel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30"/>
          <p:cNvSpPr/>
          <p:nvPr/>
        </p:nvSpPr>
        <p:spPr>
          <a:xfrm>
            <a:off x="6907500" y="1971225"/>
            <a:ext cx="880171" cy="586781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Battery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30"/>
          <p:cNvSpPr/>
          <p:nvPr/>
        </p:nvSpPr>
        <p:spPr>
          <a:xfrm>
            <a:off x="6907500" y="2961825"/>
            <a:ext cx="880171" cy="586781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6" name="Google Shape;466;p30"/>
          <p:cNvCxnSpPr/>
          <p:nvPr/>
        </p:nvCxnSpPr>
        <p:spPr>
          <a:xfrm flipH="1" rot="10800000">
            <a:off x="2163750" y="2062950"/>
            <a:ext cx="4758600" cy="1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67" name="Google Shape;467;p30"/>
          <p:cNvCxnSpPr/>
          <p:nvPr/>
        </p:nvCxnSpPr>
        <p:spPr>
          <a:xfrm flipH="1" rot="10800000">
            <a:off x="2154575" y="2443825"/>
            <a:ext cx="4767600" cy="2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68" name="Google Shape;468;p30"/>
          <p:cNvSpPr/>
          <p:nvPr/>
        </p:nvSpPr>
        <p:spPr>
          <a:xfrm>
            <a:off x="4850100" y="1971225"/>
            <a:ext cx="1045225" cy="586775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Buck Converter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30"/>
          <p:cNvSpPr/>
          <p:nvPr/>
        </p:nvSpPr>
        <p:spPr>
          <a:xfrm>
            <a:off x="4850100" y="2961825"/>
            <a:ext cx="1024025" cy="586775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Switching Circuit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0" name="Google Shape;470;p30"/>
          <p:cNvCxnSpPr>
            <a:stCxn id="469" idx="0"/>
            <a:endCxn id="468" idx="2"/>
          </p:cNvCxnSpPr>
          <p:nvPr/>
        </p:nvCxnSpPr>
        <p:spPr>
          <a:xfrm flipH="1" rot="10800000">
            <a:off x="5362113" y="2558025"/>
            <a:ext cx="10500" cy="40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71" name="Google Shape;471;p30"/>
          <p:cNvSpPr/>
          <p:nvPr/>
        </p:nvSpPr>
        <p:spPr>
          <a:xfrm>
            <a:off x="3554700" y="2961825"/>
            <a:ext cx="1024025" cy="586775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Controller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30"/>
          <p:cNvSpPr/>
          <p:nvPr/>
        </p:nvSpPr>
        <p:spPr>
          <a:xfrm>
            <a:off x="2259300" y="2961825"/>
            <a:ext cx="1024025" cy="586775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3" name="Google Shape;473;p30"/>
          <p:cNvCxnSpPr/>
          <p:nvPr/>
        </p:nvCxnSpPr>
        <p:spPr>
          <a:xfrm flipH="1">
            <a:off x="2393000" y="2090400"/>
            <a:ext cx="18300" cy="86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74" name="Google Shape;474;p30"/>
          <p:cNvCxnSpPr/>
          <p:nvPr/>
        </p:nvCxnSpPr>
        <p:spPr>
          <a:xfrm flipH="1">
            <a:off x="3080475" y="2090400"/>
            <a:ext cx="9300" cy="85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75" name="Google Shape;475;p30"/>
          <p:cNvCxnSpPr>
            <a:stCxn id="472" idx="3"/>
            <a:endCxn id="471" idx="1"/>
          </p:cNvCxnSpPr>
          <p:nvPr/>
        </p:nvCxnSpPr>
        <p:spPr>
          <a:xfrm>
            <a:off x="3283325" y="3255213"/>
            <a:ext cx="271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76" name="Google Shape;476;p30"/>
          <p:cNvCxnSpPr>
            <a:stCxn id="471" idx="3"/>
            <a:endCxn id="469" idx="1"/>
          </p:cNvCxnSpPr>
          <p:nvPr/>
        </p:nvCxnSpPr>
        <p:spPr>
          <a:xfrm>
            <a:off x="4578725" y="3255213"/>
            <a:ext cx="271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31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31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31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31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31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Solar panel 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487" name="Google Shape;487;p31"/>
          <p:cNvSpPr txBox="1"/>
          <p:nvPr>
            <p:ph idx="1" type="body"/>
          </p:nvPr>
        </p:nvSpPr>
        <p:spPr>
          <a:xfrm>
            <a:off x="1028699" y="1738648"/>
            <a:ext cx="72930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7620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/>
          </a:p>
        </p:txBody>
      </p:sp>
      <p:sp>
        <p:nvSpPr>
          <p:cNvPr id="488" name="Google Shape;488;p31"/>
          <p:cNvSpPr txBox="1"/>
          <p:nvPr/>
        </p:nvSpPr>
        <p:spPr>
          <a:xfrm>
            <a:off x="4520975" y="2561550"/>
            <a:ext cx="587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700" y="1510050"/>
            <a:ext cx="2721425" cy="29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4275" y="1557338"/>
            <a:ext cx="4591050" cy="294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32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32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32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32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32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Batteries 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501" name="Google Shape;501;p32"/>
          <p:cNvSpPr txBox="1"/>
          <p:nvPr/>
        </p:nvSpPr>
        <p:spPr>
          <a:xfrm>
            <a:off x="4520975" y="2561550"/>
            <a:ext cx="587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2" name="Google Shape;502;p32"/>
          <p:cNvPicPr preferRelativeResize="0"/>
          <p:nvPr/>
        </p:nvPicPr>
        <p:blipFill rotWithShape="1">
          <a:blip r:embed="rId3">
            <a:alphaModFix/>
          </a:blip>
          <a:srcRect b="6155" l="1810" r="-1810" t="-25931"/>
          <a:stretch/>
        </p:blipFill>
        <p:spPr>
          <a:xfrm>
            <a:off x="539675" y="1677825"/>
            <a:ext cx="2791325" cy="28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2"/>
          <p:cNvPicPr preferRelativeResize="0"/>
          <p:nvPr/>
        </p:nvPicPr>
        <p:blipFill rotWithShape="1">
          <a:blip r:embed="rId4">
            <a:alphaModFix/>
          </a:blip>
          <a:srcRect b="0" l="0" r="0" t="5997"/>
          <a:stretch/>
        </p:blipFill>
        <p:spPr>
          <a:xfrm>
            <a:off x="3331000" y="1847450"/>
            <a:ext cx="5119701" cy="2657825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32"/>
          <p:cNvSpPr txBox="1"/>
          <p:nvPr/>
        </p:nvSpPr>
        <p:spPr>
          <a:xfrm>
            <a:off x="3331000" y="1447250"/>
            <a:ext cx="319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Specification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33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33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33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33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33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Battery Charging Stages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515" name="Google Shape;515;p33"/>
          <p:cNvSpPr txBox="1"/>
          <p:nvPr>
            <p:ph idx="1" type="body"/>
          </p:nvPr>
        </p:nvSpPr>
        <p:spPr>
          <a:xfrm>
            <a:off x="1028699" y="1738648"/>
            <a:ext cx="72930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7620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/>
          </a:p>
        </p:txBody>
      </p:sp>
      <p:pic>
        <p:nvPicPr>
          <p:cNvPr id="516" name="Google Shape;51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825" y="1243625"/>
            <a:ext cx="8630351" cy="37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4"/>
          <p:cNvSpPr/>
          <p:nvPr/>
        </p:nvSpPr>
        <p:spPr>
          <a:xfrm>
            <a:off x="0" y="15240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34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34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34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34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34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Buck Converter Testing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527" name="Google Shape;527;p34"/>
          <p:cNvSpPr txBox="1"/>
          <p:nvPr>
            <p:ph idx="1" type="body"/>
          </p:nvPr>
        </p:nvSpPr>
        <p:spPr>
          <a:xfrm>
            <a:off x="1028699" y="1738648"/>
            <a:ext cx="72930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7620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/>
          </a:p>
        </p:txBody>
      </p:sp>
      <p:graphicFrame>
        <p:nvGraphicFramePr>
          <p:cNvPr id="528" name="Google Shape;528;p34"/>
          <p:cNvGraphicFramePr/>
          <p:nvPr/>
        </p:nvGraphicFramePr>
        <p:xfrm>
          <a:off x="60864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{CFE281F8-8C20-4527-B344-21B784E2FC99}</a:tableStyleId>
              </a:tblPr>
              <a:tblGrid>
                <a:gridCol w="1052550"/>
                <a:gridCol w="10525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Inductor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50uH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Capacitor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470uF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/>
                        <a:t>Diode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15A, 45V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29" name="Google Shape;52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3325" y="1740675"/>
            <a:ext cx="2251976" cy="14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7000" y="1740350"/>
            <a:ext cx="2803075" cy="14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4"/>
          <p:cNvPicPr preferRelativeResize="0"/>
          <p:nvPr/>
        </p:nvPicPr>
        <p:blipFill rotWithShape="1">
          <a:blip r:embed="rId5">
            <a:alphaModFix/>
          </a:blip>
          <a:srcRect b="19613" l="0" r="0" t="0"/>
          <a:stretch/>
        </p:blipFill>
        <p:spPr>
          <a:xfrm>
            <a:off x="993325" y="3188875"/>
            <a:ext cx="2251976" cy="14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26225" y="3158225"/>
            <a:ext cx="2803075" cy="147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35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35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35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35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35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Switching Circuit Tested for 20kHz 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543" name="Google Shape;543;p35"/>
          <p:cNvSpPr txBox="1"/>
          <p:nvPr>
            <p:ph idx="1" type="body"/>
          </p:nvPr>
        </p:nvSpPr>
        <p:spPr>
          <a:xfrm>
            <a:off x="1028699" y="1738648"/>
            <a:ext cx="72930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7620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/>
          </a:p>
        </p:txBody>
      </p:sp>
      <p:graphicFrame>
        <p:nvGraphicFramePr>
          <p:cNvPr id="544" name="Google Shape;544;p35"/>
          <p:cNvGraphicFramePr/>
          <p:nvPr/>
        </p:nvGraphicFramePr>
        <p:xfrm>
          <a:off x="6228950" y="1809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{CFE281F8-8C20-4527-B344-21B784E2FC99}</a:tableStyleId>
              </a:tblPr>
              <a:tblGrid>
                <a:gridCol w="981275"/>
                <a:gridCol w="9812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Mosfet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IRZ44N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Driver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IR2104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45" name="Google Shape;54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2025" y="1738650"/>
            <a:ext cx="5076176" cy="27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36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36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36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36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36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chemeClr val="lt1"/>
                </a:solidFill>
              </a:rPr>
              <a:t>Switching Circuit Tested for 20kHz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556" name="Google Shape;556;p36"/>
          <p:cNvSpPr txBox="1"/>
          <p:nvPr>
            <p:ph idx="1" type="body"/>
          </p:nvPr>
        </p:nvSpPr>
        <p:spPr>
          <a:xfrm>
            <a:off x="1028699" y="1738648"/>
            <a:ext cx="72930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7620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/>
          </a:p>
        </p:txBody>
      </p:sp>
      <p:pic>
        <p:nvPicPr>
          <p:cNvPr id="557" name="Google Shape;55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100" y="1738650"/>
            <a:ext cx="2666175" cy="276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66275" y="1738650"/>
            <a:ext cx="2493824" cy="27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60100" y="1738650"/>
            <a:ext cx="2850775" cy="27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37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37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37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37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37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Charging Battery Using PWM of PIC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570" name="Google Shape;570;p37"/>
          <p:cNvSpPr txBox="1"/>
          <p:nvPr>
            <p:ph idx="1" type="body"/>
          </p:nvPr>
        </p:nvSpPr>
        <p:spPr>
          <a:xfrm>
            <a:off x="1202424" y="2571748"/>
            <a:ext cx="72930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7620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500"/>
              <a:buNone/>
            </a:pPr>
            <a:r>
              <a:rPr lang="en" sz="1500"/>
              <a:t> </a:t>
            </a:r>
            <a:endParaRPr sz="1500"/>
          </a:p>
        </p:txBody>
      </p:sp>
      <p:graphicFrame>
        <p:nvGraphicFramePr>
          <p:cNvPr id="571" name="Google Shape;571;p37"/>
          <p:cNvGraphicFramePr/>
          <p:nvPr/>
        </p:nvGraphicFramePr>
        <p:xfrm>
          <a:off x="6019925" y="1738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{CFE281F8-8C20-4527-B344-21B784E2FC99}</a:tableStyleId>
              </a:tblPr>
              <a:tblGrid>
                <a:gridCol w="23017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PIC18F14Q40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72" name="Google Shape;57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475" y="1738650"/>
            <a:ext cx="5029325" cy="274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9925" y="2752475"/>
            <a:ext cx="2301775" cy="1726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4"/>
          <p:cNvSpPr/>
          <p:nvPr/>
        </p:nvSpPr>
        <p:spPr>
          <a:xfrm flipH="1">
            <a:off x="2" y="0"/>
            <a:ext cx="9143998" cy="1181966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100000">
                <a:srgbClr val="2F5496"/>
              </a:gs>
            </a:gsLst>
            <a:lin ang="8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"/>
          <p:cNvSpPr/>
          <p:nvPr/>
        </p:nvSpPr>
        <p:spPr>
          <a:xfrm flipH="1" rot="10800000">
            <a:off x="6096643" y="0"/>
            <a:ext cx="3047357" cy="1182309"/>
          </a:xfrm>
          <a:prstGeom prst="rect">
            <a:avLst/>
          </a:prstGeom>
          <a:gradFill>
            <a:gsLst>
              <a:gs pos="0">
                <a:srgbClr val="1F3864">
                  <a:alpha val="67450"/>
                </a:srgbClr>
              </a:gs>
              <a:gs pos="19000">
                <a:srgbClr val="1F3864">
                  <a:alpha val="67450"/>
                </a:srgbClr>
              </a:gs>
              <a:gs pos="100000">
                <a:srgbClr val="4472C4">
                  <a:alpha val="78431"/>
                </a:srgbClr>
              </a:gs>
            </a:gsLst>
            <a:lin ang="19199999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"/>
          <p:cNvSpPr/>
          <p:nvPr/>
        </p:nvSpPr>
        <p:spPr>
          <a:xfrm rot="5400000">
            <a:off x="3980833" y="-3980833"/>
            <a:ext cx="1182334" cy="9144001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3000">
                <a:srgbClr val="4472C4">
                  <a:alpha val="0"/>
                </a:srgbClr>
              </a:gs>
              <a:gs pos="99000">
                <a:srgbClr val="000000">
                  <a:alpha val="73333"/>
                </a:srgbClr>
              </a:gs>
              <a:gs pos="100000">
                <a:srgbClr val="000000">
                  <a:alpha val="73333"/>
                </a:srgbClr>
              </a:gs>
            </a:gsLst>
            <a:lin ang="20399999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"/>
          <p:cNvSpPr txBox="1"/>
          <p:nvPr>
            <p:ph type="title"/>
          </p:nvPr>
        </p:nvSpPr>
        <p:spPr>
          <a:xfrm>
            <a:off x="1028698" y="261649"/>
            <a:ext cx="7533017" cy="658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Motivation 	</a:t>
            </a:r>
            <a:endParaRPr sz="1100"/>
          </a:p>
        </p:txBody>
      </p:sp>
      <p:grpSp>
        <p:nvGrpSpPr>
          <p:cNvPr id="104" name="Google Shape;104;p4"/>
          <p:cNvGrpSpPr/>
          <p:nvPr/>
        </p:nvGrpSpPr>
        <p:grpSpPr>
          <a:xfrm>
            <a:off x="767363" y="1943336"/>
            <a:ext cx="8055703" cy="2463750"/>
            <a:chOff x="93445" y="453902"/>
            <a:chExt cx="10740938" cy="3285000"/>
          </a:xfrm>
        </p:grpSpPr>
        <p:sp>
          <p:nvSpPr>
            <p:cNvPr id="105" name="Google Shape;105;p4"/>
            <p:cNvSpPr/>
            <p:nvPr/>
          </p:nvSpPr>
          <p:spPr>
            <a:xfrm>
              <a:off x="718664" y="453902"/>
              <a:ext cx="1955812" cy="1955812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135476" y="870714"/>
              <a:ext cx="1122187" cy="112218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93445" y="3018902"/>
              <a:ext cx="32062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 txBox="1"/>
            <p:nvPr/>
          </p:nvSpPr>
          <p:spPr>
            <a:xfrm>
              <a:off x="93445" y="3018902"/>
              <a:ext cx="32062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b="0" i="0" lang="en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EASE OF MOBILITY ON MOST TERRAINS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4486008" y="453902"/>
              <a:ext cx="1955812" cy="1955812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4902820" y="870714"/>
              <a:ext cx="1122187" cy="112218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860789" y="3018902"/>
              <a:ext cx="32062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 txBox="1"/>
            <p:nvPr/>
          </p:nvSpPr>
          <p:spPr>
            <a:xfrm>
              <a:off x="3860789" y="3018902"/>
              <a:ext cx="32062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b="0" i="0" lang="en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KEEPS YOUR DRINKS COOLER FOR LONGER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8253352" y="453902"/>
              <a:ext cx="1955812" cy="1955812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8670164" y="870714"/>
              <a:ext cx="1122187" cy="112218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628133" y="3018902"/>
              <a:ext cx="32062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 txBox="1"/>
            <p:nvPr/>
          </p:nvSpPr>
          <p:spPr>
            <a:xfrm>
              <a:off x="7628133" y="3018902"/>
              <a:ext cx="32062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b="0" i="0" lang="en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LESS STRESS WHILE HAVING FUN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7" name="Google Shape;11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85200" y="45847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38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38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38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38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38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In progress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584" name="Google Shape;584;p38"/>
          <p:cNvSpPr txBox="1"/>
          <p:nvPr>
            <p:ph idx="1" type="body"/>
          </p:nvPr>
        </p:nvSpPr>
        <p:spPr>
          <a:xfrm>
            <a:off x="1028699" y="1738648"/>
            <a:ext cx="72930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PWM from pic was not giving us desired output, so we are also thinking to use nodemcu esp32 as a controller since they have fast time response.</a:t>
            </a:r>
            <a:endParaRPr sz="1500"/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Currently working on display and sensors reading part. After that actual algorithm will be implemented in controller.</a:t>
            </a:r>
            <a:endParaRPr sz="15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39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39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39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39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39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Complete Circuit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595" name="Google Shape;595;p39"/>
          <p:cNvSpPr txBox="1"/>
          <p:nvPr>
            <p:ph idx="1" type="body"/>
          </p:nvPr>
        </p:nvSpPr>
        <p:spPr>
          <a:xfrm>
            <a:off x="6400800" y="3506999"/>
            <a:ext cx="2506200" cy="131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en" sz="1500"/>
              <a:t> </a:t>
            </a:r>
            <a:endParaRPr sz="1500"/>
          </a:p>
        </p:txBody>
      </p:sp>
      <p:pic>
        <p:nvPicPr>
          <p:cNvPr id="596" name="Google Shape;59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468550"/>
            <a:ext cx="5599675" cy="32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39"/>
          <p:cNvSpPr txBox="1"/>
          <p:nvPr/>
        </p:nvSpPr>
        <p:spPr>
          <a:xfrm>
            <a:off x="6086400" y="1512800"/>
            <a:ext cx="5280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PIC18F14Q40 is not available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simulation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Various parts have been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modified based on hardware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testing e.g buck, mosfet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switch etc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40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40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40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40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40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PCB (Solar Charging Circuit)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608" name="Google Shape;608;p40"/>
          <p:cNvSpPr txBox="1"/>
          <p:nvPr>
            <p:ph idx="1" type="body"/>
          </p:nvPr>
        </p:nvSpPr>
        <p:spPr>
          <a:xfrm>
            <a:off x="1028699" y="1738648"/>
            <a:ext cx="72930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 sz="1500"/>
          </a:p>
        </p:txBody>
      </p:sp>
      <p:pic>
        <p:nvPicPr>
          <p:cNvPr id="609" name="Google Shape;60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700" y="1742625"/>
            <a:ext cx="7293001" cy="275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41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41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41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41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41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Voltage Regulator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620" name="Google Shape;620;p41"/>
          <p:cNvSpPr txBox="1"/>
          <p:nvPr>
            <p:ph idx="1" type="body"/>
          </p:nvPr>
        </p:nvSpPr>
        <p:spPr>
          <a:xfrm>
            <a:off x="94475" y="3726075"/>
            <a:ext cx="54480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Buck regulator to step down 12V to 5V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Simple and high-efficiency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Thermal Shutdown and Current Limit Protection</a:t>
            </a:r>
            <a:endParaRPr sz="1500"/>
          </a:p>
        </p:txBody>
      </p:sp>
      <p:pic>
        <p:nvPicPr>
          <p:cNvPr id="621" name="Google Shape;62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3825" y="1369975"/>
            <a:ext cx="3114324" cy="31310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22" name="Google Shape;622;p41"/>
          <p:cNvGraphicFramePr/>
          <p:nvPr/>
        </p:nvGraphicFramePr>
        <p:xfrm>
          <a:off x="503875" y="135364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{CFE281F8-8C20-4527-B344-21B784E2FC99}</a:tableStyleId>
              </a:tblPr>
              <a:tblGrid>
                <a:gridCol w="1874225"/>
                <a:gridCol w="1904575"/>
              </a:tblGrid>
              <a:tr h="397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Series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LM2576 (Adjustable)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419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Manufacturer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Onsemi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429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Input Voltage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7 - 40 V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96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Output Voltage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1.23 - 37 V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61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Output Current (max)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3 A 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97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Frequency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52 kHz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42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42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42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42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42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Voltage Regulator Schematic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633" name="Google Shape;633;p42"/>
          <p:cNvSpPr txBox="1"/>
          <p:nvPr>
            <p:ph idx="1" type="body"/>
          </p:nvPr>
        </p:nvSpPr>
        <p:spPr>
          <a:xfrm>
            <a:off x="1028699" y="1738648"/>
            <a:ext cx="72930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7620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/>
          </a:p>
        </p:txBody>
      </p:sp>
      <p:pic>
        <p:nvPicPr>
          <p:cNvPr id="634" name="Google Shape;634;p42"/>
          <p:cNvPicPr preferRelativeResize="0"/>
          <p:nvPr/>
        </p:nvPicPr>
        <p:blipFill rotWithShape="1">
          <a:blip r:embed="rId3">
            <a:alphaModFix/>
          </a:blip>
          <a:srcRect b="0" l="699" r="582" t="1874"/>
          <a:stretch/>
        </p:blipFill>
        <p:spPr>
          <a:xfrm>
            <a:off x="58763" y="1511550"/>
            <a:ext cx="9026474" cy="346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450" y="3521025"/>
            <a:ext cx="1848400" cy="1517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43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43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43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43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Circuit Testing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646" name="Google Shape;64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9950" y="2082087"/>
            <a:ext cx="5510926" cy="1836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7" name="Google Shape;647;p43"/>
          <p:cNvCxnSpPr/>
          <p:nvPr/>
        </p:nvCxnSpPr>
        <p:spPr>
          <a:xfrm flipH="1">
            <a:off x="4681625" y="3002125"/>
            <a:ext cx="10500" cy="13962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48" name="Google Shape;648;p43"/>
          <p:cNvSpPr txBox="1"/>
          <p:nvPr/>
        </p:nvSpPr>
        <p:spPr>
          <a:xfrm>
            <a:off x="4482200" y="4398300"/>
            <a:ext cx="64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9" name="Google Shape;649;p43"/>
          <p:cNvCxnSpPr/>
          <p:nvPr/>
        </p:nvCxnSpPr>
        <p:spPr>
          <a:xfrm flipH="1">
            <a:off x="8035600" y="3307825"/>
            <a:ext cx="10500" cy="13962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50" name="Google Shape;650;p43"/>
          <p:cNvSpPr txBox="1"/>
          <p:nvPr/>
        </p:nvSpPr>
        <p:spPr>
          <a:xfrm>
            <a:off x="7731175" y="4704025"/>
            <a:ext cx="79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1" name="Google Shape;65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226" y="1894625"/>
            <a:ext cx="3194674" cy="280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44"/>
          <p:cNvSpPr/>
          <p:nvPr/>
        </p:nvSpPr>
        <p:spPr>
          <a:xfrm flipH="1">
            <a:off x="0" y="-2"/>
            <a:ext cx="9144000" cy="51435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660013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44"/>
          <p:cNvSpPr/>
          <p:nvPr/>
        </p:nvSpPr>
        <p:spPr>
          <a:xfrm flipH="1">
            <a:off x="360596" y="0"/>
            <a:ext cx="5746500" cy="5143500"/>
          </a:xfrm>
          <a:prstGeom prst="rect">
            <a:avLst/>
          </a:prstGeom>
          <a:gradFill>
            <a:gsLst>
              <a:gs pos="0">
                <a:srgbClr val="2F5496">
                  <a:alpha val="44313"/>
                </a:srgbClr>
              </a:gs>
              <a:gs pos="100000">
                <a:srgbClr val="000000">
                  <a:alpha val="28235"/>
                </a:srgbClr>
              </a:gs>
            </a:gsLst>
            <a:lin ang="1200014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44"/>
          <p:cNvSpPr/>
          <p:nvPr/>
        </p:nvSpPr>
        <p:spPr>
          <a:xfrm flipH="1" rot="10800000">
            <a:off x="360647" y="-54"/>
            <a:ext cx="8783400" cy="48078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100000">
                <a:srgbClr val="000000">
                  <a:alpha val="40392"/>
                </a:srgbClr>
              </a:gs>
            </a:gsLst>
            <a:lin ang="1800004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44"/>
          <p:cNvSpPr txBox="1"/>
          <p:nvPr>
            <p:ph idx="1" type="subTitle"/>
          </p:nvPr>
        </p:nvSpPr>
        <p:spPr>
          <a:xfrm>
            <a:off x="1503900" y="1970850"/>
            <a:ext cx="6136200" cy="120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640000" dist="180975">
              <a:srgbClr val="000000">
                <a:alpha val="48627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lang="en" sz="3900">
                <a:solidFill>
                  <a:schemeClr val="lt1"/>
                </a:solidFill>
              </a:rPr>
              <a:t>Administrative Content</a:t>
            </a:r>
            <a:endParaRPr b="1" sz="3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t/>
            </a:r>
            <a:endParaRPr sz="60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45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45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45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45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45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Milestone Chart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671" name="Google Shape;671;p45"/>
          <p:cNvPicPr preferRelativeResize="0"/>
          <p:nvPr/>
        </p:nvPicPr>
        <p:blipFill rotWithShape="1">
          <a:blip r:embed="rId3">
            <a:alphaModFix/>
          </a:blip>
          <a:srcRect b="1626" l="1674" r="1529" t="2089"/>
          <a:stretch/>
        </p:blipFill>
        <p:spPr>
          <a:xfrm>
            <a:off x="1401925" y="1193050"/>
            <a:ext cx="6340150" cy="380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46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46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46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46"/>
          <p:cNvSpPr/>
          <p:nvPr/>
        </p:nvSpPr>
        <p:spPr>
          <a:xfrm>
            <a:off x="339888" y="9399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46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Bill of Goods</a:t>
            </a:r>
            <a:endParaRPr sz="3000">
              <a:solidFill>
                <a:srgbClr val="FFFFFF"/>
              </a:solidFill>
            </a:endParaRPr>
          </a:p>
        </p:txBody>
      </p:sp>
      <p:graphicFrame>
        <p:nvGraphicFramePr>
          <p:cNvPr id="682" name="Google Shape;682;p46"/>
          <p:cNvGraphicFramePr/>
          <p:nvPr/>
        </p:nvGraphicFramePr>
        <p:xfrm>
          <a:off x="0" y="11931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{CFE281F8-8C20-4527-B344-21B784E2FC99}</a:tableStyleId>
              </a:tblPr>
              <a:tblGrid>
                <a:gridCol w="1784275"/>
                <a:gridCol w="648625"/>
                <a:gridCol w="2022000"/>
              </a:tblGrid>
              <a:tr h="257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Component</a:t>
                      </a:r>
                      <a:endParaRPr b="1" sz="1400" u="none" cap="none" strike="noStrike"/>
                    </a:p>
                  </a:txBody>
                  <a:tcPr marT="0" marB="0" marR="91425" marL="91425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Qty</a:t>
                      </a:r>
                      <a:endParaRPr b="1" sz="1400" u="none" cap="none" strike="noStrike"/>
                    </a:p>
                  </a:txBody>
                  <a:tcPr marT="0" marB="0" marR="91425" marL="91425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Cost</a:t>
                      </a:r>
                      <a:endParaRPr b="1" sz="1400" u="none" cap="none" strike="noStrike"/>
                    </a:p>
                  </a:txBody>
                  <a:tcPr marT="0" marB="0" marR="91425" marL="91425" anchor="ctr">
                    <a:solidFill>
                      <a:srgbClr val="3D85C6"/>
                    </a:solidFill>
                  </a:tcPr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Solar Panel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$55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Battery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$22.09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PCB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??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MCU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$1.08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Motor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$28.16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Peltier Device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$7.95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Small Heatsink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$10.99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Large Heatsink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$10.39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Small fan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$5.95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Big fan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$10.99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</a:tbl>
          </a:graphicData>
        </a:graphic>
      </p:graphicFrame>
      <p:graphicFrame>
        <p:nvGraphicFramePr>
          <p:cNvPr id="683" name="Google Shape;683;p46"/>
          <p:cNvGraphicFramePr/>
          <p:nvPr/>
        </p:nvGraphicFramePr>
        <p:xfrm>
          <a:off x="4454900" y="11931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{CFE281F8-8C20-4527-B344-21B784E2FC99}</a:tableStyleId>
              </a:tblPr>
              <a:tblGrid>
                <a:gridCol w="1784275"/>
                <a:gridCol w="648625"/>
                <a:gridCol w="2022000"/>
              </a:tblGrid>
              <a:tr h="257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Component</a:t>
                      </a:r>
                      <a:endParaRPr b="1" sz="1400" u="none" cap="none" strike="noStrike"/>
                    </a:p>
                  </a:txBody>
                  <a:tcPr marT="0" marB="0" marR="91425" marL="91425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Qty</a:t>
                      </a:r>
                      <a:endParaRPr b="1" sz="1400" u="none" cap="none" strike="noStrike"/>
                    </a:p>
                  </a:txBody>
                  <a:tcPr marT="0" marB="0" marR="91425" marL="91425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Cost</a:t>
                      </a:r>
                      <a:endParaRPr b="1" sz="1400" u="none" cap="none" strike="noStrike"/>
                    </a:p>
                  </a:txBody>
                  <a:tcPr marT="0" marB="0" marR="91425" marL="91425" anchor="ctr">
                    <a:solidFill>
                      <a:srgbClr val="3D85C6"/>
                    </a:solidFill>
                  </a:tcPr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Cart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$139.99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Thermostat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$9.99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Arduino Board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$14.90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Cooler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$40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So far the total is 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$408.71</a:t>
                      </a:r>
                      <a:endParaRPr sz="1400" u="none" cap="none" strike="noStrike"/>
                    </a:p>
                  </a:txBody>
                  <a:tcPr marT="0" marB="0" marR="91425" marL="91425" anchor="ctr"/>
                </a:tc>
              </a:tr>
              <a:tr h="3155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Total so far:</a:t>
                      </a:r>
                      <a:endParaRPr b="1" sz="1400" u="none" cap="none" strike="noStrike"/>
                    </a:p>
                  </a:txBody>
                  <a:tcPr marT="0" marB="0" marR="91425" marL="91425" anchor="ctr">
                    <a:solidFill>
                      <a:srgbClr val="E69138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Add total here!</a:t>
                      </a:r>
                      <a:endParaRPr b="1" sz="1400" u="none" cap="none" strike="noStrike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4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47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47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47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47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47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Financing	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694" name="Google Shape;694;p47"/>
          <p:cNvSpPr txBox="1"/>
          <p:nvPr>
            <p:ph idx="1" type="body"/>
          </p:nvPr>
        </p:nvSpPr>
        <p:spPr>
          <a:xfrm>
            <a:off x="1028699" y="1738648"/>
            <a:ext cx="72930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7620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1500"/>
              <a:t>This project has no sponsors and is entirely funded by the M.A.C team…. :(</a:t>
            </a:r>
            <a:endParaRPr sz="1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5"/>
          <p:cNvSpPr/>
          <p:nvPr/>
        </p:nvSpPr>
        <p:spPr>
          <a:xfrm flipH="1">
            <a:off x="0" y="-1"/>
            <a:ext cx="9143998" cy="1193056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/>
          <p:nvPr/>
        </p:nvSpPr>
        <p:spPr>
          <a:xfrm flipH="1" rot="10800000">
            <a:off x="-2" y="0"/>
            <a:ext cx="6086479" cy="1193056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001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/>
          <p:nvPr/>
        </p:nvSpPr>
        <p:spPr>
          <a:xfrm flipH="1">
            <a:off x="6086474" y="-1"/>
            <a:ext cx="3057524" cy="1193056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344513" y="-1"/>
            <a:ext cx="8799484" cy="11980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8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5"/>
          <p:cNvSpPr txBox="1"/>
          <p:nvPr>
            <p:ph type="title"/>
          </p:nvPr>
        </p:nvSpPr>
        <p:spPr>
          <a:xfrm>
            <a:off x="1025100" y="-547530"/>
            <a:ext cx="7677600" cy="13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br>
              <a:rPr lang="en" sz="3000"/>
            </a:br>
            <a:br>
              <a:rPr lang="en" sz="3000"/>
            </a:br>
            <a:r>
              <a:rPr lang="en" sz="3000">
                <a:solidFill>
                  <a:srgbClr val="FFFFFF"/>
                </a:solidFill>
              </a:rPr>
              <a:t>Goals and Objectives </a:t>
            </a:r>
            <a:endParaRPr sz="1100"/>
          </a:p>
        </p:txBody>
      </p:sp>
      <p:sp>
        <p:nvSpPr>
          <p:cNvPr id="128" name="Google Shape;128;p5"/>
          <p:cNvSpPr txBox="1"/>
          <p:nvPr>
            <p:ph idx="1" type="body"/>
          </p:nvPr>
        </p:nvSpPr>
        <p:spPr>
          <a:xfrm>
            <a:off x="424059" y="1433451"/>
            <a:ext cx="72930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/>
              <a:t>Research and Development.</a:t>
            </a:r>
            <a:endParaRPr sz="1500"/>
          </a:p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/>
              <a:t>Four major component mobile cooling system. </a:t>
            </a:r>
            <a:endParaRPr sz="1500"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/>
              <a:t>Motor assisted cart</a:t>
            </a:r>
            <a:endParaRPr sz="1500"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/>
              <a:t>Solar Charging</a:t>
            </a:r>
            <a:endParaRPr sz="1500"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/>
              <a:t>Peltier Cooling Device</a:t>
            </a:r>
            <a:endParaRPr sz="1500"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Power distribution </a:t>
            </a:r>
            <a:endParaRPr sz="1500"/>
          </a:p>
          <a:p>
            <a:pPr indent="-76200" lvl="0" marL="17780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/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5200" y="45847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48"/>
          <p:cNvSpPr/>
          <p:nvPr/>
        </p:nvSpPr>
        <p:spPr>
          <a:xfrm flipH="1">
            <a:off x="0" y="-2"/>
            <a:ext cx="9144000" cy="51435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660013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48"/>
          <p:cNvSpPr/>
          <p:nvPr/>
        </p:nvSpPr>
        <p:spPr>
          <a:xfrm flipH="1">
            <a:off x="360596" y="0"/>
            <a:ext cx="5746500" cy="5143500"/>
          </a:xfrm>
          <a:prstGeom prst="rect">
            <a:avLst/>
          </a:prstGeom>
          <a:gradFill>
            <a:gsLst>
              <a:gs pos="0">
                <a:srgbClr val="2F5496">
                  <a:alpha val="44313"/>
                </a:srgbClr>
              </a:gs>
              <a:gs pos="100000">
                <a:srgbClr val="000000">
                  <a:alpha val="28235"/>
                </a:srgbClr>
              </a:gs>
            </a:gsLst>
            <a:lin ang="1200014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48"/>
          <p:cNvSpPr/>
          <p:nvPr/>
        </p:nvSpPr>
        <p:spPr>
          <a:xfrm flipH="1" rot="10800000">
            <a:off x="360647" y="-54"/>
            <a:ext cx="8783400" cy="48078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100000">
                <a:srgbClr val="000000">
                  <a:alpha val="40392"/>
                </a:srgbClr>
              </a:gs>
            </a:gsLst>
            <a:lin ang="1800004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48"/>
          <p:cNvSpPr txBox="1"/>
          <p:nvPr>
            <p:ph idx="1" type="subTitle"/>
          </p:nvPr>
        </p:nvSpPr>
        <p:spPr>
          <a:xfrm>
            <a:off x="1503900" y="1970850"/>
            <a:ext cx="6136200" cy="120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640000" dist="180975">
              <a:srgbClr val="000000">
                <a:alpha val="48627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lang="en" sz="6000">
                <a:solidFill>
                  <a:schemeClr val="lt1"/>
                </a:solidFill>
              </a:rPr>
              <a:t>Questions?</a:t>
            </a:r>
            <a:endParaRPr b="1" sz="6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t/>
            </a:r>
            <a:endParaRPr sz="6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6"/>
          <p:cNvSpPr/>
          <p:nvPr/>
        </p:nvSpPr>
        <p:spPr>
          <a:xfrm flipH="1">
            <a:off x="2" y="0"/>
            <a:ext cx="9143998" cy="1181966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100000">
                <a:srgbClr val="2F5496"/>
              </a:gs>
            </a:gsLst>
            <a:lin ang="8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6"/>
          <p:cNvSpPr/>
          <p:nvPr/>
        </p:nvSpPr>
        <p:spPr>
          <a:xfrm flipH="1" rot="10800000">
            <a:off x="6096643" y="0"/>
            <a:ext cx="3047357" cy="1182309"/>
          </a:xfrm>
          <a:prstGeom prst="rect">
            <a:avLst/>
          </a:prstGeom>
          <a:gradFill>
            <a:gsLst>
              <a:gs pos="0">
                <a:srgbClr val="1F3864">
                  <a:alpha val="67450"/>
                </a:srgbClr>
              </a:gs>
              <a:gs pos="19000">
                <a:srgbClr val="1F3864">
                  <a:alpha val="67450"/>
                </a:srgbClr>
              </a:gs>
              <a:gs pos="100000">
                <a:srgbClr val="4472C4">
                  <a:alpha val="78431"/>
                </a:srgbClr>
              </a:gs>
            </a:gsLst>
            <a:lin ang="19199999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6"/>
          <p:cNvSpPr/>
          <p:nvPr/>
        </p:nvSpPr>
        <p:spPr>
          <a:xfrm rot="5400000">
            <a:off x="3980833" y="-3980833"/>
            <a:ext cx="1182334" cy="9144001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3000">
                <a:srgbClr val="4472C4">
                  <a:alpha val="0"/>
                </a:srgbClr>
              </a:gs>
              <a:gs pos="99000">
                <a:srgbClr val="000000">
                  <a:alpha val="73333"/>
                </a:srgbClr>
              </a:gs>
              <a:gs pos="100000">
                <a:srgbClr val="000000">
                  <a:alpha val="73333"/>
                </a:srgbClr>
              </a:gs>
            </a:gsLst>
            <a:lin ang="20399999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6"/>
          <p:cNvSpPr txBox="1"/>
          <p:nvPr>
            <p:ph type="title"/>
          </p:nvPr>
        </p:nvSpPr>
        <p:spPr>
          <a:xfrm>
            <a:off x="1028698" y="261649"/>
            <a:ext cx="7533017" cy="658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en" sz="3000">
                <a:solidFill>
                  <a:srgbClr val="FFFFFF"/>
                </a:solidFill>
              </a:rPr>
              <a:t>Specifications</a:t>
            </a:r>
            <a:endParaRPr sz="1100"/>
          </a:p>
        </p:txBody>
      </p:sp>
      <p:graphicFrame>
        <p:nvGraphicFramePr>
          <p:cNvPr id="139" name="Google Shape;139;p6"/>
          <p:cNvGraphicFramePr/>
          <p:nvPr/>
        </p:nvGraphicFramePr>
        <p:xfrm>
          <a:off x="483042" y="187077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{C6C19AB0-DC43-4CEF-8F2F-DF01B1E1818B}</a:tableStyleId>
              </a:tblPr>
              <a:tblGrid>
                <a:gridCol w="2731950"/>
                <a:gridCol w="2731950"/>
                <a:gridCol w="2731950"/>
              </a:tblGrid>
              <a:tr h="31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Component</a:t>
                      </a:r>
                      <a:endParaRPr sz="1100" u="none" cap="none" strike="noStrike"/>
                    </a:p>
                  </a:txBody>
                  <a:tcPr marT="35625" marB="35625" marR="71275" marL="7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Parameter</a:t>
                      </a:r>
                      <a:endParaRPr sz="1100" u="none" cap="none" strike="noStrike"/>
                    </a:p>
                  </a:txBody>
                  <a:tcPr marT="35625" marB="35625" marR="71275" marL="7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Design Specification</a:t>
                      </a:r>
                      <a:endParaRPr sz="1100" u="none" cap="none" strike="noStrike"/>
                    </a:p>
                  </a:txBody>
                  <a:tcPr marT="35625" marB="35625" marR="71275" marL="71275"/>
                </a:tc>
              </a:tr>
              <a:tr h="31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Battery x2</a:t>
                      </a:r>
                      <a:endParaRPr sz="1100" u="none" cap="none" strike="noStrike"/>
                    </a:p>
                  </a:txBody>
                  <a:tcPr marT="35625" marB="35625" marR="71275" marL="7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Discharge Time</a:t>
                      </a:r>
                      <a:endParaRPr sz="1100" u="none" cap="none" strike="noStrike"/>
                    </a:p>
                  </a:txBody>
                  <a:tcPr marT="35625" marB="35625" marR="71275" marL="7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 hours</a:t>
                      </a:r>
                      <a:endParaRPr sz="1400" u="none" cap="none" strike="noStrike"/>
                    </a:p>
                  </a:txBody>
                  <a:tcPr marT="35625" marB="35625" marR="71275" marL="71275"/>
                </a:tc>
              </a:tr>
              <a:tr h="31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Battery x2</a:t>
                      </a:r>
                      <a:endParaRPr sz="1100" u="none" cap="none" strike="noStrike"/>
                    </a:p>
                  </a:txBody>
                  <a:tcPr marT="35625" marB="35625" marR="71275" marL="7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Charge Time</a:t>
                      </a:r>
                      <a:endParaRPr sz="1100" u="none" cap="none" strike="noStrike"/>
                    </a:p>
                  </a:txBody>
                  <a:tcPr marT="35625" marB="35625" marR="71275" marL="7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6 hours</a:t>
                      </a:r>
                      <a:endParaRPr sz="1400" u="none" cap="none" strike="noStrike"/>
                    </a:p>
                  </a:txBody>
                  <a:tcPr marT="35625" marB="35625" marR="71275" marL="71275"/>
                </a:tc>
              </a:tr>
              <a:tr h="31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Peltier Cooling Device</a:t>
                      </a:r>
                      <a:endParaRPr sz="1100" u="none" cap="none" strike="noStrike"/>
                    </a:p>
                  </a:txBody>
                  <a:tcPr marT="35625" marB="35625" marR="71275" marL="7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Cooling Time</a:t>
                      </a:r>
                      <a:endParaRPr sz="1100" u="none" cap="none" strike="noStrike"/>
                    </a:p>
                  </a:txBody>
                  <a:tcPr marT="35625" marB="35625" marR="71275" marL="7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12 qt cooler to 50°F in 10 minutes</a:t>
                      </a:r>
                      <a:endParaRPr sz="1400" u="none" cap="none" strike="noStrike"/>
                    </a:p>
                  </a:txBody>
                  <a:tcPr marT="35625" marB="35625" marR="71275" marL="71275"/>
                </a:tc>
              </a:tr>
              <a:tr h="31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Thermostat</a:t>
                      </a:r>
                      <a:endParaRPr sz="1100" u="none" cap="none" strike="noStrike"/>
                    </a:p>
                  </a:txBody>
                  <a:tcPr marT="35625" marB="35625" marR="71275" marL="7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Temperature Control</a:t>
                      </a:r>
                      <a:endParaRPr sz="1100" u="none" cap="none" strike="noStrike"/>
                    </a:p>
                  </a:txBody>
                  <a:tcPr marT="35625" marB="35625" marR="71275" marL="7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-50° to  150° C</a:t>
                      </a:r>
                      <a:endParaRPr sz="1400" u="none" cap="none" strike="noStrike"/>
                    </a:p>
                  </a:txBody>
                  <a:tcPr marT="35625" marB="35625" marR="71275" marL="71275"/>
                </a:tc>
              </a:tr>
              <a:tr h="31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Solar Panels</a:t>
                      </a:r>
                      <a:endParaRPr sz="1100" u="none" cap="none" strike="noStrike"/>
                    </a:p>
                  </a:txBody>
                  <a:tcPr marT="35625" marB="35625" marR="71275" marL="7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Power Output</a:t>
                      </a:r>
                      <a:endParaRPr sz="1100" u="none" cap="none" strike="noStrike"/>
                    </a:p>
                  </a:txBody>
                  <a:tcPr marT="35625" marB="35625" marR="71275" marL="7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50 Watt</a:t>
                      </a:r>
                      <a:endParaRPr sz="1400" u="none" cap="none" strike="noStrike"/>
                    </a:p>
                  </a:txBody>
                  <a:tcPr marT="35625" marB="35625" marR="71275" marL="71275"/>
                </a:tc>
              </a:tr>
              <a:tr h="31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Motors x2</a:t>
                      </a:r>
                      <a:endParaRPr sz="1100" u="none" cap="none" strike="noStrike"/>
                    </a:p>
                  </a:txBody>
                  <a:tcPr marT="35625" marB="35625" marR="71275" marL="7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Torque</a:t>
                      </a:r>
                      <a:endParaRPr sz="1100" u="none" cap="none" strike="noStrike"/>
                    </a:p>
                  </a:txBody>
                  <a:tcPr marT="35625" marB="35625" marR="71275" marL="7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155 ea. And 310 oz  per inch / 1 newton meter</a:t>
                      </a:r>
                      <a:endParaRPr sz="1400" u="none" cap="none" strike="noStrike"/>
                    </a:p>
                  </a:txBody>
                  <a:tcPr marT="35625" marB="35625" marR="71275" marL="71275"/>
                </a:tc>
              </a:tr>
              <a:tr h="36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Motors x2</a:t>
                      </a:r>
                      <a:endParaRPr sz="1400" u="none" cap="none" strike="noStrike"/>
                    </a:p>
                  </a:txBody>
                  <a:tcPr marT="35625" marB="35625" marR="71275" marL="7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RPM</a:t>
                      </a:r>
                      <a:endParaRPr sz="1400" u="none" cap="none" strike="noStrike"/>
                    </a:p>
                  </a:txBody>
                  <a:tcPr marT="35625" marB="35625" marR="71275" marL="7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480 </a:t>
                      </a:r>
                      <a:endParaRPr sz="1400" u="none" cap="none" strike="noStrike"/>
                    </a:p>
                  </a:txBody>
                  <a:tcPr marT="35625" marB="35625" marR="71275" marL="71275"/>
                </a:tc>
              </a:tr>
            </a:tbl>
          </a:graphicData>
        </a:graphic>
      </p:graphicFrame>
      <p:pic>
        <p:nvPicPr>
          <p:cNvPr id="140" name="Google Shape;14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5200" y="45847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7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7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7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Overall Block Diagram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151" name="Google Shape;15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950" y="1433350"/>
            <a:ext cx="3150375" cy="33941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2" name="Google Shape;152;p7"/>
          <p:cNvGraphicFramePr/>
          <p:nvPr/>
        </p:nvGraphicFramePr>
        <p:xfrm>
          <a:off x="4710575" y="2108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{CFE281F8-8C20-4527-B344-21B784E2FC99}</a:tableStyleId>
              </a:tblPr>
              <a:tblGrid>
                <a:gridCol w="2016700"/>
                <a:gridCol w="20167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Battery Charging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Aqeel &amp; Phuong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Power Distribution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Aqeel &amp; Phuong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Refrigeration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Min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Motor Control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David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53" name="Google Shape;153;p7"/>
          <p:cNvSpPr txBox="1"/>
          <p:nvPr/>
        </p:nvSpPr>
        <p:spPr>
          <a:xfrm>
            <a:off x="4821375" y="1449750"/>
            <a:ext cx="3758100" cy="554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Task Allocation</a:t>
            </a:r>
            <a:endParaRPr b="1" i="0" sz="2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5200" y="45847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8"/>
          <p:cNvSpPr/>
          <p:nvPr/>
        </p:nvSpPr>
        <p:spPr>
          <a:xfrm flipH="1">
            <a:off x="0" y="-2"/>
            <a:ext cx="9144000" cy="51435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660013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8"/>
          <p:cNvSpPr/>
          <p:nvPr/>
        </p:nvSpPr>
        <p:spPr>
          <a:xfrm flipH="1">
            <a:off x="360596" y="0"/>
            <a:ext cx="5746500" cy="5143500"/>
          </a:xfrm>
          <a:prstGeom prst="rect">
            <a:avLst/>
          </a:prstGeom>
          <a:gradFill>
            <a:gsLst>
              <a:gs pos="0">
                <a:srgbClr val="2F5496">
                  <a:alpha val="44313"/>
                </a:srgbClr>
              </a:gs>
              <a:gs pos="100000">
                <a:srgbClr val="000000">
                  <a:alpha val="28235"/>
                </a:srgbClr>
              </a:gs>
            </a:gsLst>
            <a:lin ang="1200014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8"/>
          <p:cNvSpPr/>
          <p:nvPr/>
        </p:nvSpPr>
        <p:spPr>
          <a:xfrm flipH="1" rot="10800000">
            <a:off x="360647" y="-54"/>
            <a:ext cx="8783400" cy="48078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100000">
                <a:srgbClr val="000000">
                  <a:alpha val="40392"/>
                </a:srgbClr>
              </a:gs>
            </a:gsLst>
            <a:lin ang="1800004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8"/>
          <p:cNvSpPr txBox="1"/>
          <p:nvPr>
            <p:ph idx="1" type="subTitle"/>
          </p:nvPr>
        </p:nvSpPr>
        <p:spPr>
          <a:xfrm>
            <a:off x="1503900" y="1970850"/>
            <a:ext cx="6136200" cy="120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640000" dist="180975">
              <a:srgbClr val="000000">
                <a:alpha val="48627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lang="en" sz="6000">
                <a:solidFill>
                  <a:schemeClr val="lt1"/>
                </a:solidFill>
              </a:rPr>
              <a:t>Motor Control</a:t>
            </a:r>
            <a:endParaRPr b="1" sz="6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t/>
            </a:r>
            <a:endParaRPr sz="6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9"/>
          <p:cNvSpPr/>
          <p:nvPr/>
        </p:nvSpPr>
        <p:spPr>
          <a:xfrm flipH="1">
            <a:off x="-3" y="-1"/>
            <a:ext cx="9144000" cy="119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9"/>
          <p:cNvSpPr/>
          <p:nvPr/>
        </p:nvSpPr>
        <p:spPr>
          <a:xfrm flipH="1" rot="10800000">
            <a:off x="-2" y="-44"/>
            <a:ext cx="6086400" cy="11931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509"/>
                </a:srgbClr>
              </a:gs>
            </a:gsLst>
            <a:lin ang="1380014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6086398" y="-1"/>
            <a:ext cx="3057600" cy="1193100"/>
          </a:xfrm>
          <a:prstGeom prst="rect">
            <a:avLst/>
          </a:prstGeom>
          <a:gradFill>
            <a:gsLst>
              <a:gs pos="0">
                <a:srgbClr val="4472C4">
                  <a:alpha val="65490"/>
                </a:srgbClr>
              </a:gs>
              <a:gs pos="100000">
                <a:srgbClr val="000000">
                  <a:alpha val="29411"/>
                </a:srgbClr>
              </a:gs>
            </a:gsLst>
            <a:lin ang="1319991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344513" y="-1"/>
            <a:ext cx="8799600" cy="119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372"/>
                </a:srgbClr>
              </a:gs>
              <a:gs pos="100000">
                <a:srgbClr val="1F3864">
                  <a:alpha val="51372"/>
                </a:srgbClr>
              </a:gs>
            </a:gsLst>
            <a:lin ang="167999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9"/>
          <p:cNvSpPr txBox="1"/>
          <p:nvPr>
            <p:ph type="title"/>
          </p:nvPr>
        </p:nvSpPr>
        <p:spPr>
          <a:xfrm>
            <a:off x="1028699" y="220903"/>
            <a:ext cx="7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Motor Control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4" name="Google Shape;174;p9"/>
          <p:cNvSpPr txBox="1"/>
          <p:nvPr/>
        </p:nvSpPr>
        <p:spPr>
          <a:xfrm>
            <a:off x="5496900" y="1647623"/>
            <a:ext cx="3335400" cy="27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 Potentiometer measures user input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ADC converts to digital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PID controller outputs desired speed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PWM adjusted to generate desired speed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H-Bridge circuit outputs 12 volt for motors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8200"/>
            <a:ext cx="5392874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