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38"/>
  </p:notesMasterIdLst>
  <p:handoutMasterIdLst>
    <p:handoutMasterId r:id="rId39"/>
  </p:handoutMasterIdLst>
  <p:sldIdLst>
    <p:sldId id="256" r:id="rId2"/>
    <p:sldId id="297" r:id="rId3"/>
    <p:sldId id="301" r:id="rId4"/>
    <p:sldId id="277" r:id="rId5"/>
    <p:sldId id="280" r:id="rId6"/>
    <p:sldId id="279" r:id="rId7"/>
    <p:sldId id="316" r:id="rId8"/>
    <p:sldId id="312" r:id="rId9"/>
    <p:sldId id="257" r:id="rId10"/>
    <p:sldId id="294" r:id="rId11"/>
    <p:sldId id="305" r:id="rId12"/>
    <p:sldId id="314" r:id="rId13"/>
    <p:sldId id="303" r:id="rId14"/>
    <p:sldId id="304" r:id="rId15"/>
    <p:sldId id="270" r:id="rId16"/>
    <p:sldId id="302" r:id="rId17"/>
    <p:sldId id="323" r:id="rId18"/>
    <p:sldId id="267" r:id="rId19"/>
    <p:sldId id="325" r:id="rId20"/>
    <p:sldId id="319" r:id="rId21"/>
    <p:sldId id="318" r:id="rId22"/>
    <p:sldId id="326" r:id="rId23"/>
    <p:sldId id="328" r:id="rId24"/>
    <p:sldId id="329" r:id="rId25"/>
    <p:sldId id="327" r:id="rId26"/>
    <p:sldId id="330" r:id="rId27"/>
    <p:sldId id="331" r:id="rId28"/>
    <p:sldId id="333" r:id="rId29"/>
    <p:sldId id="272" r:id="rId30"/>
    <p:sldId id="273" r:id="rId31"/>
    <p:sldId id="335" r:id="rId32"/>
    <p:sldId id="317" r:id="rId33"/>
    <p:sldId id="315" r:id="rId34"/>
    <p:sldId id="309" r:id="rId35"/>
    <p:sldId id="324" r:id="rId36"/>
    <p:sldId id="310"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DF3C39-C9B8-2124-A24A-C142CF3AF073}" name="Seth Johnson" initials="SJ" userId="f6daa33283e83ed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24" autoAdjust="0"/>
    <p:restoredTop sz="94660"/>
  </p:normalViewPr>
  <p:slideViewPr>
    <p:cSldViewPr snapToGrid="0">
      <p:cViewPr varScale="1">
        <p:scale>
          <a:sx n="80" d="100"/>
          <a:sy n="80" d="100"/>
        </p:scale>
        <p:origin x="80" y="16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59598C-7DB6-6FAB-1C4E-5D89CB1863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F61A7BC-8E07-F1B8-E838-54C1C6312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E4A15B-EFEC-4F96-A8F3-17F170711EB2}" type="datetimeFigureOut">
              <a:rPr lang="en-US" smtClean="0"/>
              <a:t>11/20/2024</a:t>
            </a:fld>
            <a:endParaRPr lang="en-US"/>
          </a:p>
        </p:txBody>
      </p:sp>
      <p:sp>
        <p:nvSpPr>
          <p:cNvPr id="4" name="Footer Placeholder 3">
            <a:extLst>
              <a:ext uri="{FF2B5EF4-FFF2-40B4-BE49-F238E27FC236}">
                <a16:creationId xmlns:a16="http://schemas.microsoft.com/office/drawing/2014/main" id="{8AEECB1C-DA95-613D-836F-6FE6CCFEAC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B54999E-6C7A-B7B6-3C65-DF98456A77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ACD175-73AD-4A46-93F1-A6A8C18200D0}" type="slidenum">
              <a:rPr lang="en-US" smtClean="0"/>
              <a:t>‹#›</a:t>
            </a:fld>
            <a:endParaRPr lang="en-US"/>
          </a:p>
        </p:txBody>
      </p:sp>
    </p:spTree>
    <p:extLst>
      <p:ext uri="{BB962C8B-B14F-4D97-AF65-F5344CB8AC3E}">
        <p14:creationId xmlns:p14="http://schemas.microsoft.com/office/powerpoint/2010/main" val="328277539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15017-F47C-4E25-B10B-27B5CC98D452}" type="datetimeFigureOut">
              <a:rPr lang="en-US" smtClean="0"/>
              <a:t>11/20/2024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02386C-4424-48F1-880E-183D1812A52A}" type="slidenum">
              <a:rPr lang="en-US" smtClean="0"/>
              <a:t>‹#›</a:t>
            </a:fld>
            <a:endParaRPr lang="en-US"/>
          </a:p>
        </p:txBody>
      </p:sp>
    </p:spTree>
    <p:extLst>
      <p:ext uri="{BB962C8B-B14F-4D97-AF65-F5344CB8AC3E}">
        <p14:creationId xmlns:p14="http://schemas.microsoft.com/office/powerpoint/2010/main" val="426382687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97950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0FD59AFF-4F06-43BB-98D6-82975E09A3BF}" type="datetime1">
              <a:rPr lang="en-US" smtClean="0"/>
              <a:t>11/20/2024</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7745DCBD-78CD-4161-ABB7-295BD3DB1D6B}" type="slidenum">
              <a:rPr lang="en-US" smtClean="0"/>
              <a:t>‹#›</a:t>
            </a:fld>
            <a:endParaRPr lang="en-US"/>
          </a:p>
        </p:txBody>
      </p:sp>
    </p:spTree>
    <p:extLst>
      <p:ext uri="{BB962C8B-B14F-4D97-AF65-F5344CB8AC3E}">
        <p14:creationId xmlns:p14="http://schemas.microsoft.com/office/powerpoint/2010/main" val="3869323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48DAAA-B90A-41F3-9BD2-51D98D6104AA}" type="datetime1">
              <a:rPr lang="en-US" smtClean="0"/>
              <a:t>11/20/2024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45DCBD-78CD-4161-ABB7-295BD3DB1D6B}" type="slidenum">
              <a:rPr lang="en-US" smtClean="0"/>
              <a:t>‹#›</a:t>
            </a:fld>
            <a:endParaRPr lang="en-US"/>
          </a:p>
        </p:txBody>
      </p:sp>
    </p:spTree>
    <p:extLst>
      <p:ext uri="{BB962C8B-B14F-4D97-AF65-F5344CB8AC3E}">
        <p14:creationId xmlns:p14="http://schemas.microsoft.com/office/powerpoint/2010/main" val="570038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D92F18-8F2A-4160-8D85-1132A9385BAB}" type="datetime1">
              <a:rPr lang="en-US" smtClean="0"/>
              <a:t>11/20/2024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45DCBD-78CD-4161-ABB7-295BD3DB1D6B}" type="slidenum">
              <a:rPr lang="en-US" smtClean="0"/>
              <a:t>‹#›</a:t>
            </a:fld>
            <a:endParaRPr lang="en-US"/>
          </a:p>
        </p:txBody>
      </p:sp>
    </p:spTree>
    <p:extLst>
      <p:ext uri="{BB962C8B-B14F-4D97-AF65-F5344CB8AC3E}">
        <p14:creationId xmlns:p14="http://schemas.microsoft.com/office/powerpoint/2010/main" val="433216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7642CC-A75B-454F-8AB8-B22B963B876D}" type="datetime1">
              <a:rPr lang="en-US" smtClean="0"/>
              <a:t>11/20/2024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45DCBD-78CD-4161-ABB7-295BD3DB1D6B}"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74618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30C9ED-F44D-4BC4-8512-A5253AB6D9D4}" type="datetime1">
              <a:rPr lang="en-US" smtClean="0"/>
              <a:t>11/20/2024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45DCBD-78CD-4161-ABB7-295BD3DB1D6B}" type="slidenum">
              <a:rPr lang="en-US" smtClean="0"/>
              <a:t>‹#›</a:t>
            </a:fld>
            <a:endParaRPr lang="en-US"/>
          </a:p>
        </p:txBody>
      </p:sp>
    </p:spTree>
    <p:extLst>
      <p:ext uri="{BB962C8B-B14F-4D97-AF65-F5344CB8AC3E}">
        <p14:creationId xmlns:p14="http://schemas.microsoft.com/office/powerpoint/2010/main" val="3109595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8E4F0AD-991F-4812-8DE8-150251B68C42}" type="datetime1">
              <a:rPr lang="en-US" smtClean="0"/>
              <a:t>11/20/2024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45DCBD-78CD-4161-ABB7-295BD3DB1D6B}" type="slidenum">
              <a:rPr lang="en-US" smtClean="0"/>
              <a:t>‹#›</a:t>
            </a:fld>
            <a:endParaRPr lang="en-US"/>
          </a:p>
        </p:txBody>
      </p:sp>
    </p:spTree>
    <p:extLst>
      <p:ext uri="{BB962C8B-B14F-4D97-AF65-F5344CB8AC3E}">
        <p14:creationId xmlns:p14="http://schemas.microsoft.com/office/powerpoint/2010/main" val="3543145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DC21D56-7608-45C9-A81B-3C58E712B4FF}" type="datetime1">
              <a:rPr lang="en-US" smtClean="0"/>
              <a:t>11/20/2024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45DCBD-78CD-4161-ABB7-295BD3DB1D6B}" type="slidenum">
              <a:rPr lang="en-US" smtClean="0"/>
              <a:t>‹#›</a:t>
            </a:fld>
            <a:endParaRPr lang="en-US"/>
          </a:p>
        </p:txBody>
      </p:sp>
    </p:spTree>
    <p:extLst>
      <p:ext uri="{BB962C8B-B14F-4D97-AF65-F5344CB8AC3E}">
        <p14:creationId xmlns:p14="http://schemas.microsoft.com/office/powerpoint/2010/main" val="3529610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85F8E2-9F15-4FFD-94EB-CFC03517794B}" type="datetime1">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45DCBD-78CD-4161-ABB7-295BD3DB1D6B}" type="slidenum">
              <a:rPr lang="en-US" smtClean="0"/>
              <a:t>‹#›</a:t>
            </a:fld>
            <a:endParaRPr lang="en-US"/>
          </a:p>
        </p:txBody>
      </p:sp>
    </p:spTree>
    <p:extLst>
      <p:ext uri="{BB962C8B-B14F-4D97-AF65-F5344CB8AC3E}">
        <p14:creationId xmlns:p14="http://schemas.microsoft.com/office/powerpoint/2010/main" val="4197633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D5BF67-60C2-48DE-A33F-06C2C489ECBC}" type="datetime1">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45DCBD-78CD-4161-ABB7-295BD3DB1D6B}" type="slidenum">
              <a:rPr lang="en-US" smtClean="0"/>
              <a:t>‹#›</a:t>
            </a:fld>
            <a:endParaRPr lang="en-US"/>
          </a:p>
        </p:txBody>
      </p:sp>
    </p:spTree>
    <p:extLst>
      <p:ext uri="{BB962C8B-B14F-4D97-AF65-F5344CB8AC3E}">
        <p14:creationId xmlns:p14="http://schemas.microsoft.com/office/powerpoint/2010/main" val="299804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007255C-782F-4517-B68B-F2043146ACC7}" type="datetime1">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45DCBD-78CD-4161-ABB7-295BD3DB1D6B}" type="slidenum">
              <a:rPr lang="en-US" smtClean="0"/>
              <a:t>‹#›</a:t>
            </a:fld>
            <a:endParaRPr lang="en-US"/>
          </a:p>
        </p:txBody>
      </p:sp>
    </p:spTree>
    <p:extLst>
      <p:ext uri="{BB962C8B-B14F-4D97-AF65-F5344CB8AC3E}">
        <p14:creationId xmlns:p14="http://schemas.microsoft.com/office/powerpoint/2010/main" val="2463151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1CDC57-03EB-46A5-A35D-AF2FDBC5147D}" type="datetime1">
              <a:rPr lang="en-US" smtClean="0"/>
              <a:t>11/20/2024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45DCBD-78CD-4161-ABB7-295BD3DB1D6B}" type="slidenum">
              <a:rPr lang="en-US" smtClean="0"/>
              <a:t>‹#›</a:t>
            </a:fld>
            <a:endParaRPr lang="en-US"/>
          </a:p>
        </p:txBody>
      </p:sp>
    </p:spTree>
    <p:extLst>
      <p:ext uri="{BB962C8B-B14F-4D97-AF65-F5344CB8AC3E}">
        <p14:creationId xmlns:p14="http://schemas.microsoft.com/office/powerpoint/2010/main" val="188004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541319-ABF5-49B9-9CA8-2F7B49536B99}" type="datetime1">
              <a:rPr lang="en-US" smtClean="0"/>
              <a:t>11/20/2024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45DCBD-78CD-4161-ABB7-295BD3DB1D6B}" type="slidenum">
              <a:rPr lang="en-US" smtClean="0"/>
              <a:t>‹#›</a:t>
            </a:fld>
            <a:endParaRPr lang="en-US"/>
          </a:p>
        </p:txBody>
      </p:sp>
    </p:spTree>
    <p:extLst>
      <p:ext uri="{BB962C8B-B14F-4D97-AF65-F5344CB8AC3E}">
        <p14:creationId xmlns:p14="http://schemas.microsoft.com/office/powerpoint/2010/main" val="402293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675C7F-2684-4421-81D5-047E1E66F6F7}" type="datetime1">
              <a:rPr lang="en-US" smtClean="0"/>
              <a:t>11/20/2024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45DCBD-78CD-4161-ABB7-295BD3DB1D6B}" type="slidenum">
              <a:rPr lang="en-US" smtClean="0"/>
              <a:t>‹#›</a:t>
            </a:fld>
            <a:endParaRPr lang="en-US"/>
          </a:p>
        </p:txBody>
      </p:sp>
    </p:spTree>
    <p:extLst>
      <p:ext uri="{BB962C8B-B14F-4D97-AF65-F5344CB8AC3E}">
        <p14:creationId xmlns:p14="http://schemas.microsoft.com/office/powerpoint/2010/main" val="1485220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BCFB9F-CDDE-4C95-B67B-8B3F6AD957F0}" type="datetime1">
              <a:rPr lang="en-US" smtClean="0"/>
              <a:t>11/20/2024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45DCBD-78CD-4161-ABB7-295BD3DB1D6B}" type="slidenum">
              <a:rPr lang="en-US" smtClean="0"/>
              <a:t>‹#›</a:t>
            </a:fld>
            <a:endParaRPr lang="en-US"/>
          </a:p>
        </p:txBody>
      </p:sp>
    </p:spTree>
    <p:extLst>
      <p:ext uri="{BB962C8B-B14F-4D97-AF65-F5344CB8AC3E}">
        <p14:creationId xmlns:p14="http://schemas.microsoft.com/office/powerpoint/2010/main" val="2704630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A3A86-8D28-498B-A832-A74934C544EC}" type="datetime1">
              <a:rPr lang="en-US" smtClean="0"/>
              <a:t>11/20/2024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45DCBD-78CD-4161-ABB7-295BD3DB1D6B}" type="slidenum">
              <a:rPr lang="en-US" smtClean="0"/>
              <a:t>‹#›</a:t>
            </a:fld>
            <a:endParaRPr lang="en-US"/>
          </a:p>
        </p:txBody>
      </p:sp>
    </p:spTree>
    <p:extLst>
      <p:ext uri="{BB962C8B-B14F-4D97-AF65-F5344CB8AC3E}">
        <p14:creationId xmlns:p14="http://schemas.microsoft.com/office/powerpoint/2010/main" val="1326697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7E406C-B336-415D-962B-ACAEB2DFBE2B}" type="datetime1">
              <a:rPr lang="en-US" smtClean="0"/>
              <a:t>11/20/2024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45DCBD-78CD-4161-ABB7-295BD3DB1D6B}" type="slidenum">
              <a:rPr lang="en-US" smtClean="0"/>
              <a:t>‹#›</a:t>
            </a:fld>
            <a:endParaRPr lang="en-US"/>
          </a:p>
        </p:txBody>
      </p:sp>
    </p:spTree>
    <p:extLst>
      <p:ext uri="{BB962C8B-B14F-4D97-AF65-F5344CB8AC3E}">
        <p14:creationId xmlns:p14="http://schemas.microsoft.com/office/powerpoint/2010/main" val="1204576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48803C-849F-45A3-9204-662CFDFB46A8}" type="datetime1">
              <a:rPr lang="en-US" smtClean="0"/>
              <a:t>11/20/2024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45DCBD-78CD-4161-ABB7-295BD3DB1D6B}" type="slidenum">
              <a:rPr lang="en-US" smtClean="0"/>
              <a:t>‹#›</a:t>
            </a:fld>
            <a:endParaRPr lang="en-US"/>
          </a:p>
        </p:txBody>
      </p:sp>
    </p:spTree>
    <p:extLst>
      <p:ext uri="{BB962C8B-B14F-4D97-AF65-F5344CB8AC3E}">
        <p14:creationId xmlns:p14="http://schemas.microsoft.com/office/powerpoint/2010/main" val="844192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7ECA716-6541-4CA4-BDF1-A2F2F238AD61}" type="datetime1">
              <a:rPr lang="en-US" smtClean="0"/>
              <a:t>11/20/2024</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745DCBD-78CD-4161-ABB7-295BD3DB1D6B}" type="slidenum">
              <a:rPr lang="en-US" smtClean="0"/>
              <a:t>‹#›</a:t>
            </a:fld>
            <a:endParaRPr lang="en-US"/>
          </a:p>
        </p:txBody>
      </p:sp>
    </p:spTree>
    <p:extLst>
      <p:ext uri="{BB962C8B-B14F-4D97-AF65-F5344CB8AC3E}">
        <p14:creationId xmlns:p14="http://schemas.microsoft.com/office/powerpoint/2010/main" val="449604854"/>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040A8-302B-C6CC-85DC-33B5016A1733}"/>
              </a:ext>
            </a:extLst>
          </p:cNvPr>
          <p:cNvSpPr>
            <a:spLocks noGrp="1"/>
          </p:cNvSpPr>
          <p:nvPr>
            <p:ph type="ctrTitle"/>
          </p:nvPr>
        </p:nvSpPr>
        <p:spPr>
          <a:xfrm>
            <a:off x="1196186" y="170470"/>
            <a:ext cx="10727800" cy="2616199"/>
          </a:xfrm>
        </p:spPr>
        <p:txBody>
          <a:bodyPr>
            <a:normAutofit/>
          </a:bodyPr>
          <a:lstStyle/>
          <a:p>
            <a:pPr algn="ctr"/>
            <a:r>
              <a:rPr lang="en-US" dirty="0"/>
              <a:t>Optical Beacon Tracker for </a:t>
            </a:r>
            <a:br>
              <a:rPr lang="en-US" dirty="0"/>
            </a:br>
            <a:r>
              <a:rPr lang="en-US" dirty="0"/>
              <a:t>Optical Wireless Communication</a:t>
            </a:r>
          </a:p>
        </p:txBody>
      </p:sp>
      <p:sp>
        <p:nvSpPr>
          <p:cNvPr id="4" name="TextBox 3">
            <a:extLst>
              <a:ext uri="{FF2B5EF4-FFF2-40B4-BE49-F238E27FC236}">
                <a16:creationId xmlns:a16="http://schemas.microsoft.com/office/drawing/2014/main" id="{7956A9D8-8584-D08D-26E8-4904B78F199E}"/>
              </a:ext>
            </a:extLst>
          </p:cNvPr>
          <p:cNvSpPr txBox="1"/>
          <p:nvPr/>
        </p:nvSpPr>
        <p:spPr>
          <a:xfrm>
            <a:off x="4779662" y="6364364"/>
            <a:ext cx="3560847" cy="646331"/>
          </a:xfrm>
          <a:prstGeom prst="rect">
            <a:avLst/>
          </a:prstGeom>
          <a:noFill/>
        </p:spPr>
        <p:txBody>
          <a:bodyPr wrap="none" rtlCol="0">
            <a:spAutoFit/>
          </a:bodyPr>
          <a:lstStyle/>
          <a:p>
            <a:r>
              <a:rPr lang="en-US" dirty="0"/>
              <a:t>Sponsored by the Knight Vision Lab</a:t>
            </a:r>
          </a:p>
          <a:p>
            <a:endParaRPr lang="en-US" dirty="0"/>
          </a:p>
        </p:txBody>
      </p:sp>
      <p:sp>
        <p:nvSpPr>
          <p:cNvPr id="5" name="TextBox 4">
            <a:extLst>
              <a:ext uri="{FF2B5EF4-FFF2-40B4-BE49-F238E27FC236}">
                <a16:creationId xmlns:a16="http://schemas.microsoft.com/office/drawing/2014/main" id="{D2F18C15-76EF-3675-5E71-7738F66FDE88}"/>
              </a:ext>
            </a:extLst>
          </p:cNvPr>
          <p:cNvSpPr txBox="1"/>
          <p:nvPr/>
        </p:nvSpPr>
        <p:spPr>
          <a:xfrm>
            <a:off x="6843866" y="3393641"/>
            <a:ext cx="3750562" cy="1917448"/>
          </a:xfrm>
          <a:prstGeom prst="rect">
            <a:avLst/>
          </a:prstGeom>
          <a:noFill/>
        </p:spPr>
        <p:txBody>
          <a:bodyPr wrap="square" rtlCol="0">
            <a:spAutoFit/>
          </a:bodyPr>
          <a:lstStyle/>
          <a:p>
            <a:pPr marL="0" marR="0" lvl="0" indent="0" algn="ctr" defTabSz="457200" rtl="0" eaLnBrk="1" fontAlgn="auto" latinLnBrk="0" hangingPunct="1">
              <a:lnSpc>
                <a:spcPct val="100000"/>
              </a:lnSpc>
              <a:spcBef>
                <a:spcPct val="20000"/>
              </a:spcBef>
              <a:spcAft>
                <a:spcPts val="600"/>
              </a:spcAft>
              <a:buClr>
                <a:srgbClr val="30ACEC">
                  <a:lumMod val="75000"/>
                </a:srgbClr>
              </a:buClr>
              <a:buSzPct val="145000"/>
              <a:buFont typeface="Arial"/>
              <a:buNone/>
              <a:tabLst/>
              <a:defRPr/>
            </a:pPr>
            <a:r>
              <a:rPr lang="en-US" sz="2800" b="1" dirty="0">
                <a:latin typeface="Corbel" panose="020B0503020204020204"/>
              </a:rPr>
              <a:t>Committee Reviewers</a:t>
            </a:r>
            <a:r>
              <a:rPr kumimoji="0" lang="en-US" sz="2800" b="1" i="0" u="none" strike="noStrike" kern="1200" cap="none" spc="0" normalizeH="0" baseline="0" noProof="0" dirty="0">
                <a:ln>
                  <a:noFill/>
                </a:ln>
                <a:effectLst/>
                <a:uLnTx/>
                <a:uFillTx/>
                <a:latin typeface="Corbel" panose="020B0503020204020204"/>
                <a:ea typeface="+mn-ea"/>
                <a:cs typeface="+mn-cs"/>
              </a:rPr>
              <a:t>:</a:t>
            </a:r>
          </a:p>
          <a:p>
            <a:pPr marL="0" marR="0" lvl="0" indent="0" algn="ctr" defTabSz="457200" rtl="0" eaLnBrk="1" fontAlgn="auto" latinLnBrk="0" hangingPunct="1">
              <a:lnSpc>
                <a:spcPct val="100000"/>
              </a:lnSpc>
              <a:spcBef>
                <a:spcPct val="20000"/>
              </a:spcBef>
              <a:spcAft>
                <a:spcPts val="600"/>
              </a:spcAft>
              <a:buClr>
                <a:srgbClr val="30ACEC">
                  <a:lumMod val="75000"/>
                </a:srgbClr>
              </a:buClr>
              <a:buSzPct val="145000"/>
              <a:buFont typeface="Arial"/>
              <a:buNone/>
              <a:tabLst/>
              <a:defRPr/>
            </a:pPr>
            <a:r>
              <a:rPr kumimoji="0" lang="en-US" sz="2100" b="0" i="0" u="none" strike="noStrike" kern="1200" cap="none" spc="0" normalizeH="0" baseline="0" noProof="0" dirty="0">
                <a:ln>
                  <a:noFill/>
                </a:ln>
                <a:effectLst/>
                <a:uLnTx/>
                <a:uFillTx/>
                <a:latin typeface="Corbel" panose="020B0503020204020204"/>
                <a:ea typeface="+mn-ea"/>
                <a:cs typeface="+mn-cs"/>
              </a:rPr>
              <a:t>Dr. Kyle Renshaw</a:t>
            </a:r>
          </a:p>
          <a:p>
            <a:pPr marL="0" marR="0" lvl="0" indent="0" algn="ctr" defTabSz="457200" rtl="0" eaLnBrk="1" fontAlgn="auto" latinLnBrk="0" hangingPunct="1">
              <a:lnSpc>
                <a:spcPct val="100000"/>
              </a:lnSpc>
              <a:spcBef>
                <a:spcPct val="20000"/>
              </a:spcBef>
              <a:spcAft>
                <a:spcPts val="600"/>
              </a:spcAft>
              <a:buClr>
                <a:srgbClr val="30ACEC">
                  <a:lumMod val="75000"/>
                </a:srgbClr>
              </a:buClr>
              <a:buSzPct val="145000"/>
              <a:buFont typeface="Arial"/>
              <a:buNone/>
              <a:tabLst/>
              <a:defRPr/>
            </a:pPr>
            <a:r>
              <a:rPr kumimoji="0" lang="en-US" sz="2100" b="0" i="0" u="none" strike="noStrike" kern="1200" cap="none" spc="0" normalizeH="0" baseline="0" noProof="0" dirty="0">
                <a:ln>
                  <a:noFill/>
                </a:ln>
                <a:effectLst/>
                <a:uLnTx/>
                <a:uFillTx/>
                <a:latin typeface="Corbel" panose="020B0503020204020204"/>
                <a:ea typeface="+mn-ea"/>
                <a:cs typeface="+mn-cs"/>
              </a:rPr>
              <a:t>Mark Maddox</a:t>
            </a:r>
          </a:p>
          <a:p>
            <a:pPr marL="0" marR="0" lvl="0" indent="0" algn="ctr" defTabSz="457200" rtl="0" eaLnBrk="1" fontAlgn="auto" latinLnBrk="0" hangingPunct="1">
              <a:lnSpc>
                <a:spcPct val="100000"/>
              </a:lnSpc>
              <a:spcBef>
                <a:spcPct val="20000"/>
              </a:spcBef>
              <a:spcAft>
                <a:spcPts val="600"/>
              </a:spcAft>
              <a:buClr>
                <a:srgbClr val="30ACEC">
                  <a:lumMod val="75000"/>
                </a:srgbClr>
              </a:buClr>
              <a:buSzPct val="145000"/>
              <a:buFont typeface="Arial"/>
              <a:buNone/>
              <a:tabLst/>
              <a:defRPr/>
            </a:pPr>
            <a:r>
              <a:rPr kumimoji="0" lang="en-US" sz="2100" b="0" i="0" u="none" strike="noStrike" kern="1200" cap="none" spc="0" normalizeH="0" baseline="0" noProof="0" dirty="0">
                <a:ln>
                  <a:noFill/>
                </a:ln>
                <a:effectLst/>
                <a:uLnTx/>
                <a:uFillTx/>
                <a:latin typeface="Corbel" panose="020B0503020204020204"/>
                <a:ea typeface="+mn-ea"/>
                <a:cs typeface="+mn-cs"/>
              </a:rPr>
              <a:t>Justin Phelps</a:t>
            </a:r>
          </a:p>
        </p:txBody>
      </p:sp>
      <p:sp>
        <p:nvSpPr>
          <p:cNvPr id="8" name="TextBox 7">
            <a:extLst>
              <a:ext uri="{FF2B5EF4-FFF2-40B4-BE49-F238E27FC236}">
                <a16:creationId xmlns:a16="http://schemas.microsoft.com/office/drawing/2014/main" id="{33EC8CF3-24C0-CA9B-B879-24F8F6E283F2}"/>
              </a:ext>
            </a:extLst>
          </p:cNvPr>
          <p:cNvSpPr txBox="1"/>
          <p:nvPr/>
        </p:nvSpPr>
        <p:spPr>
          <a:xfrm>
            <a:off x="2345438" y="3429000"/>
            <a:ext cx="3750562" cy="1917448"/>
          </a:xfrm>
          <a:prstGeom prst="rect">
            <a:avLst/>
          </a:prstGeom>
          <a:noFill/>
        </p:spPr>
        <p:txBody>
          <a:bodyPr wrap="square" rtlCol="0">
            <a:spAutoFit/>
          </a:bodyPr>
          <a:lstStyle/>
          <a:p>
            <a:pPr marL="0" marR="0" lvl="0" indent="0" algn="ctr" defTabSz="457200" rtl="0" eaLnBrk="1" fontAlgn="auto" latinLnBrk="0" hangingPunct="1">
              <a:lnSpc>
                <a:spcPct val="100000"/>
              </a:lnSpc>
              <a:spcBef>
                <a:spcPct val="20000"/>
              </a:spcBef>
              <a:spcAft>
                <a:spcPts val="600"/>
              </a:spcAft>
              <a:buClr>
                <a:srgbClr val="30ACEC">
                  <a:lumMod val="75000"/>
                </a:srgbClr>
              </a:buClr>
              <a:buSzPct val="145000"/>
              <a:buFont typeface="Arial"/>
              <a:buNone/>
              <a:tabLst/>
              <a:defRPr/>
            </a:pPr>
            <a:r>
              <a:rPr lang="en-US" sz="2800" b="1" dirty="0">
                <a:latin typeface="Corbel" panose="020B0503020204020204"/>
              </a:rPr>
              <a:t>Group 4</a:t>
            </a:r>
            <a:r>
              <a:rPr kumimoji="0" lang="en-US" sz="2800" b="1" i="0" u="none" strike="noStrike" kern="1200" cap="none" spc="0" normalizeH="0" baseline="0" noProof="0" dirty="0">
                <a:ln>
                  <a:noFill/>
                </a:ln>
                <a:effectLst/>
                <a:uLnTx/>
                <a:uFillTx/>
                <a:latin typeface="Corbel" panose="020B0503020204020204"/>
                <a:ea typeface="+mn-ea"/>
                <a:cs typeface="+mn-cs"/>
              </a:rPr>
              <a:t>:</a:t>
            </a:r>
          </a:p>
          <a:p>
            <a:pPr marL="0" marR="0" lvl="0" indent="0" algn="ctr" defTabSz="457200" rtl="0" eaLnBrk="1" fontAlgn="auto" latinLnBrk="0" hangingPunct="1">
              <a:lnSpc>
                <a:spcPct val="100000"/>
              </a:lnSpc>
              <a:spcBef>
                <a:spcPct val="20000"/>
              </a:spcBef>
              <a:spcAft>
                <a:spcPts val="600"/>
              </a:spcAft>
              <a:buClr>
                <a:srgbClr val="30ACEC">
                  <a:lumMod val="75000"/>
                </a:srgbClr>
              </a:buClr>
              <a:buSzPct val="145000"/>
              <a:buFont typeface="Arial"/>
              <a:buNone/>
              <a:tabLst/>
              <a:defRPr/>
            </a:pPr>
            <a:r>
              <a:rPr lang="en-US" sz="2100" dirty="0">
                <a:latin typeface="Corbel" panose="020B0503020204020204"/>
              </a:rPr>
              <a:t>Seth Johnson (PSE)</a:t>
            </a:r>
            <a:endParaRPr kumimoji="0" lang="en-US" sz="2100" b="0" i="0" u="none" strike="noStrike" kern="1200" cap="none" spc="0" normalizeH="0" baseline="0" noProof="0" dirty="0">
              <a:ln>
                <a:noFill/>
              </a:ln>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ct val="20000"/>
              </a:spcBef>
              <a:spcAft>
                <a:spcPts val="600"/>
              </a:spcAft>
              <a:buClr>
                <a:srgbClr val="30ACEC">
                  <a:lumMod val="75000"/>
                </a:srgbClr>
              </a:buClr>
              <a:buSzPct val="145000"/>
              <a:buFont typeface="Arial"/>
              <a:buNone/>
              <a:tabLst/>
              <a:defRPr/>
            </a:pPr>
            <a:r>
              <a:rPr lang="en-US" sz="2100" dirty="0">
                <a:latin typeface="Corbel" panose="020B0503020204020204"/>
              </a:rPr>
              <a:t>Raymond Loudis (EE)</a:t>
            </a:r>
            <a:endParaRPr kumimoji="0" lang="en-US" sz="2100" b="0" i="0" u="none" strike="noStrike" kern="1200" cap="none" spc="0" normalizeH="0" baseline="0" noProof="0" dirty="0">
              <a:ln>
                <a:noFill/>
              </a:ln>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ct val="20000"/>
              </a:spcBef>
              <a:spcAft>
                <a:spcPts val="600"/>
              </a:spcAft>
              <a:buClr>
                <a:srgbClr val="30ACEC">
                  <a:lumMod val="75000"/>
                </a:srgbClr>
              </a:buClr>
              <a:buSzPct val="145000"/>
              <a:buFont typeface="Arial"/>
              <a:buNone/>
              <a:tabLst/>
              <a:defRPr/>
            </a:pPr>
            <a:r>
              <a:rPr lang="en-US" sz="2100" dirty="0">
                <a:latin typeface="Corbel" panose="020B0503020204020204"/>
              </a:rPr>
              <a:t>Blake Baez (CPE)</a:t>
            </a:r>
            <a:endParaRPr kumimoji="0" lang="en-US" sz="2100" b="0" i="0" u="none" strike="noStrike" kern="1200" cap="none" spc="0" normalizeH="0" baseline="0" noProof="0" dirty="0">
              <a:ln>
                <a:noFill/>
              </a:ln>
              <a:effectLst/>
              <a:uLnTx/>
              <a:uFillTx/>
              <a:latin typeface="Corbel" panose="020B0503020204020204"/>
              <a:ea typeface="+mn-ea"/>
              <a:cs typeface="+mn-cs"/>
            </a:endParaRPr>
          </a:p>
        </p:txBody>
      </p:sp>
      <p:pic>
        <p:nvPicPr>
          <p:cNvPr id="3" name="Picture 2" descr="A person in a black shirt&#10;&#10;Description automatically generated">
            <a:extLst>
              <a:ext uri="{FF2B5EF4-FFF2-40B4-BE49-F238E27FC236}">
                <a16:creationId xmlns:a16="http://schemas.microsoft.com/office/drawing/2014/main" id="{058A144C-F373-1A9D-F904-964A5B625B6B}"/>
              </a:ext>
            </a:extLst>
          </p:cNvPr>
          <p:cNvPicPr>
            <a:picLocks noChangeAspect="1"/>
          </p:cNvPicPr>
          <p:nvPr/>
        </p:nvPicPr>
        <p:blipFill>
          <a:blip r:embed="rId2">
            <a:extLst>
              <a:ext uri="{28A0092B-C50C-407E-A947-70E740481C1C}">
                <a14:useLocalDpi xmlns:a14="http://schemas.microsoft.com/office/drawing/2010/main" val="0"/>
              </a:ext>
            </a:extLst>
          </a:blip>
          <a:srcRect l="24598" t="38626" r="53608" b="36276"/>
          <a:stretch/>
        </p:blipFill>
        <p:spPr>
          <a:xfrm rot="5400000">
            <a:off x="10814211" y="100781"/>
            <a:ext cx="1478570" cy="1277008"/>
          </a:xfrm>
          <a:prstGeom prst="rect">
            <a:avLst/>
          </a:prstGeom>
        </p:spPr>
      </p:pic>
      <p:sp>
        <p:nvSpPr>
          <p:cNvPr id="6" name="TextBox 5">
            <a:extLst>
              <a:ext uri="{FF2B5EF4-FFF2-40B4-BE49-F238E27FC236}">
                <a16:creationId xmlns:a16="http://schemas.microsoft.com/office/drawing/2014/main" id="{00837473-4887-71BE-7046-37A709EBA3DD}"/>
              </a:ext>
            </a:extLst>
          </p:cNvPr>
          <p:cNvSpPr txBox="1"/>
          <p:nvPr/>
        </p:nvSpPr>
        <p:spPr>
          <a:xfrm>
            <a:off x="4746111" y="2629042"/>
            <a:ext cx="2699778" cy="523220"/>
          </a:xfrm>
          <a:prstGeom prst="rect">
            <a:avLst/>
          </a:prstGeom>
          <a:noFill/>
        </p:spPr>
        <p:txBody>
          <a:bodyPr wrap="none" rtlCol="0">
            <a:spAutoFit/>
          </a:bodyPr>
          <a:lstStyle/>
          <a:p>
            <a:r>
              <a:rPr lang="en-US" sz="2800" dirty="0"/>
              <a:t>Final Presentation</a:t>
            </a:r>
          </a:p>
        </p:txBody>
      </p:sp>
    </p:spTree>
    <p:extLst>
      <p:ext uri="{BB962C8B-B14F-4D97-AF65-F5344CB8AC3E}">
        <p14:creationId xmlns:p14="http://schemas.microsoft.com/office/powerpoint/2010/main" val="609213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A498-8108-826E-4426-A2465BCA9837}"/>
              </a:ext>
            </a:extLst>
          </p:cNvPr>
          <p:cNvSpPr>
            <a:spLocks noGrp="1"/>
          </p:cNvSpPr>
          <p:nvPr>
            <p:ph type="title"/>
          </p:nvPr>
        </p:nvSpPr>
        <p:spPr>
          <a:xfrm>
            <a:off x="1501090" y="182415"/>
            <a:ext cx="8919917" cy="468745"/>
          </a:xfrm>
        </p:spPr>
        <p:txBody>
          <a:bodyPr>
            <a:normAutofit fontScale="90000"/>
          </a:bodyPr>
          <a:lstStyle/>
          <a:p>
            <a:r>
              <a:rPr lang="en-US" dirty="0"/>
              <a:t>Power Calculations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665396-5895-B741-3012-54DCD65804C0}"/>
                  </a:ext>
                </a:extLst>
              </p:cNvPr>
              <p:cNvSpPr>
                <a:spLocks noGrp="1"/>
              </p:cNvSpPr>
              <p:nvPr>
                <p:ph idx="1"/>
              </p:nvPr>
            </p:nvSpPr>
            <p:spPr>
              <a:xfrm>
                <a:off x="346634" y="1198416"/>
                <a:ext cx="4611691" cy="4281056"/>
              </a:xfrm>
            </p:spPr>
            <p:txBody>
              <a:bodyPr>
                <a:normAutofit/>
              </a:bodyPr>
              <a:lstStyle/>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𝑖𝑛𝑐</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𝑜</m:t>
                          </m:r>
                        </m:sub>
                      </m:sSub>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𝑑</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𝐵</m:t>
                              </m:r>
                            </m:sub>
                          </m:sSub>
                        </m:den>
                      </m:f>
                    </m:oMath>
                  </m:oMathPara>
                </a14:m>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𝐴</m:t>
                          </m:r>
                        </m:e>
                        <m:sub>
                          <m:r>
                            <a:rPr lang="en-US" b="0" i="1" smtClean="0">
                              <a:latin typeface="Cambria Math" panose="02040503050406030204" pitchFamily="18" charset="0"/>
                              <a:ea typeface="Cambria Math" panose="02040503050406030204" pitchFamily="18" charset="0"/>
                            </a:rPr>
                            <m:t>𝑑</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𝜋</m:t>
                      </m:r>
                      <m:sSup>
                        <m:sSupPr>
                          <m:ctrlPr>
                            <a:rPr lang="en-US" b="0" i="1" smtClean="0">
                              <a:latin typeface="Cambria Math" panose="02040503050406030204" pitchFamily="18" charset="0"/>
                              <a:ea typeface="Cambria Math" panose="02040503050406030204" pitchFamily="18" charset="0"/>
                            </a:rPr>
                          </m:ctrlPr>
                        </m:sSupPr>
                        <m:e>
                          <m:d>
                            <m:dPr>
                              <m:ctrlPr>
                                <a:rPr lang="en-US" b="0" i="1" smtClean="0">
                                  <a:latin typeface="Cambria Math" panose="02040503050406030204" pitchFamily="18" charset="0"/>
                                  <a:ea typeface="Cambria Math" panose="02040503050406030204" pitchFamily="18" charset="0"/>
                                </a:rPr>
                              </m:ctrlPr>
                            </m:dPr>
                            <m:e>
                              <m:f>
                                <m:fPr>
                                  <m:ctrlPr>
                                    <a:rPr lang="en-US" b="0"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𝐷</m:t>
                                      </m:r>
                                    </m:e>
                                    <m:sub>
                                      <m:r>
                                        <a:rPr lang="en-US" b="0" i="1" smtClean="0">
                                          <a:latin typeface="Cambria Math" panose="02040503050406030204" pitchFamily="18" charset="0"/>
                                          <a:ea typeface="Cambria Math" panose="02040503050406030204" pitchFamily="18" charset="0"/>
                                        </a:rPr>
                                        <m:t>𝑑</m:t>
                                      </m:r>
                                    </m:sub>
                                  </m:sSub>
                                </m:num>
                                <m:den>
                                  <m:r>
                                    <a:rPr lang="en-US" b="0" i="1" smtClean="0">
                                      <a:latin typeface="Cambria Math" panose="02040503050406030204" pitchFamily="18" charset="0"/>
                                      <a:ea typeface="Cambria Math" panose="02040503050406030204" pitchFamily="18" charset="0"/>
                                    </a:rPr>
                                    <m:t>2</m:t>
                                  </m:r>
                                </m:den>
                              </m:f>
                            </m:e>
                          </m:d>
                        </m:e>
                        <m:sup>
                          <m:r>
                            <a:rPr lang="en-US" b="0" i="1" smtClean="0">
                              <a:latin typeface="Cambria Math" panose="02040503050406030204" pitchFamily="18" charset="0"/>
                              <a:ea typeface="Cambria Math" panose="02040503050406030204" pitchFamily="18" charset="0"/>
                            </a:rPr>
                            <m:t>2</m:t>
                          </m:r>
                        </m:sup>
                      </m:sSup>
                    </m:oMath>
                  </m:oMathPara>
                </a14:m>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𝐵</m:t>
                          </m:r>
                        </m:sub>
                      </m:sSub>
                      <m:r>
                        <a:rPr lang="en-US" b="0" i="1" smtClean="0">
                          <a:latin typeface="Cambria Math" panose="02040503050406030204" pitchFamily="18" charset="0"/>
                        </a:rPr>
                        <m:t>=</m:t>
                      </m:r>
                      <m:r>
                        <m:rPr>
                          <m:sty m:val="p"/>
                        </m:rPr>
                        <a:rPr lang="el-GR" b="0" i="1" smtClean="0">
                          <a:latin typeface="Cambria Math" panose="02040503050406030204" pitchFamily="18" charset="0"/>
                        </a:rPr>
                        <m:t>π</m:t>
                      </m:r>
                      <m:sSup>
                        <m:sSupPr>
                          <m:ctrlPr>
                            <a:rPr lang="en-US" b="0" i="1" smtClean="0">
                              <a:latin typeface="Cambria Math" panose="02040503050406030204" pitchFamily="18" charset="0"/>
                              <a:ea typeface="Cambria Math" panose="02040503050406030204" pitchFamily="18" charset="0"/>
                            </a:rPr>
                          </m:ctrlPr>
                        </m:sSupPr>
                        <m:e>
                          <m:d>
                            <m:dPr>
                              <m:ctrlPr>
                                <a:rPr lang="en-US" b="0" i="1" smtClean="0">
                                  <a:latin typeface="Cambria Math" panose="02040503050406030204" pitchFamily="18" charset="0"/>
                                </a:rPr>
                              </m:ctrlPr>
                            </m:dPr>
                            <m:e>
                              <m:r>
                                <a:rPr lang="en-US" b="0" i="1" smtClean="0">
                                  <a:latin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tan</m:t>
                                  </m:r>
                                </m:fName>
                                <m:e>
                                  <m:d>
                                    <m:dPr>
                                      <m:ctrlPr>
                                        <a:rPr lang="en-US" b="0" i="1" smtClean="0">
                                          <a:latin typeface="Cambria Math" panose="02040503050406030204" pitchFamily="18" charset="0"/>
                                          <a:ea typeface="Cambria Math" panose="02040503050406030204" pitchFamily="18" charset="0"/>
                                        </a:rPr>
                                      </m:ctrlPr>
                                    </m:dPr>
                                    <m:e>
                                      <m:f>
                                        <m:fPr>
                                          <m:ctrlPr>
                                            <a:rPr lang="en-US" b="0" i="1" smtClean="0">
                                              <a:latin typeface="Cambria Math" panose="02040503050406030204" pitchFamily="18" charset="0"/>
                                              <a:ea typeface="Cambria Math" panose="02040503050406030204" pitchFamily="18" charset="0"/>
                                            </a:rPr>
                                          </m:ctrlPr>
                                        </m:fPr>
                                        <m:num>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ea typeface="Cambria Math" panose="02040503050406030204" pitchFamily="18" charset="0"/>
                                                </a:rPr>
                                                <m:t>𝑑𝑖𝑣</m:t>
                                              </m:r>
                                            </m:sub>
                                          </m:sSub>
                                        </m:num>
                                        <m:den>
                                          <m:r>
                                            <a:rPr lang="en-US" b="0" i="1" smtClean="0">
                                              <a:latin typeface="Cambria Math" panose="02040503050406030204" pitchFamily="18" charset="0"/>
                                              <a:ea typeface="Cambria Math" panose="02040503050406030204" pitchFamily="18" charset="0"/>
                                            </a:rPr>
                                            <m:t>2</m:t>
                                          </m:r>
                                        </m:den>
                                      </m:f>
                                    </m:e>
                                  </m:d>
                                </m:e>
                              </m:func>
                            </m:e>
                          </m:d>
                        </m:e>
                        <m:sup>
                          <m:r>
                            <a:rPr lang="en-US" b="0" i="1" smtClean="0">
                              <a:latin typeface="Cambria Math" panose="02040503050406030204" pitchFamily="18" charset="0"/>
                              <a:ea typeface="Cambria Math" panose="02040503050406030204" pitchFamily="18" charset="0"/>
                            </a:rPr>
                            <m:t>2</m:t>
                          </m:r>
                        </m:sup>
                      </m:sSup>
                    </m:oMath>
                  </m:oMathPara>
                </a14:m>
                <a:endParaRPr lang="en-US" dirty="0"/>
              </a:p>
            </p:txBody>
          </p:sp>
        </mc:Choice>
        <mc:Fallback xmlns="">
          <p:sp>
            <p:nvSpPr>
              <p:cNvPr id="3" name="Content Placeholder 2">
                <a:extLst>
                  <a:ext uri="{FF2B5EF4-FFF2-40B4-BE49-F238E27FC236}">
                    <a16:creationId xmlns:a16="http://schemas.microsoft.com/office/drawing/2014/main" id="{65665396-5895-B741-3012-54DCD65804C0}"/>
                  </a:ext>
                </a:extLst>
              </p:cNvPr>
              <p:cNvSpPr>
                <a:spLocks noGrp="1" noRot="1" noChangeAspect="1" noMove="1" noResize="1" noEditPoints="1" noAdjustHandles="1" noChangeArrowheads="1" noChangeShapeType="1" noTextEdit="1"/>
              </p:cNvSpPr>
              <p:nvPr>
                <p:ph idx="1"/>
              </p:nvPr>
            </p:nvSpPr>
            <p:spPr>
              <a:xfrm>
                <a:off x="346634" y="1198416"/>
                <a:ext cx="4611691" cy="4281056"/>
              </a:xfrm>
              <a:blipFill>
                <a:blip r:embed="rId2"/>
                <a:stretch>
                  <a:fillRect/>
                </a:stretch>
              </a:blipFill>
            </p:spPr>
            <p:txBody>
              <a:bodyPr/>
              <a:lstStyle/>
              <a:p>
                <a:r>
                  <a:rPr lang="en-US">
                    <a:noFill/>
                  </a:rPr>
                  <a:t> </a:t>
                </a:r>
              </a:p>
            </p:txBody>
          </p:sp>
        </mc:Fallback>
      </mc:AlternateContent>
      <p:sp>
        <p:nvSpPr>
          <p:cNvPr id="4" name="Content Placeholder 2">
            <a:extLst>
              <a:ext uri="{FF2B5EF4-FFF2-40B4-BE49-F238E27FC236}">
                <a16:creationId xmlns:a16="http://schemas.microsoft.com/office/drawing/2014/main" id="{EC85106E-6725-6383-F45A-B39B936D6BE7}"/>
              </a:ext>
            </a:extLst>
          </p:cNvPr>
          <p:cNvSpPr txBox="1">
            <a:spLocks/>
          </p:cNvSpPr>
          <p:nvPr/>
        </p:nvSpPr>
        <p:spPr>
          <a:xfrm>
            <a:off x="5328011" y="651160"/>
            <a:ext cx="3586454" cy="335280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Font typeface="Arial"/>
              <a:buNone/>
            </a:pPr>
            <a:endParaRPr lang="en-US" dirty="0"/>
          </a:p>
          <a:p>
            <a:pPr marL="0" indent="0">
              <a:buFont typeface="Arial"/>
              <a:buNone/>
            </a:pPr>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D427CC3-6AA1-01F5-FC8E-15BC3D5A5E3B}"/>
                  </a:ext>
                </a:extLst>
              </p:cNvPr>
              <p:cNvSpPr txBox="1"/>
              <p:nvPr/>
            </p:nvSpPr>
            <p:spPr>
              <a:xfrm>
                <a:off x="4764848" y="1536174"/>
                <a:ext cx="3187920" cy="3785652"/>
              </a:xfrm>
              <a:prstGeom prst="rect">
                <a:avLst/>
              </a:prstGeom>
              <a:noFill/>
            </p:spPr>
            <p:txBody>
              <a:bodyPr wrap="square" rtlCol="0">
                <a:spAutoFit/>
              </a:bodyPr>
              <a:lstStyle/>
              <a:p>
                <a:r>
                  <a:rPr lang="en-US" sz="2400" b="1" i="1" dirty="0">
                    <a:latin typeface="Cambria Math" panose="02040503050406030204" pitchFamily="18" charset="0"/>
                  </a:rPr>
                  <a:t>Outdoors</a:t>
                </a:r>
              </a:p>
              <a:p>
                <a:pPr/>
                <a14:m>
                  <m:oMathPara xmlns:m="http://schemas.openxmlformats.org/officeDocument/2006/math">
                    <m:oMathParaPr>
                      <m:jc m:val="left"/>
                    </m:oMathParaPr>
                    <m:oMath xmlns:m="http://schemas.openxmlformats.org/officeDocument/2006/math">
                      <m:r>
                        <a:rPr lang="en-US" sz="2400" i="1" dirty="0" smtClean="0">
                          <a:latin typeface="Cambria Math" panose="02040503050406030204" pitchFamily="18" charset="0"/>
                        </a:rPr>
                        <m:t>𝑑</m:t>
                      </m:r>
                      <m:r>
                        <a:rPr lang="en-US" sz="2400" i="1" dirty="0" smtClean="0">
                          <a:latin typeface="Cambria Math" panose="02040503050406030204" pitchFamily="18" charset="0"/>
                        </a:rPr>
                        <m:t> = 1 </m:t>
                      </m:r>
                      <m:r>
                        <a:rPr lang="en-US" sz="2400" i="1" dirty="0" smtClean="0">
                          <a:latin typeface="Cambria Math" panose="02040503050406030204" pitchFamily="18" charset="0"/>
                        </a:rPr>
                        <m:t>𝑘𝑚</m:t>
                      </m:r>
                    </m:oMath>
                  </m:oMathPara>
                </a14:m>
                <a:endParaRPr lang="en-US" sz="2400" dirty="0"/>
              </a:p>
              <a:p>
                <a:pPr/>
                <a14:m>
                  <m:oMathPara xmlns:m="http://schemas.openxmlformats.org/officeDocument/2006/math">
                    <m:oMathParaPr>
                      <m:jc m:val="left"/>
                    </m:oMathParaPr>
                    <m:oMath xmlns:m="http://schemas.openxmlformats.org/officeDocument/2006/math">
                      <m:sSub>
                        <m:sSubPr>
                          <m:ctrlPr>
                            <a:rPr lang="en-US" sz="2400" b="0" i="1" smtClean="0">
                              <a:latin typeface="Cambria Math" panose="02040503050406030204" pitchFamily="18" charset="0"/>
                              <a:ea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𝜃</m:t>
                          </m:r>
                        </m:e>
                        <m:sub>
                          <m:r>
                            <a:rPr lang="en-US" sz="2400" b="0" i="1" smtClean="0">
                              <a:latin typeface="Cambria Math" panose="02040503050406030204" pitchFamily="18" charset="0"/>
                              <a:ea typeface="Cambria Math" panose="02040503050406030204" pitchFamily="18" charset="0"/>
                            </a:rPr>
                            <m:t>𝑑𝑖𝑣</m:t>
                          </m:r>
                        </m:sub>
                      </m:sSub>
                      <m:r>
                        <a:rPr lang="en-US" sz="2400" b="0" i="1" smtClean="0">
                          <a:latin typeface="Cambria Math" panose="02040503050406030204" pitchFamily="18" charset="0"/>
                          <a:ea typeface="Cambria Math" panose="02040503050406030204" pitchFamily="18" charset="0"/>
                        </a:rPr>
                        <m:t>=45°</m:t>
                      </m:r>
                    </m:oMath>
                  </m:oMathPara>
                </a14:m>
                <a:endParaRPr lang="en-US" sz="2400" dirty="0"/>
              </a:p>
              <a:p>
                <a:pPr/>
                <a14:m>
                  <m:oMathPara xmlns:m="http://schemas.openxmlformats.org/officeDocument/2006/math">
                    <m:oMathParaPr>
                      <m:jc m:val="lef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𝐷</m:t>
                          </m:r>
                        </m:e>
                        <m:sub>
                          <m:r>
                            <a:rPr lang="en-US" sz="2400" b="0" i="1" smtClean="0">
                              <a:latin typeface="Cambria Math" panose="02040503050406030204" pitchFamily="18" charset="0"/>
                            </a:rPr>
                            <m:t>𝑑</m:t>
                          </m:r>
                        </m:sub>
                      </m:sSub>
                      <m:r>
                        <a:rPr lang="en-US" sz="2400" b="0" i="1" smtClean="0">
                          <a:latin typeface="Cambria Math" panose="02040503050406030204" pitchFamily="18" charset="0"/>
                        </a:rPr>
                        <m:t>=1 </m:t>
                      </m:r>
                      <m:r>
                        <a:rPr lang="en-US" sz="2400" b="0" i="1" smtClean="0">
                          <a:latin typeface="Cambria Math" panose="02040503050406030204" pitchFamily="18" charset="0"/>
                        </a:rPr>
                        <m:t>𝑖𝑛𝑐h</m:t>
                      </m:r>
                    </m:oMath>
                  </m:oMathPara>
                </a14:m>
                <a:endParaRPr lang="en-US" sz="2400" b="0" dirty="0"/>
              </a:p>
              <a:p>
                <a:endParaRPr lang="en-US" sz="2400" b="0" dirty="0"/>
              </a:p>
              <a:p>
                <a:pPr/>
                <a14:m>
                  <m:oMathPara xmlns:m="http://schemas.openxmlformats.org/officeDocument/2006/math">
                    <m:oMathParaPr>
                      <m:jc m:val="lef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𝑑</m:t>
                          </m:r>
                        </m:sub>
                      </m:sSub>
                      <m:r>
                        <a:rPr lang="en-US" sz="2400" b="0" i="1" smtClean="0">
                          <a:latin typeface="Cambria Math" panose="02040503050406030204" pitchFamily="18" charset="0"/>
                        </a:rPr>
                        <m:t>=</m:t>
                      </m:r>
                      <m:r>
                        <a:rPr lang="en-US" sz="2400" i="1">
                          <a:latin typeface="Cambria Math" panose="02040503050406030204" pitchFamily="18" charset="0"/>
                          <a:ea typeface="Cambria Math" panose="02040503050406030204" pitchFamily="18" charset="0"/>
                        </a:rPr>
                        <m:t>𝜋</m:t>
                      </m:r>
                      <m:sSup>
                        <m:sSupPr>
                          <m:ctrlPr>
                            <a:rPr lang="en-US" sz="2400" b="0" i="1" smtClean="0">
                              <a:latin typeface="Cambria Math" panose="02040503050406030204" pitchFamily="18" charset="0"/>
                              <a:ea typeface="Cambria Math" panose="02040503050406030204" pitchFamily="18" charset="0"/>
                            </a:rPr>
                          </m:ctrlPr>
                        </m:sSupPr>
                        <m:e>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0.0</m:t>
                              </m:r>
                              <m:r>
                                <a:rPr lang="en-US" sz="2400" b="0" i="1" smtClean="0">
                                  <a:latin typeface="Cambria Math" panose="02040503050406030204" pitchFamily="18" charset="0"/>
                                  <a:ea typeface="Cambria Math" panose="02040503050406030204" pitchFamily="18" charset="0"/>
                                </a:rPr>
                                <m:t>127 </m:t>
                              </m:r>
                              <m:r>
                                <a:rPr lang="en-US" sz="2400" b="0" i="1" smtClean="0">
                                  <a:latin typeface="Cambria Math" panose="02040503050406030204" pitchFamily="18" charset="0"/>
                                  <a:ea typeface="Cambria Math" panose="02040503050406030204" pitchFamily="18" charset="0"/>
                                </a:rPr>
                                <m:t>𝑚</m:t>
                              </m:r>
                            </m:e>
                          </m:d>
                        </m:e>
                        <m:sup>
                          <m:r>
                            <a:rPr lang="en-US" sz="2400" b="0" i="1" smtClean="0">
                              <a:latin typeface="Cambria Math" panose="02040503050406030204" pitchFamily="18" charset="0"/>
                              <a:ea typeface="Cambria Math" panose="02040503050406030204" pitchFamily="18" charset="0"/>
                            </a:rPr>
                            <m:t>2</m:t>
                          </m:r>
                        </m:sup>
                      </m:sSup>
                    </m:oMath>
                  </m:oMathPara>
                </a14:m>
                <a:endParaRPr lang="en-US" sz="2400" b="0" dirty="0">
                  <a:ea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𝐵</m:t>
                          </m:r>
                        </m:sub>
                      </m:sSub>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𝜋</m:t>
                      </m:r>
                      <m:sSup>
                        <m:sSupPr>
                          <m:ctrlPr>
                            <a:rPr lang="en-US" sz="2400" b="0" i="1" smtClean="0">
                              <a:latin typeface="Cambria Math" panose="02040503050406030204" pitchFamily="18" charset="0"/>
                              <a:ea typeface="Cambria Math" panose="02040503050406030204" pitchFamily="18" charset="0"/>
                            </a:rPr>
                          </m:ctrlPr>
                        </m:sSupPr>
                        <m:e>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414.2 </m:t>
                              </m:r>
                              <m:r>
                                <a:rPr lang="en-US" sz="2400" b="0" i="1" smtClean="0">
                                  <a:latin typeface="Cambria Math" panose="02040503050406030204" pitchFamily="18" charset="0"/>
                                  <a:ea typeface="Cambria Math" panose="02040503050406030204" pitchFamily="18" charset="0"/>
                                </a:rPr>
                                <m:t>𝑚</m:t>
                              </m:r>
                            </m:e>
                          </m:d>
                        </m:e>
                        <m:sup>
                          <m:r>
                            <a:rPr lang="en-US" sz="2400" b="0" i="1" smtClean="0">
                              <a:latin typeface="Cambria Math" panose="02040503050406030204" pitchFamily="18" charset="0"/>
                              <a:ea typeface="Cambria Math" panose="02040503050406030204" pitchFamily="18" charset="0"/>
                            </a:rPr>
                            <m:t>2</m:t>
                          </m:r>
                        </m:sup>
                      </m:sSup>
                    </m:oMath>
                  </m:oMathPara>
                </a14:m>
                <a:endParaRPr lang="en-US" sz="2400" b="0" dirty="0">
                  <a:ea typeface="Cambria Math" panose="02040503050406030204" pitchFamily="18" charset="0"/>
                </a:endParaRPr>
              </a:p>
              <a:p>
                <a:endParaRPr lang="en-US" sz="2400" b="0" dirty="0"/>
              </a:p>
              <a:p>
                <a:pPr/>
                <a14:m>
                  <m:oMathPara xmlns:m="http://schemas.openxmlformats.org/officeDocument/2006/math">
                    <m:oMathParaPr>
                      <m:jc m:val="lef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𝑖𝑛𝑐</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𝑜</m:t>
                          </m:r>
                        </m:sub>
                      </m:sSub>
                      <m:r>
                        <a:rPr lang="en-US" sz="2400" b="0" i="1" smtClean="0">
                          <a:latin typeface="Cambria Math" panose="02040503050406030204" pitchFamily="18" charset="0"/>
                          <a:ea typeface="Cambria Math" panose="02040503050406030204" pitchFamily="18" charset="0"/>
                        </a:rPr>
                        <m:t>∙9.4×</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10</m:t>
                          </m:r>
                        </m:e>
                        <m:sup>
                          <m:r>
                            <a:rPr lang="en-US" sz="2400" b="0" i="1" smtClean="0">
                              <a:latin typeface="Cambria Math" panose="02040503050406030204" pitchFamily="18" charset="0"/>
                              <a:ea typeface="Cambria Math" panose="02040503050406030204" pitchFamily="18" charset="0"/>
                            </a:rPr>
                            <m:t>−10</m:t>
                          </m:r>
                        </m:sup>
                      </m:sSup>
                    </m:oMath>
                  </m:oMathPara>
                </a14:m>
                <a:endParaRPr lang="en-US" sz="2400" b="0" dirty="0">
                  <a:ea typeface="Cambria Math" panose="02040503050406030204" pitchFamily="18" charset="0"/>
                </a:endParaRPr>
              </a:p>
              <a:p>
                <a:endParaRPr lang="en-US" sz="2400" dirty="0"/>
              </a:p>
            </p:txBody>
          </p:sp>
        </mc:Choice>
        <mc:Fallback xmlns="">
          <p:sp>
            <p:nvSpPr>
              <p:cNvPr id="5" name="TextBox 4">
                <a:extLst>
                  <a:ext uri="{FF2B5EF4-FFF2-40B4-BE49-F238E27FC236}">
                    <a16:creationId xmlns:a16="http://schemas.microsoft.com/office/drawing/2014/main" id="{3D427CC3-6AA1-01F5-FC8E-15BC3D5A5E3B}"/>
                  </a:ext>
                </a:extLst>
              </p:cNvPr>
              <p:cNvSpPr txBox="1">
                <a:spLocks noRot="1" noChangeAspect="1" noMove="1" noResize="1" noEditPoints="1" noAdjustHandles="1" noChangeArrowheads="1" noChangeShapeType="1" noTextEdit="1"/>
              </p:cNvSpPr>
              <p:nvPr/>
            </p:nvSpPr>
            <p:spPr>
              <a:xfrm>
                <a:off x="4764848" y="1536174"/>
                <a:ext cx="3187920" cy="3785652"/>
              </a:xfrm>
              <a:prstGeom prst="rect">
                <a:avLst/>
              </a:prstGeom>
              <a:blipFill>
                <a:blip r:embed="rId3"/>
                <a:stretch>
                  <a:fillRect l="-3059" t="-1288"/>
                </a:stretch>
              </a:blipFill>
            </p:spPr>
            <p:txBody>
              <a:bodyPr/>
              <a:lstStyle/>
              <a:p>
                <a:r>
                  <a:rPr lang="en-US">
                    <a:noFill/>
                  </a:rPr>
                  <a:t> </a:t>
                </a:r>
              </a:p>
            </p:txBody>
          </p:sp>
        </mc:Fallback>
      </mc:AlternateContent>
      <p:sp>
        <p:nvSpPr>
          <p:cNvPr id="8" name="Arrow: Right 7">
            <a:extLst>
              <a:ext uri="{FF2B5EF4-FFF2-40B4-BE49-F238E27FC236}">
                <a16:creationId xmlns:a16="http://schemas.microsoft.com/office/drawing/2014/main" id="{9870FBEB-C701-EF54-0B1F-8F737A32249E}"/>
              </a:ext>
            </a:extLst>
          </p:cNvPr>
          <p:cNvSpPr/>
          <p:nvPr/>
        </p:nvSpPr>
        <p:spPr>
          <a:xfrm>
            <a:off x="4070309" y="2565996"/>
            <a:ext cx="592010"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F7F6B87-C45E-084F-03BB-7F858BF53042}"/>
                  </a:ext>
                </a:extLst>
              </p:cNvPr>
              <p:cNvSpPr txBox="1"/>
              <p:nvPr/>
            </p:nvSpPr>
            <p:spPr>
              <a:xfrm>
                <a:off x="8498203" y="1536174"/>
                <a:ext cx="4119418" cy="3785652"/>
              </a:xfrm>
              <a:prstGeom prst="rect">
                <a:avLst/>
              </a:prstGeom>
              <a:noFill/>
            </p:spPr>
            <p:txBody>
              <a:bodyPr wrap="square" rtlCol="0">
                <a:spAutoFit/>
              </a:bodyPr>
              <a:lstStyle/>
              <a:p>
                <a:r>
                  <a:rPr lang="en-US" sz="2400" b="1" i="1" dirty="0">
                    <a:latin typeface="Cambria Math" panose="02040503050406030204" pitchFamily="18" charset="0"/>
                  </a:rPr>
                  <a:t>Indoors</a:t>
                </a:r>
              </a:p>
              <a:p>
                <a:pPr/>
                <a14:m>
                  <m:oMathPara xmlns:m="http://schemas.openxmlformats.org/officeDocument/2006/math">
                    <m:oMathParaPr>
                      <m:jc m:val="left"/>
                    </m:oMathParaPr>
                    <m:oMath xmlns:m="http://schemas.openxmlformats.org/officeDocument/2006/math">
                      <m:r>
                        <a:rPr lang="en-US" sz="2400" i="1" dirty="0" smtClean="0">
                          <a:latin typeface="Cambria Math" panose="02040503050406030204" pitchFamily="18" charset="0"/>
                        </a:rPr>
                        <m:t>𝑑</m:t>
                      </m:r>
                      <m:r>
                        <a:rPr lang="en-US" sz="2400" i="1" dirty="0" smtClean="0">
                          <a:latin typeface="Cambria Math" panose="02040503050406030204" pitchFamily="18" charset="0"/>
                        </a:rPr>
                        <m:t> =3 </m:t>
                      </m:r>
                      <m:r>
                        <a:rPr lang="en-US" sz="2400" b="0" i="1" dirty="0" smtClean="0">
                          <a:latin typeface="Cambria Math" panose="02040503050406030204" pitchFamily="18" charset="0"/>
                        </a:rPr>
                        <m:t>𝑚</m:t>
                      </m:r>
                    </m:oMath>
                  </m:oMathPara>
                </a14:m>
                <a:endParaRPr lang="en-US" sz="2400" dirty="0"/>
              </a:p>
              <a:p>
                <a:pPr/>
                <a14:m>
                  <m:oMathPara xmlns:m="http://schemas.openxmlformats.org/officeDocument/2006/math">
                    <m:oMathParaPr>
                      <m:jc m:val="left"/>
                    </m:oMathParaPr>
                    <m:oMath xmlns:m="http://schemas.openxmlformats.org/officeDocument/2006/math">
                      <m:sSub>
                        <m:sSubPr>
                          <m:ctrlPr>
                            <a:rPr lang="en-US" sz="2400" b="0" i="1" smtClean="0">
                              <a:latin typeface="Cambria Math" panose="02040503050406030204" pitchFamily="18" charset="0"/>
                              <a:ea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𝜃</m:t>
                          </m:r>
                        </m:e>
                        <m:sub>
                          <m:r>
                            <a:rPr lang="en-US" sz="2400" b="0" i="1" smtClean="0">
                              <a:latin typeface="Cambria Math" panose="02040503050406030204" pitchFamily="18" charset="0"/>
                              <a:ea typeface="Cambria Math" panose="02040503050406030204" pitchFamily="18" charset="0"/>
                            </a:rPr>
                            <m:t>𝑑𝑖𝑣</m:t>
                          </m:r>
                        </m:sub>
                      </m:sSub>
                      <m:r>
                        <a:rPr lang="en-US" sz="2400" b="0" i="1" smtClean="0">
                          <a:latin typeface="Cambria Math" panose="02040503050406030204" pitchFamily="18" charset="0"/>
                          <a:ea typeface="Cambria Math" panose="02040503050406030204" pitchFamily="18" charset="0"/>
                        </a:rPr>
                        <m:t>=45°</m:t>
                      </m:r>
                    </m:oMath>
                  </m:oMathPara>
                </a14:m>
                <a:endParaRPr lang="en-US" sz="2400" dirty="0"/>
              </a:p>
              <a:p>
                <a:pPr/>
                <a14:m>
                  <m:oMathPara xmlns:m="http://schemas.openxmlformats.org/officeDocument/2006/math">
                    <m:oMathParaPr>
                      <m:jc m:val="lef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𝐷</m:t>
                          </m:r>
                        </m:e>
                        <m:sub>
                          <m:r>
                            <a:rPr lang="en-US" sz="2400" b="0" i="1" smtClean="0">
                              <a:latin typeface="Cambria Math" panose="02040503050406030204" pitchFamily="18" charset="0"/>
                            </a:rPr>
                            <m:t>𝑑</m:t>
                          </m:r>
                        </m:sub>
                      </m:sSub>
                      <m:r>
                        <a:rPr lang="en-US" sz="2400" b="0" i="1" smtClean="0">
                          <a:latin typeface="Cambria Math" panose="02040503050406030204" pitchFamily="18" charset="0"/>
                        </a:rPr>
                        <m:t>=1 </m:t>
                      </m:r>
                      <m:r>
                        <a:rPr lang="en-US" sz="2400" b="0" i="1" smtClean="0">
                          <a:latin typeface="Cambria Math" panose="02040503050406030204" pitchFamily="18" charset="0"/>
                        </a:rPr>
                        <m:t>𝑖𝑛𝑐h</m:t>
                      </m:r>
                    </m:oMath>
                  </m:oMathPara>
                </a14:m>
                <a:endParaRPr lang="en-US" sz="2400" b="0" dirty="0"/>
              </a:p>
              <a:p>
                <a:endParaRPr lang="en-US" sz="2400" b="0" dirty="0"/>
              </a:p>
              <a:p>
                <a:pPr/>
                <a14:m>
                  <m:oMathPara xmlns:m="http://schemas.openxmlformats.org/officeDocument/2006/math">
                    <m:oMathParaPr>
                      <m:jc m:val="lef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𝑑</m:t>
                          </m:r>
                        </m:sub>
                      </m:sSub>
                      <m:r>
                        <a:rPr lang="en-US" sz="2400" b="0" i="1" smtClean="0">
                          <a:latin typeface="Cambria Math" panose="02040503050406030204" pitchFamily="18" charset="0"/>
                        </a:rPr>
                        <m:t>=</m:t>
                      </m:r>
                      <m:r>
                        <a:rPr lang="en-US" sz="2400" i="1">
                          <a:latin typeface="Cambria Math" panose="02040503050406030204" pitchFamily="18" charset="0"/>
                          <a:ea typeface="Cambria Math" panose="02040503050406030204" pitchFamily="18" charset="0"/>
                        </a:rPr>
                        <m:t>𝜋</m:t>
                      </m:r>
                      <m:sSup>
                        <m:sSupPr>
                          <m:ctrlPr>
                            <a:rPr lang="en-US" sz="2400" b="0" i="1" smtClean="0">
                              <a:latin typeface="Cambria Math" panose="02040503050406030204" pitchFamily="18" charset="0"/>
                              <a:ea typeface="Cambria Math" panose="02040503050406030204" pitchFamily="18" charset="0"/>
                            </a:rPr>
                          </m:ctrlPr>
                        </m:sSupPr>
                        <m:e>
                          <m:d>
                            <m:dPr>
                              <m:ctrlPr>
                                <a:rPr lang="en-US" sz="2400" i="1">
                                  <a:latin typeface="Cambria Math" panose="02040503050406030204" pitchFamily="18" charset="0"/>
                                  <a:ea typeface="Cambria Math" panose="02040503050406030204" pitchFamily="18" charset="0"/>
                                </a:rPr>
                              </m:ctrlPr>
                            </m:dPr>
                            <m:e>
                              <m:r>
                                <a:rPr lang="en-US" sz="2400" i="1">
                                  <a:latin typeface="Cambria Math" panose="02040503050406030204" pitchFamily="18" charset="0"/>
                                  <a:ea typeface="Cambria Math" panose="02040503050406030204" pitchFamily="18" charset="0"/>
                                </a:rPr>
                                <m:t>0.0</m:t>
                              </m:r>
                              <m:r>
                                <a:rPr lang="en-US" sz="2400" b="0" i="1" smtClean="0">
                                  <a:latin typeface="Cambria Math" panose="02040503050406030204" pitchFamily="18" charset="0"/>
                                  <a:ea typeface="Cambria Math" panose="02040503050406030204" pitchFamily="18" charset="0"/>
                                </a:rPr>
                                <m:t>127 </m:t>
                              </m:r>
                              <m:r>
                                <a:rPr lang="en-US" sz="2400" b="0" i="1" smtClean="0">
                                  <a:latin typeface="Cambria Math" panose="02040503050406030204" pitchFamily="18" charset="0"/>
                                  <a:ea typeface="Cambria Math" panose="02040503050406030204" pitchFamily="18" charset="0"/>
                                </a:rPr>
                                <m:t>𝑚</m:t>
                              </m:r>
                            </m:e>
                          </m:d>
                        </m:e>
                        <m:sup>
                          <m:r>
                            <a:rPr lang="en-US" sz="2400" b="0" i="1" smtClean="0">
                              <a:latin typeface="Cambria Math" panose="02040503050406030204" pitchFamily="18" charset="0"/>
                              <a:ea typeface="Cambria Math" panose="02040503050406030204" pitchFamily="18" charset="0"/>
                            </a:rPr>
                            <m:t>2</m:t>
                          </m:r>
                        </m:sup>
                      </m:sSup>
                    </m:oMath>
                  </m:oMathPara>
                </a14:m>
                <a:endParaRPr lang="en-US" sz="2400" b="0" dirty="0">
                  <a:ea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𝐴</m:t>
                          </m:r>
                        </m:e>
                        <m:sub>
                          <m:r>
                            <a:rPr lang="en-US" sz="2400" b="0" i="1" smtClean="0">
                              <a:latin typeface="Cambria Math" panose="02040503050406030204" pitchFamily="18" charset="0"/>
                            </a:rPr>
                            <m:t>𝐵</m:t>
                          </m:r>
                        </m:sub>
                      </m:sSub>
                      <m:r>
                        <a:rPr lang="en-US" sz="2400" b="0" i="1" smtClean="0">
                          <a:latin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𝜋</m:t>
                      </m:r>
                      <m:sSup>
                        <m:sSupPr>
                          <m:ctrlPr>
                            <a:rPr lang="en-US" sz="2400" b="0" i="1" smtClean="0">
                              <a:latin typeface="Cambria Math" panose="02040503050406030204" pitchFamily="18" charset="0"/>
                              <a:ea typeface="Cambria Math" panose="02040503050406030204" pitchFamily="18" charset="0"/>
                            </a:rPr>
                          </m:ctrlPr>
                        </m:sSupPr>
                        <m:e>
                          <m:d>
                            <m:dPr>
                              <m:ctrlPr>
                                <a:rPr lang="en-US" sz="2400" b="0" i="1" smtClean="0">
                                  <a:latin typeface="Cambria Math" panose="02040503050406030204" pitchFamily="18" charset="0"/>
                                  <a:ea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1.24 </m:t>
                              </m:r>
                              <m:r>
                                <a:rPr lang="en-US" sz="2400" b="0" i="1" smtClean="0">
                                  <a:latin typeface="Cambria Math" panose="02040503050406030204" pitchFamily="18" charset="0"/>
                                  <a:ea typeface="Cambria Math" panose="02040503050406030204" pitchFamily="18" charset="0"/>
                                </a:rPr>
                                <m:t>𝑚</m:t>
                              </m:r>
                            </m:e>
                          </m:d>
                        </m:e>
                        <m:sup>
                          <m:r>
                            <a:rPr lang="en-US" sz="2400" b="0" i="1" smtClean="0">
                              <a:latin typeface="Cambria Math" panose="02040503050406030204" pitchFamily="18" charset="0"/>
                              <a:ea typeface="Cambria Math" panose="02040503050406030204" pitchFamily="18" charset="0"/>
                            </a:rPr>
                            <m:t>2</m:t>
                          </m:r>
                        </m:sup>
                      </m:sSup>
                    </m:oMath>
                  </m:oMathPara>
                </a14:m>
                <a:endParaRPr lang="en-US" sz="2400" b="0" dirty="0">
                  <a:ea typeface="Cambria Math" panose="02040503050406030204" pitchFamily="18" charset="0"/>
                </a:endParaRPr>
              </a:p>
              <a:p>
                <a:endParaRPr lang="en-US" sz="2400" b="0" dirty="0"/>
              </a:p>
              <a:p>
                <a:pPr/>
                <a14:m>
                  <m:oMathPara xmlns:m="http://schemas.openxmlformats.org/officeDocument/2006/math">
                    <m:oMathParaPr>
                      <m:jc m:val="left"/>
                    </m:oMathParaPr>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𝑖𝑛𝑐</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𝑃</m:t>
                          </m:r>
                        </m:e>
                        <m:sub>
                          <m:r>
                            <a:rPr lang="en-US" sz="2400" b="0" i="1" smtClean="0">
                              <a:latin typeface="Cambria Math" panose="02040503050406030204" pitchFamily="18" charset="0"/>
                            </a:rPr>
                            <m:t>𝑜</m:t>
                          </m:r>
                        </m:sub>
                      </m:sSub>
                      <m:r>
                        <a:rPr lang="en-US" sz="2400" b="0" i="1" smtClean="0">
                          <a:latin typeface="Cambria Math" panose="02040503050406030204" pitchFamily="18" charset="0"/>
                          <a:ea typeface="Cambria Math" panose="02040503050406030204" pitchFamily="18" charset="0"/>
                        </a:rPr>
                        <m:t>∙0.0001</m:t>
                      </m:r>
                    </m:oMath>
                  </m:oMathPara>
                </a14:m>
                <a:endParaRPr lang="en-US" sz="2400" b="0" dirty="0">
                  <a:ea typeface="Cambria Math" panose="02040503050406030204" pitchFamily="18" charset="0"/>
                </a:endParaRPr>
              </a:p>
              <a:p>
                <a:endParaRPr lang="en-US" sz="2400" dirty="0"/>
              </a:p>
            </p:txBody>
          </p:sp>
        </mc:Choice>
        <mc:Fallback xmlns="">
          <p:sp>
            <p:nvSpPr>
              <p:cNvPr id="6" name="TextBox 5">
                <a:extLst>
                  <a:ext uri="{FF2B5EF4-FFF2-40B4-BE49-F238E27FC236}">
                    <a16:creationId xmlns:a16="http://schemas.microsoft.com/office/drawing/2014/main" id="{2F7F6B87-C45E-084F-03BB-7F858BF53042}"/>
                  </a:ext>
                </a:extLst>
              </p:cNvPr>
              <p:cNvSpPr txBox="1">
                <a:spLocks noRot="1" noChangeAspect="1" noMove="1" noResize="1" noEditPoints="1" noAdjustHandles="1" noChangeArrowheads="1" noChangeShapeType="1" noTextEdit="1"/>
              </p:cNvSpPr>
              <p:nvPr/>
            </p:nvSpPr>
            <p:spPr>
              <a:xfrm>
                <a:off x="8498203" y="1536174"/>
                <a:ext cx="4119418" cy="3785652"/>
              </a:xfrm>
              <a:prstGeom prst="rect">
                <a:avLst/>
              </a:prstGeom>
              <a:blipFill>
                <a:blip r:embed="rId4"/>
                <a:stretch>
                  <a:fillRect l="-2219" t="-1288"/>
                </a:stretch>
              </a:blipFill>
            </p:spPr>
            <p:txBody>
              <a:bodyPr/>
              <a:lstStyle/>
              <a:p>
                <a:r>
                  <a:rPr lang="en-US">
                    <a:noFill/>
                  </a:rPr>
                  <a:t> </a:t>
                </a:r>
              </a:p>
            </p:txBody>
          </p:sp>
        </mc:Fallback>
      </mc:AlternateContent>
      <p:pic>
        <p:nvPicPr>
          <p:cNvPr id="7" name="Picture 6" descr="A person in a black shirt&#10;&#10;Description automatically generated">
            <a:extLst>
              <a:ext uri="{FF2B5EF4-FFF2-40B4-BE49-F238E27FC236}">
                <a16:creationId xmlns:a16="http://schemas.microsoft.com/office/drawing/2014/main" id="{BB51A9E6-B66E-F473-1862-76FF336029C2}"/>
              </a:ext>
            </a:extLst>
          </p:cNvPr>
          <p:cNvPicPr>
            <a:picLocks noChangeAspect="1"/>
          </p:cNvPicPr>
          <p:nvPr/>
        </p:nvPicPr>
        <p:blipFill>
          <a:blip r:embed="rId5">
            <a:extLst>
              <a:ext uri="{28A0092B-C50C-407E-A947-70E740481C1C}">
                <a14:useLocalDpi xmlns:a14="http://schemas.microsoft.com/office/drawing/2010/main" val="0"/>
              </a:ext>
            </a:extLst>
          </a:blip>
          <a:srcRect l="24598" t="38626" r="53608" b="36276"/>
          <a:stretch/>
        </p:blipFill>
        <p:spPr>
          <a:xfrm rot="5400000">
            <a:off x="10814211" y="100781"/>
            <a:ext cx="1478570" cy="1277008"/>
          </a:xfrm>
          <a:prstGeom prst="rect">
            <a:avLst/>
          </a:prstGeom>
        </p:spPr>
      </p:pic>
    </p:spTree>
    <p:extLst>
      <p:ext uri="{BB962C8B-B14F-4D97-AF65-F5344CB8AC3E}">
        <p14:creationId xmlns:p14="http://schemas.microsoft.com/office/powerpoint/2010/main" val="2925722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E2AF1-E663-EC85-FF06-4AFFE58C791A}"/>
              </a:ext>
            </a:extLst>
          </p:cNvPr>
          <p:cNvSpPr>
            <a:spLocks noGrp="1"/>
          </p:cNvSpPr>
          <p:nvPr>
            <p:ph type="title"/>
          </p:nvPr>
        </p:nvSpPr>
        <p:spPr>
          <a:xfrm>
            <a:off x="1144589" y="372552"/>
            <a:ext cx="9905998" cy="1478570"/>
          </a:xfrm>
        </p:spPr>
        <p:txBody>
          <a:bodyPr/>
          <a:lstStyle/>
          <a:p>
            <a:r>
              <a:rPr lang="en-US" dirty="0"/>
              <a:t>Photodiode selection</a:t>
            </a:r>
          </a:p>
        </p:txBody>
      </p:sp>
      <p:graphicFrame>
        <p:nvGraphicFramePr>
          <p:cNvPr id="4" name="Table 3">
            <a:extLst>
              <a:ext uri="{FF2B5EF4-FFF2-40B4-BE49-F238E27FC236}">
                <a16:creationId xmlns:a16="http://schemas.microsoft.com/office/drawing/2014/main" id="{717484AA-3D1B-EAB9-BD9D-EF5A70E87EFE}"/>
              </a:ext>
            </a:extLst>
          </p:cNvPr>
          <p:cNvGraphicFramePr>
            <a:graphicFrameLocks noGrp="1"/>
          </p:cNvGraphicFramePr>
          <p:nvPr>
            <p:extLst>
              <p:ext uri="{D42A27DB-BD31-4B8C-83A1-F6EECF244321}">
                <p14:modId xmlns:p14="http://schemas.microsoft.com/office/powerpoint/2010/main" val="3805664759"/>
              </p:ext>
            </p:extLst>
          </p:nvPr>
        </p:nvGraphicFramePr>
        <p:xfrm>
          <a:off x="181304" y="1851122"/>
          <a:ext cx="9906000" cy="4017368"/>
        </p:xfrm>
        <a:graphic>
          <a:graphicData uri="http://schemas.openxmlformats.org/drawingml/2006/table">
            <a:tbl>
              <a:tblPr firstRow="1" bandRow="1">
                <a:tableStyleId>{5C22544A-7EE6-4342-B048-85BDC9FD1C3A}</a:tableStyleId>
              </a:tblPr>
              <a:tblGrid>
                <a:gridCol w="1651000">
                  <a:extLst>
                    <a:ext uri="{9D8B030D-6E8A-4147-A177-3AD203B41FA5}">
                      <a16:colId xmlns:a16="http://schemas.microsoft.com/office/drawing/2014/main" val="1792131299"/>
                    </a:ext>
                  </a:extLst>
                </a:gridCol>
                <a:gridCol w="1651000">
                  <a:extLst>
                    <a:ext uri="{9D8B030D-6E8A-4147-A177-3AD203B41FA5}">
                      <a16:colId xmlns:a16="http://schemas.microsoft.com/office/drawing/2014/main" val="554457005"/>
                    </a:ext>
                  </a:extLst>
                </a:gridCol>
                <a:gridCol w="1651000">
                  <a:extLst>
                    <a:ext uri="{9D8B030D-6E8A-4147-A177-3AD203B41FA5}">
                      <a16:colId xmlns:a16="http://schemas.microsoft.com/office/drawing/2014/main" val="973750440"/>
                    </a:ext>
                  </a:extLst>
                </a:gridCol>
                <a:gridCol w="1651000">
                  <a:extLst>
                    <a:ext uri="{9D8B030D-6E8A-4147-A177-3AD203B41FA5}">
                      <a16:colId xmlns:a16="http://schemas.microsoft.com/office/drawing/2014/main" val="2446392254"/>
                    </a:ext>
                  </a:extLst>
                </a:gridCol>
                <a:gridCol w="1651000">
                  <a:extLst>
                    <a:ext uri="{9D8B030D-6E8A-4147-A177-3AD203B41FA5}">
                      <a16:colId xmlns:a16="http://schemas.microsoft.com/office/drawing/2014/main" val="4030227495"/>
                    </a:ext>
                  </a:extLst>
                </a:gridCol>
                <a:gridCol w="1651000">
                  <a:extLst>
                    <a:ext uri="{9D8B030D-6E8A-4147-A177-3AD203B41FA5}">
                      <a16:colId xmlns:a16="http://schemas.microsoft.com/office/drawing/2014/main" val="2572118070"/>
                    </a:ext>
                  </a:extLst>
                </a:gridCol>
              </a:tblGrid>
              <a:tr h="673236">
                <a:tc>
                  <a:txBody>
                    <a:bodyPr/>
                    <a:lstStyle/>
                    <a:p>
                      <a:pPr algn="ctr" rtl="0" fontAlgn="t">
                        <a:spcBef>
                          <a:spcPts val="0"/>
                        </a:spcBef>
                        <a:spcAft>
                          <a:spcPts val="0"/>
                        </a:spcAft>
                      </a:pPr>
                      <a:r>
                        <a:rPr lang="en-US" sz="1600" b="1" i="0" u="none" strike="noStrike" dirty="0">
                          <a:solidFill>
                            <a:srgbClr val="000000"/>
                          </a:solidFill>
                          <a:effectLst/>
                          <a:latin typeface="Arial" panose="020B0604020202020204" pitchFamily="34" charset="0"/>
                        </a:rPr>
                        <a:t>Company</a:t>
                      </a:r>
                      <a:endParaRPr lang="en-US" sz="1600" dirty="0">
                        <a:effectLst/>
                      </a:endParaRPr>
                    </a:p>
                  </a:txBody>
                  <a:tcPr marL="63500" marR="63500" marT="63500" marB="63500"/>
                </a:tc>
                <a:tc>
                  <a:txBody>
                    <a:bodyPr/>
                    <a:lstStyle/>
                    <a:p>
                      <a:pPr algn="ctr" rtl="0" fontAlgn="t">
                        <a:spcBef>
                          <a:spcPts val="0"/>
                        </a:spcBef>
                        <a:spcAft>
                          <a:spcPts val="0"/>
                        </a:spcAft>
                      </a:pPr>
                      <a:r>
                        <a:rPr lang="en-US" sz="1600" b="1" i="0" u="none" strike="noStrike">
                          <a:solidFill>
                            <a:srgbClr val="000000"/>
                          </a:solidFill>
                          <a:effectLst/>
                          <a:latin typeface="Arial" panose="020B0604020202020204" pitchFamily="34" charset="0"/>
                        </a:rPr>
                        <a:t>Product </a:t>
                      </a:r>
                      <a:endParaRPr lang="en-US" sz="1600">
                        <a:effectLst/>
                      </a:endParaRPr>
                    </a:p>
                    <a:p>
                      <a:pPr algn="ctr" rtl="0" fontAlgn="t">
                        <a:spcBef>
                          <a:spcPts val="0"/>
                        </a:spcBef>
                        <a:spcAft>
                          <a:spcPts val="0"/>
                        </a:spcAft>
                      </a:pPr>
                      <a:r>
                        <a:rPr lang="en-US" sz="1600" b="1" i="0" u="none" strike="noStrike">
                          <a:solidFill>
                            <a:srgbClr val="000000"/>
                          </a:solidFill>
                          <a:effectLst/>
                          <a:latin typeface="Arial" panose="020B0604020202020204" pitchFamily="34" charset="0"/>
                        </a:rPr>
                        <a:t>ID</a:t>
                      </a:r>
                      <a:endParaRPr lang="en-US" sz="1600">
                        <a:effectLst/>
                      </a:endParaRPr>
                    </a:p>
                  </a:txBody>
                  <a:tcPr marL="63500" marR="63500" marT="63500" marB="63500"/>
                </a:tc>
                <a:tc>
                  <a:txBody>
                    <a:bodyPr/>
                    <a:lstStyle/>
                    <a:p>
                      <a:pPr algn="ctr" rtl="0" fontAlgn="t">
                        <a:spcBef>
                          <a:spcPts val="0"/>
                        </a:spcBef>
                        <a:spcAft>
                          <a:spcPts val="0"/>
                        </a:spcAft>
                      </a:pPr>
                      <a:r>
                        <a:rPr lang="en-US" sz="1600" b="1" i="0" u="none" strike="noStrike">
                          <a:solidFill>
                            <a:srgbClr val="000000"/>
                          </a:solidFill>
                          <a:effectLst/>
                          <a:latin typeface="Arial" panose="020B0604020202020204" pitchFamily="34" charset="0"/>
                        </a:rPr>
                        <a:t>Responsivity (A/W)</a:t>
                      </a:r>
                      <a:endParaRPr lang="en-US" sz="1600">
                        <a:effectLst/>
                      </a:endParaRPr>
                    </a:p>
                  </a:txBody>
                  <a:tcPr marL="63500" marR="63500" marT="63500" marB="63500"/>
                </a:tc>
                <a:tc>
                  <a:txBody>
                    <a:bodyPr/>
                    <a:lstStyle/>
                    <a:p>
                      <a:pPr algn="ctr" rtl="0" fontAlgn="t">
                        <a:spcBef>
                          <a:spcPts val="0"/>
                        </a:spcBef>
                        <a:spcAft>
                          <a:spcPts val="0"/>
                        </a:spcAft>
                      </a:pPr>
                      <a:r>
                        <a:rPr lang="en-US" sz="1600" b="1" i="0" u="none" strike="noStrike" dirty="0">
                          <a:solidFill>
                            <a:srgbClr val="000000"/>
                          </a:solidFill>
                          <a:effectLst/>
                          <a:latin typeface="Arial" panose="020B0604020202020204" pitchFamily="34" charset="0"/>
                        </a:rPr>
                        <a:t>MDP</a:t>
                      </a:r>
                    </a:p>
                    <a:p>
                      <a:pPr algn="ctr" rtl="0" fontAlgn="t">
                        <a:spcBef>
                          <a:spcPts val="0"/>
                        </a:spcBef>
                        <a:spcAft>
                          <a:spcPts val="0"/>
                        </a:spcAft>
                      </a:pPr>
                      <a:r>
                        <a:rPr lang="en-US" sz="1600" b="1" i="0" u="none" strike="noStrike" dirty="0">
                          <a:solidFill>
                            <a:srgbClr val="000000"/>
                          </a:solidFill>
                          <a:effectLst/>
                          <a:latin typeface="Arial" panose="020B0604020202020204" pitchFamily="34" charset="0"/>
                        </a:rPr>
                        <a:t>(</a:t>
                      </a:r>
                      <a:r>
                        <a:rPr lang="en-US" sz="1600" b="1" i="0" u="none" strike="noStrike" dirty="0" err="1">
                          <a:solidFill>
                            <a:srgbClr val="000000"/>
                          </a:solidFill>
                          <a:effectLst/>
                          <a:latin typeface="Arial" panose="020B0604020202020204" pitchFamily="34" charset="0"/>
                        </a:rPr>
                        <a:t>nW</a:t>
                      </a:r>
                      <a:r>
                        <a:rPr lang="en-US" sz="1600" b="1" i="0" u="none" strike="noStrike" dirty="0">
                          <a:solidFill>
                            <a:srgbClr val="000000"/>
                          </a:solidFill>
                          <a:effectLst/>
                          <a:latin typeface="Arial" panose="020B0604020202020204" pitchFamily="34" charset="0"/>
                        </a:rPr>
                        <a:t>)</a:t>
                      </a:r>
                      <a:endParaRPr lang="en-US" sz="1600" dirty="0">
                        <a:effectLst/>
                      </a:endParaRPr>
                    </a:p>
                  </a:txBody>
                  <a:tcPr marL="63500" marR="63500" marT="63500" marB="63500"/>
                </a:tc>
                <a:tc>
                  <a:txBody>
                    <a:bodyPr/>
                    <a:lstStyle/>
                    <a:p>
                      <a:pPr algn="ctr" rtl="0" fontAlgn="t">
                        <a:spcBef>
                          <a:spcPts val="0"/>
                        </a:spcBef>
                        <a:spcAft>
                          <a:spcPts val="0"/>
                        </a:spcAft>
                      </a:pPr>
                      <a:r>
                        <a:rPr lang="en-US" sz="1600" b="1" i="0" u="none" strike="noStrike">
                          <a:solidFill>
                            <a:srgbClr val="000000"/>
                          </a:solidFill>
                          <a:effectLst/>
                          <a:latin typeface="Arial" panose="020B0604020202020204" pitchFamily="34" charset="0"/>
                        </a:rPr>
                        <a:t>Rise Time </a:t>
                      </a:r>
                      <a:endParaRPr lang="en-US" sz="1600">
                        <a:effectLst/>
                      </a:endParaRPr>
                    </a:p>
                    <a:p>
                      <a:pPr algn="ctr" rtl="0" fontAlgn="t">
                        <a:spcBef>
                          <a:spcPts val="0"/>
                        </a:spcBef>
                        <a:spcAft>
                          <a:spcPts val="0"/>
                        </a:spcAft>
                      </a:pPr>
                      <a:r>
                        <a:rPr lang="en-US" sz="1600" b="1" i="0" u="none" strike="noStrike">
                          <a:solidFill>
                            <a:srgbClr val="000000"/>
                          </a:solidFill>
                          <a:effectLst/>
                          <a:latin typeface="Arial" panose="020B0604020202020204" pitchFamily="34" charset="0"/>
                        </a:rPr>
                        <a:t>(ns)</a:t>
                      </a:r>
                      <a:endParaRPr lang="en-US" sz="1600">
                        <a:effectLst/>
                      </a:endParaRPr>
                    </a:p>
                  </a:txBody>
                  <a:tcPr marL="63500" marR="63500" marT="63500" marB="63500"/>
                </a:tc>
                <a:tc>
                  <a:txBody>
                    <a:bodyPr/>
                    <a:lstStyle/>
                    <a:p>
                      <a:pPr algn="ctr" rtl="0" fontAlgn="t">
                        <a:spcBef>
                          <a:spcPts val="0"/>
                        </a:spcBef>
                        <a:spcAft>
                          <a:spcPts val="0"/>
                        </a:spcAft>
                      </a:pPr>
                      <a:r>
                        <a:rPr lang="en-US" sz="1600" b="1" i="0" u="none" strike="noStrike">
                          <a:solidFill>
                            <a:srgbClr val="000000"/>
                          </a:solidFill>
                          <a:effectLst/>
                          <a:latin typeface="Arial" panose="020B0604020202020204" pitchFamily="34" charset="0"/>
                        </a:rPr>
                        <a:t>Cost</a:t>
                      </a:r>
                      <a:endParaRPr lang="en-US" sz="1600">
                        <a:effectLst/>
                      </a:endParaRPr>
                    </a:p>
                  </a:txBody>
                  <a:tcPr marL="63500" marR="63500" marT="63500" marB="63500"/>
                </a:tc>
                <a:extLst>
                  <a:ext uri="{0D108BD9-81ED-4DB2-BD59-A6C34878D82A}">
                    <a16:rowId xmlns:a16="http://schemas.microsoft.com/office/drawing/2014/main" val="1238690553"/>
                  </a:ext>
                </a:extLst>
              </a:tr>
              <a:tr h="419441">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Thorlabs</a:t>
                      </a:r>
                      <a:endParaRPr lang="en-US" sz="1600" dirty="0">
                        <a:effectLst/>
                      </a:endParaRPr>
                    </a:p>
                  </a:txBody>
                  <a:tcPr marL="63500" marR="63500" marT="63500" marB="63500">
                    <a:solidFill>
                      <a:schemeClr val="accent5">
                        <a:lumMod val="60000"/>
                        <a:lumOff val="40000"/>
                      </a:schemeClr>
                    </a:solidFill>
                  </a:tcPr>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FGA015</a:t>
                      </a:r>
                      <a:endParaRPr lang="en-US" sz="1600" dirty="0">
                        <a:effectLst/>
                      </a:endParaRPr>
                    </a:p>
                  </a:txBody>
                  <a:tcPr marL="63500" marR="63500" marT="63500" marB="63500">
                    <a:solidFill>
                      <a:schemeClr val="accent5">
                        <a:lumMod val="60000"/>
                        <a:lumOff val="40000"/>
                      </a:schemeClr>
                    </a:solidFill>
                  </a:tcPr>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0.95</a:t>
                      </a:r>
                      <a:endParaRPr lang="en-US" sz="1600" dirty="0">
                        <a:effectLst/>
                      </a:endParaRPr>
                    </a:p>
                  </a:txBody>
                  <a:tcPr marL="63500" marR="63500" marT="63500" marB="63500">
                    <a:solidFill>
                      <a:schemeClr val="accent5">
                        <a:lumMod val="60000"/>
                        <a:lumOff val="40000"/>
                      </a:schemeClr>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1600" b="0" i="0" u="none" strike="noStrike" dirty="0">
                          <a:solidFill>
                            <a:srgbClr val="000000"/>
                          </a:solidFill>
                          <a:effectLst/>
                          <a:latin typeface="Arial" panose="020B0604020202020204" pitchFamily="34" charset="0"/>
                        </a:rPr>
                        <a:t>0.44</a:t>
                      </a:r>
                      <a:endParaRPr lang="en-US" sz="1600" dirty="0">
                        <a:effectLst/>
                      </a:endParaRPr>
                    </a:p>
                    <a:p>
                      <a:pPr algn="ctr" rtl="0" fontAlgn="t">
                        <a:spcBef>
                          <a:spcPts val="0"/>
                        </a:spcBef>
                        <a:spcAft>
                          <a:spcPts val="0"/>
                        </a:spcAft>
                      </a:pPr>
                      <a:endParaRPr lang="en-US" sz="1600" dirty="0">
                        <a:effectLst/>
                      </a:endParaRPr>
                    </a:p>
                  </a:txBody>
                  <a:tcPr marL="63500" marR="63500" marT="63500" marB="63500">
                    <a:solidFill>
                      <a:schemeClr val="accent5">
                        <a:lumMod val="60000"/>
                        <a:lumOff val="40000"/>
                      </a:schemeClr>
                    </a:solidFill>
                  </a:tcPr>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0.3</a:t>
                      </a:r>
                      <a:endParaRPr lang="en-US" sz="1600" dirty="0">
                        <a:effectLst/>
                      </a:endParaRPr>
                    </a:p>
                  </a:txBody>
                  <a:tcPr marL="63500" marR="63500" marT="63500" marB="63500">
                    <a:solidFill>
                      <a:schemeClr val="accent5">
                        <a:lumMod val="60000"/>
                        <a:lumOff val="40000"/>
                      </a:schemeClr>
                    </a:solidFill>
                  </a:tcPr>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$65</a:t>
                      </a:r>
                      <a:endParaRPr lang="en-US" sz="1600" dirty="0">
                        <a:effectLst/>
                      </a:endParaRPr>
                    </a:p>
                  </a:txBody>
                  <a:tcPr marL="63500" marR="63500" marT="63500" marB="63500">
                    <a:solidFill>
                      <a:schemeClr val="accent5">
                        <a:lumMod val="60000"/>
                        <a:lumOff val="40000"/>
                      </a:schemeClr>
                    </a:solidFill>
                  </a:tcPr>
                </a:tc>
                <a:extLst>
                  <a:ext uri="{0D108BD9-81ED-4DB2-BD59-A6C34878D82A}">
                    <a16:rowId xmlns:a16="http://schemas.microsoft.com/office/drawing/2014/main" val="148118279"/>
                  </a:ext>
                </a:extLst>
              </a:tr>
              <a:tr h="435032">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Thorlabs</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FGA01FC</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1.00</a:t>
                      </a:r>
                      <a:endParaRPr lang="en-US" sz="1600" dirty="0">
                        <a:effectLst/>
                      </a:endParaRPr>
                    </a:p>
                  </a:txBody>
                  <a:tcPr marL="63500" marR="63500" marT="63500" marB="63500"/>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0.15</a:t>
                      </a:r>
                      <a:endParaRPr lang="en-US" sz="1600" dirty="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0.3</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$174.62</a:t>
                      </a:r>
                      <a:endParaRPr lang="en-US" sz="1600">
                        <a:effectLst/>
                      </a:endParaRPr>
                    </a:p>
                  </a:txBody>
                  <a:tcPr marL="63500" marR="63500" marT="63500" marB="63500"/>
                </a:tc>
                <a:extLst>
                  <a:ext uri="{0D108BD9-81ED-4DB2-BD59-A6C34878D82A}">
                    <a16:rowId xmlns:a16="http://schemas.microsoft.com/office/drawing/2014/main" val="4001335831"/>
                  </a:ext>
                </a:extLst>
              </a:tr>
              <a:tr h="673236">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Edmund Optics</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#55-754</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0.95</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0.15</a:t>
                      </a:r>
                      <a:endParaRPr lang="en-US" sz="1600" dirty="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0.3</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$95</a:t>
                      </a:r>
                      <a:endParaRPr lang="en-US" sz="1600">
                        <a:effectLst/>
                      </a:endParaRPr>
                    </a:p>
                  </a:txBody>
                  <a:tcPr marL="63500" marR="63500" marT="63500" marB="63500"/>
                </a:tc>
                <a:extLst>
                  <a:ext uri="{0D108BD9-81ED-4DB2-BD59-A6C34878D82A}">
                    <a16:rowId xmlns:a16="http://schemas.microsoft.com/office/drawing/2014/main" val="667122942"/>
                  </a:ext>
                </a:extLst>
              </a:tr>
              <a:tr h="391824">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Edmund Optics</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#62-271</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0.95</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0.05</a:t>
                      </a:r>
                      <a:endParaRPr lang="en-US" sz="1600" dirty="0">
                        <a:effectLst/>
                      </a:endParaRPr>
                    </a:p>
                  </a:txBody>
                  <a:tcPr marL="63500" marR="63500" marT="63500" marB="63500"/>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10</a:t>
                      </a:r>
                      <a:endParaRPr lang="en-US" sz="1600" dirty="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$100</a:t>
                      </a:r>
                      <a:endParaRPr lang="en-US" sz="1600">
                        <a:effectLst/>
                      </a:endParaRPr>
                    </a:p>
                  </a:txBody>
                  <a:tcPr marL="63500" marR="63500" marT="63500" marB="63500"/>
                </a:tc>
                <a:extLst>
                  <a:ext uri="{0D108BD9-81ED-4DB2-BD59-A6C34878D82A}">
                    <a16:rowId xmlns:a16="http://schemas.microsoft.com/office/drawing/2014/main" val="561203530"/>
                  </a:ext>
                </a:extLst>
              </a:tr>
              <a:tr h="370248">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Excelitas Technologies</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C30645EH</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0.93</a:t>
                      </a:r>
                      <a:endParaRPr lang="en-US" sz="1600" dirty="0">
                        <a:effectLst/>
                      </a:endParaRPr>
                    </a:p>
                  </a:txBody>
                  <a:tcPr marL="63500" marR="63500" marT="63500" marB="63500"/>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0.18</a:t>
                      </a:r>
                      <a:endParaRPr lang="en-US" sz="1600" dirty="0">
                        <a:effectLst/>
                      </a:endParaRPr>
                    </a:p>
                  </a:txBody>
                  <a:tcPr marL="63500" marR="63500" marT="63500" marB="63500"/>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40</a:t>
                      </a:r>
                      <a:endParaRPr lang="en-US" sz="1600" dirty="0">
                        <a:effectLst/>
                      </a:endParaRPr>
                    </a:p>
                  </a:txBody>
                  <a:tcPr marL="63500" marR="63500" marT="63500" marB="63500"/>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$318.15</a:t>
                      </a:r>
                      <a:endParaRPr lang="en-US" sz="1600" dirty="0">
                        <a:effectLst/>
                      </a:endParaRPr>
                    </a:p>
                  </a:txBody>
                  <a:tcPr marL="63500" marR="63500" marT="63500" marB="63500"/>
                </a:tc>
                <a:extLst>
                  <a:ext uri="{0D108BD9-81ED-4DB2-BD59-A6C34878D82A}">
                    <a16:rowId xmlns:a16="http://schemas.microsoft.com/office/drawing/2014/main" val="3696912541"/>
                  </a:ext>
                </a:extLst>
              </a:tr>
              <a:tr h="500434">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Excelitas Technologies</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C30662L</a:t>
                      </a:r>
                      <a:endParaRPr lang="en-US" sz="1600">
                        <a:effectLst/>
                      </a:endParaRPr>
                    </a:p>
                    <a:p>
                      <a:pPr algn="ctr" rtl="0" fontAlgn="t">
                        <a:spcBef>
                          <a:spcPts val="0"/>
                        </a:spcBef>
                        <a:spcAft>
                          <a:spcPts val="0"/>
                        </a:spcAft>
                      </a:pPr>
                      <a:r>
                        <a:rPr lang="en-US" sz="1600" b="0" i="0" u="none" strike="noStrike">
                          <a:solidFill>
                            <a:srgbClr val="000000"/>
                          </a:solidFill>
                          <a:effectLst/>
                          <a:latin typeface="Arial" panose="020B0604020202020204" pitchFamily="34" charset="0"/>
                        </a:rPr>
                        <a:t>-200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0.94</a:t>
                      </a:r>
                      <a:endParaRPr lang="en-US" sz="1600" dirty="0">
                        <a:effectLst/>
                      </a:endParaRPr>
                    </a:p>
                  </a:txBody>
                  <a:tcPr marL="63500" marR="63500" marT="63500" marB="63500"/>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3</a:t>
                      </a:r>
                      <a:endParaRPr lang="en-US" sz="1600" dirty="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0.3</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$203.7</a:t>
                      </a:r>
                      <a:endParaRPr lang="en-US" sz="1600" dirty="0">
                        <a:effectLst/>
                      </a:endParaRPr>
                    </a:p>
                  </a:txBody>
                  <a:tcPr marL="63500" marR="63500" marT="63500" marB="63500"/>
                </a:tc>
                <a:extLst>
                  <a:ext uri="{0D108BD9-81ED-4DB2-BD59-A6C34878D82A}">
                    <a16:rowId xmlns:a16="http://schemas.microsoft.com/office/drawing/2014/main" val="2521192616"/>
                  </a:ext>
                </a:extLst>
              </a:tr>
            </a:tbl>
          </a:graphicData>
        </a:graphic>
      </p:graphicFrame>
      <p:pic>
        <p:nvPicPr>
          <p:cNvPr id="5" name="Picture 4" descr="A person in a black shirt&#10;&#10;Description automatically generated">
            <a:extLst>
              <a:ext uri="{FF2B5EF4-FFF2-40B4-BE49-F238E27FC236}">
                <a16:creationId xmlns:a16="http://schemas.microsoft.com/office/drawing/2014/main" id="{A075EB8A-5B9B-1C8F-9C3E-68ADB53A003E}"/>
              </a:ext>
            </a:extLst>
          </p:cNvPr>
          <p:cNvPicPr>
            <a:picLocks noChangeAspect="1"/>
          </p:cNvPicPr>
          <p:nvPr/>
        </p:nvPicPr>
        <p:blipFill>
          <a:blip r:embed="rId2">
            <a:extLst>
              <a:ext uri="{28A0092B-C50C-407E-A947-70E740481C1C}">
                <a14:useLocalDpi xmlns:a14="http://schemas.microsoft.com/office/drawing/2010/main" val="0"/>
              </a:ext>
            </a:extLst>
          </a:blip>
          <a:srcRect l="24598" t="38626" r="53608" b="36276"/>
          <a:stretch/>
        </p:blipFill>
        <p:spPr>
          <a:xfrm rot="5400000">
            <a:off x="10814211" y="100781"/>
            <a:ext cx="1478570" cy="1277008"/>
          </a:xfrm>
          <a:prstGeom prst="rect">
            <a:avLst/>
          </a:prstGeom>
        </p:spPr>
      </p:pic>
      <p:pic>
        <p:nvPicPr>
          <p:cNvPr id="8" name="Picture 7">
            <a:extLst>
              <a:ext uri="{FF2B5EF4-FFF2-40B4-BE49-F238E27FC236}">
                <a16:creationId xmlns:a16="http://schemas.microsoft.com/office/drawing/2014/main" id="{D39BC5C8-2C10-546E-BB5F-2A780A0C58B9}"/>
              </a:ext>
            </a:extLst>
          </p:cNvPr>
          <p:cNvPicPr>
            <a:picLocks noChangeAspect="1"/>
          </p:cNvPicPr>
          <p:nvPr/>
        </p:nvPicPr>
        <p:blipFill>
          <a:blip r:embed="rId3"/>
          <a:stretch>
            <a:fillRect/>
          </a:stretch>
        </p:blipFill>
        <p:spPr>
          <a:xfrm>
            <a:off x="10316177" y="2223674"/>
            <a:ext cx="1468820" cy="1073622"/>
          </a:xfrm>
          <a:prstGeom prst="rect">
            <a:avLst/>
          </a:prstGeom>
        </p:spPr>
      </p:pic>
      <p:sp>
        <p:nvSpPr>
          <p:cNvPr id="9" name="TextBox 8">
            <a:extLst>
              <a:ext uri="{FF2B5EF4-FFF2-40B4-BE49-F238E27FC236}">
                <a16:creationId xmlns:a16="http://schemas.microsoft.com/office/drawing/2014/main" id="{C73D4BD9-CB37-ECDF-411E-2BFA232A29BF}"/>
              </a:ext>
            </a:extLst>
          </p:cNvPr>
          <p:cNvSpPr txBox="1"/>
          <p:nvPr/>
        </p:nvSpPr>
        <p:spPr>
          <a:xfrm>
            <a:off x="10087304" y="3297296"/>
            <a:ext cx="2104696" cy="1200329"/>
          </a:xfrm>
          <a:prstGeom prst="rect">
            <a:avLst/>
          </a:prstGeom>
          <a:noFill/>
        </p:spPr>
        <p:txBody>
          <a:bodyPr wrap="square" rtlCol="0">
            <a:spAutoFit/>
          </a:bodyPr>
          <a:lstStyle/>
          <a:p>
            <a:pPr algn="ctr"/>
            <a:r>
              <a:rPr lang="en-US" dirty="0"/>
              <a:t>FGA015</a:t>
            </a:r>
          </a:p>
          <a:p>
            <a:pPr algn="ctr"/>
            <a:r>
              <a:rPr lang="en-US" dirty="0"/>
              <a:t>InGaAs Photodiode</a:t>
            </a:r>
          </a:p>
          <a:p>
            <a:endParaRPr lang="en-US" dirty="0"/>
          </a:p>
          <a:p>
            <a:endParaRPr lang="en-US" dirty="0"/>
          </a:p>
        </p:txBody>
      </p:sp>
    </p:spTree>
    <p:extLst>
      <p:ext uri="{BB962C8B-B14F-4D97-AF65-F5344CB8AC3E}">
        <p14:creationId xmlns:p14="http://schemas.microsoft.com/office/powerpoint/2010/main" val="1538875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831B2-8B6C-F432-C25A-E008CD11AEC0}"/>
              </a:ext>
            </a:extLst>
          </p:cNvPr>
          <p:cNvSpPr>
            <a:spLocks noGrp="1"/>
          </p:cNvSpPr>
          <p:nvPr>
            <p:ph type="title"/>
          </p:nvPr>
        </p:nvSpPr>
        <p:spPr>
          <a:xfrm>
            <a:off x="1314833" y="0"/>
            <a:ext cx="9905998" cy="1478570"/>
          </a:xfrm>
        </p:spPr>
        <p:txBody>
          <a:bodyPr/>
          <a:lstStyle/>
          <a:p>
            <a:r>
              <a:rPr lang="en-US" dirty="0"/>
              <a:t>The quadrant photodiode</a:t>
            </a:r>
          </a:p>
        </p:txBody>
      </p:sp>
      <p:sp>
        <p:nvSpPr>
          <p:cNvPr id="3" name="Content Placeholder 2">
            <a:extLst>
              <a:ext uri="{FF2B5EF4-FFF2-40B4-BE49-F238E27FC236}">
                <a16:creationId xmlns:a16="http://schemas.microsoft.com/office/drawing/2014/main" id="{78EB33CC-C696-0A58-5F81-5B604736501B}"/>
              </a:ext>
            </a:extLst>
          </p:cNvPr>
          <p:cNvSpPr>
            <a:spLocks noGrp="1"/>
          </p:cNvSpPr>
          <p:nvPr>
            <p:ph idx="1"/>
          </p:nvPr>
        </p:nvSpPr>
        <p:spPr>
          <a:xfrm>
            <a:off x="5356040" y="1244239"/>
            <a:ext cx="4627179" cy="3541714"/>
          </a:xfrm>
        </p:spPr>
        <p:txBody>
          <a:bodyPr/>
          <a:lstStyle/>
          <a:p>
            <a:r>
              <a:rPr lang="en-US" dirty="0"/>
              <a:t>Quadrant Detector </a:t>
            </a:r>
          </a:p>
          <a:p>
            <a:r>
              <a:rPr lang="en-US" dirty="0"/>
              <a:t>ϕ200μm laser cut hole on chip</a:t>
            </a:r>
          </a:p>
          <a:p>
            <a:r>
              <a:rPr lang="en-US" dirty="0"/>
              <a:t>MDP of 0.15nW</a:t>
            </a:r>
          </a:p>
          <a:p>
            <a:endParaRPr lang="en-US" dirty="0"/>
          </a:p>
          <a:p>
            <a:endParaRPr lang="en-US" dirty="0"/>
          </a:p>
        </p:txBody>
      </p:sp>
      <p:pic>
        <p:nvPicPr>
          <p:cNvPr id="5" name="Picture 4">
            <a:extLst>
              <a:ext uri="{FF2B5EF4-FFF2-40B4-BE49-F238E27FC236}">
                <a16:creationId xmlns:a16="http://schemas.microsoft.com/office/drawing/2014/main" id="{BEDF591C-9D57-D4AB-9327-555DC1C3B2D7}"/>
              </a:ext>
            </a:extLst>
          </p:cNvPr>
          <p:cNvPicPr>
            <a:picLocks noChangeAspect="1"/>
          </p:cNvPicPr>
          <p:nvPr/>
        </p:nvPicPr>
        <p:blipFill>
          <a:blip r:embed="rId2"/>
          <a:stretch>
            <a:fillRect/>
          </a:stretch>
        </p:blipFill>
        <p:spPr>
          <a:xfrm>
            <a:off x="1488253" y="1244239"/>
            <a:ext cx="2803595" cy="2518737"/>
          </a:xfrm>
          <a:prstGeom prst="rect">
            <a:avLst/>
          </a:prstGeom>
        </p:spPr>
      </p:pic>
      <p:sp>
        <p:nvSpPr>
          <p:cNvPr id="6" name="TextBox 5">
            <a:extLst>
              <a:ext uri="{FF2B5EF4-FFF2-40B4-BE49-F238E27FC236}">
                <a16:creationId xmlns:a16="http://schemas.microsoft.com/office/drawing/2014/main" id="{90CEC42E-6736-78A0-5E63-35EDBDFCB6A4}"/>
              </a:ext>
            </a:extLst>
          </p:cNvPr>
          <p:cNvSpPr txBox="1"/>
          <p:nvPr/>
        </p:nvSpPr>
        <p:spPr>
          <a:xfrm>
            <a:off x="2279883" y="3762976"/>
            <a:ext cx="1220334" cy="369332"/>
          </a:xfrm>
          <a:prstGeom prst="rect">
            <a:avLst/>
          </a:prstGeom>
          <a:noFill/>
        </p:spPr>
        <p:txBody>
          <a:bodyPr wrap="none" rtlCol="0">
            <a:spAutoFit/>
          </a:bodyPr>
          <a:lstStyle/>
          <a:p>
            <a:r>
              <a:rPr lang="en-US" dirty="0"/>
              <a:t>SPOT-9D-0</a:t>
            </a:r>
          </a:p>
        </p:txBody>
      </p:sp>
      <p:pic>
        <p:nvPicPr>
          <p:cNvPr id="9" name="Picture 8" descr="A person in a black shirt&#10;&#10;Description automatically generated">
            <a:extLst>
              <a:ext uri="{FF2B5EF4-FFF2-40B4-BE49-F238E27FC236}">
                <a16:creationId xmlns:a16="http://schemas.microsoft.com/office/drawing/2014/main" id="{D511B19D-9773-D3A5-473E-AF2A6DF4A137}"/>
              </a:ext>
            </a:extLst>
          </p:cNvPr>
          <p:cNvPicPr>
            <a:picLocks noChangeAspect="1"/>
          </p:cNvPicPr>
          <p:nvPr/>
        </p:nvPicPr>
        <p:blipFill>
          <a:blip r:embed="rId3">
            <a:extLst>
              <a:ext uri="{28A0092B-C50C-407E-A947-70E740481C1C}">
                <a14:useLocalDpi xmlns:a14="http://schemas.microsoft.com/office/drawing/2010/main" val="0"/>
              </a:ext>
            </a:extLst>
          </a:blip>
          <a:srcRect l="24598" t="38626" r="53608" b="36276"/>
          <a:stretch/>
        </p:blipFill>
        <p:spPr>
          <a:xfrm rot="5400000">
            <a:off x="10814211" y="100781"/>
            <a:ext cx="1478570" cy="1277008"/>
          </a:xfrm>
          <a:prstGeom prst="rect">
            <a:avLst/>
          </a:prstGeom>
        </p:spPr>
      </p:pic>
      <p:sp>
        <p:nvSpPr>
          <p:cNvPr id="4" name="TextBox 3">
            <a:extLst>
              <a:ext uri="{FF2B5EF4-FFF2-40B4-BE49-F238E27FC236}">
                <a16:creationId xmlns:a16="http://schemas.microsoft.com/office/drawing/2014/main" id="{025FC08B-C5C1-F9E4-6C68-A0D290AB776D}"/>
              </a:ext>
            </a:extLst>
          </p:cNvPr>
          <p:cNvSpPr txBox="1"/>
          <p:nvPr/>
        </p:nvSpPr>
        <p:spPr>
          <a:xfrm>
            <a:off x="1644804" y="5149105"/>
            <a:ext cx="8579656" cy="646331"/>
          </a:xfrm>
          <a:prstGeom prst="rect">
            <a:avLst/>
          </a:prstGeom>
          <a:noFill/>
        </p:spPr>
        <p:txBody>
          <a:bodyPr wrap="none" rtlCol="0">
            <a:spAutoFit/>
          </a:bodyPr>
          <a:lstStyle/>
          <a:p>
            <a:r>
              <a:rPr lang="en-US" dirty="0"/>
              <a:t>Based on our earlier calculations, the beacon must output a minimum of 164mW at 850nm, </a:t>
            </a:r>
          </a:p>
          <a:p>
            <a:r>
              <a:rPr lang="en-US" dirty="0"/>
              <a:t>and 450mW at 1550nm </a:t>
            </a:r>
          </a:p>
        </p:txBody>
      </p:sp>
    </p:spTree>
    <p:extLst>
      <p:ext uri="{BB962C8B-B14F-4D97-AF65-F5344CB8AC3E}">
        <p14:creationId xmlns:p14="http://schemas.microsoft.com/office/powerpoint/2010/main" val="2688119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B5DF7-DA40-38EA-1C0C-38E4184E6556}"/>
              </a:ext>
            </a:extLst>
          </p:cNvPr>
          <p:cNvSpPr>
            <a:spLocks noGrp="1"/>
          </p:cNvSpPr>
          <p:nvPr>
            <p:ph type="title"/>
          </p:nvPr>
        </p:nvSpPr>
        <p:spPr>
          <a:xfrm>
            <a:off x="1141413" y="0"/>
            <a:ext cx="9905998" cy="1478570"/>
          </a:xfrm>
        </p:spPr>
        <p:txBody>
          <a:bodyPr/>
          <a:lstStyle/>
          <a:p>
            <a:r>
              <a:rPr lang="en-US" dirty="0"/>
              <a:t>Laser selection</a:t>
            </a:r>
          </a:p>
        </p:txBody>
      </p:sp>
      <p:pic>
        <p:nvPicPr>
          <p:cNvPr id="4" name="Picture 3" descr="A person in a black shirt&#10;&#10;Description automatically generated">
            <a:extLst>
              <a:ext uri="{FF2B5EF4-FFF2-40B4-BE49-F238E27FC236}">
                <a16:creationId xmlns:a16="http://schemas.microsoft.com/office/drawing/2014/main" id="{E21CB803-FFBF-A2A7-2578-20F27EACFB5C}"/>
              </a:ext>
            </a:extLst>
          </p:cNvPr>
          <p:cNvPicPr>
            <a:picLocks noChangeAspect="1"/>
          </p:cNvPicPr>
          <p:nvPr/>
        </p:nvPicPr>
        <p:blipFill>
          <a:blip r:embed="rId2">
            <a:extLst>
              <a:ext uri="{28A0092B-C50C-407E-A947-70E740481C1C}">
                <a14:useLocalDpi xmlns:a14="http://schemas.microsoft.com/office/drawing/2010/main" val="0"/>
              </a:ext>
            </a:extLst>
          </a:blip>
          <a:srcRect l="24598" t="38626" r="53608" b="36276"/>
          <a:stretch/>
        </p:blipFill>
        <p:spPr>
          <a:xfrm rot="5400000">
            <a:off x="10814211" y="100781"/>
            <a:ext cx="1478570" cy="1277008"/>
          </a:xfrm>
          <a:prstGeom prst="rect">
            <a:avLst/>
          </a:prstGeom>
        </p:spPr>
      </p:pic>
      <p:graphicFrame>
        <p:nvGraphicFramePr>
          <p:cNvPr id="5" name="Table 4">
            <a:extLst>
              <a:ext uri="{FF2B5EF4-FFF2-40B4-BE49-F238E27FC236}">
                <a16:creationId xmlns:a16="http://schemas.microsoft.com/office/drawing/2014/main" id="{BDDE91D6-316F-040A-D64E-EFD9EC9B16C7}"/>
              </a:ext>
            </a:extLst>
          </p:cNvPr>
          <p:cNvGraphicFramePr>
            <a:graphicFrameLocks noGrp="1"/>
          </p:cNvGraphicFramePr>
          <p:nvPr>
            <p:extLst>
              <p:ext uri="{D42A27DB-BD31-4B8C-83A1-F6EECF244321}">
                <p14:modId xmlns:p14="http://schemas.microsoft.com/office/powerpoint/2010/main" val="2715234169"/>
              </p:ext>
            </p:extLst>
          </p:nvPr>
        </p:nvGraphicFramePr>
        <p:xfrm>
          <a:off x="305841" y="1841177"/>
          <a:ext cx="9642204" cy="3571793"/>
        </p:xfrm>
        <a:graphic>
          <a:graphicData uri="http://schemas.openxmlformats.org/drawingml/2006/table">
            <a:tbl>
              <a:tblPr firstRow="1" bandRow="1">
                <a:tableStyleId>{5C22544A-7EE6-4342-B048-85BDC9FD1C3A}</a:tableStyleId>
              </a:tblPr>
              <a:tblGrid>
                <a:gridCol w="1607034">
                  <a:extLst>
                    <a:ext uri="{9D8B030D-6E8A-4147-A177-3AD203B41FA5}">
                      <a16:colId xmlns:a16="http://schemas.microsoft.com/office/drawing/2014/main" val="421389946"/>
                    </a:ext>
                  </a:extLst>
                </a:gridCol>
                <a:gridCol w="1607034">
                  <a:extLst>
                    <a:ext uri="{9D8B030D-6E8A-4147-A177-3AD203B41FA5}">
                      <a16:colId xmlns:a16="http://schemas.microsoft.com/office/drawing/2014/main" val="1228725257"/>
                    </a:ext>
                  </a:extLst>
                </a:gridCol>
                <a:gridCol w="1607034">
                  <a:extLst>
                    <a:ext uri="{9D8B030D-6E8A-4147-A177-3AD203B41FA5}">
                      <a16:colId xmlns:a16="http://schemas.microsoft.com/office/drawing/2014/main" val="3265288996"/>
                    </a:ext>
                  </a:extLst>
                </a:gridCol>
                <a:gridCol w="1607034">
                  <a:extLst>
                    <a:ext uri="{9D8B030D-6E8A-4147-A177-3AD203B41FA5}">
                      <a16:colId xmlns:a16="http://schemas.microsoft.com/office/drawing/2014/main" val="2010009639"/>
                    </a:ext>
                  </a:extLst>
                </a:gridCol>
                <a:gridCol w="1607034">
                  <a:extLst>
                    <a:ext uri="{9D8B030D-6E8A-4147-A177-3AD203B41FA5}">
                      <a16:colId xmlns:a16="http://schemas.microsoft.com/office/drawing/2014/main" val="257609099"/>
                    </a:ext>
                  </a:extLst>
                </a:gridCol>
                <a:gridCol w="1607034">
                  <a:extLst>
                    <a:ext uri="{9D8B030D-6E8A-4147-A177-3AD203B41FA5}">
                      <a16:colId xmlns:a16="http://schemas.microsoft.com/office/drawing/2014/main" val="2152374280"/>
                    </a:ext>
                  </a:extLst>
                </a:gridCol>
              </a:tblGrid>
              <a:tr h="973597">
                <a:tc>
                  <a:txBody>
                    <a:bodyPr/>
                    <a:lstStyle/>
                    <a:p>
                      <a:pPr algn="ctr" rtl="0" fontAlgn="t">
                        <a:spcBef>
                          <a:spcPts val="0"/>
                        </a:spcBef>
                        <a:spcAft>
                          <a:spcPts val="0"/>
                        </a:spcAft>
                      </a:pPr>
                      <a:r>
                        <a:rPr lang="en-US" sz="1600" b="1" i="0" u="none" strike="noStrike" dirty="0">
                          <a:solidFill>
                            <a:srgbClr val="000000"/>
                          </a:solidFill>
                          <a:effectLst/>
                          <a:latin typeface="Arial" panose="020B0604020202020204" pitchFamily="34" charset="0"/>
                        </a:rPr>
                        <a:t>Company</a:t>
                      </a:r>
                      <a:endParaRPr lang="en-US" sz="1600" dirty="0">
                        <a:effectLst/>
                      </a:endParaRPr>
                    </a:p>
                  </a:txBody>
                  <a:tcPr marL="63500" marR="63500" marT="63500" marB="63500"/>
                </a:tc>
                <a:tc>
                  <a:txBody>
                    <a:bodyPr/>
                    <a:lstStyle/>
                    <a:p>
                      <a:pPr algn="ctr" rtl="0" fontAlgn="t">
                        <a:spcBef>
                          <a:spcPts val="0"/>
                        </a:spcBef>
                        <a:spcAft>
                          <a:spcPts val="0"/>
                        </a:spcAft>
                      </a:pPr>
                      <a:r>
                        <a:rPr lang="en-US" sz="1600" b="1" i="0" u="none" strike="noStrike" dirty="0">
                          <a:solidFill>
                            <a:srgbClr val="000000"/>
                          </a:solidFill>
                          <a:effectLst/>
                          <a:latin typeface="Arial" panose="020B0604020202020204" pitchFamily="34" charset="0"/>
                        </a:rPr>
                        <a:t>Product </a:t>
                      </a:r>
                      <a:endParaRPr lang="en-US" sz="1600" dirty="0">
                        <a:effectLst/>
                      </a:endParaRPr>
                    </a:p>
                    <a:p>
                      <a:pPr algn="ctr" rtl="0" fontAlgn="t">
                        <a:spcBef>
                          <a:spcPts val="0"/>
                        </a:spcBef>
                        <a:spcAft>
                          <a:spcPts val="0"/>
                        </a:spcAft>
                      </a:pPr>
                      <a:r>
                        <a:rPr lang="en-US" sz="1600" b="1" i="0" u="none" strike="noStrike" dirty="0">
                          <a:solidFill>
                            <a:srgbClr val="000000"/>
                          </a:solidFill>
                          <a:effectLst/>
                          <a:latin typeface="Arial" panose="020B0604020202020204" pitchFamily="34" charset="0"/>
                        </a:rPr>
                        <a:t>ID</a:t>
                      </a:r>
                      <a:endParaRPr lang="en-US" sz="1600" dirty="0">
                        <a:effectLst/>
                      </a:endParaRPr>
                    </a:p>
                  </a:txBody>
                  <a:tcPr marL="63500" marR="63500" marT="63500" marB="63500"/>
                </a:tc>
                <a:tc>
                  <a:txBody>
                    <a:bodyPr/>
                    <a:lstStyle/>
                    <a:p>
                      <a:pPr algn="ctr" rtl="0" fontAlgn="t">
                        <a:spcBef>
                          <a:spcPts val="0"/>
                        </a:spcBef>
                        <a:spcAft>
                          <a:spcPts val="0"/>
                        </a:spcAft>
                      </a:pPr>
                      <a:r>
                        <a:rPr lang="en-US" sz="1600" b="1" i="0" u="none" strike="noStrike" dirty="0">
                          <a:solidFill>
                            <a:srgbClr val="000000"/>
                          </a:solidFill>
                          <a:effectLst/>
                          <a:latin typeface="Arial" panose="020B0604020202020204" pitchFamily="34" charset="0"/>
                        </a:rPr>
                        <a:t>Max Output Power (W)</a:t>
                      </a:r>
                      <a:endParaRPr lang="en-US" sz="1600" dirty="0">
                        <a:effectLst/>
                      </a:endParaRPr>
                    </a:p>
                  </a:txBody>
                  <a:tcPr marL="63500" marR="63500" marT="63500" marB="63500"/>
                </a:tc>
                <a:tc>
                  <a:txBody>
                    <a:bodyPr/>
                    <a:lstStyle/>
                    <a:p>
                      <a:pPr algn="ctr" rtl="0" fontAlgn="t">
                        <a:spcBef>
                          <a:spcPts val="0"/>
                        </a:spcBef>
                        <a:spcAft>
                          <a:spcPts val="0"/>
                        </a:spcAft>
                      </a:pPr>
                      <a:r>
                        <a:rPr lang="en-US" sz="1600" b="1" i="0" u="none" strike="noStrike" dirty="0">
                          <a:solidFill>
                            <a:srgbClr val="000000"/>
                          </a:solidFill>
                          <a:effectLst/>
                          <a:latin typeface="Arial" panose="020B0604020202020204" pitchFamily="34" charset="0"/>
                        </a:rPr>
                        <a:t>Threshold Current (A)</a:t>
                      </a:r>
                      <a:endParaRPr lang="en-US" sz="1600" dirty="0">
                        <a:effectLst/>
                      </a:endParaRPr>
                    </a:p>
                  </a:txBody>
                  <a:tcPr marL="63500" marR="63500" marT="63500" marB="63500"/>
                </a:tc>
                <a:tc>
                  <a:txBody>
                    <a:bodyPr/>
                    <a:lstStyle/>
                    <a:p>
                      <a:pPr algn="ctr" rtl="0" fontAlgn="t">
                        <a:spcBef>
                          <a:spcPts val="0"/>
                        </a:spcBef>
                        <a:spcAft>
                          <a:spcPts val="0"/>
                        </a:spcAft>
                      </a:pPr>
                      <a:r>
                        <a:rPr lang="en-US" sz="1600" b="1" i="0" u="none" strike="noStrike">
                          <a:solidFill>
                            <a:srgbClr val="000000"/>
                          </a:solidFill>
                          <a:effectLst/>
                          <a:latin typeface="Arial" panose="020B0604020202020204" pitchFamily="34" charset="0"/>
                        </a:rPr>
                        <a:t>Fast Divergence Angle (deg)</a:t>
                      </a:r>
                      <a:endParaRPr lang="en-US" sz="1600">
                        <a:effectLst/>
                      </a:endParaRPr>
                    </a:p>
                  </a:txBody>
                  <a:tcPr marL="63500" marR="63500" marT="63500" marB="63500"/>
                </a:tc>
                <a:tc>
                  <a:txBody>
                    <a:bodyPr/>
                    <a:lstStyle/>
                    <a:p>
                      <a:pPr algn="ctr" rtl="0" fontAlgn="t">
                        <a:spcBef>
                          <a:spcPts val="0"/>
                        </a:spcBef>
                        <a:spcAft>
                          <a:spcPts val="0"/>
                        </a:spcAft>
                      </a:pPr>
                      <a:r>
                        <a:rPr lang="en-US" sz="1600" b="1" i="0" u="none" strike="noStrike" dirty="0">
                          <a:solidFill>
                            <a:srgbClr val="000000"/>
                          </a:solidFill>
                          <a:effectLst/>
                          <a:latin typeface="Arial" panose="020B0604020202020204" pitchFamily="34" charset="0"/>
                        </a:rPr>
                        <a:t>Unit Cost</a:t>
                      </a:r>
                      <a:endParaRPr lang="en-US" sz="1600" dirty="0">
                        <a:effectLst/>
                      </a:endParaRPr>
                    </a:p>
                  </a:txBody>
                  <a:tcPr marL="63500" marR="63500" marT="63500" marB="63500"/>
                </a:tc>
                <a:extLst>
                  <a:ext uri="{0D108BD9-81ED-4DB2-BD59-A6C34878D82A}">
                    <a16:rowId xmlns:a16="http://schemas.microsoft.com/office/drawing/2014/main" val="1154983291"/>
                  </a:ext>
                </a:extLst>
              </a:tr>
              <a:tr h="661069">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Advanced Photonix </a:t>
                      </a:r>
                      <a:endParaRPr lang="en-US" sz="1600" dirty="0">
                        <a:effectLst/>
                      </a:endParaRPr>
                    </a:p>
                  </a:txBody>
                  <a:tcPr marL="63500" marR="63500" marT="63500" marB="63500">
                    <a:solidFill>
                      <a:schemeClr val="accent6">
                        <a:lumMod val="40000"/>
                        <a:lumOff val="60000"/>
                      </a:schemeClr>
                    </a:solidFill>
                  </a:tcPr>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CVLL 95-90</a:t>
                      </a:r>
                      <a:endParaRPr lang="en-US" sz="1600" dirty="0">
                        <a:effectLst/>
                      </a:endParaRPr>
                    </a:p>
                  </a:txBody>
                  <a:tcPr marL="63500" marR="63500" marT="63500" marB="63500">
                    <a:solidFill>
                      <a:schemeClr val="accent6">
                        <a:lumMod val="40000"/>
                        <a:lumOff val="60000"/>
                      </a:schemeClr>
                    </a:solidFill>
                  </a:tcPr>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10</a:t>
                      </a:r>
                      <a:endParaRPr lang="en-US" sz="1600" dirty="0">
                        <a:effectLst/>
                      </a:endParaRPr>
                    </a:p>
                  </a:txBody>
                  <a:tcPr marL="63500" marR="63500" marT="63500" marB="63500">
                    <a:solidFill>
                      <a:schemeClr val="accent6">
                        <a:lumMod val="40000"/>
                        <a:lumOff val="60000"/>
                      </a:schemeClr>
                    </a:solidFill>
                  </a:tcPr>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1</a:t>
                      </a:r>
                      <a:endParaRPr lang="en-US" sz="1600" dirty="0">
                        <a:effectLst/>
                      </a:endParaRPr>
                    </a:p>
                  </a:txBody>
                  <a:tcPr marL="63500" marR="63500" marT="63500" marB="63500">
                    <a:solidFill>
                      <a:schemeClr val="accent6">
                        <a:lumMod val="40000"/>
                        <a:lumOff val="60000"/>
                      </a:schemeClr>
                    </a:solidFill>
                  </a:tcPr>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24</a:t>
                      </a:r>
                      <a:endParaRPr lang="en-US" sz="1600" dirty="0">
                        <a:effectLst/>
                      </a:endParaRPr>
                    </a:p>
                  </a:txBody>
                  <a:tcPr marL="63500" marR="63500" marT="63500" marB="63500">
                    <a:solidFill>
                      <a:schemeClr val="accent6">
                        <a:lumMod val="40000"/>
                        <a:lumOff val="60000"/>
                      </a:schemeClr>
                    </a:solidFill>
                  </a:tcPr>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$236</a:t>
                      </a:r>
                      <a:endParaRPr lang="en-US" sz="1600" dirty="0">
                        <a:effectLst/>
                      </a:endParaRPr>
                    </a:p>
                  </a:txBody>
                  <a:tcPr marL="63500" marR="63500" marT="63500" marB="63500">
                    <a:solidFill>
                      <a:schemeClr val="accent6">
                        <a:lumMod val="40000"/>
                        <a:lumOff val="60000"/>
                      </a:schemeClr>
                    </a:solidFill>
                  </a:tcPr>
                </a:tc>
                <a:extLst>
                  <a:ext uri="{0D108BD9-81ED-4DB2-BD59-A6C34878D82A}">
                    <a16:rowId xmlns:a16="http://schemas.microsoft.com/office/drawing/2014/main" val="537420703"/>
                  </a:ext>
                </a:extLst>
              </a:tr>
              <a:tr h="692950">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Advanced Photonix </a:t>
                      </a:r>
                      <a:endParaRPr lang="en-US" sz="1600" dirty="0">
                        <a:effectLst/>
                      </a:endParaRPr>
                    </a:p>
                  </a:txBody>
                  <a:tcPr marL="63500" marR="63500" marT="63500" marB="63500">
                    <a:solidFill>
                      <a:schemeClr val="accent5">
                        <a:lumMod val="75000"/>
                      </a:schemeClr>
                    </a:solidFill>
                  </a:tcPr>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CVLL 350-90</a:t>
                      </a:r>
                      <a:endParaRPr lang="en-US" sz="1600">
                        <a:effectLst/>
                      </a:endParaRPr>
                    </a:p>
                  </a:txBody>
                  <a:tcPr marL="63500" marR="63500" marT="63500" marB="63500">
                    <a:solidFill>
                      <a:schemeClr val="accent5">
                        <a:lumMod val="75000"/>
                      </a:schemeClr>
                    </a:solidFill>
                  </a:tcPr>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25</a:t>
                      </a:r>
                      <a:endParaRPr lang="en-US" sz="1600" dirty="0">
                        <a:effectLst/>
                      </a:endParaRPr>
                    </a:p>
                  </a:txBody>
                  <a:tcPr marL="63500" marR="63500" marT="63500" marB="63500">
                    <a:solidFill>
                      <a:schemeClr val="accent5">
                        <a:lumMod val="75000"/>
                      </a:schemeClr>
                    </a:solidFill>
                  </a:tcPr>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2</a:t>
                      </a:r>
                      <a:endParaRPr lang="en-US" sz="1600" dirty="0">
                        <a:effectLst/>
                      </a:endParaRPr>
                    </a:p>
                  </a:txBody>
                  <a:tcPr marL="63500" marR="63500" marT="63500" marB="63500">
                    <a:solidFill>
                      <a:schemeClr val="accent5">
                        <a:lumMod val="75000"/>
                      </a:schemeClr>
                    </a:solidFill>
                  </a:tcPr>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24</a:t>
                      </a:r>
                      <a:endParaRPr lang="en-US" sz="1600">
                        <a:effectLst/>
                      </a:endParaRPr>
                    </a:p>
                  </a:txBody>
                  <a:tcPr marL="63500" marR="63500" marT="63500" marB="63500">
                    <a:solidFill>
                      <a:schemeClr val="accent5">
                        <a:lumMod val="75000"/>
                      </a:schemeClr>
                    </a:solidFill>
                  </a:tcPr>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$254</a:t>
                      </a:r>
                      <a:endParaRPr lang="en-US" sz="1600" dirty="0">
                        <a:effectLst/>
                      </a:endParaRPr>
                    </a:p>
                  </a:txBody>
                  <a:tcPr marL="63500" marR="63500" marT="63500" marB="63500">
                    <a:solidFill>
                      <a:schemeClr val="accent5">
                        <a:lumMod val="75000"/>
                      </a:schemeClr>
                    </a:solidFill>
                  </a:tcPr>
                </a:tc>
                <a:extLst>
                  <a:ext uri="{0D108BD9-81ED-4DB2-BD59-A6C34878D82A}">
                    <a16:rowId xmlns:a16="http://schemas.microsoft.com/office/drawing/2014/main" val="967206961"/>
                  </a:ext>
                </a:extLst>
              </a:tr>
              <a:tr h="511471">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Thorlabs </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FPL1055T</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0.3</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0.75</a:t>
                      </a:r>
                      <a:endParaRPr lang="en-US" sz="1600" dirty="0">
                        <a:effectLst/>
                      </a:endParaRPr>
                    </a:p>
                  </a:txBody>
                  <a:tcPr marL="63500" marR="63500" marT="63500" marB="63500"/>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23</a:t>
                      </a:r>
                      <a:endParaRPr lang="en-US" sz="1600" dirty="0">
                        <a:effectLst/>
                      </a:endParaRPr>
                    </a:p>
                  </a:txBody>
                  <a:tcPr marL="63500" marR="63500" marT="63500" marB="63500"/>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$424</a:t>
                      </a:r>
                      <a:endParaRPr lang="en-US" sz="1600" dirty="0">
                        <a:effectLst/>
                      </a:endParaRPr>
                    </a:p>
                  </a:txBody>
                  <a:tcPr marL="63500" marR="63500" marT="63500" marB="63500"/>
                </a:tc>
                <a:extLst>
                  <a:ext uri="{0D108BD9-81ED-4DB2-BD59-A6C34878D82A}">
                    <a16:rowId xmlns:a16="http://schemas.microsoft.com/office/drawing/2014/main" val="2760045151"/>
                  </a:ext>
                </a:extLst>
              </a:tr>
              <a:tr h="732706">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Thorlabs </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L1550G1</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1.7</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5</a:t>
                      </a:r>
                      <a:endParaRPr lang="en-US" sz="1600" dirty="0">
                        <a:effectLst/>
                      </a:endParaRPr>
                    </a:p>
                  </a:txBody>
                  <a:tcPr marL="63500" marR="63500" marT="63500" marB="63500"/>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28</a:t>
                      </a:r>
                      <a:endParaRPr lang="en-US" sz="1600" dirty="0">
                        <a:effectLst/>
                      </a:endParaRPr>
                    </a:p>
                  </a:txBody>
                  <a:tcPr marL="63500" marR="63500" marT="63500" marB="63500"/>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$355</a:t>
                      </a:r>
                      <a:endParaRPr lang="en-US" sz="1600" dirty="0">
                        <a:effectLst/>
                      </a:endParaRPr>
                    </a:p>
                  </a:txBody>
                  <a:tcPr marL="63500" marR="63500" marT="63500" marB="63500"/>
                </a:tc>
                <a:extLst>
                  <a:ext uri="{0D108BD9-81ED-4DB2-BD59-A6C34878D82A}">
                    <a16:rowId xmlns:a16="http://schemas.microsoft.com/office/drawing/2014/main" val="2200707480"/>
                  </a:ext>
                </a:extLst>
              </a:tr>
            </a:tbl>
          </a:graphicData>
        </a:graphic>
      </p:graphicFrame>
      <p:pic>
        <p:nvPicPr>
          <p:cNvPr id="8" name="Picture 7">
            <a:extLst>
              <a:ext uri="{FF2B5EF4-FFF2-40B4-BE49-F238E27FC236}">
                <a16:creationId xmlns:a16="http://schemas.microsoft.com/office/drawing/2014/main" id="{3C5A0D28-1E65-EC89-D4DD-B8F4F710206E}"/>
              </a:ext>
            </a:extLst>
          </p:cNvPr>
          <p:cNvPicPr>
            <a:picLocks noChangeAspect="1"/>
          </p:cNvPicPr>
          <p:nvPr/>
        </p:nvPicPr>
        <p:blipFill>
          <a:blip r:embed="rId3"/>
          <a:stretch>
            <a:fillRect/>
          </a:stretch>
        </p:blipFill>
        <p:spPr>
          <a:xfrm>
            <a:off x="10094778" y="2063782"/>
            <a:ext cx="1905266" cy="1476581"/>
          </a:xfrm>
          <a:prstGeom prst="rect">
            <a:avLst/>
          </a:prstGeom>
        </p:spPr>
      </p:pic>
      <p:sp>
        <p:nvSpPr>
          <p:cNvPr id="9" name="TextBox 8">
            <a:extLst>
              <a:ext uri="{FF2B5EF4-FFF2-40B4-BE49-F238E27FC236}">
                <a16:creationId xmlns:a16="http://schemas.microsoft.com/office/drawing/2014/main" id="{9DFF6041-82DF-6F89-29E9-1E660BF3E77A}"/>
              </a:ext>
            </a:extLst>
          </p:cNvPr>
          <p:cNvSpPr txBox="1"/>
          <p:nvPr/>
        </p:nvSpPr>
        <p:spPr>
          <a:xfrm>
            <a:off x="10094778" y="3627073"/>
            <a:ext cx="2104696" cy="1200329"/>
          </a:xfrm>
          <a:prstGeom prst="rect">
            <a:avLst/>
          </a:prstGeom>
          <a:noFill/>
        </p:spPr>
        <p:txBody>
          <a:bodyPr wrap="square" rtlCol="0">
            <a:spAutoFit/>
          </a:bodyPr>
          <a:lstStyle/>
          <a:p>
            <a:pPr algn="ctr"/>
            <a:r>
              <a:rPr lang="en-US" dirty="0"/>
              <a:t>CVLL 350-90</a:t>
            </a:r>
          </a:p>
          <a:p>
            <a:pPr algn="ctr"/>
            <a:r>
              <a:rPr lang="en-US" dirty="0"/>
              <a:t>1550nm Laser Diode</a:t>
            </a:r>
          </a:p>
          <a:p>
            <a:endParaRPr lang="en-US" dirty="0"/>
          </a:p>
          <a:p>
            <a:endParaRPr lang="en-US" dirty="0"/>
          </a:p>
        </p:txBody>
      </p:sp>
    </p:spTree>
    <p:extLst>
      <p:ext uri="{BB962C8B-B14F-4D97-AF65-F5344CB8AC3E}">
        <p14:creationId xmlns:p14="http://schemas.microsoft.com/office/powerpoint/2010/main" val="870151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A71D9-631E-2AA2-D488-CCC2381C9A7A}"/>
              </a:ext>
            </a:extLst>
          </p:cNvPr>
          <p:cNvSpPr>
            <a:spLocks noGrp="1"/>
          </p:cNvSpPr>
          <p:nvPr>
            <p:ph type="title"/>
          </p:nvPr>
        </p:nvSpPr>
        <p:spPr>
          <a:xfrm>
            <a:off x="1141413" y="129787"/>
            <a:ext cx="9905998" cy="1478570"/>
          </a:xfrm>
        </p:spPr>
        <p:txBody>
          <a:bodyPr/>
          <a:lstStyle/>
          <a:p>
            <a:r>
              <a:rPr lang="en-US" dirty="0"/>
              <a:t>LED selection</a:t>
            </a:r>
          </a:p>
        </p:txBody>
      </p:sp>
      <p:pic>
        <p:nvPicPr>
          <p:cNvPr id="4" name="Picture 3" descr="A person in a black shirt&#10;&#10;Description automatically generated">
            <a:extLst>
              <a:ext uri="{FF2B5EF4-FFF2-40B4-BE49-F238E27FC236}">
                <a16:creationId xmlns:a16="http://schemas.microsoft.com/office/drawing/2014/main" id="{AF4239AE-5C31-C91B-796B-DA911BA88CD0}"/>
              </a:ext>
            </a:extLst>
          </p:cNvPr>
          <p:cNvPicPr>
            <a:picLocks noChangeAspect="1"/>
          </p:cNvPicPr>
          <p:nvPr/>
        </p:nvPicPr>
        <p:blipFill>
          <a:blip r:embed="rId2">
            <a:extLst>
              <a:ext uri="{28A0092B-C50C-407E-A947-70E740481C1C}">
                <a14:useLocalDpi xmlns:a14="http://schemas.microsoft.com/office/drawing/2010/main" val="0"/>
              </a:ext>
            </a:extLst>
          </a:blip>
          <a:srcRect l="24598" t="38626" r="53608" b="36276"/>
          <a:stretch/>
        </p:blipFill>
        <p:spPr>
          <a:xfrm rot="5400000">
            <a:off x="10814211" y="100781"/>
            <a:ext cx="1478570" cy="1277008"/>
          </a:xfrm>
          <a:prstGeom prst="rect">
            <a:avLst/>
          </a:prstGeom>
        </p:spPr>
      </p:pic>
      <p:graphicFrame>
        <p:nvGraphicFramePr>
          <p:cNvPr id="5" name="Table 4">
            <a:extLst>
              <a:ext uri="{FF2B5EF4-FFF2-40B4-BE49-F238E27FC236}">
                <a16:creationId xmlns:a16="http://schemas.microsoft.com/office/drawing/2014/main" id="{67878EBA-6DB3-BCB0-28F5-53ED9E4CFD41}"/>
              </a:ext>
            </a:extLst>
          </p:cNvPr>
          <p:cNvGraphicFramePr>
            <a:graphicFrameLocks noGrp="1"/>
          </p:cNvGraphicFramePr>
          <p:nvPr>
            <p:extLst>
              <p:ext uri="{D42A27DB-BD31-4B8C-83A1-F6EECF244321}">
                <p14:modId xmlns:p14="http://schemas.microsoft.com/office/powerpoint/2010/main" val="513065767"/>
              </p:ext>
            </p:extLst>
          </p:nvPr>
        </p:nvGraphicFramePr>
        <p:xfrm>
          <a:off x="287967" y="1608631"/>
          <a:ext cx="9468780" cy="4558766"/>
        </p:xfrm>
        <a:graphic>
          <a:graphicData uri="http://schemas.openxmlformats.org/drawingml/2006/table">
            <a:tbl>
              <a:tblPr firstRow="1" bandRow="1">
                <a:tableStyleId>{5C22544A-7EE6-4342-B048-85BDC9FD1C3A}</a:tableStyleId>
              </a:tblPr>
              <a:tblGrid>
                <a:gridCol w="1578130">
                  <a:extLst>
                    <a:ext uri="{9D8B030D-6E8A-4147-A177-3AD203B41FA5}">
                      <a16:colId xmlns:a16="http://schemas.microsoft.com/office/drawing/2014/main" val="1240395630"/>
                    </a:ext>
                  </a:extLst>
                </a:gridCol>
                <a:gridCol w="1775738">
                  <a:extLst>
                    <a:ext uri="{9D8B030D-6E8A-4147-A177-3AD203B41FA5}">
                      <a16:colId xmlns:a16="http://schemas.microsoft.com/office/drawing/2014/main" val="799119008"/>
                    </a:ext>
                  </a:extLst>
                </a:gridCol>
                <a:gridCol w="1380522">
                  <a:extLst>
                    <a:ext uri="{9D8B030D-6E8A-4147-A177-3AD203B41FA5}">
                      <a16:colId xmlns:a16="http://schemas.microsoft.com/office/drawing/2014/main" val="4023142227"/>
                    </a:ext>
                  </a:extLst>
                </a:gridCol>
                <a:gridCol w="1578130">
                  <a:extLst>
                    <a:ext uri="{9D8B030D-6E8A-4147-A177-3AD203B41FA5}">
                      <a16:colId xmlns:a16="http://schemas.microsoft.com/office/drawing/2014/main" val="3824203015"/>
                    </a:ext>
                  </a:extLst>
                </a:gridCol>
                <a:gridCol w="1578130">
                  <a:extLst>
                    <a:ext uri="{9D8B030D-6E8A-4147-A177-3AD203B41FA5}">
                      <a16:colId xmlns:a16="http://schemas.microsoft.com/office/drawing/2014/main" val="652835559"/>
                    </a:ext>
                  </a:extLst>
                </a:gridCol>
                <a:gridCol w="1578130">
                  <a:extLst>
                    <a:ext uri="{9D8B030D-6E8A-4147-A177-3AD203B41FA5}">
                      <a16:colId xmlns:a16="http://schemas.microsoft.com/office/drawing/2014/main" val="2981120816"/>
                    </a:ext>
                  </a:extLst>
                </a:gridCol>
              </a:tblGrid>
              <a:tr h="901342">
                <a:tc>
                  <a:txBody>
                    <a:bodyPr/>
                    <a:lstStyle/>
                    <a:p>
                      <a:pPr algn="ctr" rtl="0" fontAlgn="t">
                        <a:spcBef>
                          <a:spcPts val="0"/>
                        </a:spcBef>
                        <a:spcAft>
                          <a:spcPts val="0"/>
                        </a:spcAft>
                      </a:pPr>
                      <a:r>
                        <a:rPr lang="en-US" sz="1600" b="1" i="0" u="none" strike="noStrike" dirty="0">
                          <a:solidFill>
                            <a:srgbClr val="000000"/>
                          </a:solidFill>
                          <a:effectLst/>
                          <a:latin typeface="Arial" panose="020B0604020202020204" pitchFamily="34" charset="0"/>
                        </a:rPr>
                        <a:t>Company</a:t>
                      </a:r>
                      <a:endParaRPr lang="en-US" sz="1600" dirty="0">
                        <a:effectLst/>
                      </a:endParaRPr>
                    </a:p>
                  </a:txBody>
                  <a:tcPr marL="63500" marR="63500" marT="63500" marB="63500"/>
                </a:tc>
                <a:tc>
                  <a:txBody>
                    <a:bodyPr/>
                    <a:lstStyle/>
                    <a:p>
                      <a:pPr algn="ctr" rtl="0" fontAlgn="t">
                        <a:spcBef>
                          <a:spcPts val="0"/>
                        </a:spcBef>
                        <a:spcAft>
                          <a:spcPts val="0"/>
                        </a:spcAft>
                      </a:pPr>
                      <a:r>
                        <a:rPr lang="en-US" sz="1600" b="1" i="0" u="none" strike="noStrike">
                          <a:solidFill>
                            <a:srgbClr val="000000"/>
                          </a:solidFill>
                          <a:effectLst/>
                          <a:latin typeface="Arial" panose="020B0604020202020204" pitchFamily="34" charset="0"/>
                        </a:rPr>
                        <a:t>Product </a:t>
                      </a:r>
                      <a:endParaRPr lang="en-US" sz="1600">
                        <a:effectLst/>
                      </a:endParaRPr>
                    </a:p>
                    <a:p>
                      <a:pPr algn="ctr" rtl="0" fontAlgn="t">
                        <a:spcBef>
                          <a:spcPts val="0"/>
                        </a:spcBef>
                        <a:spcAft>
                          <a:spcPts val="0"/>
                        </a:spcAft>
                      </a:pPr>
                      <a:r>
                        <a:rPr lang="en-US" sz="1600" b="1" i="0" u="none" strike="noStrike">
                          <a:solidFill>
                            <a:srgbClr val="000000"/>
                          </a:solidFill>
                          <a:effectLst/>
                          <a:latin typeface="Arial" panose="020B0604020202020204" pitchFamily="34" charset="0"/>
                        </a:rPr>
                        <a:t>ID</a:t>
                      </a:r>
                      <a:endParaRPr lang="en-US" sz="1600">
                        <a:effectLst/>
                      </a:endParaRPr>
                    </a:p>
                  </a:txBody>
                  <a:tcPr marL="63500" marR="63500" marT="63500" marB="63500"/>
                </a:tc>
                <a:tc>
                  <a:txBody>
                    <a:bodyPr/>
                    <a:lstStyle/>
                    <a:p>
                      <a:pPr algn="ctr" rtl="0" fontAlgn="t">
                        <a:spcBef>
                          <a:spcPts val="0"/>
                        </a:spcBef>
                        <a:spcAft>
                          <a:spcPts val="0"/>
                        </a:spcAft>
                      </a:pPr>
                      <a:r>
                        <a:rPr lang="en-US" sz="1600" b="1" i="0" u="none" strike="noStrike">
                          <a:solidFill>
                            <a:srgbClr val="000000"/>
                          </a:solidFill>
                          <a:effectLst/>
                          <a:latin typeface="Arial" panose="020B0604020202020204" pitchFamily="34" charset="0"/>
                        </a:rPr>
                        <a:t>Output Irradiance (mW/sr)</a:t>
                      </a:r>
                      <a:endParaRPr lang="en-US" sz="1600">
                        <a:effectLst/>
                      </a:endParaRPr>
                    </a:p>
                  </a:txBody>
                  <a:tcPr marL="63500" marR="63500" marT="63500" marB="63500"/>
                </a:tc>
                <a:tc>
                  <a:txBody>
                    <a:bodyPr/>
                    <a:lstStyle/>
                    <a:p>
                      <a:pPr algn="ctr" rtl="0" fontAlgn="t">
                        <a:spcBef>
                          <a:spcPts val="0"/>
                        </a:spcBef>
                        <a:spcAft>
                          <a:spcPts val="0"/>
                        </a:spcAft>
                      </a:pPr>
                      <a:r>
                        <a:rPr lang="en-US" sz="1600" b="1" i="0" u="none" strike="noStrike">
                          <a:solidFill>
                            <a:srgbClr val="000000"/>
                          </a:solidFill>
                          <a:effectLst/>
                          <a:latin typeface="Arial" panose="020B0604020202020204" pitchFamily="34" charset="0"/>
                        </a:rPr>
                        <a:t>Driving Current (mA)</a:t>
                      </a:r>
                      <a:endParaRPr lang="en-US" sz="1600">
                        <a:effectLst/>
                      </a:endParaRPr>
                    </a:p>
                  </a:txBody>
                  <a:tcPr marL="63500" marR="63500" marT="63500" marB="63500"/>
                </a:tc>
                <a:tc>
                  <a:txBody>
                    <a:bodyPr/>
                    <a:lstStyle/>
                    <a:p>
                      <a:pPr algn="ctr" rtl="0" fontAlgn="t">
                        <a:spcBef>
                          <a:spcPts val="0"/>
                        </a:spcBef>
                        <a:spcAft>
                          <a:spcPts val="0"/>
                        </a:spcAft>
                      </a:pPr>
                      <a:r>
                        <a:rPr lang="en-US" sz="1600" b="1" i="0" u="none" strike="noStrike">
                          <a:solidFill>
                            <a:srgbClr val="000000"/>
                          </a:solidFill>
                          <a:effectLst/>
                          <a:latin typeface="Arial" panose="020B0604020202020204" pitchFamily="34" charset="0"/>
                        </a:rPr>
                        <a:t>Viewing Angle (deg)</a:t>
                      </a:r>
                      <a:endParaRPr lang="en-US" sz="1600">
                        <a:effectLst/>
                      </a:endParaRPr>
                    </a:p>
                  </a:txBody>
                  <a:tcPr marL="63500" marR="63500" marT="63500" marB="63500"/>
                </a:tc>
                <a:tc>
                  <a:txBody>
                    <a:bodyPr/>
                    <a:lstStyle/>
                    <a:p>
                      <a:pPr algn="ctr" rtl="0" fontAlgn="t">
                        <a:spcBef>
                          <a:spcPts val="0"/>
                        </a:spcBef>
                        <a:spcAft>
                          <a:spcPts val="0"/>
                        </a:spcAft>
                      </a:pPr>
                      <a:r>
                        <a:rPr lang="en-US" sz="1600" b="1" i="0" u="none" strike="noStrike">
                          <a:solidFill>
                            <a:srgbClr val="000000"/>
                          </a:solidFill>
                          <a:effectLst/>
                          <a:latin typeface="Arial" panose="020B0604020202020204" pitchFamily="34" charset="0"/>
                        </a:rPr>
                        <a:t>Unit Cost</a:t>
                      </a:r>
                      <a:endParaRPr lang="en-US" sz="1600">
                        <a:effectLst/>
                      </a:endParaRPr>
                    </a:p>
                  </a:txBody>
                  <a:tcPr marL="63500" marR="63500" marT="63500" marB="63500"/>
                </a:tc>
                <a:extLst>
                  <a:ext uri="{0D108BD9-81ED-4DB2-BD59-A6C34878D82A}">
                    <a16:rowId xmlns:a16="http://schemas.microsoft.com/office/drawing/2014/main" val="1950310979"/>
                  </a:ext>
                </a:extLst>
              </a:tr>
              <a:tr h="657369">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Lumileds</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L1I0-</a:t>
                      </a:r>
                      <a:endParaRPr lang="en-US" sz="1600">
                        <a:effectLst/>
                      </a:endParaRPr>
                    </a:p>
                    <a:p>
                      <a:pPr algn="ctr" rtl="0" fontAlgn="t">
                        <a:spcBef>
                          <a:spcPts val="0"/>
                        </a:spcBef>
                        <a:spcAft>
                          <a:spcPts val="0"/>
                        </a:spcAft>
                      </a:pPr>
                      <a:r>
                        <a:rPr lang="en-US" sz="1600" b="0" i="0" u="none" strike="noStrike">
                          <a:solidFill>
                            <a:srgbClr val="000000"/>
                          </a:solidFill>
                          <a:effectLst/>
                          <a:latin typeface="Arial" panose="020B0604020202020204" pitchFamily="34" charset="0"/>
                        </a:rPr>
                        <a:t>0850060200000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1150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1000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60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$4.04</a:t>
                      </a:r>
                      <a:endParaRPr lang="en-US" sz="1600">
                        <a:effectLst/>
                      </a:endParaRPr>
                    </a:p>
                  </a:txBody>
                  <a:tcPr marL="63500" marR="63500" marT="63500" marB="63500"/>
                </a:tc>
                <a:extLst>
                  <a:ext uri="{0D108BD9-81ED-4DB2-BD59-A6C34878D82A}">
                    <a16:rowId xmlns:a16="http://schemas.microsoft.com/office/drawing/2014/main" val="3614835183"/>
                  </a:ext>
                </a:extLst>
              </a:tr>
              <a:tr h="494722">
                <a:tc>
                  <a:txBody>
                    <a:bodyPr/>
                    <a:lstStyle/>
                    <a:p>
                      <a:pPr algn="ctr" rtl="0" fontAlgn="t">
                        <a:spcBef>
                          <a:spcPts val="0"/>
                        </a:spcBef>
                        <a:spcAft>
                          <a:spcPts val="0"/>
                        </a:spcAft>
                      </a:pPr>
                      <a:r>
                        <a:rPr lang="en-US" sz="1600" b="0" i="0" u="none" strike="noStrike" dirty="0" err="1">
                          <a:solidFill>
                            <a:srgbClr val="000000"/>
                          </a:solidFill>
                          <a:effectLst/>
                          <a:latin typeface="Arial" panose="020B0604020202020204" pitchFamily="34" charset="0"/>
                        </a:rPr>
                        <a:t>ams</a:t>
                      </a:r>
                      <a:r>
                        <a:rPr lang="en-US" sz="1600" b="0" i="0" u="none" strike="noStrike" dirty="0">
                          <a:solidFill>
                            <a:srgbClr val="000000"/>
                          </a:solidFill>
                          <a:effectLst/>
                          <a:latin typeface="Arial" panose="020B0604020202020204" pitchFamily="34" charset="0"/>
                        </a:rPr>
                        <a:t> OSRAM</a:t>
                      </a:r>
                      <a:endParaRPr lang="en-US" sz="1600" dirty="0">
                        <a:effectLst/>
                      </a:endParaRPr>
                    </a:p>
                  </a:txBody>
                  <a:tcPr marL="63500" marR="63500" marT="63500" marB="63500">
                    <a:solidFill>
                      <a:schemeClr val="accent5">
                        <a:lumMod val="60000"/>
                        <a:lumOff val="40000"/>
                      </a:schemeClr>
                    </a:solidFill>
                  </a:tcPr>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SFH 4258S</a:t>
                      </a:r>
                      <a:endParaRPr lang="en-US" sz="1600" dirty="0">
                        <a:effectLst/>
                      </a:endParaRPr>
                    </a:p>
                  </a:txBody>
                  <a:tcPr marL="63500" marR="63500" marT="63500" marB="63500">
                    <a:solidFill>
                      <a:schemeClr val="accent5">
                        <a:lumMod val="60000"/>
                        <a:lumOff val="40000"/>
                      </a:schemeClr>
                    </a:solidFill>
                  </a:tcPr>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100</a:t>
                      </a:r>
                      <a:endParaRPr lang="en-US" sz="1600" dirty="0">
                        <a:effectLst/>
                      </a:endParaRPr>
                    </a:p>
                  </a:txBody>
                  <a:tcPr marL="63500" marR="63500" marT="63500" marB="63500">
                    <a:solidFill>
                      <a:schemeClr val="accent5">
                        <a:lumMod val="60000"/>
                        <a:lumOff val="40000"/>
                      </a:schemeClr>
                    </a:solidFill>
                  </a:tcPr>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100</a:t>
                      </a:r>
                      <a:endParaRPr lang="en-US" sz="1600" dirty="0">
                        <a:effectLst/>
                      </a:endParaRPr>
                    </a:p>
                  </a:txBody>
                  <a:tcPr marL="63500" marR="63500" marT="63500" marB="63500">
                    <a:solidFill>
                      <a:schemeClr val="accent5">
                        <a:lumMod val="60000"/>
                        <a:lumOff val="40000"/>
                      </a:schemeClr>
                    </a:solidFill>
                  </a:tcPr>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30</a:t>
                      </a:r>
                      <a:endParaRPr lang="en-US" sz="1600" dirty="0">
                        <a:effectLst/>
                      </a:endParaRPr>
                    </a:p>
                  </a:txBody>
                  <a:tcPr marL="63500" marR="63500" marT="63500" marB="63500">
                    <a:solidFill>
                      <a:schemeClr val="accent5">
                        <a:lumMod val="60000"/>
                        <a:lumOff val="40000"/>
                      </a:schemeClr>
                    </a:solidFill>
                  </a:tcPr>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$1.10</a:t>
                      </a:r>
                      <a:endParaRPr lang="en-US" sz="1600" dirty="0">
                        <a:effectLst/>
                      </a:endParaRPr>
                    </a:p>
                  </a:txBody>
                  <a:tcPr marL="63500" marR="63500" marT="63500" marB="63500">
                    <a:solidFill>
                      <a:schemeClr val="accent5">
                        <a:lumMod val="60000"/>
                        <a:lumOff val="40000"/>
                      </a:schemeClr>
                    </a:solidFill>
                  </a:tcPr>
                </a:tc>
                <a:extLst>
                  <a:ext uri="{0D108BD9-81ED-4DB2-BD59-A6C34878D82A}">
                    <a16:rowId xmlns:a16="http://schemas.microsoft.com/office/drawing/2014/main" val="312836003"/>
                  </a:ext>
                </a:extLst>
              </a:tr>
              <a:tr h="494722">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Vishay</a:t>
                      </a:r>
                      <a:endParaRPr lang="en-US" sz="1600">
                        <a:effectLst/>
                      </a:endParaRPr>
                    </a:p>
                  </a:txBody>
                  <a:tcPr marL="63500" marR="63500" marT="63500" marB="63500"/>
                </a:tc>
                <a:tc>
                  <a:txBody>
                    <a:bodyPr/>
                    <a:lstStyle/>
                    <a:p>
                      <a:pPr rtl="0" fontAlgn="t">
                        <a:spcBef>
                          <a:spcPts val="0"/>
                        </a:spcBef>
                        <a:spcAft>
                          <a:spcPts val="0"/>
                        </a:spcAft>
                      </a:pPr>
                      <a:r>
                        <a:rPr lang="en-US" sz="1600" b="0" i="0" u="none" strike="noStrike">
                          <a:solidFill>
                            <a:srgbClr val="000000"/>
                          </a:solidFill>
                          <a:effectLst/>
                          <a:latin typeface="Arial" panose="020B0604020202020204" pitchFamily="34" charset="0"/>
                        </a:rPr>
                        <a:t>VSMY98545ADS</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380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1000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45</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$5.98</a:t>
                      </a:r>
                      <a:endParaRPr lang="en-US" sz="1600">
                        <a:effectLst/>
                      </a:endParaRPr>
                    </a:p>
                  </a:txBody>
                  <a:tcPr marL="63500" marR="63500" marT="63500" marB="63500"/>
                </a:tc>
                <a:extLst>
                  <a:ext uri="{0D108BD9-81ED-4DB2-BD59-A6C34878D82A}">
                    <a16:rowId xmlns:a16="http://schemas.microsoft.com/office/drawing/2014/main" val="3304179838"/>
                  </a:ext>
                </a:extLst>
              </a:tr>
              <a:tr h="0">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Wurth </a:t>
                      </a:r>
                      <a:r>
                        <a:rPr lang="en-US" sz="1600" b="0" i="0" u="none" strike="noStrike" dirty="0" err="1">
                          <a:solidFill>
                            <a:srgbClr val="000000"/>
                          </a:solidFill>
                          <a:effectLst/>
                          <a:latin typeface="Arial" panose="020B0604020202020204" pitchFamily="34" charset="0"/>
                        </a:rPr>
                        <a:t>Elektronik</a:t>
                      </a:r>
                      <a:endParaRPr lang="en-US" sz="1600" dirty="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15427285BA240</a:t>
                      </a:r>
                      <a:endParaRPr lang="en-US" sz="1600">
                        <a:effectLst/>
                      </a:endParaRPr>
                    </a:p>
                    <a:p>
                      <a:pPr fontAlgn="t"/>
                      <a:br>
                        <a:rPr lang="en-US" sz="1600">
                          <a:effectLst/>
                        </a:rPr>
                      </a:b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160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1000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120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$2.46</a:t>
                      </a:r>
                      <a:endParaRPr lang="en-US" sz="1600">
                        <a:effectLst/>
                      </a:endParaRPr>
                    </a:p>
                  </a:txBody>
                  <a:tcPr marL="63500" marR="63500" marT="63500" marB="63500"/>
                </a:tc>
                <a:extLst>
                  <a:ext uri="{0D108BD9-81ED-4DB2-BD59-A6C34878D82A}">
                    <a16:rowId xmlns:a16="http://schemas.microsoft.com/office/drawing/2014/main" val="2477132645"/>
                  </a:ext>
                </a:extLst>
              </a:tr>
              <a:tr h="494722">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Vishay</a:t>
                      </a:r>
                      <a:endParaRPr lang="en-US" sz="1600" dirty="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VSMY12850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16</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70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80</a:t>
                      </a:r>
                      <a:endParaRPr lang="en-US" sz="1600" dirty="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$0.71</a:t>
                      </a:r>
                      <a:endParaRPr lang="en-US" sz="1600">
                        <a:effectLst/>
                      </a:endParaRPr>
                    </a:p>
                  </a:txBody>
                  <a:tcPr marL="63500" marR="63500" marT="63500" marB="63500"/>
                </a:tc>
                <a:extLst>
                  <a:ext uri="{0D108BD9-81ED-4DB2-BD59-A6C34878D82A}">
                    <a16:rowId xmlns:a16="http://schemas.microsoft.com/office/drawing/2014/main" val="3013116434"/>
                  </a:ext>
                </a:extLst>
              </a:tr>
              <a:tr h="657369">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Broadcom</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ARE1-</a:t>
                      </a:r>
                      <a:endParaRPr lang="en-US" sz="1600">
                        <a:effectLst/>
                      </a:endParaRPr>
                    </a:p>
                    <a:p>
                      <a:pPr algn="ctr" rtl="0" fontAlgn="t">
                        <a:spcBef>
                          <a:spcPts val="0"/>
                        </a:spcBef>
                        <a:spcAft>
                          <a:spcPts val="0"/>
                        </a:spcAft>
                      </a:pPr>
                      <a:r>
                        <a:rPr lang="en-US" sz="1600" b="0" i="0" u="none" strike="noStrike">
                          <a:solidFill>
                            <a:srgbClr val="000000"/>
                          </a:solidFill>
                          <a:effectLst/>
                          <a:latin typeface="Arial" panose="020B0604020202020204" pitchFamily="34" charset="0"/>
                        </a:rPr>
                        <a:t>89D0-00000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a:solidFill>
                            <a:srgbClr val="000000"/>
                          </a:solidFill>
                          <a:effectLst/>
                          <a:latin typeface="Arial" panose="020B0604020202020204" pitchFamily="34" charset="0"/>
                        </a:rPr>
                        <a:t>600</a:t>
                      </a:r>
                      <a:endParaRPr lang="en-US" sz="1600">
                        <a:effectLst/>
                      </a:endParaRPr>
                    </a:p>
                  </a:txBody>
                  <a:tcPr marL="63500" marR="63500" marT="63500" marB="63500"/>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1000</a:t>
                      </a:r>
                      <a:endParaRPr lang="en-US" sz="1600" dirty="0">
                        <a:effectLst/>
                      </a:endParaRPr>
                    </a:p>
                  </a:txBody>
                  <a:tcPr marL="63500" marR="63500" marT="63500" marB="63500"/>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90</a:t>
                      </a:r>
                      <a:endParaRPr lang="en-US" sz="1600" dirty="0">
                        <a:effectLst/>
                      </a:endParaRPr>
                    </a:p>
                  </a:txBody>
                  <a:tcPr marL="63500" marR="63500" marT="63500" marB="63500"/>
                </a:tc>
                <a:tc>
                  <a:txBody>
                    <a:bodyPr/>
                    <a:lstStyle/>
                    <a:p>
                      <a:pPr algn="ctr" rtl="0" fontAlgn="t">
                        <a:spcBef>
                          <a:spcPts val="0"/>
                        </a:spcBef>
                        <a:spcAft>
                          <a:spcPts val="0"/>
                        </a:spcAft>
                      </a:pPr>
                      <a:r>
                        <a:rPr lang="en-US" sz="1600" b="0" i="0" u="none" strike="noStrike" dirty="0">
                          <a:solidFill>
                            <a:srgbClr val="000000"/>
                          </a:solidFill>
                          <a:effectLst/>
                          <a:latin typeface="Arial" panose="020B0604020202020204" pitchFamily="34" charset="0"/>
                        </a:rPr>
                        <a:t>$4.76</a:t>
                      </a:r>
                      <a:endParaRPr lang="en-US" sz="1600" dirty="0">
                        <a:effectLst/>
                      </a:endParaRPr>
                    </a:p>
                  </a:txBody>
                  <a:tcPr marL="63500" marR="63500" marT="63500" marB="63500"/>
                </a:tc>
                <a:extLst>
                  <a:ext uri="{0D108BD9-81ED-4DB2-BD59-A6C34878D82A}">
                    <a16:rowId xmlns:a16="http://schemas.microsoft.com/office/drawing/2014/main" val="3377800337"/>
                  </a:ext>
                </a:extLst>
              </a:tr>
            </a:tbl>
          </a:graphicData>
        </a:graphic>
      </p:graphicFrame>
      <p:pic>
        <p:nvPicPr>
          <p:cNvPr id="8" name="Picture 7">
            <a:extLst>
              <a:ext uri="{FF2B5EF4-FFF2-40B4-BE49-F238E27FC236}">
                <a16:creationId xmlns:a16="http://schemas.microsoft.com/office/drawing/2014/main" id="{A82DE1F1-E300-159D-EFFE-C9569D5D0AC6}"/>
              </a:ext>
            </a:extLst>
          </p:cNvPr>
          <p:cNvPicPr>
            <a:picLocks noChangeAspect="1"/>
          </p:cNvPicPr>
          <p:nvPr/>
        </p:nvPicPr>
        <p:blipFill>
          <a:blip r:embed="rId3"/>
          <a:stretch>
            <a:fillRect/>
          </a:stretch>
        </p:blipFill>
        <p:spPr>
          <a:xfrm>
            <a:off x="10077539" y="1950431"/>
            <a:ext cx="1939744" cy="1690856"/>
          </a:xfrm>
          <a:prstGeom prst="rect">
            <a:avLst/>
          </a:prstGeom>
        </p:spPr>
      </p:pic>
      <p:sp>
        <p:nvSpPr>
          <p:cNvPr id="9" name="TextBox 8">
            <a:extLst>
              <a:ext uri="{FF2B5EF4-FFF2-40B4-BE49-F238E27FC236}">
                <a16:creationId xmlns:a16="http://schemas.microsoft.com/office/drawing/2014/main" id="{27925972-61BA-1CB3-4051-CA190063CD2F}"/>
              </a:ext>
            </a:extLst>
          </p:cNvPr>
          <p:cNvSpPr txBox="1"/>
          <p:nvPr/>
        </p:nvSpPr>
        <p:spPr>
          <a:xfrm>
            <a:off x="10094778" y="3627073"/>
            <a:ext cx="2104696" cy="1200329"/>
          </a:xfrm>
          <a:prstGeom prst="rect">
            <a:avLst/>
          </a:prstGeom>
          <a:noFill/>
        </p:spPr>
        <p:txBody>
          <a:bodyPr wrap="square" rtlCol="0">
            <a:spAutoFit/>
          </a:bodyPr>
          <a:lstStyle/>
          <a:p>
            <a:pPr algn="ctr"/>
            <a:r>
              <a:rPr lang="en-US" dirty="0"/>
              <a:t>SFH 4258S</a:t>
            </a:r>
          </a:p>
          <a:p>
            <a:pPr algn="ctr"/>
            <a:r>
              <a:rPr lang="en-US" dirty="0"/>
              <a:t>850nm LED</a:t>
            </a:r>
          </a:p>
          <a:p>
            <a:endParaRPr lang="en-US" dirty="0"/>
          </a:p>
          <a:p>
            <a:endParaRPr lang="en-US" dirty="0"/>
          </a:p>
        </p:txBody>
      </p:sp>
      <p:sp>
        <p:nvSpPr>
          <p:cNvPr id="3" name="TextBox 2">
            <a:extLst>
              <a:ext uri="{FF2B5EF4-FFF2-40B4-BE49-F238E27FC236}">
                <a16:creationId xmlns:a16="http://schemas.microsoft.com/office/drawing/2014/main" id="{6BF21E1D-33C1-16FE-C14C-C61A81508063}"/>
              </a:ext>
            </a:extLst>
          </p:cNvPr>
          <p:cNvSpPr txBox="1"/>
          <p:nvPr/>
        </p:nvSpPr>
        <p:spPr>
          <a:xfrm>
            <a:off x="9853013" y="4589461"/>
            <a:ext cx="2388795" cy="1200329"/>
          </a:xfrm>
          <a:prstGeom prst="rect">
            <a:avLst/>
          </a:prstGeom>
          <a:noFill/>
        </p:spPr>
        <p:txBody>
          <a:bodyPr wrap="none" rtlCol="0">
            <a:spAutoFit/>
          </a:bodyPr>
          <a:lstStyle/>
          <a:p>
            <a:r>
              <a:rPr lang="en-US" dirty="0"/>
              <a:t>In a 25 LED array, the</a:t>
            </a:r>
          </a:p>
          <a:p>
            <a:r>
              <a:rPr lang="en-US" dirty="0"/>
              <a:t>chosen components will</a:t>
            </a:r>
          </a:p>
          <a:p>
            <a:r>
              <a:rPr lang="en-US" dirty="0"/>
              <a:t>emit 535mW within the </a:t>
            </a:r>
          </a:p>
          <a:p>
            <a:r>
              <a:rPr lang="en-US" dirty="0"/>
              <a:t>viewing angle.</a:t>
            </a:r>
          </a:p>
        </p:txBody>
      </p:sp>
    </p:spTree>
    <p:extLst>
      <p:ext uri="{BB962C8B-B14F-4D97-AF65-F5344CB8AC3E}">
        <p14:creationId xmlns:p14="http://schemas.microsoft.com/office/powerpoint/2010/main" val="3451090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F0882-E0A5-C33D-456F-54BAC77C5321}"/>
              </a:ext>
            </a:extLst>
          </p:cNvPr>
          <p:cNvSpPr>
            <a:spLocks noGrp="1"/>
          </p:cNvSpPr>
          <p:nvPr>
            <p:ph type="title"/>
          </p:nvPr>
        </p:nvSpPr>
        <p:spPr>
          <a:xfrm>
            <a:off x="1024270" y="1"/>
            <a:ext cx="10143459" cy="864781"/>
          </a:xfrm>
        </p:spPr>
        <p:txBody>
          <a:bodyPr>
            <a:normAutofit/>
          </a:bodyPr>
          <a:lstStyle/>
          <a:p>
            <a:r>
              <a:rPr lang="en-US" dirty="0" err="1"/>
              <a:t>Mcu</a:t>
            </a:r>
            <a:r>
              <a:rPr lang="en-US" dirty="0"/>
              <a:t> selection</a:t>
            </a:r>
          </a:p>
        </p:txBody>
      </p:sp>
      <p:graphicFrame>
        <p:nvGraphicFramePr>
          <p:cNvPr id="4" name="Content Placeholder 3">
            <a:extLst>
              <a:ext uri="{FF2B5EF4-FFF2-40B4-BE49-F238E27FC236}">
                <a16:creationId xmlns:a16="http://schemas.microsoft.com/office/drawing/2014/main" id="{4F497CBD-440B-DAAE-855D-037CE757BC67}"/>
              </a:ext>
            </a:extLst>
          </p:cNvPr>
          <p:cNvGraphicFramePr>
            <a:graphicFrameLocks noGrp="1"/>
          </p:cNvGraphicFramePr>
          <p:nvPr>
            <p:ph idx="1"/>
            <p:extLst>
              <p:ext uri="{D42A27DB-BD31-4B8C-83A1-F6EECF244321}">
                <p14:modId xmlns:p14="http://schemas.microsoft.com/office/powerpoint/2010/main" val="148280823"/>
              </p:ext>
            </p:extLst>
          </p:nvPr>
        </p:nvGraphicFramePr>
        <p:xfrm>
          <a:off x="1874575" y="864782"/>
          <a:ext cx="8442850" cy="5760720"/>
        </p:xfrm>
        <a:graphic>
          <a:graphicData uri="http://schemas.openxmlformats.org/drawingml/2006/table">
            <a:tbl>
              <a:tblPr firstRow="1" bandRow="1">
                <a:tableStyleId>{5C22544A-7EE6-4342-B048-85BDC9FD1C3A}</a:tableStyleId>
              </a:tblPr>
              <a:tblGrid>
                <a:gridCol w="1688570">
                  <a:extLst>
                    <a:ext uri="{9D8B030D-6E8A-4147-A177-3AD203B41FA5}">
                      <a16:colId xmlns:a16="http://schemas.microsoft.com/office/drawing/2014/main" val="638518165"/>
                    </a:ext>
                  </a:extLst>
                </a:gridCol>
                <a:gridCol w="1688570">
                  <a:extLst>
                    <a:ext uri="{9D8B030D-6E8A-4147-A177-3AD203B41FA5}">
                      <a16:colId xmlns:a16="http://schemas.microsoft.com/office/drawing/2014/main" val="2017614695"/>
                    </a:ext>
                  </a:extLst>
                </a:gridCol>
                <a:gridCol w="1688570">
                  <a:extLst>
                    <a:ext uri="{9D8B030D-6E8A-4147-A177-3AD203B41FA5}">
                      <a16:colId xmlns:a16="http://schemas.microsoft.com/office/drawing/2014/main" val="2927314554"/>
                    </a:ext>
                  </a:extLst>
                </a:gridCol>
                <a:gridCol w="1688570">
                  <a:extLst>
                    <a:ext uri="{9D8B030D-6E8A-4147-A177-3AD203B41FA5}">
                      <a16:colId xmlns:a16="http://schemas.microsoft.com/office/drawing/2014/main" val="2453921426"/>
                    </a:ext>
                  </a:extLst>
                </a:gridCol>
                <a:gridCol w="1688570">
                  <a:extLst>
                    <a:ext uri="{9D8B030D-6E8A-4147-A177-3AD203B41FA5}">
                      <a16:colId xmlns:a16="http://schemas.microsoft.com/office/drawing/2014/main" val="1225334014"/>
                    </a:ext>
                  </a:extLst>
                </a:gridCol>
              </a:tblGrid>
              <a:tr h="370840">
                <a:tc>
                  <a:txBody>
                    <a:bodyPr/>
                    <a:lstStyle/>
                    <a:p>
                      <a:r>
                        <a:rPr lang="en-US" dirty="0"/>
                        <a:t>Brand/Type</a:t>
                      </a:r>
                    </a:p>
                  </a:txBody>
                  <a:tcPr/>
                </a:tc>
                <a:tc>
                  <a:txBody>
                    <a:bodyPr/>
                    <a:lstStyle/>
                    <a:p>
                      <a:r>
                        <a:rPr lang="en-US" dirty="0"/>
                        <a:t>Processor</a:t>
                      </a:r>
                    </a:p>
                  </a:txBody>
                  <a:tcPr/>
                </a:tc>
                <a:tc>
                  <a:txBody>
                    <a:bodyPr/>
                    <a:lstStyle/>
                    <a:p>
                      <a:r>
                        <a:rPr lang="en-US" dirty="0"/>
                        <a:t>Flash Memory </a:t>
                      </a:r>
                    </a:p>
                  </a:txBody>
                  <a:tcPr/>
                </a:tc>
                <a:tc>
                  <a:txBody>
                    <a:bodyPr/>
                    <a:lstStyle/>
                    <a:p>
                      <a:r>
                        <a:rPr lang="en-US" dirty="0"/>
                        <a:t>SRAM</a:t>
                      </a:r>
                    </a:p>
                  </a:txBody>
                  <a:tcPr/>
                </a:tc>
                <a:tc>
                  <a:txBody>
                    <a:bodyPr/>
                    <a:lstStyle/>
                    <a:p>
                      <a:r>
                        <a:rPr lang="en-US" dirty="0"/>
                        <a:t>Communication Protocol Channels</a:t>
                      </a:r>
                    </a:p>
                  </a:txBody>
                  <a:tcPr/>
                </a:tc>
                <a:extLst>
                  <a:ext uri="{0D108BD9-81ED-4DB2-BD59-A6C34878D82A}">
                    <a16:rowId xmlns:a16="http://schemas.microsoft.com/office/drawing/2014/main" val="2560820905"/>
                  </a:ext>
                </a:extLst>
              </a:tr>
              <a:tr h="370840">
                <a:tc>
                  <a:txBody>
                    <a:bodyPr/>
                    <a:lstStyle/>
                    <a:p>
                      <a:r>
                        <a:rPr lang="en-US" dirty="0"/>
                        <a:t>ESP-32</a:t>
                      </a:r>
                    </a:p>
                  </a:txBody>
                  <a:tcPr/>
                </a:tc>
                <a:tc>
                  <a:txBody>
                    <a:bodyPr/>
                    <a:lstStyle/>
                    <a:p>
                      <a:r>
                        <a:rPr lang="en-US" dirty="0"/>
                        <a:t>Dual-core </a:t>
                      </a:r>
                      <a:r>
                        <a:rPr lang="en-US" dirty="0" err="1"/>
                        <a:t>Tensilica</a:t>
                      </a:r>
                      <a:r>
                        <a:rPr lang="en-US" dirty="0"/>
                        <a:t> LX6 microprocessor, up to 240 MHz </a:t>
                      </a:r>
                    </a:p>
                  </a:txBody>
                  <a:tcPr/>
                </a:tc>
                <a:tc>
                  <a:txBody>
                    <a:bodyPr/>
                    <a:lstStyle/>
                    <a:p>
                      <a:r>
                        <a:rPr lang="en-US" dirty="0"/>
                        <a:t>4 MB</a:t>
                      </a:r>
                    </a:p>
                  </a:txBody>
                  <a:tcPr/>
                </a:tc>
                <a:tc>
                  <a:txBody>
                    <a:bodyPr/>
                    <a:lstStyle/>
                    <a:p>
                      <a:r>
                        <a:rPr lang="en-US" dirty="0"/>
                        <a:t>520 KB </a:t>
                      </a:r>
                    </a:p>
                  </a:txBody>
                  <a:tcPr/>
                </a:tc>
                <a:tc>
                  <a:txBody>
                    <a:bodyPr/>
                    <a:lstStyle/>
                    <a:p>
                      <a:r>
                        <a:rPr lang="en-US" dirty="0"/>
                        <a:t>3 UART, 3 SPI, 2 I2C, 1USB</a:t>
                      </a:r>
                    </a:p>
                  </a:txBody>
                  <a:tcPr/>
                </a:tc>
                <a:extLst>
                  <a:ext uri="{0D108BD9-81ED-4DB2-BD59-A6C34878D82A}">
                    <a16:rowId xmlns:a16="http://schemas.microsoft.com/office/drawing/2014/main" val="3190559167"/>
                  </a:ext>
                </a:extLst>
              </a:tr>
              <a:tr h="370840">
                <a:tc>
                  <a:txBody>
                    <a:bodyPr/>
                    <a:lstStyle/>
                    <a:p>
                      <a:r>
                        <a:rPr lang="en-US" dirty="0"/>
                        <a:t>Arduino Due</a:t>
                      </a:r>
                    </a:p>
                  </a:txBody>
                  <a:tcPr/>
                </a:tc>
                <a:tc>
                  <a:txBody>
                    <a:bodyPr/>
                    <a:lstStyle/>
                    <a:p>
                      <a:r>
                        <a:rPr lang="en-US" dirty="0" err="1"/>
                        <a:t>Ateml</a:t>
                      </a:r>
                      <a:r>
                        <a:rPr lang="en-US" dirty="0"/>
                        <a:t> SAM3X8E ARM Cortex-M3, 84 MHz</a:t>
                      </a:r>
                    </a:p>
                  </a:txBody>
                  <a:tcPr/>
                </a:tc>
                <a:tc>
                  <a:txBody>
                    <a:bodyPr/>
                    <a:lstStyle/>
                    <a:p>
                      <a:r>
                        <a:rPr lang="en-US" dirty="0"/>
                        <a:t>512 KB</a:t>
                      </a:r>
                    </a:p>
                  </a:txBody>
                  <a:tcPr/>
                </a:tc>
                <a:tc>
                  <a:txBody>
                    <a:bodyPr/>
                    <a:lstStyle/>
                    <a:p>
                      <a:r>
                        <a:rPr lang="en-US" dirty="0"/>
                        <a:t>96 KB</a:t>
                      </a:r>
                    </a:p>
                  </a:txBody>
                  <a:tcPr/>
                </a:tc>
                <a:tc>
                  <a:txBody>
                    <a:bodyPr/>
                    <a:lstStyle/>
                    <a:p>
                      <a:r>
                        <a:rPr lang="en-US" dirty="0"/>
                        <a:t>4 UART, 2 SPI, 1 CAN, 1 USB</a:t>
                      </a:r>
                    </a:p>
                  </a:txBody>
                  <a:tcPr/>
                </a:tc>
                <a:extLst>
                  <a:ext uri="{0D108BD9-81ED-4DB2-BD59-A6C34878D82A}">
                    <a16:rowId xmlns:a16="http://schemas.microsoft.com/office/drawing/2014/main" val="3600303383"/>
                  </a:ext>
                </a:extLst>
              </a:tr>
              <a:tr h="370840">
                <a:tc>
                  <a:txBody>
                    <a:bodyPr/>
                    <a:lstStyle/>
                    <a:p>
                      <a:r>
                        <a:rPr lang="en-US" dirty="0"/>
                        <a:t>Teensy 4.0</a:t>
                      </a:r>
                    </a:p>
                  </a:txBody>
                  <a:tcPr/>
                </a:tc>
                <a:tc>
                  <a:txBody>
                    <a:bodyPr/>
                    <a:lstStyle/>
                    <a:p>
                      <a:r>
                        <a:rPr lang="en-US" dirty="0"/>
                        <a:t>ARM Cortex-M7, 600 MHz </a:t>
                      </a:r>
                    </a:p>
                  </a:txBody>
                  <a:tcPr/>
                </a:tc>
                <a:tc>
                  <a:txBody>
                    <a:bodyPr/>
                    <a:lstStyle/>
                    <a:p>
                      <a:r>
                        <a:rPr lang="en-US" dirty="0"/>
                        <a:t>2 MB</a:t>
                      </a:r>
                    </a:p>
                  </a:txBody>
                  <a:tcPr/>
                </a:tc>
                <a:tc>
                  <a:txBody>
                    <a:bodyPr/>
                    <a:lstStyle/>
                    <a:p>
                      <a:r>
                        <a:rPr lang="en-US" dirty="0"/>
                        <a:t>1 MB</a:t>
                      </a:r>
                    </a:p>
                  </a:txBody>
                  <a:tcPr/>
                </a:tc>
                <a:tc>
                  <a:txBody>
                    <a:bodyPr/>
                    <a:lstStyle/>
                    <a:p>
                      <a:r>
                        <a:rPr lang="en-US" dirty="0"/>
                        <a:t>7 UART, 3 SPI, 3 I2C, 1 I2S, 1 CAN, 1 USB</a:t>
                      </a:r>
                    </a:p>
                  </a:txBody>
                  <a:tcPr/>
                </a:tc>
                <a:extLst>
                  <a:ext uri="{0D108BD9-81ED-4DB2-BD59-A6C34878D82A}">
                    <a16:rowId xmlns:a16="http://schemas.microsoft.com/office/drawing/2014/main" val="743303855"/>
                  </a:ext>
                </a:extLst>
              </a:tr>
              <a:tr h="370840">
                <a:tc>
                  <a:txBody>
                    <a:bodyPr/>
                    <a:lstStyle/>
                    <a:p>
                      <a:r>
                        <a:rPr lang="en-US" dirty="0"/>
                        <a:t>Raspberry Pi Pico</a:t>
                      </a:r>
                    </a:p>
                  </a:txBody>
                  <a:tcPr/>
                </a:tc>
                <a:tc>
                  <a:txBody>
                    <a:bodyPr/>
                    <a:lstStyle/>
                    <a:p>
                      <a:r>
                        <a:rPr lang="en-US" dirty="0"/>
                        <a:t>Dual-core ARM Cortex-MO+, 133 MHz</a:t>
                      </a:r>
                    </a:p>
                  </a:txBody>
                  <a:tcPr/>
                </a:tc>
                <a:tc>
                  <a:txBody>
                    <a:bodyPr/>
                    <a:lstStyle/>
                    <a:p>
                      <a:r>
                        <a:rPr lang="en-US" dirty="0"/>
                        <a:t>2 MB </a:t>
                      </a:r>
                    </a:p>
                  </a:txBody>
                  <a:tcPr/>
                </a:tc>
                <a:tc>
                  <a:txBody>
                    <a:bodyPr/>
                    <a:lstStyle/>
                    <a:p>
                      <a:r>
                        <a:rPr lang="en-US" dirty="0"/>
                        <a:t>264 KB</a:t>
                      </a:r>
                    </a:p>
                  </a:txBody>
                  <a:tcPr/>
                </a:tc>
                <a:tc>
                  <a:txBody>
                    <a:bodyPr/>
                    <a:lstStyle/>
                    <a:p>
                      <a:r>
                        <a:rPr lang="en-US" dirty="0"/>
                        <a:t>2 UART, 2 SPI, 2 I2C, 1 USB</a:t>
                      </a:r>
                    </a:p>
                  </a:txBody>
                  <a:tcPr/>
                </a:tc>
                <a:extLst>
                  <a:ext uri="{0D108BD9-81ED-4DB2-BD59-A6C34878D82A}">
                    <a16:rowId xmlns:a16="http://schemas.microsoft.com/office/drawing/2014/main" val="1909532260"/>
                  </a:ext>
                </a:extLst>
              </a:tr>
              <a:tr h="370840">
                <a:tc>
                  <a:txBody>
                    <a:bodyPr/>
                    <a:lstStyle/>
                    <a:p>
                      <a:r>
                        <a:rPr lang="en-US" dirty="0"/>
                        <a:t>ESP 32 S3 Mini </a:t>
                      </a:r>
                    </a:p>
                  </a:txBody>
                  <a:tcPr>
                    <a:solidFill>
                      <a:schemeClr val="accent5">
                        <a:lumMod val="75000"/>
                      </a:schemeClr>
                    </a:solidFill>
                  </a:tcPr>
                </a:tc>
                <a:tc>
                  <a:txBody>
                    <a:bodyPr/>
                    <a:lstStyle/>
                    <a:p>
                      <a:r>
                        <a:rPr lang="en-US" dirty="0"/>
                        <a:t>Dual-core Xtensa LX7, 240 MHz</a:t>
                      </a:r>
                    </a:p>
                  </a:txBody>
                  <a:tcPr>
                    <a:solidFill>
                      <a:schemeClr val="accent5">
                        <a:lumMod val="75000"/>
                      </a:schemeClr>
                    </a:solidFill>
                  </a:tcPr>
                </a:tc>
                <a:tc>
                  <a:txBody>
                    <a:bodyPr/>
                    <a:lstStyle/>
                    <a:p>
                      <a:r>
                        <a:rPr lang="en-US" dirty="0"/>
                        <a:t>8 MB </a:t>
                      </a:r>
                    </a:p>
                  </a:txBody>
                  <a:tcPr>
                    <a:solidFill>
                      <a:schemeClr val="accent5">
                        <a:lumMod val="75000"/>
                      </a:schemeClr>
                    </a:solidFill>
                  </a:tcPr>
                </a:tc>
                <a:tc>
                  <a:txBody>
                    <a:bodyPr/>
                    <a:lstStyle/>
                    <a:p>
                      <a:r>
                        <a:rPr lang="en-US" dirty="0"/>
                        <a:t>512 KB </a:t>
                      </a:r>
                    </a:p>
                  </a:txBody>
                  <a:tcPr>
                    <a:solidFill>
                      <a:schemeClr val="accent5">
                        <a:lumMod val="75000"/>
                      </a:schemeClr>
                    </a:solidFill>
                  </a:tcPr>
                </a:tc>
                <a:tc>
                  <a:txBody>
                    <a:bodyPr/>
                    <a:lstStyle/>
                    <a:p>
                      <a:r>
                        <a:rPr lang="en-US" dirty="0"/>
                        <a:t>3 UART, 2 I2C, 2 I2S, 4 SPI, 1 USB</a:t>
                      </a:r>
                    </a:p>
                  </a:txBody>
                  <a:tcPr>
                    <a:solidFill>
                      <a:schemeClr val="accent5">
                        <a:lumMod val="75000"/>
                      </a:schemeClr>
                    </a:solidFill>
                  </a:tcPr>
                </a:tc>
                <a:extLst>
                  <a:ext uri="{0D108BD9-81ED-4DB2-BD59-A6C34878D82A}">
                    <a16:rowId xmlns:a16="http://schemas.microsoft.com/office/drawing/2014/main" val="2913620679"/>
                  </a:ext>
                </a:extLst>
              </a:tr>
            </a:tbl>
          </a:graphicData>
        </a:graphic>
      </p:graphicFrame>
      <p:pic>
        <p:nvPicPr>
          <p:cNvPr id="3" name="Picture 2" descr="A person in a suit and tie&#10;&#10;Description automatically generated">
            <a:extLst>
              <a:ext uri="{FF2B5EF4-FFF2-40B4-BE49-F238E27FC236}">
                <a16:creationId xmlns:a16="http://schemas.microsoft.com/office/drawing/2014/main" id="{F8B9C515-09BA-3F22-931C-480D887D0B69}"/>
              </a:ext>
            </a:extLst>
          </p:cNvPr>
          <p:cNvPicPr>
            <a:picLocks noChangeAspect="1"/>
          </p:cNvPicPr>
          <p:nvPr/>
        </p:nvPicPr>
        <p:blipFill>
          <a:blip r:embed="rId2">
            <a:extLst>
              <a:ext uri="{28A0092B-C50C-407E-A947-70E740481C1C}">
                <a14:useLocalDpi xmlns:a14="http://schemas.microsoft.com/office/drawing/2010/main" val="0"/>
              </a:ext>
            </a:extLst>
          </a:blip>
          <a:srcRect l="21784" t="5531" r="23206" b="41314"/>
          <a:stretch/>
        </p:blipFill>
        <p:spPr>
          <a:xfrm>
            <a:off x="11044363" y="0"/>
            <a:ext cx="1147637" cy="1478569"/>
          </a:xfrm>
          <a:prstGeom prst="rect">
            <a:avLst/>
          </a:prstGeom>
        </p:spPr>
      </p:pic>
    </p:spTree>
    <p:extLst>
      <p:ext uri="{BB962C8B-B14F-4D97-AF65-F5344CB8AC3E}">
        <p14:creationId xmlns:p14="http://schemas.microsoft.com/office/powerpoint/2010/main" val="637156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DD54F-65C6-3F60-27CF-3A56C8E42E95}"/>
              </a:ext>
            </a:extLst>
          </p:cNvPr>
          <p:cNvSpPr>
            <a:spLocks noGrp="1"/>
          </p:cNvSpPr>
          <p:nvPr>
            <p:ph type="title"/>
          </p:nvPr>
        </p:nvSpPr>
        <p:spPr>
          <a:xfrm>
            <a:off x="1236555" y="-174899"/>
            <a:ext cx="9905998" cy="1478570"/>
          </a:xfrm>
        </p:spPr>
        <p:txBody>
          <a:bodyPr/>
          <a:lstStyle/>
          <a:p>
            <a:r>
              <a:rPr lang="en-US" dirty="0"/>
              <a:t>Optical Diagram</a:t>
            </a:r>
          </a:p>
        </p:txBody>
      </p:sp>
      <p:sp>
        <p:nvSpPr>
          <p:cNvPr id="4" name="Rectangle 3">
            <a:extLst>
              <a:ext uri="{FF2B5EF4-FFF2-40B4-BE49-F238E27FC236}">
                <a16:creationId xmlns:a16="http://schemas.microsoft.com/office/drawing/2014/main" id="{F2ECB2EB-4E61-E3FE-7BA2-70856972DEB8}"/>
              </a:ext>
            </a:extLst>
          </p:cNvPr>
          <p:cNvSpPr/>
          <p:nvPr/>
        </p:nvSpPr>
        <p:spPr>
          <a:xfrm>
            <a:off x="1379588" y="3038498"/>
            <a:ext cx="314041" cy="286967"/>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5" name="Rectangle 4">
            <a:extLst>
              <a:ext uri="{FF2B5EF4-FFF2-40B4-BE49-F238E27FC236}">
                <a16:creationId xmlns:a16="http://schemas.microsoft.com/office/drawing/2014/main" id="{2B3C4A9D-70CB-0879-A416-5F25D96598BE}"/>
              </a:ext>
            </a:extLst>
          </p:cNvPr>
          <p:cNvSpPr/>
          <p:nvPr/>
        </p:nvSpPr>
        <p:spPr>
          <a:xfrm>
            <a:off x="6129631" y="1979708"/>
            <a:ext cx="2990028" cy="2461586"/>
          </a:xfrm>
          <a:prstGeom prst="rect">
            <a:avLst/>
          </a:prstGeom>
          <a:solidFill>
            <a:schemeClr val="tx1">
              <a:lumMod val="50000"/>
            </a:schemeClr>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orbel" panose="020B0503020204020204"/>
              <a:ea typeface="+mn-ea"/>
              <a:cs typeface="+mn-cs"/>
            </a:endParaRPr>
          </a:p>
        </p:txBody>
      </p:sp>
      <p:sp>
        <p:nvSpPr>
          <p:cNvPr id="6" name="Oval 5">
            <a:extLst>
              <a:ext uri="{FF2B5EF4-FFF2-40B4-BE49-F238E27FC236}">
                <a16:creationId xmlns:a16="http://schemas.microsoft.com/office/drawing/2014/main" id="{87F191B7-79F1-8D9B-FC53-46474A4AE1FC}"/>
              </a:ext>
            </a:extLst>
          </p:cNvPr>
          <p:cNvSpPr/>
          <p:nvPr/>
        </p:nvSpPr>
        <p:spPr>
          <a:xfrm>
            <a:off x="5753471" y="1975394"/>
            <a:ext cx="769906" cy="1998076"/>
          </a:xfrm>
          <a:prstGeom prst="ellipse">
            <a:avLst/>
          </a:prstGeom>
          <a:solidFill>
            <a:sysClr val="window" lastClr="FFFFFF"/>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orbel" panose="020B0503020204020204"/>
              <a:ea typeface="+mn-ea"/>
              <a:cs typeface="+mn-cs"/>
            </a:endParaRPr>
          </a:p>
        </p:txBody>
      </p:sp>
      <p:cxnSp>
        <p:nvCxnSpPr>
          <p:cNvPr id="7" name="Straight Arrow Connector 6">
            <a:extLst>
              <a:ext uri="{FF2B5EF4-FFF2-40B4-BE49-F238E27FC236}">
                <a16:creationId xmlns:a16="http://schemas.microsoft.com/office/drawing/2014/main" id="{04235E52-11F2-A650-B94E-5B2CFA15F467}"/>
              </a:ext>
            </a:extLst>
          </p:cNvPr>
          <p:cNvCxnSpPr>
            <a:cxnSpLocks/>
            <a:stCxn id="6" idx="2"/>
          </p:cNvCxnSpPr>
          <p:nvPr/>
        </p:nvCxnSpPr>
        <p:spPr>
          <a:xfrm flipH="1" flipV="1">
            <a:off x="4746107" y="2793324"/>
            <a:ext cx="1007364" cy="181108"/>
          </a:xfrm>
          <a:prstGeom prst="straightConnector1">
            <a:avLst/>
          </a:prstGeom>
          <a:noFill/>
          <a:ln w="9525" cap="rnd" cmpd="sng" algn="ctr">
            <a:solidFill>
              <a:srgbClr val="FF0000"/>
            </a:solidFill>
            <a:prstDash val="solid"/>
            <a:tailEnd type="triangle"/>
          </a:ln>
          <a:effectLst/>
        </p:spPr>
      </p:cxnSp>
      <p:cxnSp>
        <p:nvCxnSpPr>
          <p:cNvPr id="8" name="Straight Arrow Connector 7">
            <a:extLst>
              <a:ext uri="{FF2B5EF4-FFF2-40B4-BE49-F238E27FC236}">
                <a16:creationId xmlns:a16="http://schemas.microsoft.com/office/drawing/2014/main" id="{94951C0C-1FBA-8EBB-4835-95BC9F2CFCE0}"/>
              </a:ext>
            </a:extLst>
          </p:cNvPr>
          <p:cNvCxnSpPr>
            <a:cxnSpLocks/>
            <a:stCxn id="6" idx="2"/>
          </p:cNvCxnSpPr>
          <p:nvPr/>
        </p:nvCxnSpPr>
        <p:spPr>
          <a:xfrm flipH="1">
            <a:off x="4853200" y="2974432"/>
            <a:ext cx="900271" cy="499668"/>
          </a:xfrm>
          <a:prstGeom prst="straightConnector1">
            <a:avLst/>
          </a:prstGeom>
          <a:noFill/>
          <a:ln w="9525" cap="rnd" cmpd="sng" algn="ctr">
            <a:solidFill>
              <a:srgbClr val="FF0000"/>
            </a:solidFill>
            <a:prstDash val="solid"/>
            <a:tailEnd type="triangle"/>
          </a:ln>
          <a:effectLst/>
        </p:spPr>
      </p:cxnSp>
      <p:cxnSp>
        <p:nvCxnSpPr>
          <p:cNvPr id="9" name="Straight Arrow Connector 8">
            <a:extLst>
              <a:ext uri="{FF2B5EF4-FFF2-40B4-BE49-F238E27FC236}">
                <a16:creationId xmlns:a16="http://schemas.microsoft.com/office/drawing/2014/main" id="{2D19E0E1-82DA-1A93-3F17-F2B3C68E0C0F}"/>
              </a:ext>
            </a:extLst>
          </p:cNvPr>
          <p:cNvCxnSpPr>
            <a:cxnSpLocks/>
            <a:stCxn id="6" idx="2"/>
            <a:endCxn id="15" idx="0"/>
          </p:cNvCxnSpPr>
          <p:nvPr/>
        </p:nvCxnSpPr>
        <p:spPr>
          <a:xfrm flipH="1" flipV="1">
            <a:off x="4489821" y="2293656"/>
            <a:ext cx="1263650" cy="680776"/>
          </a:xfrm>
          <a:prstGeom prst="straightConnector1">
            <a:avLst/>
          </a:prstGeom>
          <a:noFill/>
          <a:ln w="9525" cap="rnd" cmpd="sng" algn="ctr">
            <a:solidFill>
              <a:srgbClr val="80C34F"/>
            </a:solidFill>
            <a:prstDash val="solid"/>
            <a:tailEnd type="triangle"/>
          </a:ln>
          <a:effectLst/>
        </p:spPr>
      </p:cxnSp>
      <p:cxnSp>
        <p:nvCxnSpPr>
          <p:cNvPr id="10" name="Straight Arrow Connector 9">
            <a:extLst>
              <a:ext uri="{FF2B5EF4-FFF2-40B4-BE49-F238E27FC236}">
                <a16:creationId xmlns:a16="http://schemas.microsoft.com/office/drawing/2014/main" id="{E43A0475-BA3C-90AF-3618-DAAB0864B926}"/>
              </a:ext>
            </a:extLst>
          </p:cNvPr>
          <p:cNvCxnSpPr>
            <a:cxnSpLocks/>
            <a:stCxn id="6" idx="2"/>
            <a:endCxn id="15" idx="4"/>
          </p:cNvCxnSpPr>
          <p:nvPr/>
        </p:nvCxnSpPr>
        <p:spPr>
          <a:xfrm flipH="1">
            <a:off x="4489821" y="2974432"/>
            <a:ext cx="1263650" cy="1053794"/>
          </a:xfrm>
          <a:prstGeom prst="straightConnector1">
            <a:avLst/>
          </a:prstGeom>
          <a:noFill/>
          <a:ln w="9525" cap="rnd" cmpd="sng" algn="ctr">
            <a:solidFill>
              <a:srgbClr val="80C34F"/>
            </a:solidFill>
            <a:prstDash val="solid"/>
            <a:tailEnd type="triangle"/>
          </a:ln>
          <a:effectLst/>
        </p:spPr>
      </p:cxnSp>
      <p:sp>
        <p:nvSpPr>
          <p:cNvPr id="11" name="Rectangle 10">
            <a:extLst>
              <a:ext uri="{FF2B5EF4-FFF2-40B4-BE49-F238E27FC236}">
                <a16:creationId xmlns:a16="http://schemas.microsoft.com/office/drawing/2014/main" id="{1BEE0D66-FBFC-F80C-B69D-065B307D6FC1}"/>
              </a:ext>
            </a:extLst>
          </p:cNvPr>
          <p:cNvSpPr/>
          <p:nvPr/>
        </p:nvSpPr>
        <p:spPr>
          <a:xfrm>
            <a:off x="1943507" y="2293656"/>
            <a:ext cx="2506711" cy="1734574"/>
          </a:xfrm>
          <a:prstGeom prst="rect">
            <a:avLst/>
          </a:prstGeom>
          <a:solidFill>
            <a:schemeClr val="tx1">
              <a:lumMod val="50000"/>
            </a:schemeClr>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2" name="Oval 11">
            <a:extLst>
              <a:ext uri="{FF2B5EF4-FFF2-40B4-BE49-F238E27FC236}">
                <a16:creationId xmlns:a16="http://schemas.microsoft.com/office/drawing/2014/main" id="{3ED50F70-6394-2C5B-91F3-F8B60716DB24}"/>
              </a:ext>
            </a:extLst>
          </p:cNvPr>
          <p:cNvSpPr/>
          <p:nvPr/>
        </p:nvSpPr>
        <p:spPr>
          <a:xfrm>
            <a:off x="1573664" y="2293656"/>
            <a:ext cx="739686" cy="1734574"/>
          </a:xfrm>
          <a:prstGeom prst="ellipse">
            <a:avLst/>
          </a:prstGeom>
          <a:solidFill>
            <a:srgbClr val="CDD0D1">
              <a:lumMod val="90000"/>
            </a:srgbClr>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cxnSp>
        <p:nvCxnSpPr>
          <p:cNvPr id="13" name="Straight Connector 12">
            <a:extLst>
              <a:ext uri="{FF2B5EF4-FFF2-40B4-BE49-F238E27FC236}">
                <a16:creationId xmlns:a16="http://schemas.microsoft.com/office/drawing/2014/main" id="{5F53BFE7-B639-2606-8C56-E9BC9DA7FB1E}"/>
              </a:ext>
            </a:extLst>
          </p:cNvPr>
          <p:cNvCxnSpPr>
            <a:cxnSpLocks/>
            <a:stCxn id="12" idx="2"/>
            <a:endCxn id="12" idx="6"/>
          </p:cNvCxnSpPr>
          <p:nvPr/>
        </p:nvCxnSpPr>
        <p:spPr>
          <a:xfrm>
            <a:off x="1573664" y="3160943"/>
            <a:ext cx="739686" cy="0"/>
          </a:xfrm>
          <a:prstGeom prst="line">
            <a:avLst/>
          </a:prstGeom>
          <a:noFill/>
          <a:ln w="9525" cap="rnd" cmpd="sng" algn="ctr">
            <a:solidFill>
              <a:sysClr val="windowText" lastClr="000000"/>
            </a:solidFill>
            <a:prstDash val="solid"/>
          </a:ln>
          <a:effectLst/>
        </p:spPr>
      </p:cxnSp>
      <p:cxnSp>
        <p:nvCxnSpPr>
          <p:cNvPr id="14" name="Straight Connector 13">
            <a:extLst>
              <a:ext uri="{FF2B5EF4-FFF2-40B4-BE49-F238E27FC236}">
                <a16:creationId xmlns:a16="http://schemas.microsoft.com/office/drawing/2014/main" id="{6C0949B5-6F8A-2668-94F8-947F79691B9D}"/>
              </a:ext>
            </a:extLst>
          </p:cNvPr>
          <p:cNvCxnSpPr>
            <a:stCxn id="12" idx="0"/>
            <a:endCxn id="12" idx="4"/>
          </p:cNvCxnSpPr>
          <p:nvPr/>
        </p:nvCxnSpPr>
        <p:spPr>
          <a:xfrm>
            <a:off x="1943507" y="2293656"/>
            <a:ext cx="0" cy="1734574"/>
          </a:xfrm>
          <a:prstGeom prst="line">
            <a:avLst/>
          </a:prstGeom>
          <a:noFill/>
          <a:ln w="9525" cap="rnd" cmpd="sng" algn="ctr">
            <a:solidFill>
              <a:sysClr val="windowText" lastClr="000000"/>
            </a:solidFill>
            <a:prstDash val="solid"/>
          </a:ln>
          <a:effectLst/>
        </p:spPr>
      </p:cxnSp>
      <p:sp>
        <p:nvSpPr>
          <p:cNvPr id="15" name="Oval 14">
            <a:extLst>
              <a:ext uri="{FF2B5EF4-FFF2-40B4-BE49-F238E27FC236}">
                <a16:creationId xmlns:a16="http://schemas.microsoft.com/office/drawing/2014/main" id="{2C7104F9-5D1A-40EF-2D8B-5C690EEB4A19}"/>
              </a:ext>
            </a:extLst>
          </p:cNvPr>
          <p:cNvSpPr/>
          <p:nvPr/>
        </p:nvSpPr>
        <p:spPr>
          <a:xfrm>
            <a:off x="4226075" y="2293656"/>
            <a:ext cx="527492" cy="1734570"/>
          </a:xfrm>
          <a:prstGeom prst="ellipse">
            <a:avLst/>
          </a:prstGeom>
          <a:solidFill>
            <a:sysClr val="window" lastClr="FFFFFF"/>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cxnSp>
        <p:nvCxnSpPr>
          <p:cNvPr id="16" name="Straight Arrow Connector 15">
            <a:extLst>
              <a:ext uri="{FF2B5EF4-FFF2-40B4-BE49-F238E27FC236}">
                <a16:creationId xmlns:a16="http://schemas.microsoft.com/office/drawing/2014/main" id="{2B812148-6D77-BD6B-E98B-5183A0626D2F}"/>
              </a:ext>
            </a:extLst>
          </p:cNvPr>
          <p:cNvCxnSpPr>
            <a:cxnSpLocks/>
          </p:cNvCxnSpPr>
          <p:nvPr/>
        </p:nvCxnSpPr>
        <p:spPr>
          <a:xfrm flipH="1">
            <a:off x="2029332" y="3477610"/>
            <a:ext cx="2724235" cy="0"/>
          </a:xfrm>
          <a:prstGeom prst="straightConnector1">
            <a:avLst/>
          </a:prstGeom>
          <a:noFill/>
          <a:ln w="9525" cap="rnd" cmpd="sng" algn="ctr">
            <a:solidFill>
              <a:srgbClr val="FF0000"/>
            </a:solidFill>
            <a:prstDash val="solid"/>
            <a:tailEnd type="triangle"/>
          </a:ln>
          <a:effectLst/>
        </p:spPr>
      </p:cxnSp>
      <p:cxnSp>
        <p:nvCxnSpPr>
          <p:cNvPr id="17" name="Straight Arrow Connector 16">
            <a:extLst>
              <a:ext uri="{FF2B5EF4-FFF2-40B4-BE49-F238E27FC236}">
                <a16:creationId xmlns:a16="http://schemas.microsoft.com/office/drawing/2014/main" id="{CAB334D9-903C-FD54-F813-4809F2338EB6}"/>
              </a:ext>
            </a:extLst>
          </p:cNvPr>
          <p:cNvCxnSpPr>
            <a:cxnSpLocks/>
          </p:cNvCxnSpPr>
          <p:nvPr/>
        </p:nvCxnSpPr>
        <p:spPr>
          <a:xfrm flipH="1">
            <a:off x="2087367" y="2752580"/>
            <a:ext cx="2586891" cy="124367"/>
          </a:xfrm>
          <a:prstGeom prst="straightConnector1">
            <a:avLst/>
          </a:prstGeom>
          <a:noFill/>
          <a:ln w="9525" cap="rnd" cmpd="sng" algn="ctr">
            <a:solidFill>
              <a:srgbClr val="FF0000"/>
            </a:solidFill>
            <a:prstDash val="solid"/>
            <a:tailEnd type="triangle"/>
          </a:ln>
          <a:effectLst/>
        </p:spPr>
      </p:cxnSp>
      <p:cxnSp>
        <p:nvCxnSpPr>
          <p:cNvPr id="18" name="Straight Arrow Connector 17">
            <a:extLst>
              <a:ext uri="{FF2B5EF4-FFF2-40B4-BE49-F238E27FC236}">
                <a16:creationId xmlns:a16="http://schemas.microsoft.com/office/drawing/2014/main" id="{687668DB-8024-0A05-F7FA-3F2EDC1A230C}"/>
              </a:ext>
            </a:extLst>
          </p:cNvPr>
          <p:cNvCxnSpPr>
            <a:cxnSpLocks/>
            <a:stCxn id="15" idx="0"/>
            <a:endCxn id="20" idx="6"/>
          </p:cNvCxnSpPr>
          <p:nvPr/>
        </p:nvCxnSpPr>
        <p:spPr>
          <a:xfrm flipH="1">
            <a:off x="2038956" y="2293656"/>
            <a:ext cx="2450865" cy="867284"/>
          </a:xfrm>
          <a:prstGeom prst="straightConnector1">
            <a:avLst/>
          </a:prstGeom>
          <a:noFill/>
          <a:ln w="9525" cap="rnd" cmpd="sng" algn="ctr">
            <a:solidFill>
              <a:srgbClr val="80C34F"/>
            </a:solidFill>
            <a:prstDash val="solid"/>
            <a:tailEnd type="triangle"/>
          </a:ln>
          <a:effectLst/>
        </p:spPr>
      </p:cxnSp>
      <p:cxnSp>
        <p:nvCxnSpPr>
          <p:cNvPr id="19" name="Straight Arrow Connector 18">
            <a:extLst>
              <a:ext uri="{FF2B5EF4-FFF2-40B4-BE49-F238E27FC236}">
                <a16:creationId xmlns:a16="http://schemas.microsoft.com/office/drawing/2014/main" id="{29737AD3-6C57-3FEB-BE89-D2380BA3E51C}"/>
              </a:ext>
            </a:extLst>
          </p:cNvPr>
          <p:cNvCxnSpPr>
            <a:cxnSpLocks/>
            <a:stCxn id="15" idx="4"/>
            <a:endCxn id="20" idx="5"/>
          </p:cNvCxnSpPr>
          <p:nvPr/>
        </p:nvCxnSpPr>
        <p:spPr>
          <a:xfrm flipH="1" flipV="1">
            <a:off x="2016274" y="3232319"/>
            <a:ext cx="2473547" cy="795907"/>
          </a:xfrm>
          <a:prstGeom prst="straightConnector1">
            <a:avLst/>
          </a:prstGeom>
          <a:noFill/>
          <a:ln w="9525" cap="rnd" cmpd="sng" algn="ctr">
            <a:solidFill>
              <a:srgbClr val="80C34F"/>
            </a:solidFill>
            <a:prstDash val="solid"/>
            <a:tailEnd type="triangle"/>
          </a:ln>
          <a:effectLst/>
        </p:spPr>
      </p:cxnSp>
      <p:sp>
        <p:nvSpPr>
          <p:cNvPr id="20" name="Oval 19">
            <a:extLst>
              <a:ext uri="{FF2B5EF4-FFF2-40B4-BE49-F238E27FC236}">
                <a16:creationId xmlns:a16="http://schemas.microsoft.com/office/drawing/2014/main" id="{C0ABF87F-A2C8-05E5-3084-555476C0556C}"/>
              </a:ext>
            </a:extLst>
          </p:cNvPr>
          <p:cNvSpPr/>
          <p:nvPr/>
        </p:nvSpPr>
        <p:spPr>
          <a:xfrm>
            <a:off x="1884075" y="3059995"/>
            <a:ext cx="154881" cy="201890"/>
          </a:xfrm>
          <a:prstGeom prst="ellipse">
            <a:avLst/>
          </a:prstGeom>
          <a:solidFill>
            <a:sysClr val="windowText" lastClr="000000"/>
          </a:solidFill>
          <a:ln w="15875" cap="rnd"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21" name="Oval 20">
            <a:extLst>
              <a:ext uri="{FF2B5EF4-FFF2-40B4-BE49-F238E27FC236}">
                <a16:creationId xmlns:a16="http://schemas.microsoft.com/office/drawing/2014/main" id="{F298F877-CE52-0EBA-834C-043266412012}"/>
              </a:ext>
            </a:extLst>
          </p:cNvPr>
          <p:cNvSpPr/>
          <p:nvPr/>
        </p:nvSpPr>
        <p:spPr>
          <a:xfrm>
            <a:off x="2262996" y="2293656"/>
            <a:ext cx="209677" cy="1734568"/>
          </a:xfrm>
          <a:prstGeom prst="ellipse">
            <a:avLst/>
          </a:prstGeom>
          <a:solidFill>
            <a:srgbClr val="D64A3B">
              <a:lumMod val="60000"/>
              <a:lumOff val="40000"/>
            </a:srgbClr>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grpSp>
        <p:nvGrpSpPr>
          <p:cNvPr id="22" name="Group 21">
            <a:extLst>
              <a:ext uri="{FF2B5EF4-FFF2-40B4-BE49-F238E27FC236}">
                <a16:creationId xmlns:a16="http://schemas.microsoft.com/office/drawing/2014/main" id="{02931514-851F-8CDC-D521-DC0D6A6EC9F8}"/>
              </a:ext>
            </a:extLst>
          </p:cNvPr>
          <p:cNvGrpSpPr/>
          <p:nvPr/>
        </p:nvGrpSpPr>
        <p:grpSpPr>
          <a:xfrm rot="10800000">
            <a:off x="2135188" y="4804655"/>
            <a:ext cx="465292" cy="496177"/>
            <a:chOff x="1377273" y="5365490"/>
            <a:chExt cx="465292" cy="496177"/>
          </a:xfrm>
        </p:grpSpPr>
        <p:sp>
          <p:nvSpPr>
            <p:cNvPr id="23" name="Rectangle 22">
              <a:extLst>
                <a:ext uri="{FF2B5EF4-FFF2-40B4-BE49-F238E27FC236}">
                  <a16:creationId xmlns:a16="http://schemas.microsoft.com/office/drawing/2014/main" id="{714DC5F3-CACA-6386-9FD5-52065DCC9367}"/>
                </a:ext>
              </a:extLst>
            </p:cNvPr>
            <p:cNvSpPr/>
            <p:nvPr/>
          </p:nvSpPr>
          <p:spPr>
            <a:xfrm>
              <a:off x="1580777" y="5365490"/>
              <a:ext cx="261788" cy="496177"/>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24" name="Oval 23">
              <a:extLst>
                <a:ext uri="{FF2B5EF4-FFF2-40B4-BE49-F238E27FC236}">
                  <a16:creationId xmlns:a16="http://schemas.microsoft.com/office/drawing/2014/main" id="{A923DE2F-82BF-56F3-3F8A-91E2C334CAAD}"/>
                </a:ext>
              </a:extLst>
            </p:cNvPr>
            <p:cNvSpPr/>
            <p:nvPr/>
          </p:nvSpPr>
          <p:spPr>
            <a:xfrm>
              <a:off x="1377273" y="5365490"/>
              <a:ext cx="387852" cy="496177"/>
            </a:xfrm>
            <a:prstGeom prst="ellipse">
              <a:avLst/>
            </a:prstGeom>
            <a:solidFill>
              <a:srgbClr val="CDD0D1"/>
            </a:solidFill>
            <a:ln w="15875" cap="rnd"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grpSp>
      <p:sp>
        <p:nvSpPr>
          <p:cNvPr id="25" name="TextBox 24">
            <a:extLst>
              <a:ext uri="{FF2B5EF4-FFF2-40B4-BE49-F238E27FC236}">
                <a16:creationId xmlns:a16="http://schemas.microsoft.com/office/drawing/2014/main" id="{68109962-2258-CBFC-3B40-17A14AD2045F}"/>
              </a:ext>
            </a:extLst>
          </p:cNvPr>
          <p:cNvSpPr txBox="1"/>
          <p:nvPr/>
        </p:nvSpPr>
        <p:spPr>
          <a:xfrm>
            <a:off x="5399645" y="1562056"/>
            <a:ext cx="1608133" cy="369332"/>
          </a:xfrm>
          <a:prstGeom prst="rect">
            <a:avLst/>
          </a:prstGeom>
          <a:noFill/>
        </p:spPr>
        <p:txBody>
          <a:bodyPr wrap="none" rtlCol="0">
            <a:spAutoFit/>
          </a:bodyPr>
          <a:lstStyle/>
          <a:p>
            <a:pPr defTabSz="914400"/>
            <a:r>
              <a:rPr lang="en-US" dirty="0">
                <a:latin typeface="Corbel" panose="020B0503020204020204"/>
              </a:rPr>
              <a:t>Diverging Lens</a:t>
            </a:r>
          </a:p>
        </p:txBody>
      </p:sp>
      <p:sp>
        <p:nvSpPr>
          <p:cNvPr id="26" name="TextBox 25">
            <a:extLst>
              <a:ext uri="{FF2B5EF4-FFF2-40B4-BE49-F238E27FC236}">
                <a16:creationId xmlns:a16="http://schemas.microsoft.com/office/drawing/2014/main" id="{670164B0-6D60-C81B-1925-2AD019CE4D84}"/>
              </a:ext>
            </a:extLst>
          </p:cNvPr>
          <p:cNvSpPr txBox="1"/>
          <p:nvPr/>
        </p:nvSpPr>
        <p:spPr>
          <a:xfrm>
            <a:off x="3713145" y="1862602"/>
            <a:ext cx="1709122" cy="369332"/>
          </a:xfrm>
          <a:prstGeom prst="rect">
            <a:avLst/>
          </a:prstGeom>
          <a:noFill/>
        </p:spPr>
        <p:txBody>
          <a:bodyPr wrap="none" rtlCol="0">
            <a:spAutoFit/>
          </a:bodyPr>
          <a:lstStyle/>
          <a:p>
            <a:pPr defTabSz="914400"/>
            <a:r>
              <a:rPr lang="en-US" dirty="0">
                <a:latin typeface="Corbel" panose="020B0503020204020204"/>
              </a:rPr>
              <a:t>Condenser Lens</a:t>
            </a:r>
          </a:p>
        </p:txBody>
      </p:sp>
      <p:sp>
        <p:nvSpPr>
          <p:cNvPr id="27" name="TextBox 26">
            <a:extLst>
              <a:ext uri="{FF2B5EF4-FFF2-40B4-BE49-F238E27FC236}">
                <a16:creationId xmlns:a16="http://schemas.microsoft.com/office/drawing/2014/main" id="{5162470B-47A9-7E36-22B5-B2A802F46470}"/>
              </a:ext>
            </a:extLst>
          </p:cNvPr>
          <p:cNvSpPr txBox="1"/>
          <p:nvPr/>
        </p:nvSpPr>
        <p:spPr>
          <a:xfrm>
            <a:off x="1903497" y="986129"/>
            <a:ext cx="2311851" cy="646331"/>
          </a:xfrm>
          <a:prstGeom prst="rect">
            <a:avLst/>
          </a:prstGeom>
          <a:noFill/>
        </p:spPr>
        <p:txBody>
          <a:bodyPr wrap="none" rtlCol="0">
            <a:spAutoFit/>
          </a:bodyPr>
          <a:lstStyle/>
          <a:p>
            <a:pPr defTabSz="914400"/>
            <a:r>
              <a:rPr lang="en-US" dirty="0">
                <a:latin typeface="Corbel" panose="020B0503020204020204"/>
              </a:rPr>
              <a:t>850 nm filter </a:t>
            </a:r>
          </a:p>
          <a:p>
            <a:pPr defTabSz="914400">
              <a:defRPr/>
            </a:pPr>
            <a:r>
              <a:rPr lang="en-US" dirty="0">
                <a:latin typeface="Corbel" panose="020B0503020204020204"/>
              </a:rPr>
              <a:t>with hole in the center</a:t>
            </a:r>
          </a:p>
        </p:txBody>
      </p:sp>
      <p:sp>
        <p:nvSpPr>
          <p:cNvPr id="28" name="TextBox 27">
            <a:extLst>
              <a:ext uri="{FF2B5EF4-FFF2-40B4-BE49-F238E27FC236}">
                <a16:creationId xmlns:a16="http://schemas.microsoft.com/office/drawing/2014/main" id="{D431FCDF-FE1D-224B-CAA9-8A2BBC2E4C67}"/>
              </a:ext>
            </a:extLst>
          </p:cNvPr>
          <p:cNvSpPr txBox="1"/>
          <p:nvPr/>
        </p:nvSpPr>
        <p:spPr>
          <a:xfrm>
            <a:off x="2029332" y="5361942"/>
            <a:ext cx="1988365" cy="646331"/>
          </a:xfrm>
          <a:prstGeom prst="rect">
            <a:avLst/>
          </a:prstGeom>
          <a:noFill/>
        </p:spPr>
        <p:txBody>
          <a:bodyPr wrap="none" rtlCol="0">
            <a:spAutoFit/>
          </a:bodyPr>
          <a:lstStyle/>
          <a:p>
            <a:pPr defTabSz="914400"/>
            <a:r>
              <a:rPr lang="en-US" dirty="0">
                <a:latin typeface="Corbel" panose="020B0503020204020204"/>
              </a:rPr>
              <a:t>1550 nm detector</a:t>
            </a:r>
          </a:p>
          <a:p>
            <a:pPr defTabSz="914400"/>
            <a:r>
              <a:rPr lang="en-US" dirty="0">
                <a:latin typeface="Corbel" panose="020B0503020204020204"/>
              </a:rPr>
              <a:t>With 1550 nm filter</a:t>
            </a:r>
          </a:p>
        </p:txBody>
      </p:sp>
      <p:cxnSp>
        <p:nvCxnSpPr>
          <p:cNvPr id="29" name="Straight Arrow Connector 28">
            <a:extLst>
              <a:ext uri="{FF2B5EF4-FFF2-40B4-BE49-F238E27FC236}">
                <a16:creationId xmlns:a16="http://schemas.microsoft.com/office/drawing/2014/main" id="{80829458-D1B6-2B6D-93D1-5DDF4EF04FED}"/>
              </a:ext>
            </a:extLst>
          </p:cNvPr>
          <p:cNvCxnSpPr>
            <a:cxnSpLocks/>
          </p:cNvCxnSpPr>
          <p:nvPr/>
        </p:nvCxnSpPr>
        <p:spPr>
          <a:xfrm flipH="1" flipV="1">
            <a:off x="6595226" y="2694861"/>
            <a:ext cx="1985455" cy="270096"/>
          </a:xfrm>
          <a:prstGeom prst="straightConnector1">
            <a:avLst/>
          </a:prstGeom>
          <a:noFill/>
          <a:ln w="9525" cap="rnd" cmpd="sng" algn="ctr">
            <a:solidFill>
              <a:srgbClr val="80C34F"/>
            </a:solidFill>
            <a:prstDash val="solid"/>
            <a:tailEnd type="triangle"/>
          </a:ln>
          <a:effectLst/>
        </p:spPr>
      </p:cxnSp>
      <p:sp>
        <p:nvSpPr>
          <p:cNvPr id="30" name="Rectangle 29">
            <a:extLst>
              <a:ext uri="{FF2B5EF4-FFF2-40B4-BE49-F238E27FC236}">
                <a16:creationId xmlns:a16="http://schemas.microsoft.com/office/drawing/2014/main" id="{9A8DE8D4-D1D3-C75C-066F-1D371E99BD9E}"/>
              </a:ext>
            </a:extLst>
          </p:cNvPr>
          <p:cNvSpPr/>
          <p:nvPr/>
        </p:nvSpPr>
        <p:spPr>
          <a:xfrm rot="18892395">
            <a:off x="7857220" y="2090362"/>
            <a:ext cx="114341" cy="1929799"/>
          </a:xfrm>
          <a:prstGeom prst="rect">
            <a:avLst/>
          </a:prstGeom>
          <a:solidFill>
            <a:srgbClr val="E29D3E"/>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cxnSp>
        <p:nvCxnSpPr>
          <p:cNvPr id="31" name="Straight Arrow Connector 30">
            <a:extLst>
              <a:ext uri="{FF2B5EF4-FFF2-40B4-BE49-F238E27FC236}">
                <a16:creationId xmlns:a16="http://schemas.microsoft.com/office/drawing/2014/main" id="{38F43266-7CF4-885E-27FB-6020A9801A15}"/>
              </a:ext>
            </a:extLst>
          </p:cNvPr>
          <p:cNvCxnSpPr>
            <a:cxnSpLocks/>
          </p:cNvCxnSpPr>
          <p:nvPr/>
        </p:nvCxnSpPr>
        <p:spPr>
          <a:xfrm flipH="1">
            <a:off x="6478292" y="3611843"/>
            <a:ext cx="1871070" cy="61469"/>
          </a:xfrm>
          <a:prstGeom prst="straightConnector1">
            <a:avLst/>
          </a:prstGeom>
          <a:noFill/>
          <a:ln w="9525" cap="rnd" cmpd="sng" algn="ctr">
            <a:solidFill>
              <a:srgbClr val="D64A3B"/>
            </a:solidFill>
            <a:prstDash val="solid"/>
            <a:tailEnd type="triangle"/>
          </a:ln>
          <a:effectLst/>
        </p:spPr>
      </p:cxnSp>
      <p:sp>
        <p:nvSpPr>
          <p:cNvPr id="32" name="TextBox 31">
            <a:extLst>
              <a:ext uri="{FF2B5EF4-FFF2-40B4-BE49-F238E27FC236}">
                <a16:creationId xmlns:a16="http://schemas.microsoft.com/office/drawing/2014/main" id="{35FF2332-8885-4270-C4F8-01888A6D2E14}"/>
              </a:ext>
            </a:extLst>
          </p:cNvPr>
          <p:cNvSpPr txBox="1"/>
          <p:nvPr/>
        </p:nvSpPr>
        <p:spPr>
          <a:xfrm>
            <a:off x="7563831" y="2027045"/>
            <a:ext cx="1290357" cy="646331"/>
          </a:xfrm>
          <a:prstGeom prst="rect">
            <a:avLst/>
          </a:prstGeom>
          <a:noFill/>
        </p:spPr>
        <p:txBody>
          <a:bodyPr wrap="square" rtlCol="0">
            <a:spAutoFit/>
          </a:bodyPr>
          <a:lstStyle/>
          <a:p>
            <a:pPr defTabSz="914400"/>
            <a:r>
              <a:rPr lang="en-US" dirty="0">
                <a:solidFill>
                  <a:prstClr val="white"/>
                </a:solidFill>
                <a:latin typeface="Corbel" panose="020B0503020204020204"/>
              </a:rPr>
              <a:t>Dichroic </a:t>
            </a:r>
          </a:p>
          <a:p>
            <a:pPr defTabSz="914400"/>
            <a:r>
              <a:rPr lang="en-US" dirty="0">
                <a:solidFill>
                  <a:prstClr val="white"/>
                </a:solidFill>
                <a:latin typeface="Corbel" panose="020B0503020204020204"/>
              </a:rPr>
              <a:t>Mirror</a:t>
            </a:r>
          </a:p>
        </p:txBody>
      </p:sp>
      <p:sp>
        <p:nvSpPr>
          <p:cNvPr id="33" name="TextBox 32">
            <a:extLst>
              <a:ext uri="{FF2B5EF4-FFF2-40B4-BE49-F238E27FC236}">
                <a16:creationId xmlns:a16="http://schemas.microsoft.com/office/drawing/2014/main" id="{D21CB57F-0FA8-6F41-7D6A-0BCBBFD47613}"/>
              </a:ext>
            </a:extLst>
          </p:cNvPr>
          <p:cNvSpPr txBox="1"/>
          <p:nvPr/>
        </p:nvSpPr>
        <p:spPr>
          <a:xfrm>
            <a:off x="4588216" y="5103943"/>
            <a:ext cx="1494320" cy="646331"/>
          </a:xfrm>
          <a:prstGeom prst="rect">
            <a:avLst/>
          </a:prstGeom>
          <a:noFill/>
        </p:spPr>
        <p:txBody>
          <a:bodyPr wrap="none" rtlCol="0">
            <a:spAutoFit/>
          </a:bodyPr>
          <a:lstStyle/>
          <a:p>
            <a:pPr defTabSz="914400"/>
            <a:r>
              <a:rPr lang="en-US" dirty="0">
                <a:latin typeface="Corbel" panose="020B0503020204020204"/>
              </a:rPr>
              <a:t>High Grit </a:t>
            </a:r>
          </a:p>
          <a:p>
            <a:pPr defTabSz="914400"/>
            <a:r>
              <a:rPr lang="en-US" dirty="0">
                <a:latin typeface="Corbel" panose="020B0503020204020204"/>
              </a:rPr>
              <a:t>Diffusor Plate</a:t>
            </a:r>
          </a:p>
        </p:txBody>
      </p:sp>
      <p:sp>
        <p:nvSpPr>
          <p:cNvPr id="34" name="Oval 33">
            <a:extLst>
              <a:ext uri="{FF2B5EF4-FFF2-40B4-BE49-F238E27FC236}">
                <a16:creationId xmlns:a16="http://schemas.microsoft.com/office/drawing/2014/main" id="{DBFED320-52F6-377F-D8BC-CBD26D172B3D}"/>
              </a:ext>
            </a:extLst>
          </p:cNvPr>
          <p:cNvSpPr/>
          <p:nvPr/>
        </p:nvSpPr>
        <p:spPr>
          <a:xfrm>
            <a:off x="8586702" y="2521291"/>
            <a:ext cx="413574" cy="891479"/>
          </a:xfrm>
          <a:prstGeom prst="ellipse">
            <a:avLst/>
          </a:prstGeom>
          <a:solidFill>
            <a:sysClr val="window" lastClr="FFFFFF"/>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cxnSp>
        <p:nvCxnSpPr>
          <p:cNvPr id="35" name="Connector: Curved 34">
            <a:extLst>
              <a:ext uri="{FF2B5EF4-FFF2-40B4-BE49-F238E27FC236}">
                <a16:creationId xmlns:a16="http://schemas.microsoft.com/office/drawing/2014/main" id="{0AB29C77-CD89-427F-1336-C643CA2584E5}"/>
              </a:ext>
            </a:extLst>
          </p:cNvPr>
          <p:cNvCxnSpPr>
            <a:cxnSpLocks/>
            <a:stCxn id="4" idx="1"/>
            <a:endCxn id="23" idx="3"/>
          </p:cNvCxnSpPr>
          <p:nvPr/>
        </p:nvCxnSpPr>
        <p:spPr>
          <a:xfrm rot="10800000" flipH="1" flipV="1">
            <a:off x="1379588" y="3181981"/>
            <a:ext cx="755600" cy="1870761"/>
          </a:xfrm>
          <a:prstGeom prst="curvedConnector3">
            <a:avLst>
              <a:gd name="adj1" fmla="val -30254"/>
            </a:avLst>
          </a:prstGeom>
          <a:noFill/>
          <a:ln w="9525" cap="rnd" cmpd="sng" algn="ctr">
            <a:solidFill>
              <a:srgbClr val="D64A3B"/>
            </a:solidFill>
            <a:prstDash val="solid"/>
          </a:ln>
          <a:effectLst/>
        </p:spPr>
      </p:cxnSp>
      <p:grpSp>
        <p:nvGrpSpPr>
          <p:cNvPr id="36" name="Group 35">
            <a:extLst>
              <a:ext uri="{FF2B5EF4-FFF2-40B4-BE49-F238E27FC236}">
                <a16:creationId xmlns:a16="http://schemas.microsoft.com/office/drawing/2014/main" id="{D8D970C2-A951-9CA9-7E55-558F0512D24A}"/>
              </a:ext>
            </a:extLst>
          </p:cNvPr>
          <p:cNvGrpSpPr/>
          <p:nvPr/>
        </p:nvGrpSpPr>
        <p:grpSpPr>
          <a:xfrm>
            <a:off x="11179971" y="1729309"/>
            <a:ext cx="316833" cy="248054"/>
            <a:chOff x="10582153" y="1965541"/>
            <a:chExt cx="316833" cy="248054"/>
          </a:xfrm>
        </p:grpSpPr>
        <p:sp>
          <p:nvSpPr>
            <p:cNvPr id="37" name="Rectangle 36">
              <a:extLst>
                <a:ext uri="{FF2B5EF4-FFF2-40B4-BE49-F238E27FC236}">
                  <a16:creationId xmlns:a16="http://schemas.microsoft.com/office/drawing/2014/main" id="{A409101D-9442-7C18-84CD-41E8F8945177}"/>
                </a:ext>
              </a:extLst>
            </p:cNvPr>
            <p:cNvSpPr/>
            <p:nvPr/>
          </p:nvSpPr>
          <p:spPr>
            <a:xfrm>
              <a:off x="10582153" y="1965541"/>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38" name="Oval 37">
              <a:extLst>
                <a:ext uri="{FF2B5EF4-FFF2-40B4-BE49-F238E27FC236}">
                  <a16:creationId xmlns:a16="http://schemas.microsoft.com/office/drawing/2014/main" id="{B856D54C-0C02-B382-DAFA-5A1BDEA3F280}"/>
                </a:ext>
              </a:extLst>
            </p:cNvPr>
            <p:cNvSpPr/>
            <p:nvPr/>
          </p:nvSpPr>
          <p:spPr>
            <a:xfrm>
              <a:off x="10683357" y="2022916"/>
              <a:ext cx="119215" cy="122295"/>
            </a:xfrm>
            <a:prstGeom prst="ellipse">
              <a:avLst/>
            </a:prstGeom>
            <a:solidFill>
              <a:srgbClr val="80C34F"/>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grpSp>
      <p:grpSp>
        <p:nvGrpSpPr>
          <p:cNvPr id="39" name="Group 38">
            <a:extLst>
              <a:ext uri="{FF2B5EF4-FFF2-40B4-BE49-F238E27FC236}">
                <a16:creationId xmlns:a16="http://schemas.microsoft.com/office/drawing/2014/main" id="{BC31D006-C2B9-4787-2F01-A4A46AE4A0CF}"/>
              </a:ext>
            </a:extLst>
          </p:cNvPr>
          <p:cNvGrpSpPr/>
          <p:nvPr/>
        </p:nvGrpSpPr>
        <p:grpSpPr>
          <a:xfrm>
            <a:off x="11097404" y="2350210"/>
            <a:ext cx="431564" cy="386459"/>
            <a:chOff x="10756494" y="2011903"/>
            <a:chExt cx="431564" cy="386459"/>
          </a:xfrm>
        </p:grpSpPr>
        <p:sp>
          <p:nvSpPr>
            <p:cNvPr id="40" name="Rectangle 39">
              <a:extLst>
                <a:ext uri="{FF2B5EF4-FFF2-40B4-BE49-F238E27FC236}">
                  <a16:creationId xmlns:a16="http://schemas.microsoft.com/office/drawing/2014/main" id="{84F2DF50-FEE3-0734-3EA3-60EF72DB6DA0}"/>
                </a:ext>
              </a:extLst>
            </p:cNvPr>
            <p:cNvSpPr/>
            <p:nvPr/>
          </p:nvSpPr>
          <p:spPr>
            <a:xfrm>
              <a:off x="10756495" y="2111536"/>
              <a:ext cx="431563" cy="286826"/>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41" name="Oval 40">
              <a:extLst>
                <a:ext uri="{FF2B5EF4-FFF2-40B4-BE49-F238E27FC236}">
                  <a16:creationId xmlns:a16="http://schemas.microsoft.com/office/drawing/2014/main" id="{E49262FD-C49D-F466-5E7D-ED2F997EA4CC}"/>
                </a:ext>
              </a:extLst>
            </p:cNvPr>
            <p:cNvSpPr/>
            <p:nvPr/>
          </p:nvSpPr>
          <p:spPr>
            <a:xfrm>
              <a:off x="10756494" y="2011903"/>
              <a:ext cx="431563" cy="281550"/>
            </a:xfrm>
            <a:prstGeom prst="ellipse">
              <a:avLst/>
            </a:prstGeom>
            <a:solidFill>
              <a:sysClr val="window" lastClr="FFFFFF"/>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grpSp>
      <p:grpSp>
        <p:nvGrpSpPr>
          <p:cNvPr id="42" name="Group 41">
            <a:extLst>
              <a:ext uri="{FF2B5EF4-FFF2-40B4-BE49-F238E27FC236}">
                <a16:creationId xmlns:a16="http://schemas.microsoft.com/office/drawing/2014/main" id="{4A02261F-EE4E-EBD9-E92B-BF73C81A2D4D}"/>
              </a:ext>
            </a:extLst>
          </p:cNvPr>
          <p:cNvGrpSpPr/>
          <p:nvPr/>
        </p:nvGrpSpPr>
        <p:grpSpPr>
          <a:xfrm rot="16200000">
            <a:off x="9954075" y="2799685"/>
            <a:ext cx="431564" cy="386459"/>
            <a:chOff x="10756494" y="2011903"/>
            <a:chExt cx="431564" cy="386459"/>
          </a:xfrm>
        </p:grpSpPr>
        <p:sp>
          <p:nvSpPr>
            <p:cNvPr id="43" name="Rectangle 42">
              <a:extLst>
                <a:ext uri="{FF2B5EF4-FFF2-40B4-BE49-F238E27FC236}">
                  <a16:creationId xmlns:a16="http://schemas.microsoft.com/office/drawing/2014/main" id="{88A74AA3-36E2-6C53-57A2-BEBD36FFF1CF}"/>
                </a:ext>
              </a:extLst>
            </p:cNvPr>
            <p:cNvSpPr/>
            <p:nvPr/>
          </p:nvSpPr>
          <p:spPr>
            <a:xfrm>
              <a:off x="10756495" y="2111536"/>
              <a:ext cx="431563" cy="286826"/>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44" name="Oval 43">
              <a:extLst>
                <a:ext uri="{FF2B5EF4-FFF2-40B4-BE49-F238E27FC236}">
                  <a16:creationId xmlns:a16="http://schemas.microsoft.com/office/drawing/2014/main" id="{600ECE5C-B504-253D-3CA1-8BB0E0CBDA4E}"/>
                </a:ext>
              </a:extLst>
            </p:cNvPr>
            <p:cNvSpPr/>
            <p:nvPr/>
          </p:nvSpPr>
          <p:spPr>
            <a:xfrm>
              <a:off x="10756494" y="2011903"/>
              <a:ext cx="431563" cy="281550"/>
            </a:xfrm>
            <a:prstGeom prst="ellipse">
              <a:avLst/>
            </a:prstGeom>
            <a:solidFill>
              <a:sysClr val="window" lastClr="FFFFFF"/>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grpSp>
      <p:cxnSp>
        <p:nvCxnSpPr>
          <p:cNvPr id="45" name="Connector: Curved 44">
            <a:extLst>
              <a:ext uri="{FF2B5EF4-FFF2-40B4-BE49-F238E27FC236}">
                <a16:creationId xmlns:a16="http://schemas.microsoft.com/office/drawing/2014/main" id="{A505FE88-52B7-4063-6187-ED8493FDF862}"/>
              </a:ext>
            </a:extLst>
          </p:cNvPr>
          <p:cNvCxnSpPr>
            <a:cxnSpLocks/>
            <a:stCxn id="40" idx="2"/>
            <a:endCxn id="43" idx="2"/>
          </p:cNvCxnSpPr>
          <p:nvPr/>
        </p:nvCxnSpPr>
        <p:spPr>
          <a:xfrm rot="5400000">
            <a:off x="10710015" y="2389741"/>
            <a:ext cx="256245" cy="950100"/>
          </a:xfrm>
          <a:prstGeom prst="curvedConnector2">
            <a:avLst/>
          </a:prstGeom>
          <a:noFill/>
          <a:ln w="9525" cap="rnd" cmpd="sng" algn="ctr">
            <a:solidFill>
              <a:srgbClr val="80C34F"/>
            </a:solidFill>
            <a:prstDash val="solid"/>
            <a:tailEnd type="triangle"/>
          </a:ln>
          <a:effectLst/>
        </p:spPr>
      </p:cxnSp>
      <p:sp>
        <p:nvSpPr>
          <p:cNvPr id="46" name="TextBox 45">
            <a:extLst>
              <a:ext uri="{FF2B5EF4-FFF2-40B4-BE49-F238E27FC236}">
                <a16:creationId xmlns:a16="http://schemas.microsoft.com/office/drawing/2014/main" id="{842004B2-5187-D9A9-CB9E-60D7186750B6}"/>
              </a:ext>
            </a:extLst>
          </p:cNvPr>
          <p:cNvSpPr txBox="1"/>
          <p:nvPr/>
        </p:nvSpPr>
        <p:spPr>
          <a:xfrm>
            <a:off x="9536172" y="3275001"/>
            <a:ext cx="1398716" cy="369332"/>
          </a:xfrm>
          <a:prstGeom prst="rect">
            <a:avLst/>
          </a:prstGeom>
          <a:noFill/>
        </p:spPr>
        <p:txBody>
          <a:bodyPr wrap="none" rtlCol="0">
            <a:spAutoFit/>
          </a:bodyPr>
          <a:lstStyle/>
          <a:p>
            <a:pPr defTabSz="914400"/>
            <a:r>
              <a:rPr lang="en-US" dirty="0">
                <a:latin typeface="Corbel" panose="020B0503020204020204"/>
              </a:rPr>
              <a:t>Fiber Output</a:t>
            </a:r>
          </a:p>
        </p:txBody>
      </p:sp>
      <p:sp>
        <p:nvSpPr>
          <p:cNvPr id="47" name="TextBox 46">
            <a:extLst>
              <a:ext uri="{FF2B5EF4-FFF2-40B4-BE49-F238E27FC236}">
                <a16:creationId xmlns:a16="http://schemas.microsoft.com/office/drawing/2014/main" id="{78C4A729-218E-572C-637D-76E34EE77B97}"/>
              </a:ext>
            </a:extLst>
          </p:cNvPr>
          <p:cNvSpPr txBox="1"/>
          <p:nvPr/>
        </p:nvSpPr>
        <p:spPr>
          <a:xfrm>
            <a:off x="10086038" y="1651476"/>
            <a:ext cx="931665" cy="369332"/>
          </a:xfrm>
          <a:prstGeom prst="rect">
            <a:avLst/>
          </a:prstGeom>
          <a:noFill/>
        </p:spPr>
        <p:txBody>
          <a:bodyPr wrap="none" rtlCol="0">
            <a:spAutoFit/>
          </a:bodyPr>
          <a:lstStyle/>
          <a:p>
            <a:pPr defTabSz="914400"/>
            <a:r>
              <a:rPr lang="en-US" dirty="0">
                <a:latin typeface="Corbel" panose="020B0503020204020204"/>
              </a:rPr>
              <a:t>Coupler</a:t>
            </a:r>
          </a:p>
        </p:txBody>
      </p:sp>
      <p:sp>
        <p:nvSpPr>
          <p:cNvPr id="48" name="TextBox 47">
            <a:extLst>
              <a:ext uri="{FF2B5EF4-FFF2-40B4-BE49-F238E27FC236}">
                <a16:creationId xmlns:a16="http://schemas.microsoft.com/office/drawing/2014/main" id="{0741D678-4D53-961D-6777-71274259C975}"/>
              </a:ext>
            </a:extLst>
          </p:cNvPr>
          <p:cNvSpPr txBox="1"/>
          <p:nvPr/>
        </p:nvSpPr>
        <p:spPr>
          <a:xfrm>
            <a:off x="9454689" y="2081665"/>
            <a:ext cx="1407758" cy="369332"/>
          </a:xfrm>
          <a:prstGeom prst="rect">
            <a:avLst/>
          </a:prstGeom>
          <a:noFill/>
        </p:spPr>
        <p:txBody>
          <a:bodyPr wrap="none" rtlCol="0">
            <a:spAutoFit/>
          </a:bodyPr>
          <a:lstStyle/>
          <a:p>
            <a:pPr defTabSz="914400"/>
            <a:r>
              <a:rPr lang="en-US" dirty="0">
                <a:latin typeface="Corbel" panose="020B0503020204020204"/>
              </a:rPr>
              <a:t>Optical Fiber</a:t>
            </a:r>
          </a:p>
        </p:txBody>
      </p:sp>
      <p:cxnSp>
        <p:nvCxnSpPr>
          <p:cNvPr id="49" name="Straight Arrow Connector 48">
            <a:extLst>
              <a:ext uri="{FF2B5EF4-FFF2-40B4-BE49-F238E27FC236}">
                <a16:creationId xmlns:a16="http://schemas.microsoft.com/office/drawing/2014/main" id="{C3607BEC-B39D-982E-D68E-94346DEBE588}"/>
              </a:ext>
            </a:extLst>
          </p:cNvPr>
          <p:cNvCxnSpPr>
            <a:cxnSpLocks/>
          </p:cNvCxnSpPr>
          <p:nvPr/>
        </p:nvCxnSpPr>
        <p:spPr>
          <a:xfrm>
            <a:off x="10600786" y="2050212"/>
            <a:ext cx="402834" cy="127967"/>
          </a:xfrm>
          <a:prstGeom prst="straightConnector1">
            <a:avLst/>
          </a:prstGeom>
          <a:noFill/>
          <a:ln w="9525" cap="rnd" cmpd="sng" algn="ctr">
            <a:solidFill>
              <a:schemeClr val="tx1"/>
            </a:solidFill>
            <a:prstDash val="solid"/>
            <a:tailEnd type="triangle"/>
          </a:ln>
          <a:effectLst/>
        </p:spPr>
      </p:cxnSp>
      <p:cxnSp>
        <p:nvCxnSpPr>
          <p:cNvPr id="50" name="Straight Arrow Connector 49">
            <a:extLst>
              <a:ext uri="{FF2B5EF4-FFF2-40B4-BE49-F238E27FC236}">
                <a16:creationId xmlns:a16="http://schemas.microsoft.com/office/drawing/2014/main" id="{EEB4062D-61C4-85C1-2DD0-0B8B630B2406}"/>
              </a:ext>
            </a:extLst>
          </p:cNvPr>
          <p:cNvCxnSpPr>
            <a:stCxn id="48" idx="2"/>
          </p:cNvCxnSpPr>
          <p:nvPr/>
        </p:nvCxnSpPr>
        <p:spPr>
          <a:xfrm>
            <a:off x="10158568" y="2450997"/>
            <a:ext cx="747521" cy="141469"/>
          </a:xfrm>
          <a:prstGeom prst="straightConnector1">
            <a:avLst/>
          </a:prstGeom>
          <a:noFill/>
          <a:ln w="9525" cap="rnd" cmpd="sng" algn="ctr">
            <a:solidFill>
              <a:schemeClr val="tx1"/>
            </a:solidFill>
            <a:prstDash val="solid"/>
            <a:tailEnd type="triangle"/>
          </a:ln>
          <a:effectLst/>
        </p:spPr>
      </p:cxnSp>
      <p:cxnSp>
        <p:nvCxnSpPr>
          <p:cNvPr id="51" name="Straight Arrow Connector 50">
            <a:extLst>
              <a:ext uri="{FF2B5EF4-FFF2-40B4-BE49-F238E27FC236}">
                <a16:creationId xmlns:a16="http://schemas.microsoft.com/office/drawing/2014/main" id="{82AACFCE-5494-A594-1F60-8029EA0E1709}"/>
              </a:ext>
            </a:extLst>
          </p:cNvPr>
          <p:cNvCxnSpPr>
            <a:cxnSpLocks/>
            <a:stCxn id="37" idx="2"/>
          </p:cNvCxnSpPr>
          <p:nvPr/>
        </p:nvCxnSpPr>
        <p:spPr>
          <a:xfrm>
            <a:off x="11338388" y="1977363"/>
            <a:ext cx="2394" cy="359278"/>
          </a:xfrm>
          <a:prstGeom prst="straightConnector1">
            <a:avLst/>
          </a:prstGeom>
          <a:noFill/>
          <a:ln w="9525" cap="rnd" cmpd="sng" algn="ctr">
            <a:solidFill>
              <a:srgbClr val="80C34F"/>
            </a:solidFill>
            <a:prstDash val="solid"/>
            <a:tailEnd type="triangle"/>
          </a:ln>
          <a:effectLst/>
        </p:spPr>
      </p:cxnSp>
      <p:sp>
        <p:nvSpPr>
          <p:cNvPr id="52" name="TextBox 51">
            <a:extLst>
              <a:ext uri="{FF2B5EF4-FFF2-40B4-BE49-F238E27FC236}">
                <a16:creationId xmlns:a16="http://schemas.microsoft.com/office/drawing/2014/main" id="{D08123C4-CC14-FC85-C734-65EC5301D849}"/>
              </a:ext>
            </a:extLst>
          </p:cNvPr>
          <p:cNvSpPr txBox="1"/>
          <p:nvPr/>
        </p:nvSpPr>
        <p:spPr>
          <a:xfrm>
            <a:off x="10838137" y="1401795"/>
            <a:ext cx="1351973" cy="369332"/>
          </a:xfrm>
          <a:prstGeom prst="rect">
            <a:avLst/>
          </a:prstGeom>
          <a:noFill/>
        </p:spPr>
        <p:txBody>
          <a:bodyPr wrap="none" rtlCol="0">
            <a:spAutoFit/>
          </a:bodyPr>
          <a:lstStyle/>
          <a:p>
            <a:pPr>
              <a:defRPr/>
            </a:pPr>
            <a:r>
              <a:rPr lang="en-US" dirty="0">
                <a:latin typeface="Corbel" panose="020B0503020204020204"/>
              </a:rPr>
              <a:t>1550 nm LD</a:t>
            </a:r>
          </a:p>
        </p:txBody>
      </p:sp>
      <p:sp>
        <p:nvSpPr>
          <p:cNvPr id="53" name="Oval 52">
            <a:extLst>
              <a:ext uri="{FF2B5EF4-FFF2-40B4-BE49-F238E27FC236}">
                <a16:creationId xmlns:a16="http://schemas.microsoft.com/office/drawing/2014/main" id="{265A2770-59A1-6D40-BB6D-E7E998CAD249}"/>
              </a:ext>
            </a:extLst>
          </p:cNvPr>
          <p:cNvSpPr/>
          <p:nvPr/>
        </p:nvSpPr>
        <p:spPr>
          <a:xfrm>
            <a:off x="2288834" y="3081909"/>
            <a:ext cx="175494" cy="202567"/>
          </a:xfrm>
          <a:prstGeom prst="ellipse">
            <a:avLst/>
          </a:prstGeom>
          <a:solidFill>
            <a:sysClr val="window" lastClr="FFFFFF"/>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cxnSp>
        <p:nvCxnSpPr>
          <p:cNvPr id="54" name="Straight Arrow Connector 53">
            <a:extLst>
              <a:ext uri="{FF2B5EF4-FFF2-40B4-BE49-F238E27FC236}">
                <a16:creationId xmlns:a16="http://schemas.microsoft.com/office/drawing/2014/main" id="{737B2319-A856-D32C-5477-82E93A8B4A6A}"/>
              </a:ext>
            </a:extLst>
          </p:cNvPr>
          <p:cNvCxnSpPr>
            <a:cxnSpLocks/>
          </p:cNvCxnSpPr>
          <p:nvPr/>
        </p:nvCxnSpPr>
        <p:spPr>
          <a:xfrm flipH="1">
            <a:off x="2430609" y="1640803"/>
            <a:ext cx="353275" cy="581474"/>
          </a:xfrm>
          <a:prstGeom prst="straightConnector1">
            <a:avLst/>
          </a:prstGeom>
          <a:noFill/>
          <a:ln w="9525" cap="rnd" cmpd="sng" algn="ctr">
            <a:solidFill>
              <a:schemeClr val="tx1"/>
            </a:solidFill>
            <a:prstDash val="solid"/>
            <a:tailEnd type="triangle"/>
          </a:ln>
          <a:effectLst/>
        </p:spPr>
      </p:cxnSp>
      <p:cxnSp>
        <p:nvCxnSpPr>
          <p:cNvPr id="55" name="Straight Arrow Connector 54">
            <a:extLst>
              <a:ext uri="{FF2B5EF4-FFF2-40B4-BE49-F238E27FC236}">
                <a16:creationId xmlns:a16="http://schemas.microsoft.com/office/drawing/2014/main" id="{7148880B-F5AB-DB0C-5FBE-1D86C9D97658}"/>
              </a:ext>
            </a:extLst>
          </p:cNvPr>
          <p:cNvCxnSpPr>
            <a:cxnSpLocks/>
            <a:stCxn id="124" idx="1"/>
          </p:cNvCxnSpPr>
          <p:nvPr/>
        </p:nvCxnSpPr>
        <p:spPr>
          <a:xfrm flipH="1" flipV="1">
            <a:off x="1348527" y="4279125"/>
            <a:ext cx="438188" cy="141097"/>
          </a:xfrm>
          <a:prstGeom prst="straightConnector1">
            <a:avLst/>
          </a:prstGeom>
          <a:noFill/>
          <a:ln w="9525" cap="rnd" cmpd="sng" algn="ctr">
            <a:solidFill>
              <a:schemeClr val="tx1"/>
            </a:solidFill>
            <a:prstDash val="solid"/>
            <a:tailEnd type="triangle"/>
          </a:ln>
          <a:effectLst/>
        </p:spPr>
      </p:cxnSp>
      <p:cxnSp>
        <p:nvCxnSpPr>
          <p:cNvPr id="56" name="Straight Arrow Connector 55">
            <a:extLst>
              <a:ext uri="{FF2B5EF4-FFF2-40B4-BE49-F238E27FC236}">
                <a16:creationId xmlns:a16="http://schemas.microsoft.com/office/drawing/2014/main" id="{63C6843E-FC39-F69B-2E18-8E627E5A8860}"/>
              </a:ext>
            </a:extLst>
          </p:cNvPr>
          <p:cNvCxnSpPr>
            <a:cxnSpLocks/>
          </p:cNvCxnSpPr>
          <p:nvPr/>
        </p:nvCxnSpPr>
        <p:spPr>
          <a:xfrm flipV="1">
            <a:off x="1327190" y="2504515"/>
            <a:ext cx="315543" cy="109809"/>
          </a:xfrm>
          <a:prstGeom prst="straightConnector1">
            <a:avLst/>
          </a:prstGeom>
          <a:noFill/>
          <a:ln w="9525" cap="rnd" cmpd="sng" algn="ctr">
            <a:solidFill>
              <a:schemeClr val="tx1"/>
            </a:solidFill>
            <a:prstDash val="solid"/>
            <a:tailEnd type="triangle"/>
          </a:ln>
          <a:effectLst/>
        </p:spPr>
      </p:cxnSp>
      <p:sp>
        <p:nvSpPr>
          <p:cNvPr id="57" name="TextBox 56">
            <a:extLst>
              <a:ext uri="{FF2B5EF4-FFF2-40B4-BE49-F238E27FC236}">
                <a16:creationId xmlns:a16="http://schemas.microsoft.com/office/drawing/2014/main" id="{B8962B4A-3CE8-F530-5A18-7B752D5FA2FD}"/>
              </a:ext>
            </a:extLst>
          </p:cNvPr>
          <p:cNvSpPr txBox="1"/>
          <p:nvPr/>
        </p:nvSpPr>
        <p:spPr>
          <a:xfrm>
            <a:off x="9259289" y="6155909"/>
            <a:ext cx="1874552" cy="369332"/>
          </a:xfrm>
          <a:prstGeom prst="rect">
            <a:avLst/>
          </a:prstGeom>
          <a:noFill/>
        </p:spPr>
        <p:txBody>
          <a:bodyPr wrap="none" rtlCol="0">
            <a:spAutoFit/>
          </a:bodyPr>
          <a:lstStyle/>
          <a:p>
            <a:pPr>
              <a:defRPr/>
            </a:pPr>
            <a:r>
              <a:rPr lang="en-US" dirty="0">
                <a:latin typeface="Corbel" panose="020B0503020204020204"/>
              </a:rPr>
              <a:t>850 nm LED array</a:t>
            </a:r>
          </a:p>
        </p:txBody>
      </p:sp>
      <p:sp>
        <p:nvSpPr>
          <p:cNvPr id="58" name="TextBox 57">
            <a:extLst>
              <a:ext uri="{FF2B5EF4-FFF2-40B4-BE49-F238E27FC236}">
                <a16:creationId xmlns:a16="http://schemas.microsoft.com/office/drawing/2014/main" id="{E9EEEF68-23B8-96E2-63B7-51AC0CE5B8FF}"/>
              </a:ext>
            </a:extLst>
          </p:cNvPr>
          <p:cNvSpPr txBox="1"/>
          <p:nvPr/>
        </p:nvSpPr>
        <p:spPr>
          <a:xfrm>
            <a:off x="9448764" y="3986952"/>
            <a:ext cx="1685077" cy="369332"/>
          </a:xfrm>
          <a:prstGeom prst="rect">
            <a:avLst/>
          </a:prstGeom>
          <a:noFill/>
        </p:spPr>
        <p:txBody>
          <a:bodyPr wrap="none" rtlCol="0">
            <a:spAutoFit/>
          </a:bodyPr>
          <a:lstStyle/>
          <a:p>
            <a:pPr defTabSz="914400"/>
            <a:r>
              <a:rPr lang="en-US" dirty="0">
                <a:latin typeface="Corbel" panose="020B0503020204020204"/>
              </a:rPr>
              <a:t>Collimator</a:t>
            </a:r>
            <a:r>
              <a:rPr lang="en-US" dirty="0">
                <a:solidFill>
                  <a:prstClr val="black"/>
                </a:solidFill>
                <a:latin typeface="Corbel" panose="020B0503020204020204"/>
              </a:rPr>
              <a:t> </a:t>
            </a:r>
            <a:r>
              <a:rPr lang="en-US" dirty="0">
                <a:latin typeface="Corbel" panose="020B0503020204020204"/>
              </a:rPr>
              <a:t>Lens</a:t>
            </a:r>
          </a:p>
        </p:txBody>
      </p:sp>
      <p:grpSp>
        <p:nvGrpSpPr>
          <p:cNvPr id="59" name="Group 58">
            <a:extLst>
              <a:ext uri="{FF2B5EF4-FFF2-40B4-BE49-F238E27FC236}">
                <a16:creationId xmlns:a16="http://schemas.microsoft.com/office/drawing/2014/main" id="{289EFA10-0AB8-B962-920F-43CDDE8F5688}"/>
              </a:ext>
            </a:extLst>
          </p:cNvPr>
          <p:cNvGrpSpPr/>
          <p:nvPr/>
        </p:nvGrpSpPr>
        <p:grpSpPr>
          <a:xfrm rot="5400000">
            <a:off x="6686127" y="4919353"/>
            <a:ext cx="2060137" cy="1640940"/>
            <a:chOff x="9748235" y="3269339"/>
            <a:chExt cx="2060137" cy="1640940"/>
          </a:xfrm>
        </p:grpSpPr>
        <p:sp>
          <p:nvSpPr>
            <p:cNvPr id="60" name="Rectangle 59">
              <a:extLst>
                <a:ext uri="{FF2B5EF4-FFF2-40B4-BE49-F238E27FC236}">
                  <a16:creationId xmlns:a16="http://schemas.microsoft.com/office/drawing/2014/main" id="{0636C302-C769-26A6-B396-4D0026F73F2C}"/>
                </a:ext>
              </a:extLst>
            </p:cNvPr>
            <p:cNvSpPr/>
            <p:nvPr/>
          </p:nvSpPr>
          <p:spPr>
            <a:xfrm>
              <a:off x="9748235" y="3617176"/>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grpSp>
          <p:nvGrpSpPr>
            <p:cNvPr id="61" name="Group 60">
              <a:extLst>
                <a:ext uri="{FF2B5EF4-FFF2-40B4-BE49-F238E27FC236}">
                  <a16:creationId xmlns:a16="http://schemas.microsoft.com/office/drawing/2014/main" id="{2653C18A-35F1-9166-11A6-FE4F53072924}"/>
                </a:ext>
              </a:extLst>
            </p:cNvPr>
            <p:cNvGrpSpPr/>
            <p:nvPr/>
          </p:nvGrpSpPr>
          <p:grpSpPr>
            <a:xfrm>
              <a:off x="9759524" y="3269339"/>
              <a:ext cx="2048848" cy="1640940"/>
              <a:chOff x="9759524" y="3269339"/>
              <a:chExt cx="2048848" cy="1640940"/>
            </a:xfrm>
          </p:grpSpPr>
          <p:sp>
            <p:nvSpPr>
              <p:cNvPr id="62" name="Rectangle 61">
                <a:extLst>
                  <a:ext uri="{FF2B5EF4-FFF2-40B4-BE49-F238E27FC236}">
                    <a16:creationId xmlns:a16="http://schemas.microsoft.com/office/drawing/2014/main" id="{56461CA5-7BE8-9C31-4F54-C3C3A157F36D}"/>
                  </a:ext>
                </a:extLst>
              </p:cNvPr>
              <p:cNvSpPr/>
              <p:nvPr/>
            </p:nvSpPr>
            <p:spPr>
              <a:xfrm>
                <a:off x="11062221" y="3269339"/>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63" name="Oval 62">
                <a:extLst>
                  <a:ext uri="{FF2B5EF4-FFF2-40B4-BE49-F238E27FC236}">
                    <a16:creationId xmlns:a16="http://schemas.microsoft.com/office/drawing/2014/main" id="{05407233-5F05-459A-9723-8665B34C99B4}"/>
                  </a:ext>
                </a:extLst>
              </p:cNvPr>
              <p:cNvSpPr/>
              <p:nvPr/>
            </p:nvSpPr>
            <p:spPr>
              <a:xfrm>
                <a:off x="11163425" y="3326714"/>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64" name="Rectangle 63">
                <a:extLst>
                  <a:ext uri="{FF2B5EF4-FFF2-40B4-BE49-F238E27FC236}">
                    <a16:creationId xmlns:a16="http://schemas.microsoft.com/office/drawing/2014/main" id="{AEE2B0CB-6AE5-AB61-457E-980BE702BE03}"/>
                  </a:ext>
                </a:extLst>
              </p:cNvPr>
              <p:cNvSpPr/>
              <p:nvPr/>
            </p:nvSpPr>
            <p:spPr>
              <a:xfrm>
                <a:off x="11491539" y="3273132"/>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65" name="Oval 64">
                <a:extLst>
                  <a:ext uri="{FF2B5EF4-FFF2-40B4-BE49-F238E27FC236}">
                    <a16:creationId xmlns:a16="http://schemas.microsoft.com/office/drawing/2014/main" id="{2C834A4A-7506-9A21-AE04-0D75C62A5F44}"/>
                  </a:ext>
                </a:extLst>
              </p:cNvPr>
              <p:cNvSpPr/>
              <p:nvPr/>
            </p:nvSpPr>
            <p:spPr>
              <a:xfrm>
                <a:off x="11592743" y="3330507"/>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66" name="Rectangle 65">
                <a:extLst>
                  <a:ext uri="{FF2B5EF4-FFF2-40B4-BE49-F238E27FC236}">
                    <a16:creationId xmlns:a16="http://schemas.microsoft.com/office/drawing/2014/main" id="{7FDD2ABC-90BD-46C3-DB51-B1ED45B094B6}"/>
                  </a:ext>
                </a:extLst>
              </p:cNvPr>
              <p:cNvSpPr/>
              <p:nvPr/>
            </p:nvSpPr>
            <p:spPr>
              <a:xfrm>
                <a:off x="10630658" y="3269339"/>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67" name="Oval 66">
                <a:extLst>
                  <a:ext uri="{FF2B5EF4-FFF2-40B4-BE49-F238E27FC236}">
                    <a16:creationId xmlns:a16="http://schemas.microsoft.com/office/drawing/2014/main" id="{147DD418-03E8-B438-A7A1-98CFCD44F0C1}"/>
                  </a:ext>
                </a:extLst>
              </p:cNvPr>
              <p:cNvSpPr/>
              <p:nvPr/>
            </p:nvSpPr>
            <p:spPr>
              <a:xfrm>
                <a:off x="10731862" y="3326714"/>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68" name="Rectangle 67">
                <a:extLst>
                  <a:ext uri="{FF2B5EF4-FFF2-40B4-BE49-F238E27FC236}">
                    <a16:creationId xmlns:a16="http://schemas.microsoft.com/office/drawing/2014/main" id="{A9C8D1C1-2C65-860C-BCEC-DBFA70641CCB}"/>
                  </a:ext>
                </a:extLst>
              </p:cNvPr>
              <p:cNvSpPr/>
              <p:nvPr/>
            </p:nvSpPr>
            <p:spPr>
              <a:xfrm>
                <a:off x="10199970" y="3273132"/>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69" name="Oval 68">
                <a:extLst>
                  <a:ext uri="{FF2B5EF4-FFF2-40B4-BE49-F238E27FC236}">
                    <a16:creationId xmlns:a16="http://schemas.microsoft.com/office/drawing/2014/main" id="{29292684-B2EA-D4CB-B0E1-D2C475754E00}"/>
                  </a:ext>
                </a:extLst>
              </p:cNvPr>
              <p:cNvSpPr/>
              <p:nvPr/>
            </p:nvSpPr>
            <p:spPr>
              <a:xfrm>
                <a:off x="10301173" y="3330507"/>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70" name="Rectangle 69">
                <a:extLst>
                  <a:ext uri="{FF2B5EF4-FFF2-40B4-BE49-F238E27FC236}">
                    <a16:creationId xmlns:a16="http://schemas.microsoft.com/office/drawing/2014/main" id="{3FB89466-AF67-4F74-B7A9-042D55C3FE74}"/>
                  </a:ext>
                </a:extLst>
              </p:cNvPr>
              <p:cNvSpPr/>
              <p:nvPr/>
            </p:nvSpPr>
            <p:spPr>
              <a:xfrm>
                <a:off x="9759524" y="3273132"/>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71" name="Oval 70">
                <a:extLst>
                  <a:ext uri="{FF2B5EF4-FFF2-40B4-BE49-F238E27FC236}">
                    <a16:creationId xmlns:a16="http://schemas.microsoft.com/office/drawing/2014/main" id="{D4E0821B-4BAD-7E87-54A4-F04DD31EBBB9}"/>
                  </a:ext>
                </a:extLst>
              </p:cNvPr>
              <p:cNvSpPr/>
              <p:nvPr/>
            </p:nvSpPr>
            <p:spPr>
              <a:xfrm>
                <a:off x="9860728" y="3330507"/>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orbel" panose="020B0503020204020204"/>
                  <a:ea typeface="+mn-ea"/>
                  <a:cs typeface="+mn-cs"/>
                </a:endParaRPr>
              </a:p>
            </p:txBody>
          </p:sp>
          <p:sp>
            <p:nvSpPr>
              <p:cNvPr id="72" name="Rectangle 71">
                <a:extLst>
                  <a:ext uri="{FF2B5EF4-FFF2-40B4-BE49-F238E27FC236}">
                    <a16:creationId xmlns:a16="http://schemas.microsoft.com/office/drawing/2014/main" id="{4D67211B-559E-E257-DCCF-7FF9CD5E7D4A}"/>
                  </a:ext>
                </a:extLst>
              </p:cNvPr>
              <p:cNvSpPr/>
              <p:nvPr/>
            </p:nvSpPr>
            <p:spPr>
              <a:xfrm>
                <a:off x="11050932" y="3613382"/>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73" name="Oval 72">
                <a:extLst>
                  <a:ext uri="{FF2B5EF4-FFF2-40B4-BE49-F238E27FC236}">
                    <a16:creationId xmlns:a16="http://schemas.microsoft.com/office/drawing/2014/main" id="{EA06E726-1EA9-F740-BE5F-77CCCBDE5760}"/>
                  </a:ext>
                </a:extLst>
              </p:cNvPr>
              <p:cNvSpPr/>
              <p:nvPr/>
            </p:nvSpPr>
            <p:spPr>
              <a:xfrm>
                <a:off x="11152136" y="3670757"/>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74" name="Rectangle 73">
                <a:extLst>
                  <a:ext uri="{FF2B5EF4-FFF2-40B4-BE49-F238E27FC236}">
                    <a16:creationId xmlns:a16="http://schemas.microsoft.com/office/drawing/2014/main" id="{1A6AEB97-A1C5-16D4-0B06-35F876F7861E}"/>
                  </a:ext>
                </a:extLst>
              </p:cNvPr>
              <p:cNvSpPr/>
              <p:nvPr/>
            </p:nvSpPr>
            <p:spPr>
              <a:xfrm>
                <a:off x="11480250" y="3617176"/>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75" name="Oval 74">
                <a:extLst>
                  <a:ext uri="{FF2B5EF4-FFF2-40B4-BE49-F238E27FC236}">
                    <a16:creationId xmlns:a16="http://schemas.microsoft.com/office/drawing/2014/main" id="{885DA00C-00E7-CF62-6FE9-B78E962FBB97}"/>
                  </a:ext>
                </a:extLst>
              </p:cNvPr>
              <p:cNvSpPr/>
              <p:nvPr/>
            </p:nvSpPr>
            <p:spPr>
              <a:xfrm>
                <a:off x="11581454" y="3674551"/>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76" name="Rectangle 75">
                <a:extLst>
                  <a:ext uri="{FF2B5EF4-FFF2-40B4-BE49-F238E27FC236}">
                    <a16:creationId xmlns:a16="http://schemas.microsoft.com/office/drawing/2014/main" id="{2AB26658-FA12-F89C-9CEF-EE392F479D99}"/>
                  </a:ext>
                </a:extLst>
              </p:cNvPr>
              <p:cNvSpPr/>
              <p:nvPr/>
            </p:nvSpPr>
            <p:spPr>
              <a:xfrm>
                <a:off x="10619369" y="3613382"/>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77" name="Oval 76">
                <a:extLst>
                  <a:ext uri="{FF2B5EF4-FFF2-40B4-BE49-F238E27FC236}">
                    <a16:creationId xmlns:a16="http://schemas.microsoft.com/office/drawing/2014/main" id="{B1C8BA72-0116-A3A2-7497-80D4BA59B836}"/>
                  </a:ext>
                </a:extLst>
              </p:cNvPr>
              <p:cNvSpPr/>
              <p:nvPr/>
            </p:nvSpPr>
            <p:spPr>
              <a:xfrm>
                <a:off x="10720573" y="3670757"/>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78" name="Rectangle 77">
                <a:extLst>
                  <a:ext uri="{FF2B5EF4-FFF2-40B4-BE49-F238E27FC236}">
                    <a16:creationId xmlns:a16="http://schemas.microsoft.com/office/drawing/2014/main" id="{716D24D2-023B-1686-EEA1-C6AA92BE183E}"/>
                  </a:ext>
                </a:extLst>
              </p:cNvPr>
              <p:cNvSpPr/>
              <p:nvPr/>
            </p:nvSpPr>
            <p:spPr>
              <a:xfrm>
                <a:off x="10188681" y="3617176"/>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79" name="Oval 78">
                <a:extLst>
                  <a:ext uri="{FF2B5EF4-FFF2-40B4-BE49-F238E27FC236}">
                    <a16:creationId xmlns:a16="http://schemas.microsoft.com/office/drawing/2014/main" id="{03D444F2-6E3A-941A-4B64-39B433339798}"/>
                  </a:ext>
                </a:extLst>
              </p:cNvPr>
              <p:cNvSpPr/>
              <p:nvPr/>
            </p:nvSpPr>
            <p:spPr>
              <a:xfrm>
                <a:off x="10289884" y="3674551"/>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80" name="Oval 79">
                <a:extLst>
                  <a:ext uri="{FF2B5EF4-FFF2-40B4-BE49-F238E27FC236}">
                    <a16:creationId xmlns:a16="http://schemas.microsoft.com/office/drawing/2014/main" id="{311AB308-C3D5-7319-1887-B1F174531524}"/>
                  </a:ext>
                </a:extLst>
              </p:cNvPr>
              <p:cNvSpPr/>
              <p:nvPr/>
            </p:nvSpPr>
            <p:spPr>
              <a:xfrm>
                <a:off x="9849439" y="3674551"/>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81" name="Rectangle 80">
                <a:extLst>
                  <a:ext uri="{FF2B5EF4-FFF2-40B4-BE49-F238E27FC236}">
                    <a16:creationId xmlns:a16="http://schemas.microsoft.com/office/drawing/2014/main" id="{A688B5AC-BE87-A2E0-C4D2-BA9928DE70FC}"/>
                  </a:ext>
                </a:extLst>
              </p:cNvPr>
              <p:cNvSpPr/>
              <p:nvPr/>
            </p:nvSpPr>
            <p:spPr>
              <a:xfrm>
                <a:off x="11062221" y="3961219"/>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82" name="Oval 81">
                <a:extLst>
                  <a:ext uri="{FF2B5EF4-FFF2-40B4-BE49-F238E27FC236}">
                    <a16:creationId xmlns:a16="http://schemas.microsoft.com/office/drawing/2014/main" id="{A0691E40-548B-B37F-076A-DE2E78713838}"/>
                  </a:ext>
                </a:extLst>
              </p:cNvPr>
              <p:cNvSpPr/>
              <p:nvPr/>
            </p:nvSpPr>
            <p:spPr>
              <a:xfrm>
                <a:off x="11163425" y="4018594"/>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83" name="Rectangle 82">
                <a:extLst>
                  <a:ext uri="{FF2B5EF4-FFF2-40B4-BE49-F238E27FC236}">
                    <a16:creationId xmlns:a16="http://schemas.microsoft.com/office/drawing/2014/main" id="{0280A94F-E0EF-5EEA-F952-62AB47271765}"/>
                  </a:ext>
                </a:extLst>
              </p:cNvPr>
              <p:cNvSpPr/>
              <p:nvPr/>
            </p:nvSpPr>
            <p:spPr>
              <a:xfrm>
                <a:off x="11491539" y="3965013"/>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84" name="Oval 83">
                <a:extLst>
                  <a:ext uri="{FF2B5EF4-FFF2-40B4-BE49-F238E27FC236}">
                    <a16:creationId xmlns:a16="http://schemas.microsoft.com/office/drawing/2014/main" id="{B60975E9-5276-E6C0-A92B-3E53C5E84892}"/>
                  </a:ext>
                </a:extLst>
              </p:cNvPr>
              <p:cNvSpPr/>
              <p:nvPr/>
            </p:nvSpPr>
            <p:spPr>
              <a:xfrm>
                <a:off x="11592743" y="4022388"/>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85" name="Rectangle 84">
                <a:extLst>
                  <a:ext uri="{FF2B5EF4-FFF2-40B4-BE49-F238E27FC236}">
                    <a16:creationId xmlns:a16="http://schemas.microsoft.com/office/drawing/2014/main" id="{BD90EAC2-8050-5CC0-5A57-DBDC5ECB6174}"/>
                  </a:ext>
                </a:extLst>
              </p:cNvPr>
              <p:cNvSpPr/>
              <p:nvPr/>
            </p:nvSpPr>
            <p:spPr>
              <a:xfrm>
                <a:off x="10630658" y="3961219"/>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86" name="Oval 85">
                <a:extLst>
                  <a:ext uri="{FF2B5EF4-FFF2-40B4-BE49-F238E27FC236}">
                    <a16:creationId xmlns:a16="http://schemas.microsoft.com/office/drawing/2014/main" id="{C8C0E9CC-2609-6CC3-84EE-FFE0410AD7C1}"/>
                  </a:ext>
                </a:extLst>
              </p:cNvPr>
              <p:cNvSpPr/>
              <p:nvPr/>
            </p:nvSpPr>
            <p:spPr>
              <a:xfrm>
                <a:off x="10731862" y="4018594"/>
                <a:ext cx="119215" cy="122295"/>
              </a:xfrm>
              <a:prstGeom prst="ellipse">
                <a:avLst/>
              </a:prstGeom>
              <a:solidFill>
                <a:srgbClr val="D64A3B"/>
              </a:solidFill>
              <a:ln w="15875" cap="rnd" cmpd="sng" algn="ctr">
                <a:solidFill>
                  <a:srgbClr val="21212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87" name="Rectangle 86">
                <a:extLst>
                  <a:ext uri="{FF2B5EF4-FFF2-40B4-BE49-F238E27FC236}">
                    <a16:creationId xmlns:a16="http://schemas.microsoft.com/office/drawing/2014/main" id="{D34710B1-D8B8-353F-045C-03A41B7EFB56}"/>
                  </a:ext>
                </a:extLst>
              </p:cNvPr>
              <p:cNvSpPr/>
              <p:nvPr/>
            </p:nvSpPr>
            <p:spPr>
              <a:xfrm>
                <a:off x="10199970" y="3965013"/>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88" name="Oval 87">
                <a:extLst>
                  <a:ext uri="{FF2B5EF4-FFF2-40B4-BE49-F238E27FC236}">
                    <a16:creationId xmlns:a16="http://schemas.microsoft.com/office/drawing/2014/main" id="{7C2C3E9F-7A62-9581-87F1-CF98E5FB9D0C}"/>
                  </a:ext>
                </a:extLst>
              </p:cNvPr>
              <p:cNvSpPr/>
              <p:nvPr/>
            </p:nvSpPr>
            <p:spPr>
              <a:xfrm>
                <a:off x="10301173" y="4022388"/>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89" name="Rectangle 88">
                <a:extLst>
                  <a:ext uri="{FF2B5EF4-FFF2-40B4-BE49-F238E27FC236}">
                    <a16:creationId xmlns:a16="http://schemas.microsoft.com/office/drawing/2014/main" id="{C505C7DE-5B38-5C18-2FCC-D9F1438AF954}"/>
                  </a:ext>
                </a:extLst>
              </p:cNvPr>
              <p:cNvSpPr/>
              <p:nvPr/>
            </p:nvSpPr>
            <p:spPr>
              <a:xfrm>
                <a:off x="9759524" y="3965013"/>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90" name="Oval 89">
                <a:extLst>
                  <a:ext uri="{FF2B5EF4-FFF2-40B4-BE49-F238E27FC236}">
                    <a16:creationId xmlns:a16="http://schemas.microsoft.com/office/drawing/2014/main" id="{F86A29D8-2EF6-DF39-513C-D3BA997727EF}"/>
                  </a:ext>
                </a:extLst>
              </p:cNvPr>
              <p:cNvSpPr/>
              <p:nvPr/>
            </p:nvSpPr>
            <p:spPr>
              <a:xfrm>
                <a:off x="9860728" y="4022388"/>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91" name="Rectangle 90">
                <a:extLst>
                  <a:ext uri="{FF2B5EF4-FFF2-40B4-BE49-F238E27FC236}">
                    <a16:creationId xmlns:a16="http://schemas.microsoft.com/office/drawing/2014/main" id="{5024B0F8-3A05-AC9A-768E-CCB37E7D66F3}"/>
                  </a:ext>
                </a:extLst>
              </p:cNvPr>
              <p:cNvSpPr/>
              <p:nvPr/>
            </p:nvSpPr>
            <p:spPr>
              <a:xfrm>
                <a:off x="11062221" y="4314182"/>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92" name="Oval 91">
                <a:extLst>
                  <a:ext uri="{FF2B5EF4-FFF2-40B4-BE49-F238E27FC236}">
                    <a16:creationId xmlns:a16="http://schemas.microsoft.com/office/drawing/2014/main" id="{CC9E779B-3860-A741-6DCE-8FC8273FE3A0}"/>
                  </a:ext>
                </a:extLst>
              </p:cNvPr>
              <p:cNvSpPr/>
              <p:nvPr/>
            </p:nvSpPr>
            <p:spPr>
              <a:xfrm>
                <a:off x="11163425" y="4371557"/>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93" name="Rectangle 92">
                <a:extLst>
                  <a:ext uri="{FF2B5EF4-FFF2-40B4-BE49-F238E27FC236}">
                    <a16:creationId xmlns:a16="http://schemas.microsoft.com/office/drawing/2014/main" id="{5B59A01E-3DB3-8560-13DF-A3439478A935}"/>
                  </a:ext>
                </a:extLst>
              </p:cNvPr>
              <p:cNvSpPr/>
              <p:nvPr/>
            </p:nvSpPr>
            <p:spPr>
              <a:xfrm>
                <a:off x="11491539" y="4317975"/>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94" name="Oval 93">
                <a:extLst>
                  <a:ext uri="{FF2B5EF4-FFF2-40B4-BE49-F238E27FC236}">
                    <a16:creationId xmlns:a16="http://schemas.microsoft.com/office/drawing/2014/main" id="{82B59B03-A9F6-6AB8-0EB7-05F94C52828F}"/>
                  </a:ext>
                </a:extLst>
              </p:cNvPr>
              <p:cNvSpPr/>
              <p:nvPr/>
            </p:nvSpPr>
            <p:spPr>
              <a:xfrm>
                <a:off x="11592743" y="4375350"/>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95" name="Rectangle 94">
                <a:extLst>
                  <a:ext uri="{FF2B5EF4-FFF2-40B4-BE49-F238E27FC236}">
                    <a16:creationId xmlns:a16="http://schemas.microsoft.com/office/drawing/2014/main" id="{CA14D130-4ED9-7380-CACC-607924B5AE10}"/>
                  </a:ext>
                </a:extLst>
              </p:cNvPr>
              <p:cNvSpPr/>
              <p:nvPr/>
            </p:nvSpPr>
            <p:spPr>
              <a:xfrm>
                <a:off x="10630658" y="4314182"/>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96" name="Oval 95">
                <a:extLst>
                  <a:ext uri="{FF2B5EF4-FFF2-40B4-BE49-F238E27FC236}">
                    <a16:creationId xmlns:a16="http://schemas.microsoft.com/office/drawing/2014/main" id="{C852D3CB-E010-6FF6-FA09-00B1FB3F3B05}"/>
                  </a:ext>
                </a:extLst>
              </p:cNvPr>
              <p:cNvSpPr/>
              <p:nvPr/>
            </p:nvSpPr>
            <p:spPr>
              <a:xfrm>
                <a:off x="10731862" y="4371557"/>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97" name="Rectangle 96">
                <a:extLst>
                  <a:ext uri="{FF2B5EF4-FFF2-40B4-BE49-F238E27FC236}">
                    <a16:creationId xmlns:a16="http://schemas.microsoft.com/office/drawing/2014/main" id="{BB302E83-599F-0C5B-C156-693B07CA02EA}"/>
                  </a:ext>
                </a:extLst>
              </p:cNvPr>
              <p:cNvSpPr/>
              <p:nvPr/>
            </p:nvSpPr>
            <p:spPr>
              <a:xfrm>
                <a:off x="10199970" y="4317975"/>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orbel" panose="020B0503020204020204"/>
                  <a:ea typeface="+mn-ea"/>
                  <a:cs typeface="+mn-cs"/>
                </a:endParaRPr>
              </a:p>
            </p:txBody>
          </p:sp>
          <p:sp>
            <p:nvSpPr>
              <p:cNvPr id="98" name="Oval 97">
                <a:extLst>
                  <a:ext uri="{FF2B5EF4-FFF2-40B4-BE49-F238E27FC236}">
                    <a16:creationId xmlns:a16="http://schemas.microsoft.com/office/drawing/2014/main" id="{8981E3AC-35F5-20CC-91A8-0E1CA5F7C409}"/>
                  </a:ext>
                </a:extLst>
              </p:cNvPr>
              <p:cNvSpPr/>
              <p:nvPr/>
            </p:nvSpPr>
            <p:spPr>
              <a:xfrm>
                <a:off x="10301173" y="4375350"/>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99" name="Rectangle 98">
                <a:extLst>
                  <a:ext uri="{FF2B5EF4-FFF2-40B4-BE49-F238E27FC236}">
                    <a16:creationId xmlns:a16="http://schemas.microsoft.com/office/drawing/2014/main" id="{0BD28773-9919-3773-6A7B-7FF6B569AEF7}"/>
                  </a:ext>
                </a:extLst>
              </p:cNvPr>
              <p:cNvSpPr/>
              <p:nvPr/>
            </p:nvSpPr>
            <p:spPr>
              <a:xfrm>
                <a:off x="9759524" y="4317975"/>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00" name="Oval 99">
                <a:extLst>
                  <a:ext uri="{FF2B5EF4-FFF2-40B4-BE49-F238E27FC236}">
                    <a16:creationId xmlns:a16="http://schemas.microsoft.com/office/drawing/2014/main" id="{A2AD75A1-A640-ACEB-C82A-9B6177B46A5E}"/>
                  </a:ext>
                </a:extLst>
              </p:cNvPr>
              <p:cNvSpPr/>
              <p:nvPr/>
            </p:nvSpPr>
            <p:spPr>
              <a:xfrm>
                <a:off x="9860728" y="4375350"/>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01" name="Rectangle 100">
                <a:extLst>
                  <a:ext uri="{FF2B5EF4-FFF2-40B4-BE49-F238E27FC236}">
                    <a16:creationId xmlns:a16="http://schemas.microsoft.com/office/drawing/2014/main" id="{58F9ED37-B1EE-6147-6E7F-17DED8395668}"/>
                  </a:ext>
                </a:extLst>
              </p:cNvPr>
              <p:cNvSpPr/>
              <p:nvPr/>
            </p:nvSpPr>
            <p:spPr>
              <a:xfrm>
                <a:off x="11062221" y="4658432"/>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02" name="Oval 101">
                <a:extLst>
                  <a:ext uri="{FF2B5EF4-FFF2-40B4-BE49-F238E27FC236}">
                    <a16:creationId xmlns:a16="http://schemas.microsoft.com/office/drawing/2014/main" id="{51D4C9F2-4834-D543-53D9-08D685C30912}"/>
                  </a:ext>
                </a:extLst>
              </p:cNvPr>
              <p:cNvSpPr/>
              <p:nvPr/>
            </p:nvSpPr>
            <p:spPr>
              <a:xfrm>
                <a:off x="11163425" y="4715807"/>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03" name="Rectangle 102">
                <a:extLst>
                  <a:ext uri="{FF2B5EF4-FFF2-40B4-BE49-F238E27FC236}">
                    <a16:creationId xmlns:a16="http://schemas.microsoft.com/office/drawing/2014/main" id="{D65E4421-1EB0-AAF1-7B21-B316F03C3FAE}"/>
                  </a:ext>
                </a:extLst>
              </p:cNvPr>
              <p:cNvSpPr/>
              <p:nvPr/>
            </p:nvSpPr>
            <p:spPr>
              <a:xfrm>
                <a:off x="11491539" y="4662225"/>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04" name="Oval 103">
                <a:extLst>
                  <a:ext uri="{FF2B5EF4-FFF2-40B4-BE49-F238E27FC236}">
                    <a16:creationId xmlns:a16="http://schemas.microsoft.com/office/drawing/2014/main" id="{F456F7DB-8061-DAF5-64A0-AC8F244340D5}"/>
                  </a:ext>
                </a:extLst>
              </p:cNvPr>
              <p:cNvSpPr/>
              <p:nvPr/>
            </p:nvSpPr>
            <p:spPr>
              <a:xfrm>
                <a:off x="11592743" y="4719600"/>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05" name="Rectangle 104">
                <a:extLst>
                  <a:ext uri="{FF2B5EF4-FFF2-40B4-BE49-F238E27FC236}">
                    <a16:creationId xmlns:a16="http://schemas.microsoft.com/office/drawing/2014/main" id="{D394F36C-C6AF-854F-E101-4B1F830FE3B5}"/>
                  </a:ext>
                </a:extLst>
              </p:cNvPr>
              <p:cNvSpPr/>
              <p:nvPr/>
            </p:nvSpPr>
            <p:spPr>
              <a:xfrm>
                <a:off x="10630658" y="4658432"/>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06" name="Oval 105">
                <a:extLst>
                  <a:ext uri="{FF2B5EF4-FFF2-40B4-BE49-F238E27FC236}">
                    <a16:creationId xmlns:a16="http://schemas.microsoft.com/office/drawing/2014/main" id="{AACBEA69-717F-4B2B-16CA-9A2B27FB8285}"/>
                  </a:ext>
                </a:extLst>
              </p:cNvPr>
              <p:cNvSpPr/>
              <p:nvPr/>
            </p:nvSpPr>
            <p:spPr>
              <a:xfrm>
                <a:off x="10731862" y="4715807"/>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07" name="Rectangle 106">
                <a:extLst>
                  <a:ext uri="{FF2B5EF4-FFF2-40B4-BE49-F238E27FC236}">
                    <a16:creationId xmlns:a16="http://schemas.microsoft.com/office/drawing/2014/main" id="{FE9F30E3-90B6-37B5-96D2-557262EB6697}"/>
                  </a:ext>
                </a:extLst>
              </p:cNvPr>
              <p:cNvSpPr/>
              <p:nvPr/>
            </p:nvSpPr>
            <p:spPr>
              <a:xfrm>
                <a:off x="10199970" y="4662225"/>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08" name="Oval 107">
                <a:extLst>
                  <a:ext uri="{FF2B5EF4-FFF2-40B4-BE49-F238E27FC236}">
                    <a16:creationId xmlns:a16="http://schemas.microsoft.com/office/drawing/2014/main" id="{0211BA8D-DD3E-9BA2-D598-33B8D3E04F5F}"/>
                  </a:ext>
                </a:extLst>
              </p:cNvPr>
              <p:cNvSpPr/>
              <p:nvPr/>
            </p:nvSpPr>
            <p:spPr>
              <a:xfrm>
                <a:off x="10301173" y="4719600"/>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09" name="Rectangle 108">
                <a:extLst>
                  <a:ext uri="{FF2B5EF4-FFF2-40B4-BE49-F238E27FC236}">
                    <a16:creationId xmlns:a16="http://schemas.microsoft.com/office/drawing/2014/main" id="{84868084-6FCB-9704-AA96-3C3094D8FDA4}"/>
                  </a:ext>
                </a:extLst>
              </p:cNvPr>
              <p:cNvSpPr/>
              <p:nvPr/>
            </p:nvSpPr>
            <p:spPr>
              <a:xfrm>
                <a:off x="9759524" y="4662225"/>
                <a:ext cx="316833" cy="248054"/>
              </a:xfrm>
              <a:prstGeom prst="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10" name="Oval 109">
                <a:extLst>
                  <a:ext uri="{FF2B5EF4-FFF2-40B4-BE49-F238E27FC236}">
                    <a16:creationId xmlns:a16="http://schemas.microsoft.com/office/drawing/2014/main" id="{CE05F67C-609E-F343-2076-DC050563FADE}"/>
                  </a:ext>
                </a:extLst>
              </p:cNvPr>
              <p:cNvSpPr/>
              <p:nvPr/>
            </p:nvSpPr>
            <p:spPr>
              <a:xfrm>
                <a:off x="9860728" y="4719600"/>
                <a:ext cx="119215" cy="122295"/>
              </a:xfrm>
              <a:prstGeom prst="ellipse">
                <a:avLst/>
              </a:prstGeom>
              <a:solidFill>
                <a:srgbClr val="D64A3B"/>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grpSp>
      </p:grpSp>
      <p:cxnSp>
        <p:nvCxnSpPr>
          <p:cNvPr id="111" name="Straight Arrow Connector 110">
            <a:extLst>
              <a:ext uri="{FF2B5EF4-FFF2-40B4-BE49-F238E27FC236}">
                <a16:creationId xmlns:a16="http://schemas.microsoft.com/office/drawing/2014/main" id="{403ACA70-E978-9B61-C7DA-6FC18C06C146}"/>
              </a:ext>
            </a:extLst>
          </p:cNvPr>
          <p:cNvCxnSpPr>
            <a:cxnSpLocks/>
          </p:cNvCxnSpPr>
          <p:nvPr/>
        </p:nvCxnSpPr>
        <p:spPr>
          <a:xfrm flipH="1" flipV="1">
            <a:off x="8368672" y="3648111"/>
            <a:ext cx="71235" cy="1061643"/>
          </a:xfrm>
          <a:prstGeom prst="straightConnector1">
            <a:avLst/>
          </a:prstGeom>
          <a:noFill/>
          <a:ln w="9525" cap="rnd" cmpd="sng" algn="ctr">
            <a:solidFill>
              <a:srgbClr val="D64A3B"/>
            </a:solidFill>
            <a:prstDash val="solid"/>
            <a:tailEnd type="triangle"/>
          </a:ln>
          <a:effectLst/>
        </p:spPr>
      </p:cxnSp>
      <p:cxnSp>
        <p:nvCxnSpPr>
          <p:cNvPr id="112" name="Straight Arrow Connector 111">
            <a:extLst>
              <a:ext uri="{FF2B5EF4-FFF2-40B4-BE49-F238E27FC236}">
                <a16:creationId xmlns:a16="http://schemas.microsoft.com/office/drawing/2014/main" id="{A278A8C6-504A-AA42-8822-38A64FC20AFE}"/>
              </a:ext>
            </a:extLst>
          </p:cNvPr>
          <p:cNvCxnSpPr>
            <a:cxnSpLocks/>
          </p:cNvCxnSpPr>
          <p:nvPr/>
        </p:nvCxnSpPr>
        <p:spPr>
          <a:xfrm flipV="1">
            <a:off x="7086405" y="2634290"/>
            <a:ext cx="241813" cy="2075464"/>
          </a:xfrm>
          <a:prstGeom prst="straightConnector1">
            <a:avLst/>
          </a:prstGeom>
          <a:noFill/>
          <a:ln w="9525" cap="rnd" cmpd="sng" algn="ctr">
            <a:solidFill>
              <a:srgbClr val="D64A3B"/>
            </a:solidFill>
            <a:prstDash val="solid"/>
            <a:tailEnd type="triangle"/>
          </a:ln>
          <a:effectLst/>
        </p:spPr>
      </p:cxnSp>
      <p:sp>
        <p:nvSpPr>
          <p:cNvPr id="113" name="Oval 112">
            <a:extLst>
              <a:ext uri="{FF2B5EF4-FFF2-40B4-BE49-F238E27FC236}">
                <a16:creationId xmlns:a16="http://schemas.microsoft.com/office/drawing/2014/main" id="{33102621-C087-125F-D0D4-DF7A19DD6AB7}"/>
              </a:ext>
            </a:extLst>
          </p:cNvPr>
          <p:cNvSpPr/>
          <p:nvPr/>
        </p:nvSpPr>
        <p:spPr>
          <a:xfrm rot="5400000">
            <a:off x="7449984" y="3268973"/>
            <a:ext cx="422674" cy="1557172"/>
          </a:xfrm>
          <a:prstGeom prst="ellipse">
            <a:avLst/>
          </a:prstGeom>
          <a:solidFill>
            <a:sysClr val="window" lastClr="FFFFFF"/>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14" name="Rectangle 113">
            <a:extLst>
              <a:ext uri="{FF2B5EF4-FFF2-40B4-BE49-F238E27FC236}">
                <a16:creationId xmlns:a16="http://schemas.microsoft.com/office/drawing/2014/main" id="{1F08C4A3-3CB7-7640-1676-1B69041066B7}"/>
              </a:ext>
            </a:extLst>
          </p:cNvPr>
          <p:cNvSpPr/>
          <p:nvPr/>
        </p:nvSpPr>
        <p:spPr>
          <a:xfrm rot="5400000">
            <a:off x="7564239" y="3672550"/>
            <a:ext cx="205970" cy="1710627"/>
          </a:xfrm>
          <a:prstGeom prst="rect">
            <a:avLst/>
          </a:prstGeom>
          <a:solidFill>
            <a:srgbClr val="CDD0D1"/>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cxnSp>
        <p:nvCxnSpPr>
          <p:cNvPr id="115" name="Straight Arrow Connector 114">
            <a:extLst>
              <a:ext uri="{FF2B5EF4-FFF2-40B4-BE49-F238E27FC236}">
                <a16:creationId xmlns:a16="http://schemas.microsoft.com/office/drawing/2014/main" id="{6D7A2C2A-49BD-C18A-417E-59F7562885BB}"/>
              </a:ext>
            </a:extLst>
          </p:cNvPr>
          <p:cNvCxnSpPr>
            <a:cxnSpLocks/>
          </p:cNvCxnSpPr>
          <p:nvPr/>
        </p:nvCxnSpPr>
        <p:spPr>
          <a:xfrm flipH="1" flipV="1">
            <a:off x="6512481" y="2573117"/>
            <a:ext cx="754863" cy="39688"/>
          </a:xfrm>
          <a:prstGeom prst="straightConnector1">
            <a:avLst/>
          </a:prstGeom>
          <a:noFill/>
          <a:ln w="9525" cap="rnd" cmpd="sng" algn="ctr">
            <a:solidFill>
              <a:srgbClr val="D64A3B"/>
            </a:solidFill>
            <a:prstDash val="solid"/>
            <a:tailEnd type="triangle"/>
          </a:ln>
          <a:effectLst/>
        </p:spPr>
      </p:cxnSp>
      <p:cxnSp>
        <p:nvCxnSpPr>
          <p:cNvPr id="116" name="Straight Arrow Connector 115">
            <a:extLst>
              <a:ext uri="{FF2B5EF4-FFF2-40B4-BE49-F238E27FC236}">
                <a16:creationId xmlns:a16="http://schemas.microsoft.com/office/drawing/2014/main" id="{ED4D7FBA-BAA5-6532-FA77-2531987834AC}"/>
              </a:ext>
            </a:extLst>
          </p:cNvPr>
          <p:cNvCxnSpPr>
            <a:cxnSpLocks/>
            <a:stCxn id="34" idx="2"/>
          </p:cNvCxnSpPr>
          <p:nvPr/>
        </p:nvCxnSpPr>
        <p:spPr>
          <a:xfrm flipH="1">
            <a:off x="6523377" y="2967031"/>
            <a:ext cx="2063325" cy="609526"/>
          </a:xfrm>
          <a:prstGeom prst="straightConnector1">
            <a:avLst/>
          </a:prstGeom>
          <a:noFill/>
          <a:ln w="9525" cap="rnd" cmpd="sng" algn="ctr">
            <a:solidFill>
              <a:srgbClr val="80C34F"/>
            </a:solidFill>
            <a:prstDash val="solid"/>
            <a:tailEnd type="triangle"/>
          </a:ln>
          <a:effectLst/>
        </p:spPr>
      </p:cxnSp>
      <p:sp>
        <p:nvSpPr>
          <p:cNvPr id="117" name="TextBox 116">
            <a:extLst>
              <a:ext uri="{FF2B5EF4-FFF2-40B4-BE49-F238E27FC236}">
                <a16:creationId xmlns:a16="http://schemas.microsoft.com/office/drawing/2014/main" id="{488EE235-FA39-47FB-BA10-0BDAE83223F0}"/>
              </a:ext>
            </a:extLst>
          </p:cNvPr>
          <p:cNvSpPr txBox="1"/>
          <p:nvPr/>
        </p:nvSpPr>
        <p:spPr>
          <a:xfrm>
            <a:off x="7860790" y="1330099"/>
            <a:ext cx="2397388" cy="369332"/>
          </a:xfrm>
          <a:prstGeom prst="rect">
            <a:avLst/>
          </a:prstGeom>
          <a:noFill/>
        </p:spPr>
        <p:txBody>
          <a:bodyPr wrap="none" rtlCol="0">
            <a:spAutoFit/>
          </a:bodyPr>
          <a:lstStyle/>
          <a:p>
            <a:pPr defTabSz="914400"/>
            <a:r>
              <a:rPr lang="en-US" dirty="0">
                <a:latin typeface="Corbel" panose="020B0503020204020204"/>
              </a:rPr>
              <a:t>Fiber Output Expander </a:t>
            </a:r>
          </a:p>
        </p:txBody>
      </p:sp>
      <p:cxnSp>
        <p:nvCxnSpPr>
          <p:cNvPr id="118" name="Straight Arrow Connector 117">
            <a:extLst>
              <a:ext uri="{FF2B5EF4-FFF2-40B4-BE49-F238E27FC236}">
                <a16:creationId xmlns:a16="http://schemas.microsoft.com/office/drawing/2014/main" id="{2ADBAC97-CC6F-B9B8-17C7-E0002521B81D}"/>
              </a:ext>
            </a:extLst>
          </p:cNvPr>
          <p:cNvCxnSpPr>
            <a:cxnSpLocks/>
          </p:cNvCxnSpPr>
          <p:nvPr/>
        </p:nvCxnSpPr>
        <p:spPr>
          <a:xfrm flipH="1">
            <a:off x="9119660" y="2990098"/>
            <a:ext cx="817876" cy="2447"/>
          </a:xfrm>
          <a:prstGeom prst="straightConnector1">
            <a:avLst/>
          </a:prstGeom>
          <a:noFill/>
          <a:ln w="9525" cap="rnd" cmpd="sng" algn="ctr">
            <a:solidFill>
              <a:srgbClr val="80C34F"/>
            </a:solidFill>
            <a:prstDash val="solid"/>
            <a:tailEnd type="triangle"/>
          </a:ln>
          <a:effectLst/>
        </p:spPr>
      </p:cxnSp>
      <p:cxnSp>
        <p:nvCxnSpPr>
          <p:cNvPr id="119" name="Straight Arrow Connector 118">
            <a:extLst>
              <a:ext uri="{FF2B5EF4-FFF2-40B4-BE49-F238E27FC236}">
                <a16:creationId xmlns:a16="http://schemas.microsoft.com/office/drawing/2014/main" id="{1185A547-7C7B-DC59-E634-1F4C218A75DF}"/>
              </a:ext>
            </a:extLst>
          </p:cNvPr>
          <p:cNvCxnSpPr>
            <a:cxnSpLocks/>
          </p:cNvCxnSpPr>
          <p:nvPr/>
        </p:nvCxnSpPr>
        <p:spPr>
          <a:xfrm flipH="1">
            <a:off x="8920460" y="1718622"/>
            <a:ext cx="66607" cy="611677"/>
          </a:xfrm>
          <a:prstGeom prst="straightConnector1">
            <a:avLst/>
          </a:prstGeom>
          <a:noFill/>
          <a:ln w="9525" cap="rnd" cmpd="sng" algn="ctr">
            <a:solidFill>
              <a:schemeClr val="tx1"/>
            </a:solidFill>
            <a:prstDash val="solid"/>
            <a:tailEnd type="triangle"/>
          </a:ln>
          <a:effectLst/>
        </p:spPr>
      </p:cxnSp>
      <p:cxnSp>
        <p:nvCxnSpPr>
          <p:cNvPr id="120" name="Straight Arrow Connector 119">
            <a:extLst>
              <a:ext uri="{FF2B5EF4-FFF2-40B4-BE49-F238E27FC236}">
                <a16:creationId xmlns:a16="http://schemas.microsoft.com/office/drawing/2014/main" id="{EEE7C812-7FE3-0F4B-E44A-87895277AA68}"/>
              </a:ext>
            </a:extLst>
          </p:cNvPr>
          <p:cNvCxnSpPr>
            <a:cxnSpLocks/>
          </p:cNvCxnSpPr>
          <p:nvPr/>
        </p:nvCxnSpPr>
        <p:spPr>
          <a:xfrm flipV="1">
            <a:off x="5418732" y="4534860"/>
            <a:ext cx="1143779" cy="537850"/>
          </a:xfrm>
          <a:prstGeom prst="straightConnector1">
            <a:avLst/>
          </a:prstGeom>
          <a:noFill/>
          <a:ln w="9525" cap="rnd" cmpd="sng" algn="ctr">
            <a:solidFill>
              <a:schemeClr val="tx1"/>
            </a:solidFill>
            <a:prstDash val="solid"/>
            <a:tailEnd type="triangle"/>
          </a:ln>
          <a:effectLst/>
        </p:spPr>
      </p:cxnSp>
      <p:cxnSp>
        <p:nvCxnSpPr>
          <p:cNvPr id="121" name="Straight Arrow Connector 120">
            <a:extLst>
              <a:ext uri="{FF2B5EF4-FFF2-40B4-BE49-F238E27FC236}">
                <a16:creationId xmlns:a16="http://schemas.microsoft.com/office/drawing/2014/main" id="{A60E35FD-2EF7-94FF-B07E-9731CBCE14D8}"/>
              </a:ext>
            </a:extLst>
          </p:cNvPr>
          <p:cNvCxnSpPr>
            <a:cxnSpLocks/>
          </p:cNvCxnSpPr>
          <p:nvPr/>
        </p:nvCxnSpPr>
        <p:spPr>
          <a:xfrm flipH="1" flipV="1">
            <a:off x="8543882" y="4096791"/>
            <a:ext cx="822251" cy="74639"/>
          </a:xfrm>
          <a:prstGeom prst="straightConnector1">
            <a:avLst/>
          </a:prstGeom>
          <a:noFill/>
          <a:ln w="9525" cap="rnd" cmpd="sng" algn="ctr">
            <a:solidFill>
              <a:schemeClr val="tx1"/>
            </a:solidFill>
            <a:prstDash val="solid"/>
            <a:tailEnd type="triangle"/>
          </a:ln>
          <a:effectLst/>
        </p:spPr>
      </p:cxnSp>
      <p:cxnSp>
        <p:nvCxnSpPr>
          <p:cNvPr id="122" name="Straight Arrow Connector 121">
            <a:extLst>
              <a:ext uri="{FF2B5EF4-FFF2-40B4-BE49-F238E27FC236}">
                <a16:creationId xmlns:a16="http://schemas.microsoft.com/office/drawing/2014/main" id="{1002C877-EE1F-1945-C0DE-ED0E0A4B5DAF}"/>
              </a:ext>
            </a:extLst>
          </p:cNvPr>
          <p:cNvCxnSpPr>
            <a:cxnSpLocks/>
          </p:cNvCxnSpPr>
          <p:nvPr/>
        </p:nvCxnSpPr>
        <p:spPr>
          <a:xfrm flipH="1" flipV="1">
            <a:off x="8765778" y="5812597"/>
            <a:ext cx="1254307" cy="307203"/>
          </a:xfrm>
          <a:prstGeom prst="straightConnector1">
            <a:avLst/>
          </a:prstGeom>
          <a:noFill/>
          <a:ln w="9525" cap="rnd" cmpd="sng" algn="ctr">
            <a:solidFill>
              <a:schemeClr val="tx1"/>
            </a:solidFill>
            <a:prstDash val="solid"/>
            <a:tailEnd type="triangle"/>
          </a:ln>
          <a:effectLst/>
        </p:spPr>
      </p:cxnSp>
      <p:sp>
        <p:nvSpPr>
          <p:cNvPr id="124" name="TextBox 123">
            <a:extLst>
              <a:ext uri="{FF2B5EF4-FFF2-40B4-BE49-F238E27FC236}">
                <a16:creationId xmlns:a16="http://schemas.microsoft.com/office/drawing/2014/main" id="{A6553322-265E-6397-A1D9-3D1EDBCDF26E}"/>
              </a:ext>
            </a:extLst>
          </p:cNvPr>
          <p:cNvSpPr txBox="1"/>
          <p:nvPr/>
        </p:nvSpPr>
        <p:spPr>
          <a:xfrm>
            <a:off x="1786715" y="4235556"/>
            <a:ext cx="14077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orbel" panose="020B0503020204020204"/>
                <a:ea typeface="+mn-ea"/>
                <a:cs typeface="+mn-cs"/>
              </a:rPr>
              <a:t>Optical Fiber</a:t>
            </a:r>
          </a:p>
        </p:txBody>
      </p:sp>
      <p:sp>
        <p:nvSpPr>
          <p:cNvPr id="131" name="TextBox 130">
            <a:extLst>
              <a:ext uri="{FF2B5EF4-FFF2-40B4-BE49-F238E27FC236}">
                <a16:creationId xmlns:a16="http://schemas.microsoft.com/office/drawing/2014/main" id="{44940D92-AF11-F875-B1EE-3362ED7EC156}"/>
              </a:ext>
            </a:extLst>
          </p:cNvPr>
          <p:cNvSpPr txBox="1"/>
          <p:nvPr/>
        </p:nvSpPr>
        <p:spPr>
          <a:xfrm>
            <a:off x="170192" y="2350984"/>
            <a:ext cx="135165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orbel" panose="020B0503020204020204"/>
                <a:ea typeface="+mn-ea"/>
                <a:cs typeface="+mn-cs"/>
              </a:rPr>
              <a:t>Quadrant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orbel" panose="020B0503020204020204"/>
                <a:ea typeface="+mn-ea"/>
                <a:cs typeface="+mn-cs"/>
              </a:rPr>
              <a:t>Photodiode </a:t>
            </a:r>
          </a:p>
        </p:txBody>
      </p:sp>
      <p:pic>
        <p:nvPicPr>
          <p:cNvPr id="3" name="Picture 2" descr="A person in a black shirt&#10;&#10;Description automatically generated">
            <a:extLst>
              <a:ext uri="{FF2B5EF4-FFF2-40B4-BE49-F238E27FC236}">
                <a16:creationId xmlns:a16="http://schemas.microsoft.com/office/drawing/2014/main" id="{52313309-175C-F113-8DCC-44DE97151128}"/>
              </a:ext>
            </a:extLst>
          </p:cNvPr>
          <p:cNvPicPr>
            <a:picLocks noChangeAspect="1"/>
          </p:cNvPicPr>
          <p:nvPr/>
        </p:nvPicPr>
        <p:blipFill>
          <a:blip r:embed="rId2">
            <a:extLst>
              <a:ext uri="{28A0092B-C50C-407E-A947-70E740481C1C}">
                <a14:useLocalDpi xmlns:a14="http://schemas.microsoft.com/office/drawing/2010/main" val="0"/>
              </a:ext>
            </a:extLst>
          </a:blip>
          <a:srcRect l="24598" t="38626" r="53608" b="36276"/>
          <a:stretch/>
        </p:blipFill>
        <p:spPr>
          <a:xfrm rot="5400000">
            <a:off x="10814211" y="100781"/>
            <a:ext cx="1478570" cy="1277008"/>
          </a:xfrm>
          <a:prstGeom prst="rect">
            <a:avLst/>
          </a:prstGeom>
        </p:spPr>
      </p:pic>
    </p:spTree>
    <p:extLst>
      <p:ext uri="{BB962C8B-B14F-4D97-AF65-F5344CB8AC3E}">
        <p14:creationId xmlns:p14="http://schemas.microsoft.com/office/powerpoint/2010/main" val="3165501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C0F1-758B-6206-03E3-2B248E9E1B00}"/>
              </a:ext>
            </a:extLst>
          </p:cNvPr>
          <p:cNvSpPr>
            <a:spLocks noGrp="1"/>
          </p:cNvSpPr>
          <p:nvPr>
            <p:ph type="title"/>
          </p:nvPr>
        </p:nvSpPr>
        <p:spPr/>
        <p:txBody>
          <a:bodyPr/>
          <a:lstStyle/>
          <a:p>
            <a:r>
              <a:rPr lang="en-US" dirty="0"/>
              <a:t>Lens selection </a:t>
            </a:r>
          </a:p>
        </p:txBody>
      </p:sp>
      <p:sp>
        <p:nvSpPr>
          <p:cNvPr id="3" name="Content Placeholder 2">
            <a:extLst>
              <a:ext uri="{FF2B5EF4-FFF2-40B4-BE49-F238E27FC236}">
                <a16:creationId xmlns:a16="http://schemas.microsoft.com/office/drawing/2014/main" id="{FDB15B44-BB5B-0257-1D25-45B82BC58F6B}"/>
              </a:ext>
            </a:extLst>
          </p:cNvPr>
          <p:cNvSpPr>
            <a:spLocks noGrp="1"/>
          </p:cNvSpPr>
          <p:nvPr>
            <p:ph idx="1"/>
          </p:nvPr>
        </p:nvSpPr>
        <p:spPr>
          <a:xfrm>
            <a:off x="1141413" y="1823818"/>
            <a:ext cx="9905999" cy="1478570"/>
          </a:xfrm>
        </p:spPr>
        <p:txBody>
          <a:bodyPr>
            <a:normAutofit/>
          </a:bodyPr>
          <a:lstStyle/>
          <a:p>
            <a:pPr marL="0" indent="0">
              <a:buNone/>
            </a:pPr>
            <a:r>
              <a:rPr lang="en-US" dirty="0"/>
              <a:t>Each lens was tested both physically and in </a:t>
            </a:r>
            <a:r>
              <a:rPr lang="en-US" dirty="0" err="1"/>
              <a:t>zemax</a:t>
            </a:r>
            <a:r>
              <a:rPr lang="en-US" dirty="0"/>
              <a:t>. And they have the Edmund Optics NIR II AR coating which provides 98%-99% transmission at 850nm and 1550nm wavelengths.</a:t>
            </a:r>
          </a:p>
          <a:p>
            <a:pPr marL="0" indent="0">
              <a:buNone/>
            </a:pPr>
            <a:endParaRPr lang="en-US" dirty="0"/>
          </a:p>
        </p:txBody>
      </p:sp>
      <p:sp>
        <p:nvSpPr>
          <p:cNvPr id="4" name="Content Placeholder 2">
            <a:extLst>
              <a:ext uri="{FF2B5EF4-FFF2-40B4-BE49-F238E27FC236}">
                <a16:creationId xmlns:a16="http://schemas.microsoft.com/office/drawing/2014/main" id="{30AB3452-310D-E198-955D-6E71BC2EBE3B}"/>
              </a:ext>
            </a:extLst>
          </p:cNvPr>
          <p:cNvSpPr txBox="1">
            <a:spLocks/>
          </p:cNvSpPr>
          <p:nvPr/>
        </p:nvSpPr>
        <p:spPr>
          <a:xfrm>
            <a:off x="1141413" y="3265328"/>
            <a:ext cx="9905999" cy="261521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dirty="0"/>
              <a:t>Collecting Lens: 1” diameter, f = 16mm</a:t>
            </a:r>
          </a:p>
          <a:p>
            <a:r>
              <a:rPr lang="en-US" dirty="0"/>
              <a:t>Diverging Lens: 30mm diameter, f = 30mm</a:t>
            </a:r>
          </a:p>
          <a:p>
            <a:r>
              <a:rPr lang="en-US" dirty="0"/>
              <a:t> Fiber Output Expander: 6mm diameter, f = -6mm</a:t>
            </a:r>
          </a:p>
          <a:p>
            <a:r>
              <a:rPr lang="en-US" dirty="0"/>
              <a:t> Array Collimator: 30mm diameter, f = 30mm</a:t>
            </a:r>
          </a:p>
          <a:p>
            <a:endParaRPr lang="en-US" dirty="0"/>
          </a:p>
        </p:txBody>
      </p:sp>
      <p:pic>
        <p:nvPicPr>
          <p:cNvPr id="5" name="Picture 4" descr="A person in a black shirt&#10;&#10;Description automatically generated">
            <a:extLst>
              <a:ext uri="{FF2B5EF4-FFF2-40B4-BE49-F238E27FC236}">
                <a16:creationId xmlns:a16="http://schemas.microsoft.com/office/drawing/2014/main" id="{3EB7C972-226B-8608-8C29-BBDB70591CFC}"/>
              </a:ext>
            </a:extLst>
          </p:cNvPr>
          <p:cNvPicPr>
            <a:picLocks noChangeAspect="1"/>
          </p:cNvPicPr>
          <p:nvPr/>
        </p:nvPicPr>
        <p:blipFill>
          <a:blip r:embed="rId2">
            <a:extLst>
              <a:ext uri="{28A0092B-C50C-407E-A947-70E740481C1C}">
                <a14:useLocalDpi xmlns:a14="http://schemas.microsoft.com/office/drawing/2010/main" val="0"/>
              </a:ext>
            </a:extLst>
          </a:blip>
          <a:srcRect l="24598" t="38626" r="53608" b="36276"/>
          <a:stretch/>
        </p:blipFill>
        <p:spPr>
          <a:xfrm rot="5400000">
            <a:off x="10814211" y="100781"/>
            <a:ext cx="1478570" cy="1277008"/>
          </a:xfrm>
          <a:prstGeom prst="rect">
            <a:avLst/>
          </a:prstGeom>
        </p:spPr>
      </p:pic>
    </p:spTree>
    <p:extLst>
      <p:ext uri="{BB962C8B-B14F-4D97-AF65-F5344CB8AC3E}">
        <p14:creationId xmlns:p14="http://schemas.microsoft.com/office/powerpoint/2010/main" val="40787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4A29A-5B6C-D89D-2619-3F25875ECA3F}"/>
              </a:ext>
            </a:extLst>
          </p:cNvPr>
          <p:cNvSpPr>
            <a:spLocks noGrp="1"/>
          </p:cNvSpPr>
          <p:nvPr>
            <p:ph type="title"/>
          </p:nvPr>
        </p:nvSpPr>
        <p:spPr>
          <a:xfrm>
            <a:off x="1454586" y="276968"/>
            <a:ext cx="4916977" cy="919942"/>
          </a:xfrm>
        </p:spPr>
        <p:txBody>
          <a:bodyPr>
            <a:normAutofit/>
          </a:bodyPr>
          <a:lstStyle/>
          <a:p>
            <a:r>
              <a:rPr lang="en-US" dirty="0"/>
              <a:t>PCB</a:t>
            </a:r>
          </a:p>
        </p:txBody>
      </p:sp>
      <p:pic>
        <p:nvPicPr>
          <p:cNvPr id="3" name="Picture 2" descr="A person in a white shirt&#10;&#10;Description automatically generated">
            <a:extLst>
              <a:ext uri="{FF2B5EF4-FFF2-40B4-BE49-F238E27FC236}">
                <a16:creationId xmlns:a16="http://schemas.microsoft.com/office/drawing/2014/main" id="{B6876140-61AB-7B2D-9EB4-79E6A8C2A5DF}"/>
              </a:ext>
            </a:extLst>
          </p:cNvPr>
          <p:cNvPicPr>
            <a:picLocks noChangeAspect="1"/>
          </p:cNvPicPr>
          <p:nvPr/>
        </p:nvPicPr>
        <p:blipFill>
          <a:blip r:embed="rId2">
            <a:extLst>
              <a:ext uri="{28A0092B-C50C-407E-A947-70E740481C1C}">
                <a14:useLocalDpi xmlns:a14="http://schemas.microsoft.com/office/drawing/2010/main" val="0"/>
              </a:ext>
            </a:extLst>
          </a:blip>
          <a:srcRect l="19331" t="31938" r="53700" b="37005"/>
          <a:stretch/>
        </p:blipFill>
        <p:spPr>
          <a:xfrm rot="5400000">
            <a:off x="10814211" y="98435"/>
            <a:ext cx="1478572" cy="1277009"/>
          </a:xfrm>
          <a:prstGeom prst="rect">
            <a:avLst/>
          </a:prstGeom>
        </p:spPr>
      </p:pic>
      <p:pic>
        <p:nvPicPr>
          <p:cNvPr id="4" name="Picture 3">
            <a:extLst>
              <a:ext uri="{FF2B5EF4-FFF2-40B4-BE49-F238E27FC236}">
                <a16:creationId xmlns:a16="http://schemas.microsoft.com/office/drawing/2014/main" id="{62E83313-1219-43A6-D2CF-82EDF4118B29}"/>
              </a:ext>
            </a:extLst>
          </p:cNvPr>
          <p:cNvPicPr>
            <a:picLocks noChangeAspect="1"/>
          </p:cNvPicPr>
          <p:nvPr/>
        </p:nvPicPr>
        <p:blipFill>
          <a:blip r:embed="rId3"/>
          <a:srcRect t="27356" r="1775" b="22069"/>
          <a:stretch/>
        </p:blipFill>
        <p:spPr>
          <a:xfrm>
            <a:off x="6292734" y="3338570"/>
            <a:ext cx="4236951" cy="2908738"/>
          </a:xfrm>
          <a:prstGeom prst="rect">
            <a:avLst/>
          </a:prstGeom>
        </p:spPr>
      </p:pic>
      <p:pic>
        <p:nvPicPr>
          <p:cNvPr id="5" name="Picture 4">
            <a:extLst>
              <a:ext uri="{FF2B5EF4-FFF2-40B4-BE49-F238E27FC236}">
                <a16:creationId xmlns:a16="http://schemas.microsoft.com/office/drawing/2014/main" id="{31799A34-1B23-1989-DD1E-507383BEA9E0}"/>
              </a:ext>
            </a:extLst>
          </p:cNvPr>
          <p:cNvPicPr>
            <a:picLocks noChangeAspect="1"/>
          </p:cNvPicPr>
          <p:nvPr/>
        </p:nvPicPr>
        <p:blipFill>
          <a:blip r:embed="rId4"/>
          <a:srcRect l="7524" t="24862" r="10101" b="31000"/>
          <a:stretch/>
        </p:blipFill>
        <p:spPr>
          <a:xfrm>
            <a:off x="6371563" y="87526"/>
            <a:ext cx="3765665" cy="2690282"/>
          </a:xfrm>
          <a:prstGeom prst="rect">
            <a:avLst/>
          </a:prstGeom>
        </p:spPr>
      </p:pic>
      <p:pic>
        <p:nvPicPr>
          <p:cNvPr id="6" name="Picture 5">
            <a:extLst>
              <a:ext uri="{FF2B5EF4-FFF2-40B4-BE49-F238E27FC236}">
                <a16:creationId xmlns:a16="http://schemas.microsoft.com/office/drawing/2014/main" id="{6E9809E8-39EE-A911-2150-4CE56CB9AF66}"/>
              </a:ext>
            </a:extLst>
          </p:cNvPr>
          <p:cNvPicPr>
            <a:picLocks noChangeAspect="1"/>
          </p:cNvPicPr>
          <p:nvPr/>
        </p:nvPicPr>
        <p:blipFill>
          <a:blip r:embed="rId5"/>
          <a:srcRect t="24926" r="4404" b="24039"/>
          <a:stretch/>
        </p:blipFill>
        <p:spPr>
          <a:xfrm>
            <a:off x="1226377" y="1669581"/>
            <a:ext cx="3901633" cy="2777216"/>
          </a:xfrm>
          <a:prstGeom prst="rect">
            <a:avLst/>
          </a:prstGeom>
        </p:spPr>
      </p:pic>
      <p:sp>
        <p:nvSpPr>
          <p:cNvPr id="7" name="TextBox 6">
            <a:extLst>
              <a:ext uri="{FF2B5EF4-FFF2-40B4-BE49-F238E27FC236}">
                <a16:creationId xmlns:a16="http://schemas.microsoft.com/office/drawing/2014/main" id="{BB57E126-9F6F-38D6-550E-66FD51C62F2E}"/>
              </a:ext>
            </a:extLst>
          </p:cNvPr>
          <p:cNvSpPr txBox="1"/>
          <p:nvPr/>
        </p:nvSpPr>
        <p:spPr>
          <a:xfrm>
            <a:off x="7647442" y="6247308"/>
            <a:ext cx="1527534" cy="369332"/>
          </a:xfrm>
          <a:prstGeom prst="rect">
            <a:avLst/>
          </a:prstGeom>
          <a:noFill/>
        </p:spPr>
        <p:txBody>
          <a:bodyPr wrap="none" rtlCol="0">
            <a:spAutoFit/>
          </a:bodyPr>
          <a:lstStyle/>
          <a:p>
            <a:r>
              <a:rPr lang="en-US" dirty="0"/>
              <a:t>LED array PCB</a:t>
            </a:r>
          </a:p>
        </p:txBody>
      </p:sp>
      <p:sp>
        <p:nvSpPr>
          <p:cNvPr id="9" name="TextBox 8">
            <a:extLst>
              <a:ext uri="{FF2B5EF4-FFF2-40B4-BE49-F238E27FC236}">
                <a16:creationId xmlns:a16="http://schemas.microsoft.com/office/drawing/2014/main" id="{026A75B2-1DA1-82FA-6FDA-D1BBA263A7D9}"/>
              </a:ext>
            </a:extLst>
          </p:cNvPr>
          <p:cNvSpPr txBox="1"/>
          <p:nvPr/>
        </p:nvSpPr>
        <p:spPr>
          <a:xfrm>
            <a:off x="7873242" y="2873523"/>
            <a:ext cx="1075936" cy="369332"/>
          </a:xfrm>
          <a:prstGeom prst="rect">
            <a:avLst/>
          </a:prstGeom>
          <a:noFill/>
        </p:spPr>
        <p:txBody>
          <a:bodyPr wrap="none" rtlCol="0">
            <a:spAutoFit/>
          </a:bodyPr>
          <a:lstStyle/>
          <a:p>
            <a:r>
              <a:rPr lang="en-US" dirty="0"/>
              <a:t>MCU PCB</a:t>
            </a:r>
          </a:p>
        </p:txBody>
      </p:sp>
      <p:sp>
        <p:nvSpPr>
          <p:cNvPr id="10" name="TextBox 9">
            <a:extLst>
              <a:ext uri="{FF2B5EF4-FFF2-40B4-BE49-F238E27FC236}">
                <a16:creationId xmlns:a16="http://schemas.microsoft.com/office/drawing/2014/main" id="{2372F04A-A951-22B8-2A16-CDC0AF7FACFC}"/>
              </a:ext>
            </a:extLst>
          </p:cNvPr>
          <p:cNvSpPr txBox="1"/>
          <p:nvPr/>
        </p:nvSpPr>
        <p:spPr>
          <a:xfrm>
            <a:off x="2526412" y="4446797"/>
            <a:ext cx="1386662" cy="369332"/>
          </a:xfrm>
          <a:prstGeom prst="rect">
            <a:avLst/>
          </a:prstGeom>
          <a:noFill/>
        </p:spPr>
        <p:txBody>
          <a:bodyPr wrap="none" rtlCol="0">
            <a:spAutoFit/>
          </a:bodyPr>
          <a:lstStyle/>
          <a:p>
            <a:r>
              <a:rPr lang="en-US" dirty="0"/>
              <a:t>Receiver PCB</a:t>
            </a:r>
          </a:p>
        </p:txBody>
      </p:sp>
    </p:spTree>
    <p:extLst>
      <p:ext uri="{BB962C8B-B14F-4D97-AF65-F5344CB8AC3E}">
        <p14:creationId xmlns:p14="http://schemas.microsoft.com/office/powerpoint/2010/main" val="254875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suit and tie&#10;&#10;Description automatically generated">
            <a:extLst>
              <a:ext uri="{FF2B5EF4-FFF2-40B4-BE49-F238E27FC236}">
                <a16:creationId xmlns:a16="http://schemas.microsoft.com/office/drawing/2014/main" id="{C9089B6C-A52A-EA99-4D02-652EB39EB930}"/>
              </a:ext>
            </a:extLst>
          </p:cNvPr>
          <p:cNvPicPr>
            <a:picLocks noChangeAspect="1"/>
          </p:cNvPicPr>
          <p:nvPr/>
        </p:nvPicPr>
        <p:blipFill>
          <a:blip r:embed="rId2">
            <a:extLst>
              <a:ext uri="{28A0092B-C50C-407E-A947-70E740481C1C}">
                <a14:useLocalDpi xmlns:a14="http://schemas.microsoft.com/office/drawing/2010/main" val="0"/>
              </a:ext>
            </a:extLst>
          </a:blip>
          <a:srcRect l="21784" t="5531" r="23206" b="41314"/>
          <a:stretch/>
        </p:blipFill>
        <p:spPr>
          <a:xfrm>
            <a:off x="11044363" y="0"/>
            <a:ext cx="1147637" cy="1478569"/>
          </a:xfrm>
          <a:prstGeom prst="rect">
            <a:avLst/>
          </a:prstGeom>
        </p:spPr>
      </p:pic>
      <p:sp>
        <p:nvSpPr>
          <p:cNvPr id="6" name="Title 1">
            <a:extLst>
              <a:ext uri="{FF2B5EF4-FFF2-40B4-BE49-F238E27FC236}">
                <a16:creationId xmlns:a16="http://schemas.microsoft.com/office/drawing/2014/main" id="{ED3B6948-339B-A63E-6DC2-644297E083DA}"/>
              </a:ext>
            </a:extLst>
          </p:cNvPr>
          <p:cNvSpPr txBox="1">
            <a:spLocks/>
          </p:cNvSpPr>
          <p:nvPr/>
        </p:nvSpPr>
        <p:spPr>
          <a:xfrm>
            <a:off x="2286446" y="2689715"/>
            <a:ext cx="9905998" cy="14785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a:t>Software selection and design</a:t>
            </a:r>
            <a:endParaRPr lang="en-US" dirty="0"/>
          </a:p>
        </p:txBody>
      </p:sp>
    </p:spTree>
    <p:extLst>
      <p:ext uri="{BB962C8B-B14F-4D97-AF65-F5344CB8AC3E}">
        <p14:creationId xmlns:p14="http://schemas.microsoft.com/office/powerpoint/2010/main" val="2259687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D8AD0-91E1-9645-AB14-07F46EE20FD1}"/>
              </a:ext>
            </a:extLst>
          </p:cNvPr>
          <p:cNvSpPr>
            <a:spLocks noGrp="1"/>
          </p:cNvSpPr>
          <p:nvPr>
            <p:ph type="title"/>
          </p:nvPr>
        </p:nvSpPr>
        <p:spPr>
          <a:xfrm>
            <a:off x="1283303" y="-122462"/>
            <a:ext cx="9905998" cy="1478570"/>
          </a:xfrm>
        </p:spPr>
        <p:txBody>
          <a:bodyPr/>
          <a:lstStyle/>
          <a:p>
            <a:r>
              <a:rPr lang="en-US" dirty="0"/>
              <a:t>Meet the Team</a:t>
            </a:r>
          </a:p>
        </p:txBody>
      </p:sp>
      <p:sp>
        <p:nvSpPr>
          <p:cNvPr id="4" name="TextBox 3">
            <a:extLst>
              <a:ext uri="{FF2B5EF4-FFF2-40B4-BE49-F238E27FC236}">
                <a16:creationId xmlns:a16="http://schemas.microsoft.com/office/drawing/2014/main" id="{9FCF46B0-C6FF-6BAC-8FCD-7C4C93271BCE}"/>
              </a:ext>
            </a:extLst>
          </p:cNvPr>
          <p:cNvSpPr txBox="1"/>
          <p:nvPr/>
        </p:nvSpPr>
        <p:spPr>
          <a:xfrm>
            <a:off x="1397665" y="5620378"/>
            <a:ext cx="1828801" cy="923330"/>
          </a:xfrm>
          <a:prstGeom prst="rect">
            <a:avLst/>
          </a:prstGeom>
          <a:noFill/>
        </p:spPr>
        <p:txBody>
          <a:bodyPr wrap="square" rtlCol="0">
            <a:spAutoFit/>
          </a:bodyPr>
          <a:lstStyle/>
          <a:p>
            <a:pPr algn="ctr"/>
            <a:r>
              <a:rPr lang="en-US" b="1" dirty="0"/>
              <a:t>Seth Johnson</a:t>
            </a:r>
          </a:p>
          <a:p>
            <a:pPr algn="ctr"/>
            <a:r>
              <a:rPr lang="en-US" dirty="0"/>
              <a:t>Photonic Science</a:t>
            </a:r>
          </a:p>
          <a:p>
            <a:pPr algn="ctr"/>
            <a:r>
              <a:rPr lang="en-US" dirty="0"/>
              <a:t>&amp; Engineering </a:t>
            </a:r>
          </a:p>
        </p:txBody>
      </p:sp>
      <p:sp>
        <p:nvSpPr>
          <p:cNvPr id="5" name="TextBox 4">
            <a:extLst>
              <a:ext uri="{FF2B5EF4-FFF2-40B4-BE49-F238E27FC236}">
                <a16:creationId xmlns:a16="http://schemas.microsoft.com/office/drawing/2014/main" id="{63BB0017-D3DB-93E9-65C4-B2CAFEFB7FBF}"/>
              </a:ext>
            </a:extLst>
          </p:cNvPr>
          <p:cNvSpPr txBox="1"/>
          <p:nvPr/>
        </p:nvSpPr>
        <p:spPr>
          <a:xfrm>
            <a:off x="8002621" y="5768861"/>
            <a:ext cx="2129109" cy="646331"/>
          </a:xfrm>
          <a:prstGeom prst="rect">
            <a:avLst/>
          </a:prstGeom>
          <a:noFill/>
        </p:spPr>
        <p:txBody>
          <a:bodyPr wrap="none" rtlCol="0">
            <a:spAutoFit/>
          </a:bodyPr>
          <a:lstStyle/>
          <a:p>
            <a:pPr algn="ctr"/>
            <a:r>
              <a:rPr lang="en-US" b="1" dirty="0"/>
              <a:t>Raymond Loudis</a:t>
            </a:r>
          </a:p>
          <a:p>
            <a:pPr algn="ctr"/>
            <a:r>
              <a:rPr lang="en-US" dirty="0"/>
              <a:t>Electrical Engineering</a:t>
            </a:r>
          </a:p>
        </p:txBody>
      </p:sp>
      <p:sp>
        <p:nvSpPr>
          <p:cNvPr id="6" name="TextBox 5">
            <a:extLst>
              <a:ext uri="{FF2B5EF4-FFF2-40B4-BE49-F238E27FC236}">
                <a16:creationId xmlns:a16="http://schemas.microsoft.com/office/drawing/2014/main" id="{26E9D4CA-E7C2-2507-8957-B314B0EFE40E}"/>
              </a:ext>
            </a:extLst>
          </p:cNvPr>
          <p:cNvSpPr txBox="1"/>
          <p:nvPr/>
        </p:nvSpPr>
        <p:spPr>
          <a:xfrm>
            <a:off x="4392697" y="5768861"/>
            <a:ext cx="2207656" cy="646331"/>
          </a:xfrm>
          <a:prstGeom prst="rect">
            <a:avLst/>
          </a:prstGeom>
          <a:noFill/>
        </p:spPr>
        <p:txBody>
          <a:bodyPr wrap="none" rtlCol="0">
            <a:spAutoFit/>
          </a:bodyPr>
          <a:lstStyle/>
          <a:p>
            <a:pPr algn="ctr"/>
            <a:r>
              <a:rPr lang="en-US" b="1" dirty="0"/>
              <a:t>Blake Baez</a:t>
            </a:r>
          </a:p>
          <a:p>
            <a:pPr algn="ctr"/>
            <a:r>
              <a:rPr lang="en-US" dirty="0"/>
              <a:t>Computer Engineering</a:t>
            </a:r>
          </a:p>
        </p:txBody>
      </p:sp>
      <p:pic>
        <p:nvPicPr>
          <p:cNvPr id="7" name="Picture 6" descr="A person in a black shirt&#10;&#10;Description automatically generated">
            <a:extLst>
              <a:ext uri="{FF2B5EF4-FFF2-40B4-BE49-F238E27FC236}">
                <a16:creationId xmlns:a16="http://schemas.microsoft.com/office/drawing/2014/main" id="{15E662A6-AEB3-09CC-AC6E-46C8F76E60C8}"/>
              </a:ext>
            </a:extLst>
          </p:cNvPr>
          <p:cNvPicPr>
            <a:picLocks noChangeAspect="1"/>
          </p:cNvPicPr>
          <p:nvPr/>
        </p:nvPicPr>
        <p:blipFill>
          <a:blip r:embed="rId2">
            <a:extLst>
              <a:ext uri="{28A0092B-C50C-407E-A947-70E740481C1C}">
                <a14:useLocalDpi xmlns:a14="http://schemas.microsoft.com/office/drawing/2010/main" val="0"/>
              </a:ext>
            </a:extLst>
          </a:blip>
          <a:srcRect l="24598" t="23844" r="10215" b="18185"/>
          <a:stretch/>
        </p:blipFill>
        <p:spPr>
          <a:xfrm rot="5400000">
            <a:off x="266243" y="1824275"/>
            <a:ext cx="4422601" cy="2949689"/>
          </a:xfrm>
          <a:prstGeom prst="rect">
            <a:avLst/>
          </a:prstGeom>
        </p:spPr>
      </p:pic>
      <p:pic>
        <p:nvPicPr>
          <p:cNvPr id="9" name="Picture 8" descr="A person in a white shirt&#10;&#10;Description automatically generated">
            <a:extLst>
              <a:ext uri="{FF2B5EF4-FFF2-40B4-BE49-F238E27FC236}">
                <a16:creationId xmlns:a16="http://schemas.microsoft.com/office/drawing/2014/main" id="{1C8911CD-D4CD-7C68-BDBC-BC03EC60BAF2}"/>
              </a:ext>
            </a:extLst>
          </p:cNvPr>
          <p:cNvPicPr>
            <a:picLocks noChangeAspect="1"/>
          </p:cNvPicPr>
          <p:nvPr/>
        </p:nvPicPr>
        <p:blipFill>
          <a:blip r:embed="rId3">
            <a:extLst>
              <a:ext uri="{28A0092B-C50C-407E-A947-70E740481C1C}">
                <a14:useLocalDpi xmlns:a14="http://schemas.microsoft.com/office/drawing/2010/main" val="0"/>
              </a:ext>
            </a:extLst>
          </a:blip>
          <a:srcRect l="19331" t="7292" b="12739"/>
          <a:stretch/>
        </p:blipFill>
        <p:spPr>
          <a:xfrm rot="5400000">
            <a:off x="6950560" y="1665027"/>
            <a:ext cx="4422601" cy="3288156"/>
          </a:xfrm>
          <a:prstGeom prst="rect">
            <a:avLst/>
          </a:prstGeom>
        </p:spPr>
      </p:pic>
      <p:pic>
        <p:nvPicPr>
          <p:cNvPr id="17" name="Picture 16" descr="A person in a suit and tie&#10;&#10;Description automatically generated">
            <a:extLst>
              <a:ext uri="{FF2B5EF4-FFF2-40B4-BE49-F238E27FC236}">
                <a16:creationId xmlns:a16="http://schemas.microsoft.com/office/drawing/2014/main" id="{9CC7BC3A-F96C-36C6-09A2-9523B0B4F0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4290" y="1087819"/>
            <a:ext cx="3324439" cy="4432585"/>
          </a:xfrm>
          <a:prstGeom prst="rect">
            <a:avLst/>
          </a:prstGeom>
        </p:spPr>
      </p:pic>
      <p:pic>
        <p:nvPicPr>
          <p:cNvPr id="3" name="Picture 2" descr="A person in a white shirt&#10;&#10;Description automatically generated">
            <a:extLst>
              <a:ext uri="{FF2B5EF4-FFF2-40B4-BE49-F238E27FC236}">
                <a16:creationId xmlns:a16="http://schemas.microsoft.com/office/drawing/2014/main" id="{C16CF8EB-BB55-6AE2-18B3-150004700CDD}"/>
              </a:ext>
            </a:extLst>
          </p:cNvPr>
          <p:cNvPicPr>
            <a:picLocks noChangeAspect="1"/>
          </p:cNvPicPr>
          <p:nvPr/>
        </p:nvPicPr>
        <p:blipFill>
          <a:blip r:embed="rId3">
            <a:extLst>
              <a:ext uri="{28A0092B-C50C-407E-A947-70E740481C1C}">
                <a14:useLocalDpi xmlns:a14="http://schemas.microsoft.com/office/drawing/2010/main" val="0"/>
              </a:ext>
            </a:extLst>
          </a:blip>
          <a:srcRect l="19331" t="31938" r="53700" b="37005"/>
          <a:stretch/>
        </p:blipFill>
        <p:spPr>
          <a:xfrm rot="5400000">
            <a:off x="10814209" y="100783"/>
            <a:ext cx="1478572" cy="1277009"/>
          </a:xfrm>
          <a:prstGeom prst="rect">
            <a:avLst/>
          </a:prstGeom>
        </p:spPr>
      </p:pic>
    </p:spTree>
    <p:extLst>
      <p:ext uri="{BB962C8B-B14F-4D97-AF65-F5344CB8AC3E}">
        <p14:creationId xmlns:p14="http://schemas.microsoft.com/office/powerpoint/2010/main" val="374157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E16BC-2F32-AD47-48A0-F91A6E6D4ECC}"/>
              </a:ext>
            </a:extLst>
          </p:cNvPr>
          <p:cNvSpPr>
            <a:spLocks noGrp="1"/>
          </p:cNvSpPr>
          <p:nvPr>
            <p:ph type="title"/>
          </p:nvPr>
        </p:nvSpPr>
        <p:spPr>
          <a:xfrm>
            <a:off x="128827" y="2482944"/>
            <a:ext cx="4459286" cy="1478570"/>
          </a:xfrm>
        </p:spPr>
        <p:txBody>
          <a:bodyPr>
            <a:normAutofit/>
          </a:bodyPr>
          <a:lstStyle/>
          <a:p>
            <a:r>
              <a:rPr lang="en-US" sz="3200"/>
              <a:t>Software Diagram</a:t>
            </a:r>
          </a:p>
        </p:txBody>
      </p:sp>
      <p:pic>
        <p:nvPicPr>
          <p:cNvPr id="4" name="Picture 2" descr="A diagram of a computer&#10;&#10;Description automatically generated">
            <a:extLst>
              <a:ext uri="{FF2B5EF4-FFF2-40B4-BE49-F238E27FC236}">
                <a16:creationId xmlns:a16="http://schemas.microsoft.com/office/drawing/2014/main" id="{A3FCABCA-60FA-C28D-1B26-76686685E5F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388718" y="187197"/>
            <a:ext cx="6509890" cy="6478939"/>
          </a:xfrm>
          <a:prstGeom prst="round2DiagRect">
            <a:avLst>
              <a:gd name="adj1" fmla="val 5608"/>
              <a:gd name="adj2" fmla="val 0"/>
            </a:avLst>
          </a:pr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A3A2E63D-A160-EB40-0859-F19535C86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0666" y="3794040"/>
            <a:ext cx="234315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in a suit and tie&#10;&#10;Description automatically generated">
            <a:extLst>
              <a:ext uri="{FF2B5EF4-FFF2-40B4-BE49-F238E27FC236}">
                <a16:creationId xmlns:a16="http://schemas.microsoft.com/office/drawing/2014/main" id="{1CDB7411-242F-5550-EF4D-40894F02B80F}"/>
              </a:ext>
            </a:extLst>
          </p:cNvPr>
          <p:cNvPicPr>
            <a:picLocks noChangeAspect="1"/>
          </p:cNvPicPr>
          <p:nvPr/>
        </p:nvPicPr>
        <p:blipFill>
          <a:blip r:embed="rId4">
            <a:extLst>
              <a:ext uri="{28A0092B-C50C-407E-A947-70E740481C1C}">
                <a14:useLocalDpi xmlns:a14="http://schemas.microsoft.com/office/drawing/2010/main" val="0"/>
              </a:ext>
            </a:extLst>
          </a:blip>
          <a:srcRect l="21784" t="5531" r="23206" b="41314"/>
          <a:stretch/>
        </p:blipFill>
        <p:spPr>
          <a:xfrm>
            <a:off x="11044363" y="0"/>
            <a:ext cx="1147637" cy="1478569"/>
          </a:xfrm>
          <a:prstGeom prst="rect">
            <a:avLst/>
          </a:prstGeom>
        </p:spPr>
      </p:pic>
    </p:spTree>
    <p:extLst>
      <p:ext uri="{BB962C8B-B14F-4D97-AF65-F5344CB8AC3E}">
        <p14:creationId xmlns:p14="http://schemas.microsoft.com/office/powerpoint/2010/main" val="726362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AD918-CA41-2204-6555-AE17D96B764E}"/>
              </a:ext>
            </a:extLst>
          </p:cNvPr>
          <p:cNvSpPr>
            <a:spLocks noGrp="1"/>
          </p:cNvSpPr>
          <p:nvPr>
            <p:ph type="title"/>
          </p:nvPr>
        </p:nvSpPr>
        <p:spPr/>
        <p:txBody>
          <a:bodyPr/>
          <a:lstStyle/>
          <a:p>
            <a:r>
              <a:rPr lang="en-US" dirty="0"/>
              <a:t>Programming Language</a:t>
            </a:r>
          </a:p>
        </p:txBody>
      </p:sp>
      <p:graphicFrame>
        <p:nvGraphicFramePr>
          <p:cNvPr id="5" name="Content Placeholder 4">
            <a:extLst>
              <a:ext uri="{FF2B5EF4-FFF2-40B4-BE49-F238E27FC236}">
                <a16:creationId xmlns:a16="http://schemas.microsoft.com/office/drawing/2014/main" id="{FA1F7CF4-6648-82FF-3A34-8DCB3EB8CBC0}"/>
              </a:ext>
            </a:extLst>
          </p:cNvPr>
          <p:cNvGraphicFramePr>
            <a:graphicFrameLocks noGrp="1"/>
          </p:cNvGraphicFramePr>
          <p:nvPr>
            <p:ph idx="1"/>
          </p:nvPr>
        </p:nvGraphicFramePr>
        <p:xfrm>
          <a:off x="799761" y="1808054"/>
          <a:ext cx="10818420" cy="3484880"/>
        </p:xfrm>
        <a:graphic>
          <a:graphicData uri="http://schemas.openxmlformats.org/drawingml/2006/table">
            <a:tbl>
              <a:tblPr firstRow="1" bandRow="1">
                <a:tableStyleId>{5C22544A-7EE6-4342-B048-85BDC9FD1C3A}</a:tableStyleId>
              </a:tblPr>
              <a:tblGrid>
                <a:gridCol w="2163684">
                  <a:extLst>
                    <a:ext uri="{9D8B030D-6E8A-4147-A177-3AD203B41FA5}">
                      <a16:colId xmlns:a16="http://schemas.microsoft.com/office/drawing/2014/main" val="212962646"/>
                    </a:ext>
                  </a:extLst>
                </a:gridCol>
                <a:gridCol w="2163684">
                  <a:extLst>
                    <a:ext uri="{9D8B030D-6E8A-4147-A177-3AD203B41FA5}">
                      <a16:colId xmlns:a16="http://schemas.microsoft.com/office/drawing/2014/main" val="1448852744"/>
                    </a:ext>
                  </a:extLst>
                </a:gridCol>
                <a:gridCol w="2163684">
                  <a:extLst>
                    <a:ext uri="{9D8B030D-6E8A-4147-A177-3AD203B41FA5}">
                      <a16:colId xmlns:a16="http://schemas.microsoft.com/office/drawing/2014/main" val="3621012191"/>
                    </a:ext>
                  </a:extLst>
                </a:gridCol>
                <a:gridCol w="2163684">
                  <a:extLst>
                    <a:ext uri="{9D8B030D-6E8A-4147-A177-3AD203B41FA5}">
                      <a16:colId xmlns:a16="http://schemas.microsoft.com/office/drawing/2014/main" val="896599150"/>
                    </a:ext>
                  </a:extLst>
                </a:gridCol>
                <a:gridCol w="2163684">
                  <a:extLst>
                    <a:ext uri="{9D8B030D-6E8A-4147-A177-3AD203B41FA5}">
                      <a16:colId xmlns:a16="http://schemas.microsoft.com/office/drawing/2014/main" val="1621357335"/>
                    </a:ext>
                  </a:extLst>
                </a:gridCol>
              </a:tblGrid>
              <a:tr h="370840">
                <a:tc>
                  <a:txBody>
                    <a:bodyPr/>
                    <a:lstStyle/>
                    <a:p>
                      <a:pPr algn="ctr"/>
                      <a:endParaRPr lang="en-US"/>
                    </a:p>
                  </a:txBody>
                  <a:tcPr/>
                </a:tc>
                <a:tc>
                  <a:txBody>
                    <a:bodyPr/>
                    <a:lstStyle/>
                    <a:p>
                      <a:pPr algn="ctr"/>
                      <a:r>
                        <a:rPr lang="en-US" dirty="0">
                          <a:solidFill>
                            <a:schemeClr val="bg1"/>
                          </a:solidFill>
                        </a:rPr>
                        <a:t>C</a:t>
                      </a:r>
                    </a:p>
                  </a:txBody>
                  <a:tcPr>
                    <a:solidFill>
                      <a:srgbClr val="FFFF00"/>
                    </a:solidFill>
                  </a:tcPr>
                </a:tc>
                <a:tc>
                  <a:txBody>
                    <a:bodyPr/>
                    <a:lstStyle/>
                    <a:p>
                      <a:pPr algn="ctr"/>
                      <a:r>
                        <a:rPr lang="en-US" dirty="0">
                          <a:solidFill>
                            <a:schemeClr val="bg1"/>
                          </a:solidFill>
                        </a:rPr>
                        <a:t>Java</a:t>
                      </a:r>
                    </a:p>
                  </a:txBody>
                  <a:tcPr/>
                </a:tc>
                <a:tc>
                  <a:txBody>
                    <a:bodyPr/>
                    <a:lstStyle/>
                    <a:p>
                      <a:pPr algn="ctr"/>
                      <a:r>
                        <a:rPr lang="en-US">
                          <a:solidFill>
                            <a:schemeClr val="bg1"/>
                          </a:solidFill>
                        </a:rPr>
                        <a:t>Python</a:t>
                      </a:r>
                    </a:p>
                  </a:txBody>
                  <a:tcPr/>
                </a:tc>
                <a:tc>
                  <a:txBody>
                    <a:bodyPr/>
                    <a:lstStyle/>
                    <a:p>
                      <a:pPr algn="ctr"/>
                      <a:r>
                        <a:rPr lang="en-US">
                          <a:solidFill>
                            <a:schemeClr val="bg1"/>
                          </a:solidFill>
                        </a:rPr>
                        <a:t>C++</a:t>
                      </a:r>
                    </a:p>
                  </a:txBody>
                  <a:tcPr/>
                </a:tc>
                <a:extLst>
                  <a:ext uri="{0D108BD9-81ED-4DB2-BD59-A6C34878D82A}">
                    <a16:rowId xmlns:a16="http://schemas.microsoft.com/office/drawing/2014/main" val="2701013574"/>
                  </a:ext>
                </a:extLst>
              </a:tr>
              <a:tr h="370840">
                <a:tc>
                  <a:txBody>
                    <a:bodyPr/>
                    <a:lstStyle/>
                    <a:p>
                      <a:r>
                        <a:rPr lang="en-US" sz="1800" b="0" i="0" kern="1200">
                          <a:solidFill>
                            <a:schemeClr val="dk1"/>
                          </a:solidFill>
                          <a:effectLst/>
                          <a:latin typeface="+mn-lt"/>
                          <a:ea typeface="+mn-ea"/>
                          <a:cs typeface="+mn-cs"/>
                        </a:rPr>
                        <a:t>Imperative procedural language</a:t>
                      </a:r>
                      <a:endParaRPr lang="en-US"/>
                    </a:p>
                  </a:txBody>
                  <a:tcPr/>
                </a:tc>
                <a:tc>
                  <a:txBody>
                    <a:bodyPr/>
                    <a:lstStyle/>
                    <a:p>
                      <a:pPr algn="ctr"/>
                      <a:r>
                        <a:rPr lang="en-US" dirty="0"/>
                        <a:t>Yes</a:t>
                      </a:r>
                    </a:p>
                  </a:txBody>
                  <a:tcPr>
                    <a:solidFill>
                      <a:srgbClr val="FFFF00"/>
                    </a:solidFill>
                  </a:tcPr>
                </a:tc>
                <a:tc>
                  <a:txBody>
                    <a:bodyPr/>
                    <a:lstStyle/>
                    <a:p>
                      <a:pPr algn="ctr"/>
                      <a:r>
                        <a:rPr lang="en-US"/>
                        <a:t>No</a:t>
                      </a:r>
                    </a:p>
                  </a:txBody>
                  <a:tcPr/>
                </a:tc>
                <a:tc>
                  <a:txBody>
                    <a:bodyPr/>
                    <a:lstStyle/>
                    <a:p>
                      <a:pPr algn="ctr"/>
                      <a:r>
                        <a:rPr lang="en-US"/>
                        <a:t>No</a:t>
                      </a:r>
                    </a:p>
                  </a:txBody>
                  <a:tcPr/>
                </a:tc>
                <a:tc>
                  <a:txBody>
                    <a:bodyPr/>
                    <a:lstStyle/>
                    <a:p>
                      <a:pPr algn="ctr"/>
                      <a:r>
                        <a:rPr lang="en-US"/>
                        <a:t>No</a:t>
                      </a:r>
                    </a:p>
                  </a:txBody>
                  <a:tcPr/>
                </a:tc>
                <a:extLst>
                  <a:ext uri="{0D108BD9-81ED-4DB2-BD59-A6C34878D82A}">
                    <a16:rowId xmlns:a16="http://schemas.microsoft.com/office/drawing/2014/main" val="5860916"/>
                  </a:ext>
                </a:extLst>
              </a:tr>
              <a:tr h="370840">
                <a:tc>
                  <a:txBody>
                    <a:bodyPr/>
                    <a:lstStyle/>
                    <a:p>
                      <a:r>
                        <a:rPr lang="en-US"/>
                        <a:t>Embedded Systems support</a:t>
                      </a:r>
                    </a:p>
                  </a:txBody>
                  <a:tcPr/>
                </a:tc>
                <a:tc>
                  <a:txBody>
                    <a:bodyPr/>
                    <a:lstStyle/>
                    <a:p>
                      <a:pPr algn="ctr"/>
                      <a:r>
                        <a:rPr lang="en-US" dirty="0"/>
                        <a:t>Great support. Nearly all microcontrollers can use c</a:t>
                      </a:r>
                    </a:p>
                  </a:txBody>
                  <a:tcPr>
                    <a:solidFill>
                      <a:srgbClr val="FFFF00"/>
                    </a:solidFill>
                  </a:tcPr>
                </a:tc>
                <a:tc>
                  <a:txBody>
                    <a:bodyPr/>
                    <a:lstStyle/>
                    <a:p>
                      <a:pPr algn="ctr"/>
                      <a:r>
                        <a:rPr lang="en-US"/>
                        <a:t>Second most used language. Needs proper setup to communicate with hardware</a:t>
                      </a:r>
                    </a:p>
                  </a:txBody>
                  <a:tcPr/>
                </a:tc>
                <a:tc>
                  <a:txBody>
                    <a:bodyPr/>
                    <a:lstStyle/>
                    <a:p>
                      <a:pPr algn="ctr"/>
                      <a:r>
                        <a:rPr lang="en-US"/>
                        <a:t>Very little outside Raspberry Pi</a:t>
                      </a:r>
                    </a:p>
                  </a:txBody>
                  <a:tcPr/>
                </a:tc>
                <a:tc>
                  <a:txBody>
                    <a:bodyPr/>
                    <a:lstStyle/>
                    <a:p>
                      <a:pPr algn="ctr"/>
                      <a:r>
                        <a:rPr lang="en-US"/>
                        <a:t>Very little</a:t>
                      </a:r>
                    </a:p>
                  </a:txBody>
                  <a:tcPr/>
                </a:tc>
                <a:extLst>
                  <a:ext uri="{0D108BD9-81ED-4DB2-BD59-A6C34878D82A}">
                    <a16:rowId xmlns:a16="http://schemas.microsoft.com/office/drawing/2014/main" val="819024334"/>
                  </a:ext>
                </a:extLst>
              </a:tr>
              <a:tr h="370840">
                <a:tc>
                  <a:txBody>
                    <a:bodyPr/>
                    <a:lstStyle/>
                    <a:p>
                      <a:r>
                        <a:rPr lang="en-US"/>
                        <a:t>Performance</a:t>
                      </a:r>
                    </a:p>
                  </a:txBody>
                  <a:tcPr/>
                </a:tc>
                <a:tc>
                  <a:txBody>
                    <a:bodyPr/>
                    <a:lstStyle/>
                    <a:p>
                      <a:pPr algn="ctr"/>
                      <a:r>
                        <a:rPr lang="en-US" dirty="0"/>
                        <a:t>High</a:t>
                      </a:r>
                    </a:p>
                  </a:txBody>
                  <a:tcPr>
                    <a:solidFill>
                      <a:srgbClr val="FFFF00"/>
                    </a:solidFill>
                  </a:tcPr>
                </a:tc>
                <a:tc>
                  <a:txBody>
                    <a:bodyPr/>
                    <a:lstStyle/>
                    <a:p>
                      <a:pPr algn="ctr"/>
                      <a:r>
                        <a:rPr lang="en-US"/>
                        <a:t>Slower than c due to JVM</a:t>
                      </a:r>
                    </a:p>
                  </a:txBody>
                  <a:tcPr/>
                </a:tc>
                <a:tc>
                  <a:txBody>
                    <a:bodyPr/>
                    <a:lstStyle/>
                    <a:p>
                      <a:pPr algn="ctr"/>
                      <a:r>
                        <a:rPr lang="en-US"/>
                        <a:t>Slow</a:t>
                      </a:r>
                    </a:p>
                  </a:txBody>
                  <a:tcPr/>
                </a:tc>
                <a:tc>
                  <a:txBody>
                    <a:bodyPr/>
                    <a:lstStyle/>
                    <a:p>
                      <a:pPr algn="ctr"/>
                      <a:r>
                        <a:rPr lang="en-US"/>
                        <a:t>High</a:t>
                      </a:r>
                    </a:p>
                  </a:txBody>
                  <a:tcPr/>
                </a:tc>
                <a:extLst>
                  <a:ext uri="{0D108BD9-81ED-4DB2-BD59-A6C34878D82A}">
                    <a16:rowId xmlns:a16="http://schemas.microsoft.com/office/drawing/2014/main" val="12736025"/>
                  </a:ext>
                </a:extLst>
              </a:tr>
              <a:tr h="370840">
                <a:tc>
                  <a:txBody>
                    <a:bodyPr/>
                    <a:lstStyle/>
                    <a:p>
                      <a:r>
                        <a:rPr lang="en-US"/>
                        <a:t>Memory Control</a:t>
                      </a:r>
                    </a:p>
                  </a:txBody>
                  <a:tcPr/>
                </a:tc>
                <a:tc>
                  <a:txBody>
                    <a:bodyPr/>
                    <a:lstStyle/>
                    <a:p>
                      <a:pPr algn="ctr"/>
                      <a:r>
                        <a:rPr lang="en-US" dirty="0"/>
                        <a:t>Low-level</a:t>
                      </a:r>
                    </a:p>
                  </a:txBody>
                  <a:tcPr>
                    <a:solidFill>
                      <a:srgbClr val="FFFF00"/>
                    </a:solidFill>
                  </a:tcPr>
                </a:tc>
                <a:tc>
                  <a:txBody>
                    <a:bodyPr/>
                    <a:lstStyle/>
                    <a:p>
                      <a:pPr algn="ctr"/>
                      <a:r>
                        <a:rPr lang="en-US"/>
                        <a:t>Automated</a:t>
                      </a:r>
                    </a:p>
                  </a:txBody>
                  <a:tcPr/>
                </a:tc>
                <a:tc>
                  <a:txBody>
                    <a:bodyPr/>
                    <a:lstStyle/>
                    <a:p>
                      <a:pPr algn="ctr"/>
                      <a:r>
                        <a:rPr lang="en-US"/>
                        <a:t>Automated</a:t>
                      </a:r>
                    </a:p>
                  </a:txBody>
                  <a:tcPr/>
                </a:tc>
                <a:tc>
                  <a:txBody>
                    <a:bodyPr/>
                    <a:lstStyle/>
                    <a:p>
                      <a:pPr algn="ctr"/>
                      <a:r>
                        <a:rPr lang="en-US" dirty="0"/>
                        <a:t>Low-level</a:t>
                      </a:r>
                    </a:p>
                  </a:txBody>
                  <a:tcPr/>
                </a:tc>
                <a:extLst>
                  <a:ext uri="{0D108BD9-81ED-4DB2-BD59-A6C34878D82A}">
                    <a16:rowId xmlns:a16="http://schemas.microsoft.com/office/drawing/2014/main" val="857664943"/>
                  </a:ext>
                </a:extLst>
              </a:tr>
            </a:tbl>
          </a:graphicData>
        </a:graphic>
      </p:graphicFrame>
      <p:pic>
        <p:nvPicPr>
          <p:cNvPr id="4" name="Picture 3" descr="A person in a suit and tie&#10;&#10;Description automatically generated">
            <a:extLst>
              <a:ext uri="{FF2B5EF4-FFF2-40B4-BE49-F238E27FC236}">
                <a16:creationId xmlns:a16="http://schemas.microsoft.com/office/drawing/2014/main" id="{0241C2BE-809F-B50E-EDC2-E5033A3A3BBC}"/>
              </a:ext>
            </a:extLst>
          </p:cNvPr>
          <p:cNvPicPr>
            <a:picLocks noChangeAspect="1"/>
          </p:cNvPicPr>
          <p:nvPr/>
        </p:nvPicPr>
        <p:blipFill>
          <a:blip r:embed="rId2">
            <a:extLst>
              <a:ext uri="{28A0092B-C50C-407E-A947-70E740481C1C}">
                <a14:useLocalDpi xmlns:a14="http://schemas.microsoft.com/office/drawing/2010/main" val="0"/>
              </a:ext>
            </a:extLst>
          </a:blip>
          <a:srcRect l="21784" t="5531" r="23206" b="41314"/>
          <a:stretch/>
        </p:blipFill>
        <p:spPr>
          <a:xfrm>
            <a:off x="11044363" y="0"/>
            <a:ext cx="1147637" cy="1478569"/>
          </a:xfrm>
          <a:prstGeom prst="rect">
            <a:avLst/>
          </a:prstGeom>
        </p:spPr>
      </p:pic>
      <p:sp>
        <p:nvSpPr>
          <p:cNvPr id="3" name="TextBox 2">
            <a:extLst>
              <a:ext uri="{FF2B5EF4-FFF2-40B4-BE49-F238E27FC236}">
                <a16:creationId xmlns:a16="http://schemas.microsoft.com/office/drawing/2014/main" id="{C13C9E8A-EBB9-D3CE-893F-C6847C687219}"/>
              </a:ext>
            </a:extLst>
          </p:cNvPr>
          <p:cNvSpPr txBox="1"/>
          <p:nvPr/>
        </p:nvSpPr>
        <p:spPr>
          <a:xfrm>
            <a:off x="1229710" y="5573110"/>
            <a:ext cx="9514490" cy="646331"/>
          </a:xfrm>
          <a:prstGeom prst="rect">
            <a:avLst/>
          </a:prstGeom>
          <a:noFill/>
        </p:spPr>
        <p:txBody>
          <a:bodyPr wrap="square" rtlCol="0">
            <a:spAutoFit/>
          </a:bodyPr>
          <a:lstStyle/>
          <a:p>
            <a:r>
              <a:rPr lang="en-US" dirty="0"/>
              <a:t>We chose C for its versatility, great amount of support, low-level memory control, and high performance. All these aspects are very important for a soft RTS system. </a:t>
            </a:r>
          </a:p>
        </p:txBody>
      </p:sp>
    </p:spTree>
    <p:extLst>
      <p:ext uri="{BB962C8B-B14F-4D97-AF65-F5344CB8AC3E}">
        <p14:creationId xmlns:p14="http://schemas.microsoft.com/office/powerpoint/2010/main" val="1375247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8E8AF-64EE-2503-DBB2-21EE62A82D21}"/>
              </a:ext>
            </a:extLst>
          </p:cNvPr>
          <p:cNvSpPr>
            <a:spLocks noGrp="1"/>
          </p:cNvSpPr>
          <p:nvPr>
            <p:ph type="title"/>
          </p:nvPr>
        </p:nvSpPr>
        <p:spPr/>
        <p:txBody>
          <a:bodyPr/>
          <a:lstStyle/>
          <a:p>
            <a:pPr algn="ctr"/>
            <a:r>
              <a:rPr lang="en-US"/>
              <a:t>Key Concepts in Algorithms and Systems Control</a:t>
            </a:r>
          </a:p>
        </p:txBody>
      </p:sp>
      <p:sp>
        <p:nvSpPr>
          <p:cNvPr id="5" name="Content Placeholder 4">
            <a:extLst>
              <a:ext uri="{FF2B5EF4-FFF2-40B4-BE49-F238E27FC236}">
                <a16:creationId xmlns:a16="http://schemas.microsoft.com/office/drawing/2014/main" id="{5D3DDE49-5CBD-B28B-86DB-E7E7D97000DA}"/>
              </a:ext>
            </a:extLst>
          </p:cNvPr>
          <p:cNvSpPr txBox="1">
            <a:spLocks noGrp="1"/>
          </p:cNvSpPr>
          <p:nvPr>
            <p:ph idx="1"/>
          </p:nvPr>
        </p:nvSpPr>
        <p:spPr>
          <a:xfrm>
            <a:off x="1485798" y="2356366"/>
            <a:ext cx="9906000" cy="3685111"/>
          </a:xfrm>
          <a:prstGeom prst="rect">
            <a:avLst/>
          </a:prstGeom>
          <a:noFill/>
        </p:spPr>
        <p:txBody>
          <a:bodyPr wrap="square">
            <a:spAutoFit/>
          </a:bodyPr>
          <a:lstStyle/>
          <a:p>
            <a:pPr>
              <a:lnSpc>
                <a:spcPct val="150000"/>
              </a:lnSpc>
            </a:pPr>
            <a:r>
              <a:rPr lang="en-US" dirty="0"/>
              <a:t>Search Algorithm</a:t>
            </a:r>
          </a:p>
          <a:p>
            <a:pPr lvl="1">
              <a:lnSpc>
                <a:spcPct val="150000"/>
              </a:lnSpc>
            </a:pPr>
            <a:r>
              <a:rPr lang="en-US" dirty="0"/>
              <a:t>For finding any signal</a:t>
            </a:r>
          </a:p>
          <a:p>
            <a:pPr>
              <a:lnSpc>
                <a:spcPct val="150000"/>
              </a:lnSpc>
            </a:pPr>
            <a:r>
              <a:rPr lang="en-US" dirty="0"/>
              <a:t>Alignment Algorithm</a:t>
            </a:r>
          </a:p>
          <a:p>
            <a:pPr lvl="1">
              <a:lnSpc>
                <a:spcPct val="150000"/>
              </a:lnSpc>
            </a:pPr>
            <a:r>
              <a:rPr lang="en-US" dirty="0"/>
              <a:t>For establishing a signal from the laser diode</a:t>
            </a:r>
          </a:p>
          <a:p>
            <a:pPr>
              <a:lnSpc>
                <a:spcPct val="150000"/>
              </a:lnSpc>
            </a:pPr>
            <a:r>
              <a:rPr lang="en-US" dirty="0"/>
              <a:t>Control Theory</a:t>
            </a:r>
          </a:p>
          <a:p>
            <a:pPr>
              <a:lnSpc>
                <a:spcPct val="150000"/>
              </a:lnSpc>
            </a:pPr>
            <a:r>
              <a:rPr lang="en-US" dirty="0"/>
              <a:t>Signal Processing</a:t>
            </a:r>
          </a:p>
        </p:txBody>
      </p:sp>
      <p:pic>
        <p:nvPicPr>
          <p:cNvPr id="4" name="Picture 3" descr="A person in a suit and tie&#10;&#10;Description automatically generated">
            <a:extLst>
              <a:ext uri="{FF2B5EF4-FFF2-40B4-BE49-F238E27FC236}">
                <a16:creationId xmlns:a16="http://schemas.microsoft.com/office/drawing/2014/main" id="{D1C23FDD-F797-2746-268D-2B89144BED12}"/>
              </a:ext>
            </a:extLst>
          </p:cNvPr>
          <p:cNvPicPr>
            <a:picLocks noChangeAspect="1"/>
          </p:cNvPicPr>
          <p:nvPr/>
        </p:nvPicPr>
        <p:blipFill>
          <a:blip r:embed="rId2">
            <a:extLst>
              <a:ext uri="{28A0092B-C50C-407E-A947-70E740481C1C}">
                <a14:useLocalDpi xmlns:a14="http://schemas.microsoft.com/office/drawing/2010/main" val="0"/>
              </a:ext>
            </a:extLst>
          </a:blip>
          <a:srcRect l="21784" t="5531" r="23206" b="41314"/>
          <a:stretch/>
        </p:blipFill>
        <p:spPr>
          <a:xfrm>
            <a:off x="11044363" y="0"/>
            <a:ext cx="1147637" cy="1478569"/>
          </a:xfrm>
          <a:prstGeom prst="rect">
            <a:avLst/>
          </a:prstGeom>
        </p:spPr>
      </p:pic>
    </p:spTree>
    <p:extLst>
      <p:ext uri="{BB962C8B-B14F-4D97-AF65-F5344CB8AC3E}">
        <p14:creationId xmlns:p14="http://schemas.microsoft.com/office/powerpoint/2010/main" val="3110281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09719-C3DF-BCFB-8F7B-A6FBA692A5A6}"/>
              </a:ext>
            </a:extLst>
          </p:cNvPr>
          <p:cNvSpPr>
            <a:spLocks noGrp="1"/>
          </p:cNvSpPr>
          <p:nvPr>
            <p:ph type="title"/>
          </p:nvPr>
        </p:nvSpPr>
        <p:spPr/>
        <p:txBody>
          <a:bodyPr/>
          <a:lstStyle/>
          <a:p>
            <a:pPr algn="ctr"/>
            <a:r>
              <a:rPr lang="en-US"/>
              <a:t>Alignment Algorithm</a:t>
            </a:r>
          </a:p>
        </p:txBody>
      </p:sp>
      <p:sp>
        <p:nvSpPr>
          <p:cNvPr id="3" name="Content Placeholder 2">
            <a:extLst>
              <a:ext uri="{FF2B5EF4-FFF2-40B4-BE49-F238E27FC236}">
                <a16:creationId xmlns:a16="http://schemas.microsoft.com/office/drawing/2014/main" id="{B81C60EC-5157-16E7-54F7-A89221E06803}"/>
              </a:ext>
            </a:extLst>
          </p:cNvPr>
          <p:cNvSpPr>
            <a:spLocks noGrp="1"/>
          </p:cNvSpPr>
          <p:nvPr>
            <p:ph idx="1"/>
          </p:nvPr>
        </p:nvSpPr>
        <p:spPr/>
        <p:txBody>
          <a:bodyPr>
            <a:normAutofit fontScale="92500" lnSpcReduction="10000"/>
          </a:bodyPr>
          <a:lstStyle/>
          <a:p>
            <a:pPr>
              <a:lnSpc>
                <a:spcPct val="100000"/>
              </a:lnSpc>
            </a:pPr>
            <a:r>
              <a:rPr lang="en-US" dirty="0"/>
              <a:t>Conical Alignment: involves adjusting the alignment of two systems or components by rotating one of them around an axis in a conical pattern until optimal alignment is achieved. </a:t>
            </a:r>
          </a:p>
          <a:p>
            <a:pPr>
              <a:lnSpc>
                <a:spcPct val="100000"/>
              </a:lnSpc>
            </a:pPr>
            <a:r>
              <a:rPr lang="en-US" dirty="0"/>
              <a:t>Radial Alignment: involves moving or adjusting the alignment of a system radially outward or inward from a central point, typically along straight lines in different directions</a:t>
            </a:r>
          </a:p>
          <a:p>
            <a:pPr marL="0" indent="0">
              <a:lnSpc>
                <a:spcPct val="100000"/>
              </a:lnSpc>
              <a:buNone/>
            </a:pPr>
            <a:endParaRPr lang="en-US" dirty="0"/>
          </a:p>
          <a:p>
            <a:pPr marL="0" indent="0">
              <a:lnSpc>
                <a:spcPct val="100000"/>
              </a:lnSpc>
              <a:buNone/>
            </a:pPr>
            <a:r>
              <a:rPr lang="en-US" dirty="0"/>
              <a:t>We are using conical alignment for this project because of its efficiency and likelihood of evenly saturating multiple quadrants of the QPD at once is unlikely. Detecting current from one quadrant and narrowing in the tilt and pan motors at the same time.</a:t>
            </a:r>
          </a:p>
        </p:txBody>
      </p:sp>
      <p:pic>
        <p:nvPicPr>
          <p:cNvPr id="5" name="Picture 4" descr="A person in a suit and tie&#10;&#10;Description automatically generated">
            <a:extLst>
              <a:ext uri="{FF2B5EF4-FFF2-40B4-BE49-F238E27FC236}">
                <a16:creationId xmlns:a16="http://schemas.microsoft.com/office/drawing/2014/main" id="{2CB3BC16-5E8B-6576-C102-FA26AF75C1CF}"/>
              </a:ext>
            </a:extLst>
          </p:cNvPr>
          <p:cNvPicPr>
            <a:picLocks noChangeAspect="1"/>
          </p:cNvPicPr>
          <p:nvPr/>
        </p:nvPicPr>
        <p:blipFill>
          <a:blip r:embed="rId2">
            <a:extLst>
              <a:ext uri="{28A0092B-C50C-407E-A947-70E740481C1C}">
                <a14:useLocalDpi xmlns:a14="http://schemas.microsoft.com/office/drawing/2010/main" val="0"/>
              </a:ext>
            </a:extLst>
          </a:blip>
          <a:srcRect l="21784" t="5531" r="23206" b="41314"/>
          <a:stretch/>
        </p:blipFill>
        <p:spPr>
          <a:xfrm>
            <a:off x="11044363" y="0"/>
            <a:ext cx="1147637" cy="1478569"/>
          </a:xfrm>
          <a:prstGeom prst="rect">
            <a:avLst/>
          </a:prstGeom>
        </p:spPr>
      </p:pic>
    </p:spTree>
    <p:extLst>
      <p:ext uri="{BB962C8B-B14F-4D97-AF65-F5344CB8AC3E}">
        <p14:creationId xmlns:p14="http://schemas.microsoft.com/office/powerpoint/2010/main" val="3459669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853C-7F13-266C-92DE-21316BFF0D25}"/>
              </a:ext>
            </a:extLst>
          </p:cNvPr>
          <p:cNvSpPr>
            <a:spLocks noGrp="1"/>
          </p:cNvSpPr>
          <p:nvPr>
            <p:ph type="title"/>
          </p:nvPr>
        </p:nvSpPr>
        <p:spPr/>
        <p:txBody>
          <a:bodyPr/>
          <a:lstStyle/>
          <a:p>
            <a:pPr algn="ctr"/>
            <a:r>
              <a:rPr lang="en-US"/>
              <a:t>Alignment Algorithm</a:t>
            </a:r>
          </a:p>
        </p:txBody>
      </p:sp>
      <p:graphicFrame>
        <p:nvGraphicFramePr>
          <p:cNvPr id="4" name="Content Placeholder 3">
            <a:extLst>
              <a:ext uri="{FF2B5EF4-FFF2-40B4-BE49-F238E27FC236}">
                <a16:creationId xmlns:a16="http://schemas.microsoft.com/office/drawing/2014/main" id="{BD9B2504-C25A-55E4-E313-A8F23B4D8A05}"/>
              </a:ext>
            </a:extLst>
          </p:cNvPr>
          <p:cNvGraphicFramePr>
            <a:graphicFrameLocks noGrp="1"/>
          </p:cNvGraphicFramePr>
          <p:nvPr>
            <p:ph idx="1"/>
          </p:nvPr>
        </p:nvGraphicFramePr>
        <p:xfrm>
          <a:off x="1141413" y="2249487"/>
          <a:ext cx="9906000" cy="2334386"/>
        </p:xfrm>
        <a:graphic>
          <a:graphicData uri="http://schemas.openxmlformats.org/drawingml/2006/table">
            <a:tbl>
              <a:tblPr firstRow="1" bandRow="1">
                <a:tableStyleId>{5C22544A-7EE6-4342-B048-85BDC9FD1C3A}</a:tableStyleId>
              </a:tblPr>
              <a:tblGrid>
                <a:gridCol w="3302000">
                  <a:extLst>
                    <a:ext uri="{9D8B030D-6E8A-4147-A177-3AD203B41FA5}">
                      <a16:colId xmlns:a16="http://schemas.microsoft.com/office/drawing/2014/main" val="2333004776"/>
                    </a:ext>
                  </a:extLst>
                </a:gridCol>
                <a:gridCol w="3302000">
                  <a:extLst>
                    <a:ext uri="{9D8B030D-6E8A-4147-A177-3AD203B41FA5}">
                      <a16:colId xmlns:a16="http://schemas.microsoft.com/office/drawing/2014/main" val="263875558"/>
                    </a:ext>
                  </a:extLst>
                </a:gridCol>
                <a:gridCol w="3302000">
                  <a:extLst>
                    <a:ext uri="{9D8B030D-6E8A-4147-A177-3AD203B41FA5}">
                      <a16:colId xmlns:a16="http://schemas.microsoft.com/office/drawing/2014/main" val="2665772458"/>
                    </a:ext>
                  </a:extLst>
                </a:gridCol>
              </a:tblGrid>
              <a:tr h="427093">
                <a:tc>
                  <a:txBody>
                    <a:bodyPr/>
                    <a:lstStyle/>
                    <a:p>
                      <a:endParaRPr lang="en-US"/>
                    </a:p>
                  </a:txBody>
                  <a:tcPr/>
                </a:tc>
                <a:tc>
                  <a:txBody>
                    <a:bodyPr/>
                    <a:lstStyle/>
                    <a:p>
                      <a:pPr algn="ctr"/>
                      <a:r>
                        <a:rPr lang="en-US"/>
                        <a:t>Conical</a:t>
                      </a:r>
                    </a:p>
                  </a:txBody>
                  <a:tcPr/>
                </a:tc>
                <a:tc>
                  <a:txBody>
                    <a:bodyPr/>
                    <a:lstStyle/>
                    <a:p>
                      <a:pPr algn="ctr"/>
                      <a:r>
                        <a:rPr lang="en-US"/>
                        <a:t>Radial</a:t>
                      </a:r>
                    </a:p>
                  </a:txBody>
                  <a:tcPr/>
                </a:tc>
                <a:extLst>
                  <a:ext uri="{0D108BD9-81ED-4DB2-BD59-A6C34878D82A}">
                    <a16:rowId xmlns:a16="http://schemas.microsoft.com/office/drawing/2014/main" val="3416079553"/>
                  </a:ext>
                </a:extLst>
              </a:tr>
              <a:tr h="1053107">
                <a:tc>
                  <a:txBody>
                    <a:bodyPr/>
                    <a:lstStyle/>
                    <a:p>
                      <a:r>
                        <a:rPr lang="en-US"/>
                        <a:t>Adjustment</a:t>
                      </a:r>
                    </a:p>
                  </a:txBody>
                  <a:tcPr/>
                </a:tc>
                <a:tc>
                  <a:txBody>
                    <a:bodyPr/>
                    <a:lstStyle/>
                    <a:p>
                      <a:r>
                        <a:rPr lang="en-US"/>
                        <a:t>continuous circular motion allows for small, precise adjustments</a:t>
                      </a:r>
                    </a:p>
                  </a:txBody>
                  <a:tcPr/>
                </a:tc>
                <a:tc>
                  <a:txBody>
                    <a:bodyPr/>
                    <a:lstStyle/>
                    <a:p>
                      <a:r>
                        <a:rPr lang="en-US"/>
                        <a:t>radial alignment only covers specific directions, potentially missing the best alignment</a:t>
                      </a:r>
                    </a:p>
                  </a:txBody>
                  <a:tcPr/>
                </a:tc>
                <a:extLst>
                  <a:ext uri="{0D108BD9-81ED-4DB2-BD59-A6C34878D82A}">
                    <a16:rowId xmlns:a16="http://schemas.microsoft.com/office/drawing/2014/main" val="2472541134"/>
                  </a:ext>
                </a:extLst>
              </a:tr>
              <a:tr h="427093">
                <a:tc>
                  <a:txBody>
                    <a:bodyPr/>
                    <a:lstStyle/>
                    <a:p>
                      <a:r>
                        <a:rPr lang="en-US"/>
                        <a:t>Complexity</a:t>
                      </a:r>
                    </a:p>
                  </a:txBody>
                  <a:tcPr/>
                </a:tc>
                <a:tc>
                  <a:txBody>
                    <a:bodyPr/>
                    <a:lstStyle/>
                    <a:p>
                      <a:r>
                        <a:rPr lang="en-US"/>
                        <a:t>Can be complex depending </a:t>
                      </a:r>
                    </a:p>
                  </a:txBody>
                  <a:tcPr/>
                </a:tc>
                <a:tc>
                  <a:txBody>
                    <a:bodyPr/>
                    <a:lstStyle/>
                    <a:p>
                      <a:r>
                        <a:rPr lang="en-US"/>
                        <a:t>Simple</a:t>
                      </a:r>
                    </a:p>
                  </a:txBody>
                  <a:tcPr/>
                </a:tc>
                <a:extLst>
                  <a:ext uri="{0D108BD9-81ED-4DB2-BD59-A6C34878D82A}">
                    <a16:rowId xmlns:a16="http://schemas.microsoft.com/office/drawing/2014/main" val="2581032184"/>
                  </a:ext>
                </a:extLst>
              </a:tr>
              <a:tr h="427093">
                <a:tc>
                  <a:txBody>
                    <a:bodyPr/>
                    <a:lstStyle/>
                    <a:p>
                      <a:r>
                        <a:rPr lang="en-US"/>
                        <a:t>Coverage</a:t>
                      </a:r>
                    </a:p>
                  </a:txBody>
                  <a:tcPr/>
                </a:tc>
                <a:tc>
                  <a:txBody>
                    <a:bodyPr/>
                    <a:lstStyle/>
                    <a:p>
                      <a:r>
                        <a:rPr lang="en-US"/>
                        <a:t>Covers a wide area (all angles)</a:t>
                      </a:r>
                    </a:p>
                  </a:txBody>
                  <a:tcPr/>
                </a:tc>
                <a:tc>
                  <a:txBody>
                    <a:bodyPr/>
                    <a:lstStyle/>
                    <a:p>
                      <a:r>
                        <a:rPr lang="en-US"/>
                        <a:t>Limited</a:t>
                      </a:r>
                    </a:p>
                  </a:txBody>
                  <a:tcPr/>
                </a:tc>
                <a:extLst>
                  <a:ext uri="{0D108BD9-81ED-4DB2-BD59-A6C34878D82A}">
                    <a16:rowId xmlns:a16="http://schemas.microsoft.com/office/drawing/2014/main" val="2071852948"/>
                  </a:ext>
                </a:extLst>
              </a:tr>
            </a:tbl>
          </a:graphicData>
        </a:graphic>
      </p:graphicFrame>
      <p:pic>
        <p:nvPicPr>
          <p:cNvPr id="5" name="Picture 4" descr="A person in a suit and tie&#10;&#10;Description automatically generated">
            <a:extLst>
              <a:ext uri="{FF2B5EF4-FFF2-40B4-BE49-F238E27FC236}">
                <a16:creationId xmlns:a16="http://schemas.microsoft.com/office/drawing/2014/main" id="{23AA8360-65D8-9789-0F04-E0F1B6FE0A27}"/>
              </a:ext>
            </a:extLst>
          </p:cNvPr>
          <p:cNvPicPr>
            <a:picLocks noChangeAspect="1"/>
          </p:cNvPicPr>
          <p:nvPr/>
        </p:nvPicPr>
        <p:blipFill>
          <a:blip r:embed="rId2">
            <a:extLst>
              <a:ext uri="{28A0092B-C50C-407E-A947-70E740481C1C}">
                <a14:useLocalDpi xmlns:a14="http://schemas.microsoft.com/office/drawing/2010/main" val="0"/>
              </a:ext>
            </a:extLst>
          </a:blip>
          <a:srcRect l="21784" t="5531" r="23206" b="41314"/>
          <a:stretch/>
        </p:blipFill>
        <p:spPr>
          <a:xfrm>
            <a:off x="11044363" y="0"/>
            <a:ext cx="1147637" cy="1478569"/>
          </a:xfrm>
          <a:prstGeom prst="rect">
            <a:avLst/>
          </a:prstGeom>
        </p:spPr>
      </p:pic>
    </p:spTree>
    <p:extLst>
      <p:ext uri="{BB962C8B-B14F-4D97-AF65-F5344CB8AC3E}">
        <p14:creationId xmlns:p14="http://schemas.microsoft.com/office/powerpoint/2010/main" val="874407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ED661-3A61-ED9A-D4D6-A52133840EFA}"/>
              </a:ext>
            </a:extLst>
          </p:cNvPr>
          <p:cNvSpPr>
            <a:spLocks noGrp="1"/>
          </p:cNvSpPr>
          <p:nvPr>
            <p:ph type="title"/>
          </p:nvPr>
        </p:nvSpPr>
        <p:spPr/>
        <p:txBody>
          <a:bodyPr/>
          <a:lstStyle/>
          <a:p>
            <a:pPr algn="ctr"/>
            <a:r>
              <a:rPr lang="en-US" dirty="0"/>
              <a:t>Search Algorithm</a:t>
            </a:r>
          </a:p>
        </p:txBody>
      </p:sp>
      <p:graphicFrame>
        <p:nvGraphicFramePr>
          <p:cNvPr id="4" name="Content Placeholder 3">
            <a:extLst>
              <a:ext uri="{FF2B5EF4-FFF2-40B4-BE49-F238E27FC236}">
                <a16:creationId xmlns:a16="http://schemas.microsoft.com/office/drawing/2014/main" id="{6546307E-2FF4-91C0-F6C8-FC5D6E81A29F}"/>
              </a:ext>
            </a:extLst>
          </p:cNvPr>
          <p:cNvGraphicFramePr>
            <a:graphicFrameLocks noGrp="1"/>
          </p:cNvGraphicFramePr>
          <p:nvPr>
            <p:ph idx="1"/>
          </p:nvPr>
        </p:nvGraphicFramePr>
        <p:xfrm>
          <a:off x="1141413" y="3608180"/>
          <a:ext cx="9906000" cy="2500522"/>
        </p:xfrm>
        <a:graphic>
          <a:graphicData uri="http://schemas.openxmlformats.org/drawingml/2006/table">
            <a:tbl>
              <a:tblPr firstRow="1" bandRow="1">
                <a:tableStyleId>{5C22544A-7EE6-4342-B048-85BDC9FD1C3A}</a:tableStyleId>
              </a:tblPr>
              <a:tblGrid>
                <a:gridCol w="2433060">
                  <a:extLst>
                    <a:ext uri="{9D8B030D-6E8A-4147-A177-3AD203B41FA5}">
                      <a16:colId xmlns:a16="http://schemas.microsoft.com/office/drawing/2014/main" val="1763705"/>
                    </a:ext>
                  </a:extLst>
                </a:gridCol>
                <a:gridCol w="3574472">
                  <a:extLst>
                    <a:ext uri="{9D8B030D-6E8A-4147-A177-3AD203B41FA5}">
                      <a16:colId xmlns:a16="http://schemas.microsoft.com/office/drawing/2014/main" val="3215060510"/>
                    </a:ext>
                  </a:extLst>
                </a:gridCol>
                <a:gridCol w="3898468">
                  <a:extLst>
                    <a:ext uri="{9D8B030D-6E8A-4147-A177-3AD203B41FA5}">
                      <a16:colId xmlns:a16="http://schemas.microsoft.com/office/drawing/2014/main" val="3306830003"/>
                    </a:ext>
                  </a:extLst>
                </a:gridCol>
              </a:tblGrid>
              <a:tr h="473021">
                <a:tc>
                  <a:txBody>
                    <a:bodyPr/>
                    <a:lstStyle/>
                    <a:p>
                      <a:pPr algn="ctr"/>
                      <a:endParaRPr lang="en-US"/>
                    </a:p>
                  </a:txBody>
                  <a:tcPr/>
                </a:tc>
                <a:tc>
                  <a:txBody>
                    <a:bodyPr/>
                    <a:lstStyle/>
                    <a:p>
                      <a:pPr algn="ctr"/>
                      <a:r>
                        <a:rPr lang="en-US"/>
                        <a:t>Golden Section Search</a:t>
                      </a:r>
                    </a:p>
                  </a:txBody>
                  <a:tcPr/>
                </a:tc>
                <a:tc>
                  <a:txBody>
                    <a:bodyPr/>
                    <a:lstStyle/>
                    <a:p>
                      <a:pPr algn="ctr"/>
                      <a:r>
                        <a:rPr lang="en-US" dirty="0"/>
                        <a:t>Spiral Search</a:t>
                      </a:r>
                    </a:p>
                  </a:txBody>
                  <a:tcPr>
                    <a:solidFill>
                      <a:srgbClr val="FFFF00"/>
                    </a:solidFill>
                  </a:tcPr>
                </a:tc>
                <a:extLst>
                  <a:ext uri="{0D108BD9-81ED-4DB2-BD59-A6C34878D82A}">
                    <a16:rowId xmlns:a16="http://schemas.microsoft.com/office/drawing/2014/main" val="2907840469"/>
                  </a:ext>
                </a:extLst>
              </a:tr>
              <a:tr h="473021">
                <a:tc>
                  <a:txBody>
                    <a:bodyPr/>
                    <a:lstStyle/>
                    <a:p>
                      <a:r>
                        <a:rPr lang="en-US"/>
                        <a:t>Efficiency</a:t>
                      </a:r>
                    </a:p>
                  </a:txBody>
                  <a:tcPr/>
                </a:tc>
                <a:tc>
                  <a:txBody>
                    <a:bodyPr/>
                    <a:lstStyle/>
                    <a:p>
                      <a:r>
                        <a:rPr lang="en-US"/>
                        <a:t>Very efficient; uses golden ratio to minimize the number of function evaluations</a:t>
                      </a:r>
                    </a:p>
                  </a:txBody>
                  <a:tcPr/>
                </a:tc>
                <a:tc>
                  <a:txBody>
                    <a:bodyPr/>
                    <a:lstStyle/>
                    <a:p>
                      <a:r>
                        <a:rPr lang="en-US" dirty="0"/>
                        <a:t>Inefficient for precis searches in a 3D plane; it can require many function evaluations</a:t>
                      </a:r>
                    </a:p>
                  </a:txBody>
                  <a:tcPr>
                    <a:solidFill>
                      <a:srgbClr val="FFFF00"/>
                    </a:solidFill>
                  </a:tcPr>
                </a:tc>
                <a:extLst>
                  <a:ext uri="{0D108BD9-81ED-4DB2-BD59-A6C34878D82A}">
                    <a16:rowId xmlns:a16="http://schemas.microsoft.com/office/drawing/2014/main" val="291062671"/>
                  </a:ext>
                </a:extLst>
              </a:tr>
              <a:tr h="473021">
                <a:tc>
                  <a:txBody>
                    <a:bodyPr/>
                    <a:lstStyle/>
                    <a:p>
                      <a:r>
                        <a:rPr lang="en-US"/>
                        <a:t>Convergence Guarantee</a:t>
                      </a:r>
                    </a:p>
                  </a:txBody>
                  <a:tcPr/>
                </a:tc>
                <a:tc>
                  <a:txBody>
                    <a:bodyPr/>
                    <a:lstStyle/>
                    <a:p>
                      <a:r>
                        <a:rPr lang="en-US"/>
                        <a:t>guarantees convergence to the minimum for unimodal functions.</a:t>
                      </a:r>
                    </a:p>
                  </a:txBody>
                  <a:tcPr/>
                </a:tc>
                <a:tc>
                  <a:txBody>
                    <a:bodyPr/>
                    <a:lstStyle/>
                    <a:p>
                      <a:r>
                        <a:rPr lang="en-US" dirty="0"/>
                        <a:t>no guaranteed convergence to a minimum</a:t>
                      </a:r>
                    </a:p>
                  </a:txBody>
                  <a:tcPr>
                    <a:solidFill>
                      <a:srgbClr val="FFFF00"/>
                    </a:solidFill>
                  </a:tcPr>
                </a:tc>
                <a:extLst>
                  <a:ext uri="{0D108BD9-81ED-4DB2-BD59-A6C34878D82A}">
                    <a16:rowId xmlns:a16="http://schemas.microsoft.com/office/drawing/2014/main" val="3499559760"/>
                  </a:ext>
                </a:extLst>
              </a:tr>
              <a:tr h="473021">
                <a:tc>
                  <a:txBody>
                    <a:bodyPr/>
                    <a:lstStyle/>
                    <a:p>
                      <a:r>
                        <a:rPr lang="en-US"/>
                        <a:t>Complexity</a:t>
                      </a:r>
                    </a:p>
                  </a:txBody>
                  <a:tcPr/>
                </a:tc>
                <a:tc>
                  <a:txBody>
                    <a:bodyPr/>
                    <a:lstStyle/>
                    <a:p>
                      <a:r>
                        <a:rPr lang="en-US" dirty="0"/>
                        <a:t>Not very complex (in a 2D plane)</a:t>
                      </a:r>
                    </a:p>
                  </a:txBody>
                  <a:tcPr/>
                </a:tc>
                <a:tc>
                  <a:txBody>
                    <a:bodyPr/>
                    <a:lstStyle/>
                    <a:p>
                      <a:r>
                        <a:rPr lang="en-US" dirty="0"/>
                        <a:t>Can be computationally expensive </a:t>
                      </a:r>
                    </a:p>
                  </a:txBody>
                  <a:tcPr>
                    <a:solidFill>
                      <a:srgbClr val="FFFF00"/>
                    </a:solidFill>
                  </a:tcPr>
                </a:tc>
                <a:extLst>
                  <a:ext uri="{0D108BD9-81ED-4DB2-BD59-A6C34878D82A}">
                    <a16:rowId xmlns:a16="http://schemas.microsoft.com/office/drawing/2014/main" val="854482375"/>
                  </a:ext>
                </a:extLst>
              </a:tr>
            </a:tbl>
          </a:graphicData>
        </a:graphic>
      </p:graphicFrame>
      <p:sp>
        <p:nvSpPr>
          <p:cNvPr id="5" name="TextBox 4">
            <a:extLst>
              <a:ext uri="{FF2B5EF4-FFF2-40B4-BE49-F238E27FC236}">
                <a16:creationId xmlns:a16="http://schemas.microsoft.com/office/drawing/2014/main" id="{463F2226-6557-EFE8-C2AC-BE91B3C87DFA}"/>
              </a:ext>
            </a:extLst>
          </p:cNvPr>
          <p:cNvSpPr txBox="1"/>
          <p:nvPr/>
        </p:nvSpPr>
        <p:spPr>
          <a:xfrm>
            <a:off x="1233446" y="1895208"/>
            <a:ext cx="9721932" cy="1477328"/>
          </a:xfrm>
          <a:prstGeom prst="rect">
            <a:avLst/>
          </a:prstGeom>
          <a:noFill/>
        </p:spPr>
        <p:txBody>
          <a:bodyPr wrap="square" rtlCol="0">
            <a:spAutoFit/>
          </a:bodyPr>
          <a:lstStyle/>
          <a:p>
            <a:pPr marL="285750" indent="-285750">
              <a:buFont typeface="Arial" panose="020B0604020202020204" pitchFamily="34" charset="0"/>
              <a:buChar char="•"/>
            </a:pPr>
            <a:r>
              <a:rPr lang="en-US"/>
              <a:t>Golden Section Search: Starts with an interval and evaluates the function at two points within the interval, spaced according to the golden ratio; then shrink the interval to discard the suboptimal side. </a:t>
            </a:r>
          </a:p>
          <a:p>
            <a:r>
              <a:rPr lang="en-US"/>
              <a:t> </a:t>
            </a:r>
          </a:p>
          <a:p>
            <a:pPr marL="285750" indent="-285750">
              <a:buFont typeface="Arial" panose="020B0604020202020204" pitchFamily="34" charset="0"/>
              <a:buChar char="•"/>
            </a:pPr>
            <a:r>
              <a:rPr lang="en-US"/>
              <a:t>Spiral Search: Searches for the optimum by moving in an outward or inward spiral pattern from a central point.</a:t>
            </a:r>
          </a:p>
        </p:txBody>
      </p:sp>
      <p:pic>
        <p:nvPicPr>
          <p:cNvPr id="6" name="Picture 5" descr="A person in a suit and tie&#10;&#10;Description automatically generated">
            <a:extLst>
              <a:ext uri="{FF2B5EF4-FFF2-40B4-BE49-F238E27FC236}">
                <a16:creationId xmlns:a16="http://schemas.microsoft.com/office/drawing/2014/main" id="{D46D6C2E-6BC1-A2B4-5175-96F4AE6768AF}"/>
              </a:ext>
            </a:extLst>
          </p:cNvPr>
          <p:cNvPicPr>
            <a:picLocks noChangeAspect="1"/>
          </p:cNvPicPr>
          <p:nvPr/>
        </p:nvPicPr>
        <p:blipFill>
          <a:blip r:embed="rId2">
            <a:extLst>
              <a:ext uri="{28A0092B-C50C-407E-A947-70E740481C1C}">
                <a14:useLocalDpi xmlns:a14="http://schemas.microsoft.com/office/drawing/2010/main" val="0"/>
              </a:ext>
            </a:extLst>
          </a:blip>
          <a:srcRect l="21784" t="5531" r="23206" b="41314"/>
          <a:stretch/>
        </p:blipFill>
        <p:spPr>
          <a:xfrm>
            <a:off x="11044363" y="0"/>
            <a:ext cx="1147637" cy="1478569"/>
          </a:xfrm>
          <a:prstGeom prst="rect">
            <a:avLst/>
          </a:prstGeom>
        </p:spPr>
      </p:pic>
    </p:spTree>
    <p:extLst>
      <p:ext uri="{BB962C8B-B14F-4D97-AF65-F5344CB8AC3E}">
        <p14:creationId xmlns:p14="http://schemas.microsoft.com/office/powerpoint/2010/main" val="1038534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BB739-8EF7-4EB3-A8E1-85D8BB44D702}"/>
              </a:ext>
            </a:extLst>
          </p:cNvPr>
          <p:cNvSpPr>
            <a:spLocks noGrp="1"/>
          </p:cNvSpPr>
          <p:nvPr>
            <p:ph type="title"/>
          </p:nvPr>
        </p:nvSpPr>
        <p:spPr/>
        <p:txBody>
          <a:bodyPr/>
          <a:lstStyle/>
          <a:p>
            <a:pPr algn="ctr"/>
            <a:r>
              <a:rPr lang="en-US" dirty="0"/>
              <a:t>Search Algorithm</a:t>
            </a:r>
          </a:p>
        </p:txBody>
      </p:sp>
      <p:sp>
        <p:nvSpPr>
          <p:cNvPr id="3" name="Content Placeholder 2">
            <a:extLst>
              <a:ext uri="{FF2B5EF4-FFF2-40B4-BE49-F238E27FC236}">
                <a16:creationId xmlns:a16="http://schemas.microsoft.com/office/drawing/2014/main" id="{C72049D5-609B-317F-8597-B71755E8C93B}"/>
              </a:ext>
            </a:extLst>
          </p:cNvPr>
          <p:cNvSpPr>
            <a:spLocks noGrp="1"/>
          </p:cNvSpPr>
          <p:nvPr>
            <p:ph idx="1"/>
          </p:nvPr>
        </p:nvSpPr>
        <p:spPr/>
        <p:txBody>
          <a:bodyPr/>
          <a:lstStyle/>
          <a:p>
            <a:r>
              <a:rPr lang="en-US" dirty="0"/>
              <a:t>The golden section search turned out to be less efficient and not accurate enough for this project.</a:t>
            </a:r>
          </a:p>
          <a:p>
            <a:r>
              <a:rPr lang="en-US" dirty="0"/>
              <a:t>The spiral search is efficient enough while also being more precise and can make up for the inaccuracies of the IMU and GPS we are using. The GPS can be off by 3 meters or sometimes more and the imu azimuth can be off my 20 degrees for various reasons. An efficient and accurate search that’s easy to implement is our choice. </a:t>
            </a:r>
          </a:p>
        </p:txBody>
      </p:sp>
    </p:spTree>
    <p:extLst>
      <p:ext uri="{BB962C8B-B14F-4D97-AF65-F5344CB8AC3E}">
        <p14:creationId xmlns:p14="http://schemas.microsoft.com/office/powerpoint/2010/main" val="5972816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0B9C4-2602-A6E7-988F-6763A9F13948}"/>
              </a:ext>
            </a:extLst>
          </p:cNvPr>
          <p:cNvSpPr>
            <a:spLocks noGrp="1"/>
          </p:cNvSpPr>
          <p:nvPr>
            <p:ph type="title"/>
          </p:nvPr>
        </p:nvSpPr>
        <p:spPr/>
        <p:txBody>
          <a:bodyPr/>
          <a:lstStyle/>
          <a:p>
            <a:pPr algn="ctr"/>
            <a:r>
              <a:rPr lang="en-US"/>
              <a:t>Control Theory</a:t>
            </a:r>
          </a:p>
        </p:txBody>
      </p:sp>
      <p:sp>
        <p:nvSpPr>
          <p:cNvPr id="3" name="Content Placeholder 2">
            <a:extLst>
              <a:ext uri="{FF2B5EF4-FFF2-40B4-BE49-F238E27FC236}">
                <a16:creationId xmlns:a16="http://schemas.microsoft.com/office/drawing/2014/main" id="{B9E6B811-2575-0DBD-7BE5-F31D609EAAA5}"/>
              </a:ext>
            </a:extLst>
          </p:cNvPr>
          <p:cNvSpPr>
            <a:spLocks noGrp="1"/>
          </p:cNvSpPr>
          <p:nvPr>
            <p:ph idx="1"/>
          </p:nvPr>
        </p:nvSpPr>
        <p:spPr>
          <a:xfrm>
            <a:off x="1141412" y="2249486"/>
            <a:ext cx="9905999" cy="3735677"/>
          </a:xfrm>
        </p:spPr>
        <p:txBody>
          <a:bodyPr>
            <a:normAutofit/>
          </a:bodyPr>
          <a:lstStyle/>
          <a:p>
            <a:r>
              <a:rPr lang="en-US" dirty="0"/>
              <a:t>Kalman Filter: a mathematical algorithm used to estimate the state of a dynamic system from noisy measurements.</a:t>
            </a:r>
          </a:p>
          <a:p>
            <a:pPr lvl="1">
              <a:lnSpc>
                <a:spcPct val="150000"/>
              </a:lnSpc>
            </a:pPr>
            <a:r>
              <a:rPr lang="en-US" dirty="0"/>
              <a:t>It was used to combine GPS and IMU data to estimate position better. It specifically allows the tracker and gimbal to track each other without using a search algorithm to search for a signal in a wide range. </a:t>
            </a:r>
          </a:p>
          <a:p>
            <a:pPr lvl="1">
              <a:lnSpc>
                <a:spcPct val="150000"/>
              </a:lnSpc>
            </a:pPr>
            <a:endParaRPr lang="en-US" dirty="0"/>
          </a:p>
          <a:p>
            <a:pPr lvl="1">
              <a:lnSpc>
                <a:spcPct val="150000"/>
              </a:lnSpc>
            </a:pPr>
            <a:endParaRPr lang="en-US" dirty="0"/>
          </a:p>
          <a:p>
            <a:endParaRPr lang="en-US" dirty="0"/>
          </a:p>
        </p:txBody>
      </p:sp>
      <p:pic>
        <p:nvPicPr>
          <p:cNvPr id="5" name="Picture 4" descr="A person in a suit and tie&#10;&#10;Description automatically generated">
            <a:extLst>
              <a:ext uri="{FF2B5EF4-FFF2-40B4-BE49-F238E27FC236}">
                <a16:creationId xmlns:a16="http://schemas.microsoft.com/office/drawing/2014/main" id="{75C7B1AE-3018-1CFD-EFED-F6374D8CC017}"/>
              </a:ext>
            </a:extLst>
          </p:cNvPr>
          <p:cNvPicPr>
            <a:picLocks noChangeAspect="1"/>
          </p:cNvPicPr>
          <p:nvPr/>
        </p:nvPicPr>
        <p:blipFill>
          <a:blip r:embed="rId2">
            <a:extLst>
              <a:ext uri="{28A0092B-C50C-407E-A947-70E740481C1C}">
                <a14:useLocalDpi xmlns:a14="http://schemas.microsoft.com/office/drawing/2010/main" val="0"/>
              </a:ext>
            </a:extLst>
          </a:blip>
          <a:srcRect l="21784" t="5531" r="23206" b="41314"/>
          <a:stretch/>
        </p:blipFill>
        <p:spPr>
          <a:xfrm>
            <a:off x="11044363" y="0"/>
            <a:ext cx="1147637" cy="1478569"/>
          </a:xfrm>
          <a:prstGeom prst="rect">
            <a:avLst/>
          </a:prstGeom>
        </p:spPr>
      </p:pic>
    </p:spTree>
    <p:extLst>
      <p:ext uri="{BB962C8B-B14F-4D97-AF65-F5344CB8AC3E}">
        <p14:creationId xmlns:p14="http://schemas.microsoft.com/office/powerpoint/2010/main" val="3882903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F690C-D3F7-B65C-026E-1D670A71D5A2}"/>
              </a:ext>
            </a:extLst>
          </p:cNvPr>
          <p:cNvSpPr>
            <a:spLocks noGrp="1"/>
          </p:cNvSpPr>
          <p:nvPr>
            <p:ph type="title"/>
          </p:nvPr>
        </p:nvSpPr>
        <p:spPr/>
        <p:txBody>
          <a:bodyPr/>
          <a:lstStyle/>
          <a:p>
            <a:r>
              <a:rPr lang="en-US"/>
              <a:t>Signal Processing</a:t>
            </a:r>
          </a:p>
        </p:txBody>
      </p:sp>
      <p:sp>
        <p:nvSpPr>
          <p:cNvPr id="3" name="Content Placeholder 2">
            <a:extLst>
              <a:ext uri="{FF2B5EF4-FFF2-40B4-BE49-F238E27FC236}">
                <a16:creationId xmlns:a16="http://schemas.microsoft.com/office/drawing/2014/main" id="{9C81F0EF-A406-A12B-A272-35C91A829E77}"/>
              </a:ext>
            </a:extLst>
          </p:cNvPr>
          <p:cNvSpPr>
            <a:spLocks noGrp="1"/>
          </p:cNvSpPr>
          <p:nvPr>
            <p:ph idx="1"/>
          </p:nvPr>
        </p:nvSpPr>
        <p:spPr>
          <a:xfrm>
            <a:off x="1141412" y="2097088"/>
            <a:ext cx="9905999" cy="4030579"/>
          </a:xfrm>
        </p:spPr>
        <p:txBody>
          <a:bodyPr>
            <a:normAutofit/>
          </a:bodyPr>
          <a:lstStyle/>
          <a:p>
            <a:pPr>
              <a:lnSpc>
                <a:spcPct val="150000"/>
              </a:lnSpc>
            </a:pPr>
            <a:r>
              <a:rPr lang="en-US" dirty="0"/>
              <a:t>Singal processing was used to make up for the shortcoming in the modules that were purchased as backups in this project. </a:t>
            </a:r>
          </a:p>
          <a:p>
            <a:pPr>
              <a:lnSpc>
                <a:spcPct val="150000"/>
              </a:lnSpc>
            </a:pPr>
            <a:r>
              <a:rPr lang="en-US" sz="2000" dirty="0"/>
              <a:t>The IMU needed smoothing signals, a library implemented to allegedly help noise, and refining the data coming in to eliminate IMU drift. Calibration is an important part in this.</a:t>
            </a:r>
          </a:p>
          <a:p>
            <a:pPr>
              <a:lnSpc>
                <a:spcPct val="150000"/>
              </a:lnSpc>
            </a:pPr>
            <a:br>
              <a:rPr lang="en-US" sz="2000" dirty="0"/>
            </a:br>
            <a:endParaRPr lang="en-US" sz="2000" dirty="0"/>
          </a:p>
          <a:p>
            <a:endParaRPr lang="en-US" dirty="0"/>
          </a:p>
        </p:txBody>
      </p:sp>
      <p:pic>
        <p:nvPicPr>
          <p:cNvPr id="5" name="Picture 4" descr="A person in a suit and tie&#10;&#10;Description automatically generated">
            <a:extLst>
              <a:ext uri="{FF2B5EF4-FFF2-40B4-BE49-F238E27FC236}">
                <a16:creationId xmlns:a16="http://schemas.microsoft.com/office/drawing/2014/main" id="{639E48B6-2447-9C20-56B7-1E89EBC86EC4}"/>
              </a:ext>
            </a:extLst>
          </p:cNvPr>
          <p:cNvPicPr>
            <a:picLocks noChangeAspect="1"/>
          </p:cNvPicPr>
          <p:nvPr/>
        </p:nvPicPr>
        <p:blipFill>
          <a:blip r:embed="rId2">
            <a:extLst>
              <a:ext uri="{28A0092B-C50C-407E-A947-70E740481C1C}">
                <a14:useLocalDpi xmlns:a14="http://schemas.microsoft.com/office/drawing/2010/main" val="0"/>
              </a:ext>
            </a:extLst>
          </a:blip>
          <a:srcRect l="21784" t="5531" r="23206" b="41314"/>
          <a:stretch/>
        </p:blipFill>
        <p:spPr>
          <a:xfrm>
            <a:off x="11044363" y="0"/>
            <a:ext cx="1147637" cy="1478569"/>
          </a:xfrm>
          <a:prstGeom prst="rect">
            <a:avLst/>
          </a:prstGeom>
        </p:spPr>
      </p:pic>
    </p:spTree>
    <p:extLst>
      <p:ext uri="{BB962C8B-B14F-4D97-AF65-F5344CB8AC3E}">
        <p14:creationId xmlns:p14="http://schemas.microsoft.com/office/powerpoint/2010/main" val="3430662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7FF1C-EDC0-138E-DE3E-7DF36D5EE58D}"/>
              </a:ext>
            </a:extLst>
          </p:cNvPr>
          <p:cNvSpPr>
            <a:spLocks noGrp="1"/>
          </p:cNvSpPr>
          <p:nvPr>
            <p:ph type="title"/>
          </p:nvPr>
        </p:nvSpPr>
        <p:spPr>
          <a:xfrm>
            <a:off x="-134183" y="2689715"/>
            <a:ext cx="5539422" cy="1478570"/>
          </a:xfrm>
        </p:spPr>
        <p:txBody>
          <a:bodyPr anchor="b">
            <a:normAutofit/>
          </a:bodyPr>
          <a:lstStyle/>
          <a:p>
            <a:pPr algn="ctr"/>
            <a:r>
              <a:rPr lang="en-US"/>
              <a:t>Receiver sequence diagram</a:t>
            </a:r>
          </a:p>
        </p:txBody>
      </p:sp>
      <p:pic>
        <p:nvPicPr>
          <p:cNvPr id="7" name="Picture 6" descr="A diagram of a flowchart&#10;&#10;Description automatically generated">
            <a:extLst>
              <a:ext uri="{FF2B5EF4-FFF2-40B4-BE49-F238E27FC236}">
                <a16:creationId xmlns:a16="http://schemas.microsoft.com/office/drawing/2014/main" id="{8FA07542-1D21-D86A-3685-19FB438B6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0175" y="277728"/>
            <a:ext cx="5539422" cy="6317674"/>
          </a:xfrm>
          <a:prstGeom prst="rect">
            <a:avLst/>
          </a:prstGeom>
        </p:spPr>
      </p:pic>
      <p:pic>
        <p:nvPicPr>
          <p:cNvPr id="4" name="Picture 3" descr="A person in a suit and tie&#10;&#10;Description automatically generated">
            <a:extLst>
              <a:ext uri="{FF2B5EF4-FFF2-40B4-BE49-F238E27FC236}">
                <a16:creationId xmlns:a16="http://schemas.microsoft.com/office/drawing/2014/main" id="{3D754B38-1F7F-52AA-BBFB-1F19F6F19A63}"/>
              </a:ext>
            </a:extLst>
          </p:cNvPr>
          <p:cNvPicPr>
            <a:picLocks noChangeAspect="1"/>
          </p:cNvPicPr>
          <p:nvPr/>
        </p:nvPicPr>
        <p:blipFill>
          <a:blip r:embed="rId3">
            <a:extLst>
              <a:ext uri="{28A0092B-C50C-407E-A947-70E740481C1C}">
                <a14:useLocalDpi xmlns:a14="http://schemas.microsoft.com/office/drawing/2010/main" val="0"/>
              </a:ext>
            </a:extLst>
          </a:blip>
          <a:srcRect l="21784" t="5531" r="23206" b="41314"/>
          <a:stretch/>
        </p:blipFill>
        <p:spPr>
          <a:xfrm>
            <a:off x="11044363" y="0"/>
            <a:ext cx="1147637" cy="1478569"/>
          </a:xfrm>
          <a:prstGeom prst="rect">
            <a:avLst/>
          </a:prstGeom>
        </p:spPr>
      </p:pic>
    </p:spTree>
    <p:extLst>
      <p:ext uri="{BB962C8B-B14F-4D97-AF65-F5344CB8AC3E}">
        <p14:creationId xmlns:p14="http://schemas.microsoft.com/office/powerpoint/2010/main" val="4194698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989DD-8C1B-9984-835A-32CB0937C178}"/>
              </a:ext>
            </a:extLst>
          </p:cNvPr>
          <p:cNvSpPr>
            <a:spLocks noGrp="1"/>
          </p:cNvSpPr>
          <p:nvPr>
            <p:ph type="title"/>
          </p:nvPr>
        </p:nvSpPr>
        <p:spPr>
          <a:xfrm>
            <a:off x="1143001" y="145552"/>
            <a:ext cx="9905998" cy="1478570"/>
          </a:xfrm>
        </p:spPr>
        <p:txBody>
          <a:bodyPr/>
          <a:lstStyle/>
          <a:p>
            <a:r>
              <a:rPr lang="en-US" dirty="0"/>
              <a:t>Meet Our sponsor</a:t>
            </a:r>
          </a:p>
        </p:txBody>
      </p:sp>
      <p:pic>
        <p:nvPicPr>
          <p:cNvPr id="4" name="Picture 3" descr="A person in a black shirt&#10;&#10;Description automatically generated">
            <a:extLst>
              <a:ext uri="{FF2B5EF4-FFF2-40B4-BE49-F238E27FC236}">
                <a16:creationId xmlns:a16="http://schemas.microsoft.com/office/drawing/2014/main" id="{DF93DE26-CCBB-2965-DBD4-346E71AF771E}"/>
              </a:ext>
            </a:extLst>
          </p:cNvPr>
          <p:cNvPicPr>
            <a:picLocks noChangeAspect="1"/>
          </p:cNvPicPr>
          <p:nvPr/>
        </p:nvPicPr>
        <p:blipFill>
          <a:blip r:embed="rId2">
            <a:extLst>
              <a:ext uri="{28A0092B-C50C-407E-A947-70E740481C1C}">
                <a14:useLocalDpi xmlns:a14="http://schemas.microsoft.com/office/drawing/2010/main" val="0"/>
              </a:ext>
            </a:extLst>
          </a:blip>
          <a:srcRect l="24598" t="38626" r="53608" b="36276"/>
          <a:stretch/>
        </p:blipFill>
        <p:spPr>
          <a:xfrm rot="5400000">
            <a:off x="10814211" y="100781"/>
            <a:ext cx="1478570" cy="1277008"/>
          </a:xfrm>
          <a:prstGeom prst="rect">
            <a:avLst/>
          </a:prstGeom>
        </p:spPr>
      </p:pic>
      <p:pic>
        <p:nvPicPr>
          <p:cNvPr id="7" name="Picture 6">
            <a:extLst>
              <a:ext uri="{FF2B5EF4-FFF2-40B4-BE49-F238E27FC236}">
                <a16:creationId xmlns:a16="http://schemas.microsoft.com/office/drawing/2014/main" id="{A509B1F9-782F-B6E5-D401-838B49F48456}"/>
              </a:ext>
            </a:extLst>
          </p:cNvPr>
          <p:cNvPicPr>
            <a:picLocks noChangeAspect="1"/>
          </p:cNvPicPr>
          <p:nvPr/>
        </p:nvPicPr>
        <p:blipFill>
          <a:blip r:embed="rId3"/>
          <a:stretch>
            <a:fillRect/>
          </a:stretch>
        </p:blipFill>
        <p:spPr>
          <a:xfrm>
            <a:off x="4281234" y="1624122"/>
            <a:ext cx="3629532" cy="4020111"/>
          </a:xfrm>
          <a:prstGeom prst="rect">
            <a:avLst/>
          </a:prstGeom>
        </p:spPr>
      </p:pic>
    </p:spTree>
    <p:extLst>
      <p:ext uri="{BB962C8B-B14F-4D97-AF65-F5344CB8AC3E}">
        <p14:creationId xmlns:p14="http://schemas.microsoft.com/office/powerpoint/2010/main" val="1552359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7FF1C-EDC0-138E-DE3E-7DF36D5EE58D}"/>
              </a:ext>
            </a:extLst>
          </p:cNvPr>
          <p:cNvSpPr>
            <a:spLocks noGrp="1"/>
          </p:cNvSpPr>
          <p:nvPr>
            <p:ph type="title"/>
          </p:nvPr>
        </p:nvSpPr>
        <p:spPr>
          <a:xfrm>
            <a:off x="95439" y="2689715"/>
            <a:ext cx="5165766" cy="1478570"/>
          </a:xfrm>
        </p:spPr>
        <p:txBody>
          <a:bodyPr anchor="b">
            <a:normAutofit/>
          </a:bodyPr>
          <a:lstStyle/>
          <a:p>
            <a:pPr algn="ctr"/>
            <a:r>
              <a:rPr lang="en-US"/>
              <a:t>Transmitter sequence diagram</a:t>
            </a:r>
          </a:p>
        </p:txBody>
      </p:sp>
      <p:pic>
        <p:nvPicPr>
          <p:cNvPr id="4" name="Picture 3" descr="A diagram of a system&#10;&#10;Description automatically generated">
            <a:extLst>
              <a:ext uri="{FF2B5EF4-FFF2-40B4-BE49-F238E27FC236}">
                <a16:creationId xmlns:a16="http://schemas.microsoft.com/office/drawing/2014/main" id="{8797EC67-B2DA-361C-2DA5-A149D7F004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6508" y="1175539"/>
            <a:ext cx="5249008" cy="4972744"/>
          </a:xfrm>
          <a:prstGeom prst="rect">
            <a:avLst/>
          </a:prstGeom>
        </p:spPr>
      </p:pic>
      <p:pic>
        <p:nvPicPr>
          <p:cNvPr id="5" name="Picture 4" descr="A person in a suit and tie&#10;&#10;Description automatically generated">
            <a:extLst>
              <a:ext uri="{FF2B5EF4-FFF2-40B4-BE49-F238E27FC236}">
                <a16:creationId xmlns:a16="http://schemas.microsoft.com/office/drawing/2014/main" id="{E016752D-1C1A-259B-C2F1-D21E0B313655}"/>
              </a:ext>
            </a:extLst>
          </p:cNvPr>
          <p:cNvPicPr>
            <a:picLocks noChangeAspect="1"/>
          </p:cNvPicPr>
          <p:nvPr/>
        </p:nvPicPr>
        <p:blipFill>
          <a:blip r:embed="rId3">
            <a:extLst>
              <a:ext uri="{28A0092B-C50C-407E-A947-70E740481C1C}">
                <a14:useLocalDpi xmlns:a14="http://schemas.microsoft.com/office/drawing/2010/main" val="0"/>
              </a:ext>
            </a:extLst>
          </a:blip>
          <a:srcRect l="21784" t="5531" r="23206" b="41314"/>
          <a:stretch/>
        </p:blipFill>
        <p:spPr>
          <a:xfrm>
            <a:off x="11044363" y="0"/>
            <a:ext cx="1147637" cy="1478569"/>
          </a:xfrm>
          <a:prstGeom prst="rect">
            <a:avLst/>
          </a:prstGeom>
        </p:spPr>
      </p:pic>
    </p:spTree>
    <p:extLst>
      <p:ext uri="{BB962C8B-B14F-4D97-AF65-F5344CB8AC3E}">
        <p14:creationId xmlns:p14="http://schemas.microsoft.com/office/powerpoint/2010/main" val="17618075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CE7BC-768A-0327-A73F-D676ED6BC800}"/>
              </a:ext>
            </a:extLst>
          </p:cNvPr>
          <p:cNvSpPr>
            <a:spLocks noGrp="1"/>
          </p:cNvSpPr>
          <p:nvPr>
            <p:ph type="title"/>
          </p:nvPr>
        </p:nvSpPr>
        <p:spPr/>
        <p:txBody>
          <a:bodyPr/>
          <a:lstStyle/>
          <a:p>
            <a:pPr algn="ctr"/>
            <a:r>
              <a:rPr lang="en-US" dirty="0"/>
              <a:t>Graphic User Interface</a:t>
            </a:r>
          </a:p>
        </p:txBody>
      </p:sp>
      <p:sp>
        <p:nvSpPr>
          <p:cNvPr id="3" name="Content Placeholder 2">
            <a:extLst>
              <a:ext uri="{FF2B5EF4-FFF2-40B4-BE49-F238E27FC236}">
                <a16:creationId xmlns:a16="http://schemas.microsoft.com/office/drawing/2014/main" id="{AA864F34-99BB-E42F-1388-F6792BF2F1B6}"/>
              </a:ext>
            </a:extLst>
          </p:cNvPr>
          <p:cNvSpPr>
            <a:spLocks noGrp="1"/>
          </p:cNvSpPr>
          <p:nvPr>
            <p:ph idx="1"/>
          </p:nvPr>
        </p:nvSpPr>
        <p:spPr/>
        <p:txBody>
          <a:bodyPr/>
          <a:lstStyle/>
          <a:p>
            <a:r>
              <a:rPr lang="en-US" dirty="0"/>
              <a:t>All the necessary data that the user would want to see will be displayed on a GUI.</a:t>
            </a:r>
          </a:p>
          <a:p>
            <a:r>
              <a:rPr lang="en-US" dirty="0"/>
              <a:t>Such things include the azimuth and </a:t>
            </a:r>
            <a:r>
              <a:rPr lang="en-US" dirty="0" err="1"/>
              <a:t>gps</a:t>
            </a:r>
            <a:r>
              <a:rPr lang="en-US" dirty="0"/>
              <a:t> coordinates of the transmitter and receiver.</a:t>
            </a:r>
          </a:p>
          <a:p>
            <a:r>
              <a:rPr lang="en-US" dirty="0"/>
              <a:t>The GUI also allows to start and stop the program whenever they please and wherever, if they are connected to the same local internet.</a:t>
            </a:r>
          </a:p>
        </p:txBody>
      </p:sp>
    </p:spTree>
    <p:extLst>
      <p:ext uri="{BB962C8B-B14F-4D97-AF65-F5344CB8AC3E}">
        <p14:creationId xmlns:p14="http://schemas.microsoft.com/office/powerpoint/2010/main" val="2996544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8978A-A26D-160A-CA11-BA8AFF96B44F}"/>
              </a:ext>
            </a:extLst>
          </p:cNvPr>
          <p:cNvSpPr>
            <a:spLocks noGrp="1"/>
          </p:cNvSpPr>
          <p:nvPr>
            <p:ph type="title"/>
          </p:nvPr>
        </p:nvSpPr>
        <p:spPr/>
        <p:txBody>
          <a:bodyPr/>
          <a:lstStyle/>
          <a:p>
            <a:pPr algn="ctr"/>
            <a:r>
              <a:rPr lang="en-US" dirty="0"/>
              <a:t>Graphic User Interface</a:t>
            </a:r>
          </a:p>
        </p:txBody>
      </p:sp>
      <p:pic>
        <p:nvPicPr>
          <p:cNvPr id="4" name="Picture 3" descr="A person in a suit and tie&#10;&#10;Description automatically generated">
            <a:extLst>
              <a:ext uri="{FF2B5EF4-FFF2-40B4-BE49-F238E27FC236}">
                <a16:creationId xmlns:a16="http://schemas.microsoft.com/office/drawing/2014/main" id="{5588772A-1A0E-714E-CFBE-D01B0D390C14}"/>
              </a:ext>
            </a:extLst>
          </p:cNvPr>
          <p:cNvPicPr>
            <a:picLocks noChangeAspect="1"/>
          </p:cNvPicPr>
          <p:nvPr/>
        </p:nvPicPr>
        <p:blipFill>
          <a:blip r:embed="rId2">
            <a:extLst>
              <a:ext uri="{28A0092B-C50C-407E-A947-70E740481C1C}">
                <a14:useLocalDpi xmlns:a14="http://schemas.microsoft.com/office/drawing/2010/main" val="0"/>
              </a:ext>
            </a:extLst>
          </a:blip>
          <a:srcRect l="21784" t="5531" r="23206" b="41314"/>
          <a:stretch/>
        </p:blipFill>
        <p:spPr>
          <a:xfrm>
            <a:off x="11044363" y="0"/>
            <a:ext cx="1147637" cy="1478569"/>
          </a:xfrm>
          <a:prstGeom prst="rect">
            <a:avLst/>
          </a:prstGeom>
        </p:spPr>
      </p:pic>
      <p:pic>
        <p:nvPicPr>
          <p:cNvPr id="1026" name="Picture 2">
            <a:extLst>
              <a:ext uri="{FF2B5EF4-FFF2-40B4-BE49-F238E27FC236}">
                <a16:creationId xmlns:a16="http://schemas.microsoft.com/office/drawing/2014/main" id="{6B883814-DE14-8293-DD74-8CDCD89CC8B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1642" r="10631"/>
          <a:stretch/>
        </p:blipFill>
        <p:spPr bwMode="auto">
          <a:xfrm>
            <a:off x="1667435" y="1675119"/>
            <a:ext cx="7976027" cy="4733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31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4F5D-7594-A95F-A470-106B006D9AAB}"/>
              </a:ext>
            </a:extLst>
          </p:cNvPr>
          <p:cNvSpPr>
            <a:spLocks noGrp="1"/>
          </p:cNvSpPr>
          <p:nvPr>
            <p:ph type="title"/>
          </p:nvPr>
        </p:nvSpPr>
        <p:spPr/>
        <p:txBody>
          <a:bodyPr/>
          <a:lstStyle/>
          <a:p>
            <a:r>
              <a:rPr lang="en-US" dirty="0"/>
              <a:t>Budget</a:t>
            </a:r>
          </a:p>
        </p:txBody>
      </p:sp>
      <p:sp>
        <p:nvSpPr>
          <p:cNvPr id="3" name="Content Placeholder 2">
            <a:extLst>
              <a:ext uri="{FF2B5EF4-FFF2-40B4-BE49-F238E27FC236}">
                <a16:creationId xmlns:a16="http://schemas.microsoft.com/office/drawing/2014/main" id="{03794C91-0C95-E24B-1D66-0E7A8BDEC8A6}"/>
              </a:ext>
            </a:extLst>
          </p:cNvPr>
          <p:cNvSpPr>
            <a:spLocks noGrp="1"/>
          </p:cNvSpPr>
          <p:nvPr>
            <p:ph idx="1"/>
          </p:nvPr>
        </p:nvSpPr>
        <p:spPr/>
        <p:txBody>
          <a:bodyPr/>
          <a:lstStyle/>
          <a:p>
            <a:pPr marL="0" indent="0">
              <a:buNone/>
            </a:pPr>
            <a:r>
              <a:rPr lang="en-US" dirty="0"/>
              <a:t>Our budget is supplied by our sponsor, the KVL group. A few items, such as our motors, were paid for out of pocket </a:t>
            </a:r>
          </a:p>
        </p:txBody>
      </p:sp>
      <p:pic>
        <p:nvPicPr>
          <p:cNvPr id="4" name="Picture 3" descr="A person in a black shirt&#10;&#10;Description automatically generated">
            <a:extLst>
              <a:ext uri="{FF2B5EF4-FFF2-40B4-BE49-F238E27FC236}">
                <a16:creationId xmlns:a16="http://schemas.microsoft.com/office/drawing/2014/main" id="{24AD4CE8-F2B0-2F68-B251-8218B7B4A635}"/>
              </a:ext>
            </a:extLst>
          </p:cNvPr>
          <p:cNvPicPr>
            <a:picLocks noChangeAspect="1"/>
          </p:cNvPicPr>
          <p:nvPr/>
        </p:nvPicPr>
        <p:blipFill>
          <a:blip r:embed="rId2">
            <a:extLst>
              <a:ext uri="{28A0092B-C50C-407E-A947-70E740481C1C}">
                <a14:useLocalDpi xmlns:a14="http://schemas.microsoft.com/office/drawing/2010/main" val="0"/>
              </a:ext>
            </a:extLst>
          </a:blip>
          <a:srcRect l="24598" t="38626" r="53608" b="36276"/>
          <a:stretch/>
        </p:blipFill>
        <p:spPr>
          <a:xfrm rot="5400000">
            <a:off x="10814211" y="100781"/>
            <a:ext cx="1478570" cy="1277008"/>
          </a:xfrm>
          <a:prstGeom prst="rect">
            <a:avLst/>
          </a:prstGeom>
        </p:spPr>
      </p:pic>
    </p:spTree>
    <p:extLst>
      <p:ext uri="{BB962C8B-B14F-4D97-AF65-F5344CB8AC3E}">
        <p14:creationId xmlns:p14="http://schemas.microsoft.com/office/powerpoint/2010/main" val="595809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CE401-024B-74F2-5086-E34A253C779A}"/>
              </a:ext>
            </a:extLst>
          </p:cNvPr>
          <p:cNvSpPr>
            <a:spLocks noGrp="1"/>
          </p:cNvSpPr>
          <p:nvPr>
            <p:ph type="title"/>
          </p:nvPr>
        </p:nvSpPr>
        <p:spPr>
          <a:xfrm>
            <a:off x="1330599" y="-179037"/>
            <a:ext cx="9905998" cy="1478570"/>
          </a:xfrm>
        </p:spPr>
        <p:txBody>
          <a:bodyPr/>
          <a:lstStyle/>
          <a:p>
            <a:r>
              <a:rPr lang="en-US" dirty="0"/>
              <a:t>Expenses (as of 11/20/2024)</a:t>
            </a:r>
          </a:p>
        </p:txBody>
      </p:sp>
      <p:graphicFrame>
        <p:nvGraphicFramePr>
          <p:cNvPr id="7" name="Table 6">
            <a:extLst>
              <a:ext uri="{FF2B5EF4-FFF2-40B4-BE49-F238E27FC236}">
                <a16:creationId xmlns:a16="http://schemas.microsoft.com/office/drawing/2014/main" id="{BE99C3E4-7F27-94DB-BD33-91041100AF22}"/>
              </a:ext>
            </a:extLst>
          </p:cNvPr>
          <p:cNvGraphicFramePr>
            <a:graphicFrameLocks noGrp="1"/>
          </p:cNvGraphicFramePr>
          <p:nvPr>
            <p:extLst>
              <p:ext uri="{D42A27DB-BD31-4B8C-83A1-F6EECF244321}">
                <p14:modId xmlns:p14="http://schemas.microsoft.com/office/powerpoint/2010/main" val="4207668890"/>
              </p:ext>
            </p:extLst>
          </p:nvPr>
        </p:nvGraphicFramePr>
        <p:xfrm>
          <a:off x="209170" y="1120139"/>
          <a:ext cx="5561010" cy="5054735"/>
        </p:xfrm>
        <a:graphic>
          <a:graphicData uri="http://schemas.openxmlformats.org/drawingml/2006/table">
            <a:tbl>
              <a:tblPr firstRow="1" bandRow="1">
                <a:tableStyleId>{5C22544A-7EE6-4342-B048-85BDC9FD1C3A}</a:tableStyleId>
              </a:tblPr>
              <a:tblGrid>
                <a:gridCol w="1112202">
                  <a:extLst>
                    <a:ext uri="{9D8B030D-6E8A-4147-A177-3AD203B41FA5}">
                      <a16:colId xmlns:a16="http://schemas.microsoft.com/office/drawing/2014/main" val="951156247"/>
                    </a:ext>
                  </a:extLst>
                </a:gridCol>
                <a:gridCol w="1112202">
                  <a:extLst>
                    <a:ext uri="{9D8B030D-6E8A-4147-A177-3AD203B41FA5}">
                      <a16:colId xmlns:a16="http://schemas.microsoft.com/office/drawing/2014/main" val="3700428105"/>
                    </a:ext>
                  </a:extLst>
                </a:gridCol>
                <a:gridCol w="1112202">
                  <a:extLst>
                    <a:ext uri="{9D8B030D-6E8A-4147-A177-3AD203B41FA5}">
                      <a16:colId xmlns:a16="http://schemas.microsoft.com/office/drawing/2014/main" val="16416645"/>
                    </a:ext>
                  </a:extLst>
                </a:gridCol>
                <a:gridCol w="1112202">
                  <a:extLst>
                    <a:ext uri="{9D8B030D-6E8A-4147-A177-3AD203B41FA5}">
                      <a16:colId xmlns:a16="http://schemas.microsoft.com/office/drawing/2014/main" val="465257505"/>
                    </a:ext>
                  </a:extLst>
                </a:gridCol>
                <a:gridCol w="1112202">
                  <a:extLst>
                    <a:ext uri="{9D8B030D-6E8A-4147-A177-3AD203B41FA5}">
                      <a16:colId xmlns:a16="http://schemas.microsoft.com/office/drawing/2014/main" val="3806317679"/>
                    </a:ext>
                  </a:extLst>
                </a:gridCol>
              </a:tblGrid>
              <a:tr h="555544">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Item </a:t>
                      </a:r>
                      <a:endParaRPr lang="en-US" dirty="0">
                        <a:effectLst/>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panose="020B0604020202020204" pitchFamily="34" charset="0"/>
                        </a:rPr>
                        <a:t>Quantity </a:t>
                      </a:r>
                      <a:endParaRPr lang="en-US">
                        <a:effectLst/>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panose="020B0604020202020204" pitchFamily="34" charset="0"/>
                        </a:rPr>
                        <a:t>Unit Cost</a:t>
                      </a:r>
                      <a:endParaRPr lang="en-US">
                        <a:effectLst/>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panose="020B0604020202020204" pitchFamily="34" charset="0"/>
                        </a:rPr>
                        <a:t>Total Cost</a:t>
                      </a:r>
                      <a:endParaRPr lang="en-US">
                        <a:effectLst/>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panose="020B0604020202020204" pitchFamily="34" charset="0"/>
                        </a:rPr>
                        <a:t>Acquisition Status</a:t>
                      </a:r>
                      <a:endParaRPr lang="en-US">
                        <a:effectLst/>
                      </a:endParaRPr>
                    </a:p>
                  </a:txBody>
                  <a:tcPr marL="63500" marR="63500" marT="63500" marB="63500"/>
                </a:tc>
                <a:extLst>
                  <a:ext uri="{0D108BD9-81ED-4DB2-BD59-A6C34878D82A}">
                    <a16:rowId xmlns:a16="http://schemas.microsoft.com/office/drawing/2014/main" val="1351325725"/>
                  </a:ext>
                </a:extLst>
              </a:tr>
              <a:tr h="555544">
                <a:tc>
                  <a:txBody>
                    <a:bodyPr/>
                    <a:lstStyle/>
                    <a:p>
                      <a:pPr algn="ctr" rtl="0" fontAlgn="t">
                        <a:spcBef>
                          <a:spcPts val="0"/>
                        </a:spcBef>
                        <a:spcAft>
                          <a:spcPts val="0"/>
                        </a:spcAft>
                      </a:pPr>
                      <a:r>
                        <a:rPr lang="en-US" sz="1200" b="0" i="0" u="none" strike="noStrike">
                          <a:solidFill>
                            <a:srgbClr val="000000"/>
                          </a:solidFill>
                          <a:effectLst/>
                          <a:latin typeface="Arial" panose="020B0604020202020204" pitchFamily="34" charset="0"/>
                        </a:rPr>
                        <a:t>SFH 4258S</a:t>
                      </a:r>
                      <a:endParaRPr lang="en-US">
                        <a:effectLst/>
                      </a:endParaRPr>
                    </a:p>
                    <a:p>
                      <a:pPr algn="ctr" rtl="0" fontAlgn="t">
                        <a:spcBef>
                          <a:spcPts val="0"/>
                        </a:spcBef>
                        <a:spcAft>
                          <a:spcPts val="0"/>
                        </a:spcAft>
                      </a:pPr>
                      <a:r>
                        <a:rPr lang="en-US" sz="1200" b="0" i="0" u="none" strike="noStrike">
                          <a:solidFill>
                            <a:srgbClr val="000000"/>
                          </a:solidFill>
                          <a:effectLst/>
                          <a:latin typeface="Arial" panose="020B0604020202020204" pitchFamily="34" charset="0"/>
                        </a:rPr>
                        <a:t>850nm LED</a:t>
                      </a:r>
                      <a:endParaRPr lang="en-US">
                        <a:effectLst/>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panose="020B0604020202020204" pitchFamily="34" charset="0"/>
                        </a:rPr>
                        <a:t>25</a:t>
                      </a:r>
                      <a:endParaRPr lang="en-US">
                        <a:effectLst/>
                      </a:endParaRPr>
                    </a:p>
                  </a:txBody>
                  <a:tcPr marL="63500" marR="63500" marT="63500" marB="63500"/>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$1.10</a:t>
                      </a:r>
                      <a:endParaRPr lang="en-US" dirty="0">
                        <a:effectLst/>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panose="020B0604020202020204" pitchFamily="34" charset="0"/>
                        </a:rPr>
                        <a:t>$27.5</a:t>
                      </a:r>
                      <a:endParaRPr lang="en-US">
                        <a:effectLst/>
                      </a:endParaRPr>
                    </a:p>
                  </a:txBody>
                  <a:tcPr marL="63500" marR="63500" marT="63500" marB="63500"/>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Acquired</a:t>
                      </a:r>
                      <a:endParaRPr lang="en-US" dirty="0">
                        <a:effectLst/>
                      </a:endParaRPr>
                    </a:p>
                  </a:txBody>
                  <a:tcPr marL="63500" marR="63500" marT="63500" marB="63500"/>
                </a:tc>
                <a:extLst>
                  <a:ext uri="{0D108BD9-81ED-4DB2-BD59-A6C34878D82A}">
                    <a16:rowId xmlns:a16="http://schemas.microsoft.com/office/drawing/2014/main" val="2016523346"/>
                  </a:ext>
                </a:extLst>
              </a:tr>
              <a:tr h="555544">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CVLL 95-350</a:t>
                      </a:r>
                      <a:endParaRPr lang="en-US" dirty="0">
                        <a:effectLst/>
                      </a:endParaRPr>
                    </a:p>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1550nm LD</a:t>
                      </a:r>
                      <a:endParaRPr lang="en-US" dirty="0">
                        <a:effectLst/>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panose="020B0604020202020204" pitchFamily="34" charset="0"/>
                        </a:rPr>
                        <a:t>1</a:t>
                      </a:r>
                      <a:endParaRPr lang="en-US">
                        <a:effectLst/>
                      </a:endParaRPr>
                    </a:p>
                  </a:txBody>
                  <a:tcPr marL="63500" marR="63500" marT="63500" marB="63500"/>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$254</a:t>
                      </a:r>
                      <a:endParaRPr lang="en-US" dirty="0">
                        <a:effectLst/>
                      </a:endParaRPr>
                    </a:p>
                  </a:txBody>
                  <a:tcPr marL="63500" marR="63500" marT="63500" marB="63500"/>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$254</a:t>
                      </a:r>
                      <a:endParaRPr lang="en-US" dirty="0">
                        <a:effectLst/>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panose="020B0604020202020204" pitchFamily="34" charset="0"/>
                        </a:rPr>
                        <a:t>Acquired</a:t>
                      </a:r>
                      <a:endParaRPr lang="en-US">
                        <a:effectLst/>
                      </a:endParaRPr>
                    </a:p>
                  </a:txBody>
                  <a:tcPr marL="63500" marR="63500" marT="63500" marB="63500"/>
                </a:tc>
                <a:extLst>
                  <a:ext uri="{0D108BD9-81ED-4DB2-BD59-A6C34878D82A}">
                    <a16:rowId xmlns:a16="http://schemas.microsoft.com/office/drawing/2014/main" val="3003131236"/>
                  </a:ext>
                </a:extLst>
              </a:tr>
              <a:tr h="555544">
                <a:tc>
                  <a:txBody>
                    <a:bodyPr/>
                    <a:lstStyle/>
                    <a:p>
                      <a:pPr algn="ctr" rtl="0" fontAlgn="t">
                        <a:spcBef>
                          <a:spcPts val="0"/>
                        </a:spcBef>
                        <a:spcAft>
                          <a:spcPts val="0"/>
                        </a:spcAft>
                      </a:pPr>
                      <a:r>
                        <a:rPr lang="en-US" sz="1200" b="0" i="0" u="none" strike="noStrike">
                          <a:solidFill>
                            <a:srgbClr val="000000"/>
                          </a:solidFill>
                          <a:effectLst/>
                          <a:latin typeface="Arial" panose="020B0604020202020204" pitchFamily="34" charset="0"/>
                        </a:rPr>
                        <a:t>SPOT-9D-0</a:t>
                      </a:r>
                      <a:endParaRPr lang="en-US">
                        <a:effectLst/>
                      </a:endParaRPr>
                    </a:p>
                    <a:p>
                      <a:pPr algn="ctr" rtl="0" fontAlgn="t">
                        <a:spcBef>
                          <a:spcPts val="0"/>
                        </a:spcBef>
                        <a:spcAft>
                          <a:spcPts val="0"/>
                        </a:spcAft>
                      </a:pPr>
                      <a:r>
                        <a:rPr lang="en-US" sz="1200" b="0" i="0" u="none" strike="noStrike">
                          <a:solidFill>
                            <a:srgbClr val="000000"/>
                          </a:solidFill>
                          <a:effectLst/>
                          <a:latin typeface="Arial" panose="020B0604020202020204" pitchFamily="34" charset="0"/>
                        </a:rPr>
                        <a:t>Annular QPD</a:t>
                      </a:r>
                      <a:endParaRPr lang="en-US">
                        <a:effectLst/>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panose="020B0604020202020204" pitchFamily="34" charset="0"/>
                        </a:rPr>
                        <a:t>1</a:t>
                      </a:r>
                      <a:endParaRPr lang="en-US">
                        <a:effectLst/>
                      </a:endParaRPr>
                    </a:p>
                  </a:txBody>
                  <a:tcPr marL="63500" marR="63500" marT="63500" marB="63500"/>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$345</a:t>
                      </a:r>
                      <a:endParaRPr lang="en-US" dirty="0">
                        <a:effectLst/>
                      </a:endParaRPr>
                    </a:p>
                  </a:txBody>
                  <a:tcPr marL="63500" marR="63500" marT="63500" marB="63500"/>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$345</a:t>
                      </a:r>
                      <a:endParaRPr lang="en-US" dirty="0">
                        <a:effectLst/>
                      </a:endParaRPr>
                    </a:p>
                  </a:txBody>
                  <a:tcPr marL="63500" marR="63500" marT="63500" marB="63500"/>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Acquired</a:t>
                      </a:r>
                      <a:endParaRPr lang="en-US" dirty="0">
                        <a:effectLst/>
                      </a:endParaRPr>
                    </a:p>
                  </a:txBody>
                  <a:tcPr marL="63500" marR="63500" marT="63500" marB="63500"/>
                </a:tc>
                <a:extLst>
                  <a:ext uri="{0D108BD9-81ED-4DB2-BD59-A6C34878D82A}">
                    <a16:rowId xmlns:a16="http://schemas.microsoft.com/office/drawing/2014/main" val="2501236591"/>
                  </a:ext>
                </a:extLst>
              </a:tr>
              <a:tr h="555544">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FGA015</a:t>
                      </a:r>
                      <a:endParaRPr lang="en-US" dirty="0">
                        <a:effectLst/>
                      </a:endParaRPr>
                    </a:p>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InGaAs PD</a:t>
                      </a:r>
                      <a:endParaRPr lang="en-US" dirty="0">
                        <a:effectLst/>
                      </a:endParaRPr>
                    </a:p>
                  </a:txBody>
                  <a:tcPr marL="63500" marR="63500" marT="63500" marB="63500"/>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1</a:t>
                      </a:r>
                      <a:endParaRPr lang="en-US" dirty="0">
                        <a:effectLst/>
                      </a:endParaRPr>
                    </a:p>
                  </a:txBody>
                  <a:tcPr marL="63500" marR="63500" marT="63500" marB="63500"/>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$64</a:t>
                      </a:r>
                      <a:endParaRPr lang="en-US" dirty="0">
                        <a:effectLst/>
                      </a:endParaRPr>
                    </a:p>
                  </a:txBody>
                  <a:tcPr marL="63500" marR="63500" marT="63500" marB="63500"/>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$64</a:t>
                      </a:r>
                      <a:endParaRPr lang="en-US" dirty="0">
                        <a:effectLst/>
                      </a:endParaRPr>
                    </a:p>
                  </a:txBody>
                  <a:tcPr marL="63500" marR="63500" marT="63500" marB="63500"/>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Acquired</a:t>
                      </a:r>
                      <a:endParaRPr lang="en-US" dirty="0">
                        <a:effectLst/>
                      </a:endParaRPr>
                    </a:p>
                  </a:txBody>
                  <a:tcPr marL="63500" marR="63500" marT="63500" marB="63500"/>
                </a:tc>
                <a:extLst>
                  <a:ext uri="{0D108BD9-81ED-4DB2-BD59-A6C34878D82A}">
                    <a16:rowId xmlns:a16="http://schemas.microsoft.com/office/drawing/2014/main" val="2210750528"/>
                  </a:ext>
                </a:extLst>
              </a:tr>
              <a:tr h="759005">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NIR coated Optical Lenses</a:t>
                      </a:r>
                      <a:endParaRPr lang="en-US" dirty="0">
                        <a:effectLst/>
                      </a:endParaRPr>
                    </a:p>
                  </a:txBody>
                  <a:tcPr marL="63500" marR="63500" marT="63500" marB="63500"/>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5</a:t>
                      </a:r>
                      <a:endParaRPr lang="en-US" dirty="0">
                        <a:effectLst/>
                      </a:endParaRPr>
                    </a:p>
                  </a:txBody>
                  <a:tcPr marL="63500" marR="63500" marT="63500" marB="63500"/>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$43*</a:t>
                      </a:r>
                      <a:endParaRPr lang="en-US" dirty="0">
                        <a:effectLst/>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panose="020B0604020202020204" pitchFamily="34" charset="0"/>
                        </a:rPr>
                        <a:t>$172</a:t>
                      </a:r>
                      <a:endParaRPr lang="en-US">
                        <a:effectLst/>
                      </a:endParaRPr>
                    </a:p>
                  </a:txBody>
                  <a:tcPr marL="63500" marR="63500" marT="63500" marB="63500"/>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Acquired</a:t>
                      </a:r>
                      <a:endParaRPr lang="en-US" dirty="0">
                        <a:effectLst/>
                      </a:endParaRPr>
                    </a:p>
                  </a:txBody>
                  <a:tcPr marL="63500" marR="63500" marT="63500" marB="63500"/>
                </a:tc>
                <a:extLst>
                  <a:ext uri="{0D108BD9-81ED-4DB2-BD59-A6C34878D82A}">
                    <a16:rowId xmlns:a16="http://schemas.microsoft.com/office/drawing/2014/main" val="100278426"/>
                  </a:ext>
                </a:extLst>
              </a:tr>
              <a:tr h="759005">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High Grit</a:t>
                      </a:r>
                      <a:endParaRPr lang="en-US" dirty="0">
                        <a:effectLst/>
                      </a:endParaRPr>
                    </a:p>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Optical Diffuser</a:t>
                      </a:r>
                      <a:endParaRPr lang="en-US" dirty="0">
                        <a:effectLst/>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panose="020B0604020202020204" pitchFamily="34" charset="0"/>
                        </a:rPr>
                        <a:t>1</a:t>
                      </a:r>
                      <a:endParaRPr lang="en-US">
                        <a:effectLst/>
                      </a:endParaRPr>
                    </a:p>
                  </a:txBody>
                  <a:tcPr marL="63500" marR="63500" marT="63500" marB="63500"/>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$17</a:t>
                      </a:r>
                      <a:endParaRPr lang="en-US" dirty="0">
                        <a:effectLst/>
                      </a:endParaRPr>
                    </a:p>
                  </a:txBody>
                  <a:tcPr marL="63500" marR="63500" marT="63500" marB="63500"/>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$17</a:t>
                      </a:r>
                      <a:endParaRPr lang="en-US" dirty="0">
                        <a:effectLst/>
                      </a:endParaRPr>
                    </a:p>
                  </a:txBody>
                  <a:tcPr marL="63500" marR="63500" marT="63500" marB="63500"/>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Acquired</a:t>
                      </a:r>
                      <a:endParaRPr lang="en-US" dirty="0">
                        <a:effectLst/>
                      </a:endParaRPr>
                    </a:p>
                  </a:txBody>
                  <a:tcPr marL="63500" marR="63500" marT="63500" marB="63500"/>
                </a:tc>
                <a:extLst>
                  <a:ext uri="{0D108BD9-81ED-4DB2-BD59-A6C34878D82A}">
                    <a16:rowId xmlns:a16="http://schemas.microsoft.com/office/drawing/2014/main" val="1616777779"/>
                  </a:ext>
                </a:extLst>
              </a:tr>
              <a:tr h="759005">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87-040</a:t>
                      </a:r>
                      <a:endParaRPr lang="en-US" dirty="0">
                        <a:effectLst/>
                      </a:endParaRPr>
                    </a:p>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Dichroic Mirror</a:t>
                      </a:r>
                      <a:endParaRPr lang="en-US" dirty="0">
                        <a:effectLst/>
                      </a:endParaRPr>
                    </a:p>
                  </a:txBody>
                  <a:tcPr marL="63500" marR="63500" marT="63500" marB="63500"/>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1</a:t>
                      </a:r>
                      <a:endParaRPr lang="en-US" dirty="0">
                        <a:effectLst/>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panose="020B0604020202020204" pitchFamily="34" charset="0"/>
                        </a:rPr>
                        <a:t>$176</a:t>
                      </a:r>
                      <a:endParaRPr lang="en-US">
                        <a:effectLst/>
                      </a:endParaRP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panose="020B0604020202020204" pitchFamily="34" charset="0"/>
                        </a:rPr>
                        <a:t>$176</a:t>
                      </a:r>
                      <a:endParaRPr lang="en-US">
                        <a:effectLst/>
                      </a:endParaRPr>
                    </a:p>
                  </a:txBody>
                  <a:tcPr marL="63500" marR="63500" marT="63500" marB="63500"/>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Acquired</a:t>
                      </a:r>
                      <a:endParaRPr lang="en-US" dirty="0">
                        <a:effectLst/>
                      </a:endParaRPr>
                    </a:p>
                  </a:txBody>
                  <a:tcPr marL="63500" marR="63500" marT="63500" marB="63500"/>
                </a:tc>
                <a:extLst>
                  <a:ext uri="{0D108BD9-81ED-4DB2-BD59-A6C34878D82A}">
                    <a16:rowId xmlns:a16="http://schemas.microsoft.com/office/drawing/2014/main" val="2379104326"/>
                  </a:ext>
                </a:extLst>
              </a:tr>
            </a:tbl>
          </a:graphicData>
        </a:graphic>
      </p:graphicFrame>
      <p:graphicFrame>
        <p:nvGraphicFramePr>
          <p:cNvPr id="8" name="Table 7">
            <a:extLst>
              <a:ext uri="{FF2B5EF4-FFF2-40B4-BE49-F238E27FC236}">
                <a16:creationId xmlns:a16="http://schemas.microsoft.com/office/drawing/2014/main" id="{BF52DDB4-A455-4D48-227A-E320826C8134}"/>
              </a:ext>
            </a:extLst>
          </p:cNvPr>
          <p:cNvGraphicFramePr>
            <a:graphicFrameLocks noGrp="1"/>
          </p:cNvGraphicFramePr>
          <p:nvPr>
            <p:extLst>
              <p:ext uri="{D42A27DB-BD31-4B8C-83A1-F6EECF244321}">
                <p14:modId xmlns:p14="http://schemas.microsoft.com/office/powerpoint/2010/main" val="2019175917"/>
              </p:ext>
            </p:extLst>
          </p:nvPr>
        </p:nvGraphicFramePr>
        <p:xfrm>
          <a:off x="5770180" y="1478570"/>
          <a:ext cx="6212650" cy="5330292"/>
        </p:xfrm>
        <a:graphic>
          <a:graphicData uri="http://schemas.openxmlformats.org/drawingml/2006/table">
            <a:tbl>
              <a:tblPr firstRow="1" bandRow="1">
                <a:tableStyleId>{5C22544A-7EE6-4342-B048-85BDC9FD1C3A}</a:tableStyleId>
              </a:tblPr>
              <a:tblGrid>
                <a:gridCol w="1242530">
                  <a:extLst>
                    <a:ext uri="{9D8B030D-6E8A-4147-A177-3AD203B41FA5}">
                      <a16:colId xmlns:a16="http://schemas.microsoft.com/office/drawing/2014/main" val="2438144181"/>
                    </a:ext>
                  </a:extLst>
                </a:gridCol>
                <a:gridCol w="1242530">
                  <a:extLst>
                    <a:ext uri="{9D8B030D-6E8A-4147-A177-3AD203B41FA5}">
                      <a16:colId xmlns:a16="http://schemas.microsoft.com/office/drawing/2014/main" val="3720725984"/>
                    </a:ext>
                  </a:extLst>
                </a:gridCol>
                <a:gridCol w="1242530">
                  <a:extLst>
                    <a:ext uri="{9D8B030D-6E8A-4147-A177-3AD203B41FA5}">
                      <a16:colId xmlns:a16="http://schemas.microsoft.com/office/drawing/2014/main" val="3550501987"/>
                    </a:ext>
                  </a:extLst>
                </a:gridCol>
                <a:gridCol w="1242530">
                  <a:extLst>
                    <a:ext uri="{9D8B030D-6E8A-4147-A177-3AD203B41FA5}">
                      <a16:colId xmlns:a16="http://schemas.microsoft.com/office/drawing/2014/main" val="513008841"/>
                    </a:ext>
                  </a:extLst>
                </a:gridCol>
                <a:gridCol w="1242530">
                  <a:extLst>
                    <a:ext uri="{9D8B030D-6E8A-4147-A177-3AD203B41FA5}">
                      <a16:colId xmlns:a16="http://schemas.microsoft.com/office/drawing/2014/main" val="2699285456"/>
                    </a:ext>
                  </a:extLst>
                </a:gridCol>
              </a:tblGrid>
              <a:tr h="455964">
                <a:tc>
                  <a:txBody>
                    <a:bodyPr/>
                    <a:lstStyle/>
                    <a:p>
                      <a:pPr algn="ctr" rtl="0" fontAlgn="t">
                        <a:spcBef>
                          <a:spcPts val="0"/>
                        </a:spcBef>
                        <a:spcAft>
                          <a:spcPts val="0"/>
                        </a:spcAft>
                      </a:pPr>
                      <a:r>
                        <a:rPr lang="en-US" sz="1200" b="0" dirty="0">
                          <a:solidFill>
                            <a:schemeClr val="bg1"/>
                          </a:solidFill>
                          <a:latin typeface="Arial" panose="020B0604020202020204" pitchFamily="34" charset="0"/>
                          <a:cs typeface="Arial" panose="020B0604020202020204" pitchFamily="34" charset="0"/>
                        </a:rPr>
                        <a:t>#84-790</a:t>
                      </a:r>
                    </a:p>
                    <a:p>
                      <a:pPr algn="ctr" rtl="0" fontAlgn="t">
                        <a:spcBef>
                          <a:spcPts val="0"/>
                        </a:spcBef>
                        <a:spcAft>
                          <a:spcPts val="0"/>
                        </a:spcAft>
                      </a:pPr>
                      <a:r>
                        <a:rPr lang="en-US" sz="1200" b="0" dirty="0">
                          <a:solidFill>
                            <a:schemeClr val="bg1"/>
                          </a:solidFill>
                          <a:effectLst/>
                          <a:latin typeface="Arial" panose="020B0604020202020204" pitchFamily="34" charset="0"/>
                          <a:cs typeface="Arial" panose="020B0604020202020204" pitchFamily="34" charset="0"/>
                        </a:rPr>
                        <a:t>850nm optical filter</a:t>
                      </a:r>
                    </a:p>
                  </a:txBody>
                  <a:tcPr marL="63500" marR="63500" marT="63500" marB="63500">
                    <a:solidFill>
                      <a:schemeClr val="accent1">
                        <a:lumMod val="20000"/>
                        <a:lumOff val="80000"/>
                      </a:schemeClr>
                    </a:solidFill>
                  </a:tcPr>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1</a:t>
                      </a:r>
                      <a:endParaRPr lang="en-US" dirty="0">
                        <a:effectLst/>
                      </a:endParaRPr>
                    </a:p>
                  </a:txBody>
                  <a:tcPr marL="63500" marR="63500" marT="63500" marB="63500">
                    <a:solidFill>
                      <a:schemeClr val="accent1">
                        <a:lumMod val="20000"/>
                        <a:lumOff val="80000"/>
                      </a:schemeClr>
                    </a:solidFill>
                  </a:tcPr>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$263</a:t>
                      </a:r>
                      <a:endParaRPr lang="en-US" dirty="0">
                        <a:effectLst/>
                      </a:endParaRPr>
                    </a:p>
                  </a:txBody>
                  <a:tcPr marL="63500" marR="63500" marT="63500" marB="63500">
                    <a:solidFill>
                      <a:schemeClr val="accent1">
                        <a:lumMod val="20000"/>
                        <a:lumOff val="80000"/>
                      </a:schemeClr>
                    </a:solidFill>
                  </a:tcPr>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$263</a:t>
                      </a:r>
                      <a:endParaRPr lang="en-US" dirty="0">
                        <a:effectLst/>
                      </a:endParaRPr>
                    </a:p>
                  </a:txBody>
                  <a:tcPr marL="63500" marR="63500" marT="63500" marB="63500">
                    <a:solidFill>
                      <a:schemeClr val="accent1">
                        <a:lumMod val="20000"/>
                        <a:lumOff val="80000"/>
                      </a:schemeClr>
                    </a:solidFill>
                  </a:tcPr>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Acquired</a:t>
                      </a:r>
                      <a:endParaRPr lang="en-US" dirty="0">
                        <a:effectLst/>
                      </a:endParaRPr>
                    </a:p>
                  </a:txBody>
                  <a:tcPr marL="63500" marR="63500" marT="63500" marB="63500">
                    <a:solidFill>
                      <a:schemeClr val="accent1">
                        <a:lumMod val="20000"/>
                        <a:lumOff val="80000"/>
                      </a:schemeClr>
                    </a:solidFill>
                  </a:tcPr>
                </a:tc>
                <a:extLst>
                  <a:ext uri="{0D108BD9-81ED-4DB2-BD59-A6C34878D82A}">
                    <a16:rowId xmlns:a16="http://schemas.microsoft.com/office/drawing/2014/main" val="1308389514"/>
                  </a:ext>
                </a:extLst>
              </a:tr>
              <a:tr h="455964">
                <a:tc>
                  <a:txBody>
                    <a:bodyPr/>
                    <a:lstStyle/>
                    <a:p>
                      <a:pPr algn="ctr" rtl="0" fontAlgn="t">
                        <a:spcBef>
                          <a:spcPts val="0"/>
                        </a:spcBef>
                        <a:spcAft>
                          <a:spcPts val="0"/>
                        </a:spcAft>
                      </a:pPr>
                      <a:r>
                        <a:rPr lang="en-US" sz="1200" dirty="0">
                          <a:latin typeface="Arial" panose="020B0604020202020204" pitchFamily="34" charset="0"/>
                          <a:cs typeface="Arial" panose="020B0604020202020204" pitchFamily="34" charset="0"/>
                        </a:rPr>
                        <a:t>#65-779</a:t>
                      </a:r>
                    </a:p>
                    <a:p>
                      <a:pPr algn="ctr" rtl="0" fontAlgn="t">
                        <a:spcBef>
                          <a:spcPts val="0"/>
                        </a:spcBef>
                        <a:spcAft>
                          <a:spcPts val="0"/>
                        </a:spcAft>
                      </a:pPr>
                      <a:r>
                        <a:rPr lang="en-US" sz="1200" dirty="0">
                          <a:effectLst/>
                          <a:latin typeface="Arial" panose="020B0604020202020204" pitchFamily="34" charset="0"/>
                          <a:cs typeface="Arial" panose="020B0604020202020204" pitchFamily="34" charset="0"/>
                        </a:rPr>
                        <a:t>1550nm optical filter</a:t>
                      </a:r>
                    </a:p>
                  </a:txBody>
                  <a:tcPr marL="63500" marR="63500" marT="63500" marB="63500"/>
                </a:tc>
                <a:tc>
                  <a:txBody>
                    <a:bodyPr/>
                    <a:lstStyle/>
                    <a:p>
                      <a:pPr algn="ctr" rtl="0" fontAlgn="t">
                        <a:spcBef>
                          <a:spcPts val="0"/>
                        </a:spcBef>
                        <a:spcAft>
                          <a:spcPts val="0"/>
                        </a:spcAft>
                      </a:pPr>
                      <a:r>
                        <a:rPr lang="en-US" sz="1200" dirty="0">
                          <a:effectLst/>
                          <a:latin typeface="Arial" panose="020B0604020202020204" pitchFamily="34" charset="0"/>
                          <a:cs typeface="Arial" panose="020B0604020202020204" pitchFamily="34" charset="0"/>
                        </a:rPr>
                        <a:t>1</a:t>
                      </a:r>
                    </a:p>
                  </a:txBody>
                  <a:tcPr marL="63500" marR="63500" marT="63500" marB="63500"/>
                </a:tc>
                <a:tc>
                  <a:txBody>
                    <a:bodyPr/>
                    <a:lstStyle/>
                    <a:p>
                      <a:pPr algn="ctr" rtl="0" fontAlgn="t">
                        <a:spcBef>
                          <a:spcPts val="0"/>
                        </a:spcBef>
                        <a:spcAft>
                          <a:spcPts val="0"/>
                        </a:spcAft>
                      </a:pPr>
                      <a:r>
                        <a:rPr lang="en-US" sz="1200" dirty="0">
                          <a:effectLst/>
                          <a:latin typeface="Arial" panose="020B0604020202020204" pitchFamily="34" charset="0"/>
                          <a:cs typeface="Arial" panose="020B0604020202020204" pitchFamily="34" charset="0"/>
                        </a:rPr>
                        <a:t>$89</a:t>
                      </a:r>
                    </a:p>
                  </a:txBody>
                  <a:tcPr marL="63500" marR="63500" marT="63500" marB="63500"/>
                </a:tc>
                <a:tc>
                  <a:txBody>
                    <a:bodyPr/>
                    <a:lstStyle/>
                    <a:p>
                      <a:pPr algn="ctr" rtl="0" fontAlgn="t">
                        <a:spcBef>
                          <a:spcPts val="0"/>
                        </a:spcBef>
                        <a:spcAft>
                          <a:spcPts val="0"/>
                        </a:spcAft>
                      </a:pPr>
                      <a:r>
                        <a:rPr lang="en-US" sz="1200" dirty="0">
                          <a:effectLst/>
                          <a:latin typeface="Arial" panose="020B0604020202020204" pitchFamily="34" charset="0"/>
                          <a:cs typeface="Arial" panose="020B0604020202020204" pitchFamily="34" charset="0"/>
                        </a:rPr>
                        <a:t>$89</a:t>
                      </a: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panose="020B0604020202020204" pitchFamily="34" charset="0"/>
                        </a:rPr>
                        <a:t>Acquired</a:t>
                      </a:r>
                      <a:endParaRPr lang="en-US">
                        <a:effectLst/>
                      </a:endParaRPr>
                    </a:p>
                  </a:txBody>
                  <a:tcPr marL="63500" marR="63500" marT="63500" marB="63500"/>
                </a:tc>
                <a:extLst>
                  <a:ext uri="{0D108BD9-81ED-4DB2-BD59-A6C34878D82A}">
                    <a16:rowId xmlns:a16="http://schemas.microsoft.com/office/drawing/2014/main" val="2838528972"/>
                  </a:ext>
                </a:extLst>
              </a:tr>
              <a:tr h="455964">
                <a:tc>
                  <a:txBody>
                    <a:bodyPr/>
                    <a:lstStyle/>
                    <a:p>
                      <a:pPr algn="ctr" rtl="0" fontAlgn="t">
                        <a:spcBef>
                          <a:spcPts val="0"/>
                        </a:spcBef>
                        <a:spcAft>
                          <a:spcPts val="0"/>
                        </a:spcAft>
                      </a:pPr>
                      <a:r>
                        <a:rPr lang="en-US" sz="1200" b="0" dirty="0">
                          <a:effectLst/>
                          <a:latin typeface="Arial" panose="020B0604020202020204" pitchFamily="34" charset="0"/>
                          <a:cs typeface="Arial" panose="020B0604020202020204" pitchFamily="34" charset="0"/>
                        </a:rPr>
                        <a:t>Gps-gmv2</a:t>
                      </a:r>
                    </a:p>
                  </a:txBody>
                  <a:tcPr marL="63500" marR="63500" marT="63500" marB="63500"/>
                </a:tc>
                <a:tc>
                  <a:txBody>
                    <a:bodyPr/>
                    <a:lstStyle/>
                    <a:p>
                      <a:pPr algn="ctr" rtl="0" fontAlgn="t">
                        <a:spcBef>
                          <a:spcPts val="0"/>
                        </a:spcBef>
                        <a:spcAft>
                          <a:spcPts val="0"/>
                        </a:spcAft>
                      </a:pPr>
                      <a:r>
                        <a:rPr lang="en-US" sz="1200" dirty="0">
                          <a:effectLst/>
                        </a:rPr>
                        <a:t>2</a:t>
                      </a:r>
                    </a:p>
                  </a:txBody>
                  <a:tcPr marL="63500" marR="63500" marT="63500" marB="63500"/>
                </a:tc>
                <a:tc>
                  <a:txBody>
                    <a:bodyPr/>
                    <a:lstStyle/>
                    <a:p>
                      <a:pPr algn="ctr" rtl="0" fontAlgn="t">
                        <a:spcBef>
                          <a:spcPts val="0"/>
                        </a:spcBef>
                        <a:spcAft>
                          <a:spcPts val="0"/>
                        </a:spcAft>
                      </a:pPr>
                      <a:r>
                        <a:rPr lang="en-US" sz="1200" dirty="0">
                          <a:effectLst/>
                        </a:rPr>
                        <a:t>$6</a:t>
                      </a:r>
                    </a:p>
                  </a:txBody>
                  <a:tcPr marL="63500" marR="63500" marT="63500" marB="63500"/>
                </a:tc>
                <a:tc>
                  <a:txBody>
                    <a:bodyPr/>
                    <a:lstStyle/>
                    <a:p>
                      <a:pPr algn="ctr" rtl="0" fontAlgn="t">
                        <a:spcBef>
                          <a:spcPts val="0"/>
                        </a:spcBef>
                        <a:spcAft>
                          <a:spcPts val="0"/>
                        </a:spcAft>
                      </a:pPr>
                      <a:r>
                        <a:rPr lang="en-US" sz="1200" dirty="0">
                          <a:effectLst/>
                        </a:rPr>
                        <a:t>$12</a:t>
                      </a: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panose="020B0604020202020204" pitchFamily="34" charset="0"/>
                        </a:rPr>
                        <a:t>Acquired</a:t>
                      </a:r>
                      <a:endParaRPr lang="en-US">
                        <a:effectLst/>
                      </a:endParaRPr>
                    </a:p>
                  </a:txBody>
                  <a:tcPr marL="63500" marR="63500" marT="63500" marB="63500"/>
                </a:tc>
                <a:extLst>
                  <a:ext uri="{0D108BD9-81ED-4DB2-BD59-A6C34878D82A}">
                    <a16:rowId xmlns:a16="http://schemas.microsoft.com/office/drawing/2014/main" val="1114602793"/>
                  </a:ext>
                </a:extLst>
              </a:tr>
              <a:tr h="455964">
                <a:tc>
                  <a:txBody>
                    <a:bodyPr/>
                    <a:lstStyle/>
                    <a:p>
                      <a:pPr algn="ctr" rtl="0" fontAlgn="t">
                        <a:spcBef>
                          <a:spcPts val="0"/>
                        </a:spcBef>
                        <a:spcAft>
                          <a:spcPts val="0"/>
                        </a:spcAft>
                      </a:pPr>
                      <a:r>
                        <a:rPr lang="en-US" sz="1200" dirty="0">
                          <a:effectLst/>
                        </a:rPr>
                        <a:t>LoRa Module</a:t>
                      </a:r>
                    </a:p>
                  </a:txBody>
                  <a:tcPr marL="63500" marR="63500" marT="63500" marB="63500"/>
                </a:tc>
                <a:tc>
                  <a:txBody>
                    <a:bodyPr/>
                    <a:lstStyle/>
                    <a:p>
                      <a:pPr algn="ctr" rtl="0" fontAlgn="t">
                        <a:spcBef>
                          <a:spcPts val="0"/>
                        </a:spcBef>
                        <a:spcAft>
                          <a:spcPts val="0"/>
                        </a:spcAft>
                      </a:pPr>
                      <a:r>
                        <a:rPr lang="en-US" sz="1200" dirty="0">
                          <a:effectLst/>
                        </a:rPr>
                        <a:t>2</a:t>
                      </a:r>
                    </a:p>
                  </a:txBody>
                  <a:tcPr marL="63500" marR="63500" marT="63500" marB="63500"/>
                </a:tc>
                <a:tc>
                  <a:txBody>
                    <a:bodyPr/>
                    <a:lstStyle/>
                    <a:p>
                      <a:pPr algn="ctr" rtl="0" fontAlgn="t">
                        <a:spcBef>
                          <a:spcPts val="0"/>
                        </a:spcBef>
                        <a:spcAft>
                          <a:spcPts val="0"/>
                        </a:spcAft>
                      </a:pPr>
                      <a:r>
                        <a:rPr lang="en-US" sz="1200" dirty="0">
                          <a:effectLst/>
                        </a:rPr>
                        <a:t>$7.50</a:t>
                      </a:r>
                    </a:p>
                  </a:txBody>
                  <a:tcPr marL="63500" marR="63500" marT="63500" marB="63500"/>
                </a:tc>
                <a:tc>
                  <a:txBody>
                    <a:bodyPr/>
                    <a:lstStyle/>
                    <a:p>
                      <a:pPr algn="ctr" rtl="0" fontAlgn="t">
                        <a:spcBef>
                          <a:spcPts val="0"/>
                        </a:spcBef>
                        <a:spcAft>
                          <a:spcPts val="0"/>
                        </a:spcAft>
                      </a:pPr>
                      <a:r>
                        <a:rPr lang="en-US" sz="1200" dirty="0">
                          <a:effectLst/>
                        </a:rPr>
                        <a:t>$15</a:t>
                      </a: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panose="020B0604020202020204" pitchFamily="34" charset="0"/>
                        </a:rPr>
                        <a:t>Acquired</a:t>
                      </a:r>
                      <a:endParaRPr lang="en-US">
                        <a:effectLst/>
                      </a:endParaRPr>
                    </a:p>
                  </a:txBody>
                  <a:tcPr marL="63500" marR="63500" marT="63500" marB="63500"/>
                </a:tc>
                <a:extLst>
                  <a:ext uri="{0D108BD9-81ED-4DB2-BD59-A6C34878D82A}">
                    <a16:rowId xmlns:a16="http://schemas.microsoft.com/office/drawing/2014/main" val="1099460902"/>
                  </a:ext>
                </a:extLst>
              </a:tr>
              <a:tr h="455964">
                <a:tc>
                  <a:txBody>
                    <a:bodyPr/>
                    <a:lstStyle/>
                    <a:p>
                      <a:pPr algn="ctr" rtl="0" fontAlgn="t">
                        <a:spcBef>
                          <a:spcPts val="0"/>
                        </a:spcBef>
                        <a:spcAft>
                          <a:spcPts val="0"/>
                        </a:spcAft>
                      </a:pPr>
                      <a:r>
                        <a:rPr lang="en-US" sz="1200" dirty="0">
                          <a:effectLst/>
                        </a:rPr>
                        <a:t>IMU Module</a:t>
                      </a:r>
                    </a:p>
                  </a:txBody>
                  <a:tcPr marL="63500" marR="63500" marT="63500" marB="63500"/>
                </a:tc>
                <a:tc>
                  <a:txBody>
                    <a:bodyPr/>
                    <a:lstStyle/>
                    <a:p>
                      <a:pPr algn="ctr" rtl="0" fontAlgn="t">
                        <a:spcBef>
                          <a:spcPts val="0"/>
                        </a:spcBef>
                        <a:spcAft>
                          <a:spcPts val="0"/>
                        </a:spcAft>
                      </a:pPr>
                      <a:r>
                        <a:rPr lang="en-US" sz="1200" dirty="0">
                          <a:effectLst/>
                        </a:rPr>
                        <a:t>2</a:t>
                      </a:r>
                    </a:p>
                  </a:txBody>
                  <a:tcPr marL="63500" marR="63500" marT="63500" marB="63500"/>
                </a:tc>
                <a:tc>
                  <a:txBody>
                    <a:bodyPr/>
                    <a:lstStyle/>
                    <a:p>
                      <a:pPr algn="ctr" rtl="0" fontAlgn="t">
                        <a:spcBef>
                          <a:spcPts val="0"/>
                        </a:spcBef>
                        <a:spcAft>
                          <a:spcPts val="0"/>
                        </a:spcAft>
                      </a:pPr>
                      <a:r>
                        <a:rPr lang="en-US" sz="1200" dirty="0">
                          <a:effectLst/>
                        </a:rPr>
                        <a:t>$7</a:t>
                      </a:r>
                    </a:p>
                  </a:txBody>
                  <a:tcPr marL="63500" marR="63500" marT="63500" marB="63500"/>
                </a:tc>
                <a:tc>
                  <a:txBody>
                    <a:bodyPr/>
                    <a:lstStyle/>
                    <a:p>
                      <a:pPr algn="ctr" rtl="0" fontAlgn="t">
                        <a:spcBef>
                          <a:spcPts val="0"/>
                        </a:spcBef>
                        <a:spcAft>
                          <a:spcPts val="0"/>
                        </a:spcAft>
                      </a:pPr>
                      <a:r>
                        <a:rPr lang="en-US" sz="1200" dirty="0">
                          <a:effectLst/>
                        </a:rPr>
                        <a:t>$14</a:t>
                      </a:r>
                    </a:p>
                  </a:txBody>
                  <a:tcPr marL="63500" marR="63500" marT="63500" marB="63500"/>
                </a:tc>
                <a:tc>
                  <a:txBody>
                    <a:bodyPr/>
                    <a:lstStyle/>
                    <a:p>
                      <a:pPr algn="ctr" rtl="0" fontAlgn="t">
                        <a:spcBef>
                          <a:spcPts val="0"/>
                        </a:spcBef>
                        <a:spcAft>
                          <a:spcPts val="0"/>
                        </a:spcAft>
                      </a:pPr>
                      <a:r>
                        <a:rPr lang="en-US" sz="1200" b="0" i="0" u="none" strike="noStrike">
                          <a:solidFill>
                            <a:srgbClr val="000000"/>
                          </a:solidFill>
                          <a:effectLst/>
                          <a:latin typeface="Arial" panose="020B0604020202020204" pitchFamily="34" charset="0"/>
                        </a:rPr>
                        <a:t>Acquired</a:t>
                      </a:r>
                      <a:endParaRPr lang="en-US">
                        <a:effectLst/>
                      </a:endParaRPr>
                    </a:p>
                  </a:txBody>
                  <a:tcPr marL="63500" marR="63500" marT="63500" marB="63500"/>
                </a:tc>
                <a:extLst>
                  <a:ext uri="{0D108BD9-81ED-4DB2-BD59-A6C34878D82A}">
                    <a16:rowId xmlns:a16="http://schemas.microsoft.com/office/drawing/2014/main" val="139883330"/>
                  </a:ext>
                </a:extLst>
              </a:tr>
              <a:tr h="455964">
                <a:tc>
                  <a:txBody>
                    <a:bodyPr/>
                    <a:lstStyle/>
                    <a:p>
                      <a:pPr algn="ctr" rtl="0" fontAlgn="t">
                        <a:spcBef>
                          <a:spcPts val="0"/>
                        </a:spcBef>
                        <a:spcAft>
                          <a:spcPts val="0"/>
                        </a:spcAft>
                      </a:pPr>
                      <a:r>
                        <a:rPr lang="en-US" sz="1200" b="0" i="0" u="none" strike="noStrike" dirty="0" err="1">
                          <a:solidFill>
                            <a:srgbClr val="000000"/>
                          </a:solidFill>
                          <a:effectLst/>
                          <a:latin typeface="Arial" panose="020B0604020202020204" pitchFamily="34" charset="0"/>
                        </a:rPr>
                        <a:t>Tattu</a:t>
                      </a:r>
                      <a:endParaRPr lang="en-US" dirty="0">
                        <a:effectLst/>
                      </a:endParaRPr>
                    </a:p>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Batteries</a:t>
                      </a:r>
                      <a:endParaRPr lang="en-US" dirty="0">
                        <a:effectLst/>
                      </a:endParaRPr>
                    </a:p>
                  </a:txBody>
                  <a:tcPr marL="63500" marR="63500" marT="63500" marB="63500"/>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2</a:t>
                      </a:r>
                      <a:endParaRPr lang="en-US" dirty="0">
                        <a:effectLst/>
                      </a:endParaRPr>
                    </a:p>
                  </a:txBody>
                  <a:tcPr marL="63500" marR="63500" marT="63500" marB="63500"/>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$405</a:t>
                      </a:r>
                      <a:endParaRPr lang="en-US" dirty="0">
                        <a:effectLst/>
                      </a:endParaRPr>
                    </a:p>
                  </a:txBody>
                  <a:tcPr marL="63500" marR="63500" marT="63500" marB="63500"/>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$810</a:t>
                      </a:r>
                      <a:endParaRPr lang="en-US" dirty="0">
                        <a:effectLst/>
                      </a:endParaRPr>
                    </a:p>
                  </a:txBody>
                  <a:tcPr marL="63500" marR="63500" marT="63500" marB="63500"/>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Acquired</a:t>
                      </a:r>
                      <a:endParaRPr lang="en-US" dirty="0">
                        <a:effectLst/>
                      </a:endParaRPr>
                    </a:p>
                  </a:txBody>
                  <a:tcPr marL="63500" marR="63500" marT="63500" marB="63500"/>
                </a:tc>
                <a:extLst>
                  <a:ext uri="{0D108BD9-81ED-4DB2-BD59-A6C34878D82A}">
                    <a16:rowId xmlns:a16="http://schemas.microsoft.com/office/drawing/2014/main" val="2249733694"/>
                  </a:ext>
                </a:extLst>
              </a:tr>
              <a:tr h="0">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All system PCBs</a:t>
                      </a:r>
                      <a:endParaRPr lang="en-US" dirty="0">
                        <a:effectLst/>
                      </a:endParaRPr>
                    </a:p>
                    <a:p>
                      <a:pPr algn="ctr" rtl="0" fontAlgn="t">
                        <a:spcBef>
                          <a:spcPts val="0"/>
                        </a:spcBef>
                        <a:spcAft>
                          <a:spcPts val="0"/>
                        </a:spcAft>
                      </a:pPr>
                      <a:endParaRPr lang="en-US" dirty="0">
                        <a:effectLst/>
                      </a:endParaRPr>
                    </a:p>
                  </a:txBody>
                  <a:tcPr marL="63500" marR="63500" marT="63500" marB="63500"/>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5</a:t>
                      </a:r>
                      <a:endParaRPr lang="en-US" dirty="0">
                        <a:effectLst/>
                      </a:endParaRPr>
                    </a:p>
                  </a:txBody>
                  <a:tcPr marL="63500" marR="63500" marT="63500" marB="6350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$60</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p>
                      <a:pPr algn="ctr" rtl="0" fontAlgn="t">
                        <a:spcBef>
                          <a:spcPts val="0"/>
                        </a:spcBef>
                        <a:spcAft>
                          <a:spcPts val="0"/>
                        </a:spcAft>
                      </a:pPr>
                      <a:endParaRPr lang="en-US" dirty="0">
                        <a:effectLst/>
                      </a:endParaRPr>
                    </a:p>
                  </a:txBody>
                  <a:tcPr marL="63500" marR="63500" marT="63500" marB="6350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$300</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p>
                      <a:pPr algn="ctr" rtl="0" fontAlgn="t">
                        <a:spcBef>
                          <a:spcPts val="0"/>
                        </a:spcBef>
                        <a:spcAft>
                          <a:spcPts val="0"/>
                        </a:spcAft>
                      </a:pPr>
                      <a:endParaRPr lang="en-US" dirty="0">
                        <a:effectLst/>
                      </a:endParaRPr>
                    </a:p>
                  </a:txBody>
                  <a:tcPr marL="63500" marR="63500" marT="63500" marB="63500"/>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Acquired</a:t>
                      </a:r>
                      <a:endParaRPr lang="en-US" dirty="0">
                        <a:effectLst/>
                      </a:endParaRPr>
                    </a:p>
                  </a:txBody>
                  <a:tcPr marL="63500" marR="63500" marT="63500" marB="63500"/>
                </a:tc>
                <a:extLst>
                  <a:ext uri="{0D108BD9-81ED-4DB2-BD59-A6C34878D82A}">
                    <a16:rowId xmlns:a16="http://schemas.microsoft.com/office/drawing/2014/main" val="916133892"/>
                  </a:ext>
                </a:extLst>
              </a:tr>
              <a:tr h="0">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PCB components</a:t>
                      </a:r>
                      <a:endParaRPr lang="en-US" dirty="0">
                        <a:effectLst/>
                      </a:endParaRPr>
                    </a:p>
                  </a:txBody>
                  <a:tcPr marL="63500" marR="63500" marT="63500" marB="63500"/>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N/A</a:t>
                      </a:r>
                      <a:endParaRPr lang="en-US" dirty="0">
                        <a:effectLst/>
                      </a:endParaRPr>
                    </a:p>
                  </a:txBody>
                  <a:tcPr marL="63500" marR="63500" marT="63500" marB="6350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p>
                      <a:pPr algn="ctr" rtl="0" fontAlgn="t">
                        <a:spcBef>
                          <a:spcPts val="0"/>
                        </a:spcBef>
                        <a:spcAft>
                          <a:spcPts val="0"/>
                        </a:spcAft>
                      </a:pPr>
                      <a:endParaRPr lang="en-US" dirty="0">
                        <a:effectLst/>
                      </a:endParaRPr>
                    </a:p>
                  </a:txBody>
                  <a:tcPr marL="63500" marR="63500" marT="63500" marB="6350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$270</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p>
                      <a:pPr algn="ctr" rtl="0" fontAlgn="t">
                        <a:spcBef>
                          <a:spcPts val="0"/>
                        </a:spcBef>
                        <a:spcAft>
                          <a:spcPts val="0"/>
                        </a:spcAft>
                      </a:pPr>
                      <a:endParaRPr lang="en-US" dirty="0">
                        <a:effectLst/>
                      </a:endParaRPr>
                    </a:p>
                  </a:txBody>
                  <a:tcPr marL="63500" marR="63500" marT="63500" marB="63500"/>
                </a:tc>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Acquired</a:t>
                      </a:r>
                      <a:endParaRPr lang="en-US" dirty="0">
                        <a:effectLst/>
                      </a:endParaRPr>
                    </a:p>
                  </a:txBody>
                  <a:tcPr marL="63500" marR="63500" marT="63500" marB="63500"/>
                </a:tc>
                <a:extLst>
                  <a:ext uri="{0D108BD9-81ED-4DB2-BD59-A6C34878D82A}">
                    <a16:rowId xmlns:a16="http://schemas.microsoft.com/office/drawing/2014/main" val="117385406"/>
                  </a:ext>
                </a:extLst>
              </a:tr>
              <a:tr h="625188">
                <a:tc>
                  <a:txBody>
                    <a:bodyPr/>
                    <a:lstStyle/>
                    <a:p>
                      <a:pPr algn="ctr" rtl="0" fontAlgn="t">
                        <a:spcBef>
                          <a:spcPts val="0"/>
                        </a:spcBef>
                        <a:spcAft>
                          <a:spcPts val="0"/>
                        </a:spcAft>
                      </a:pPr>
                      <a:r>
                        <a:rPr lang="en-US" sz="1200" b="0" i="0" u="none" strike="noStrike" dirty="0">
                          <a:solidFill>
                            <a:srgbClr val="000000"/>
                          </a:solidFill>
                          <a:effectLst/>
                          <a:latin typeface="Arial" panose="020B0604020202020204" pitchFamily="34" charset="0"/>
                        </a:rPr>
                        <a:t>Cost to Date</a:t>
                      </a:r>
                      <a:endParaRPr lang="en-US" dirty="0">
                        <a:effectLst/>
                      </a:endParaRPr>
                    </a:p>
                  </a:txBody>
                  <a:tcPr marL="63500" marR="63500" marT="63500" marB="63500"/>
                </a:tc>
                <a:tc>
                  <a:txBody>
                    <a:bodyPr/>
                    <a:lstStyle/>
                    <a:p>
                      <a:pPr fontAlgn="t"/>
                      <a:br>
                        <a:rPr lang="en-US" dirty="0">
                          <a:effectLst/>
                        </a:rPr>
                      </a:br>
                      <a:endParaRPr lang="en-US" dirty="0">
                        <a:effectLst/>
                      </a:endParaRPr>
                    </a:p>
                  </a:txBody>
                  <a:tcPr marL="63500" marR="63500" marT="63500" marB="63500"/>
                </a:tc>
                <a:tc>
                  <a:txBody>
                    <a:bodyPr/>
                    <a:lstStyle/>
                    <a:p>
                      <a:pPr fontAlgn="t"/>
                      <a:br>
                        <a:rPr lang="en-US" dirty="0">
                          <a:effectLst/>
                        </a:rPr>
                      </a:br>
                      <a:endParaRPr lang="en-US" dirty="0">
                        <a:effectLst/>
                      </a:endParaRPr>
                    </a:p>
                  </a:txBody>
                  <a:tcPr marL="63500" marR="63500" marT="63500" marB="63500"/>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$2768.5</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p>
                      <a:pPr algn="ctr" rtl="0" fontAlgn="t">
                        <a:spcBef>
                          <a:spcPts val="0"/>
                        </a:spcBef>
                        <a:spcAft>
                          <a:spcPts val="0"/>
                        </a:spcAft>
                      </a:pPr>
                      <a:endParaRPr lang="en-US" dirty="0">
                        <a:effectLst/>
                      </a:endParaRPr>
                    </a:p>
                  </a:txBody>
                  <a:tcPr marL="63500" marR="63500" marT="63500" marB="63500"/>
                </a:tc>
                <a:tc>
                  <a:txBody>
                    <a:bodyPr/>
                    <a:lstStyle/>
                    <a:p>
                      <a:pPr fontAlgn="t"/>
                      <a:endParaRPr lang="en-US" dirty="0">
                        <a:effectLst/>
                      </a:endParaRPr>
                    </a:p>
                  </a:txBody>
                  <a:tcPr marL="63500" marR="63500" marT="63500" marB="63500"/>
                </a:tc>
                <a:extLst>
                  <a:ext uri="{0D108BD9-81ED-4DB2-BD59-A6C34878D82A}">
                    <a16:rowId xmlns:a16="http://schemas.microsoft.com/office/drawing/2014/main" val="3558656488"/>
                  </a:ext>
                </a:extLst>
              </a:tr>
            </a:tbl>
          </a:graphicData>
        </a:graphic>
      </p:graphicFrame>
      <p:sp>
        <p:nvSpPr>
          <p:cNvPr id="3" name="TextBox 2">
            <a:extLst>
              <a:ext uri="{FF2B5EF4-FFF2-40B4-BE49-F238E27FC236}">
                <a16:creationId xmlns:a16="http://schemas.microsoft.com/office/drawing/2014/main" id="{83A04F82-7DD7-BED4-6077-E2FA6A545E8A}"/>
              </a:ext>
            </a:extLst>
          </p:cNvPr>
          <p:cNvSpPr txBox="1"/>
          <p:nvPr/>
        </p:nvSpPr>
        <p:spPr>
          <a:xfrm>
            <a:off x="2226036" y="6297752"/>
            <a:ext cx="1527278" cy="369332"/>
          </a:xfrm>
          <a:prstGeom prst="rect">
            <a:avLst/>
          </a:prstGeom>
          <a:noFill/>
        </p:spPr>
        <p:txBody>
          <a:bodyPr wrap="none" rtlCol="0">
            <a:spAutoFit/>
          </a:bodyPr>
          <a:lstStyle/>
          <a:p>
            <a:r>
              <a:rPr lang="en-US" dirty="0"/>
              <a:t>*Average Cost</a:t>
            </a:r>
          </a:p>
        </p:txBody>
      </p:sp>
      <p:pic>
        <p:nvPicPr>
          <p:cNvPr id="4" name="Picture 3" descr="A person in a black shirt&#10;&#10;Description automatically generated">
            <a:extLst>
              <a:ext uri="{FF2B5EF4-FFF2-40B4-BE49-F238E27FC236}">
                <a16:creationId xmlns:a16="http://schemas.microsoft.com/office/drawing/2014/main" id="{24B10B84-7126-8D74-7300-7889C1BB1E38}"/>
              </a:ext>
            </a:extLst>
          </p:cNvPr>
          <p:cNvPicPr>
            <a:picLocks noChangeAspect="1"/>
          </p:cNvPicPr>
          <p:nvPr/>
        </p:nvPicPr>
        <p:blipFill>
          <a:blip r:embed="rId2">
            <a:extLst>
              <a:ext uri="{28A0092B-C50C-407E-A947-70E740481C1C}">
                <a14:useLocalDpi xmlns:a14="http://schemas.microsoft.com/office/drawing/2010/main" val="0"/>
              </a:ext>
            </a:extLst>
          </a:blip>
          <a:srcRect l="24598" t="38626" r="53608" b="36276"/>
          <a:stretch/>
        </p:blipFill>
        <p:spPr>
          <a:xfrm rot="5400000">
            <a:off x="10814211" y="100781"/>
            <a:ext cx="1478570" cy="1277008"/>
          </a:xfrm>
          <a:prstGeom prst="rect">
            <a:avLst/>
          </a:prstGeom>
        </p:spPr>
      </p:pic>
    </p:spTree>
    <p:extLst>
      <p:ext uri="{BB962C8B-B14F-4D97-AF65-F5344CB8AC3E}">
        <p14:creationId xmlns:p14="http://schemas.microsoft.com/office/powerpoint/2010/main" val="28509366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38BF5-010B-330E-F384-9104D3E17CB3}"/>
              </a:ext>
            </a:extLst>
          </p:cNvPr>
          <p:cNvSpPr>
            <a:spLocks noGrp="1"/>
          </p:cNvSpPr>
          <p:nvPr>
            <p:ph type="title"/>
          </p:nvPr>
        </p:nvSpPr>
        <p:spPr/>
        <p:txBody>
          <a:bodyPr/>
          <a:lstStyle/>
          <a:p>
            <a:r>
              <a:rPr lang="en-US" dirty="0"/>
              <a:t>Assembled prototypes</a:t>
            </a:r>
          </a:p>
        </p:txBody>
      </p:sp>
      <p:pic>
        <p:nvPicPr>
          <p:cNvPr id="5" name="Picture 4" descr="A machine with wires and a hole in the center&#10;&#10;Description automatically generated">
            <a:extLst>
              <a:ext uri="{FF2B5EF4-FFF2-40B4-BE49-F238E27FC236}">
                <a16:creationId xmlns:a16="http://schemas.microsoft.com/office/drawing/2014/main" id="{8CF3C518-30F8-CBFA-4B73-5ABBC858B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057" y="1866460"/>
            <a:ext cx="2750426" cy="3667235"/>
          </a:xfrm>
          <a:prstGeom prst="rect">
            <a:avLst/>
          </a:prstGeom>
        </p:spPr>
      </p:pic>
      <p:sp>
        <p:nvSpPr>
          <p:cNvPr id="6" name="TextBox 5">
            <a:extLst>
              <a:ext uri="{FF2B5EF4-FFF2-40B4-BE49-F238E27FC236}">
                <a16:creationId xmlns:a16="http://schemas.microsoft.com/office/drawing/2014/main" id="{DD591684-A9D7-111C-DA77-F517CF5D9F5E}"/>
              </a:ext>
            </a:extLst>
          </p:cNvPr>
          <p:cNvSpPr txBox="1"/>
          <p:nvPr/>
        </p:nvSpPr>
        <p:spPr>
          <a:xfrm>
            <a:off x="2474546" y="5691352"/>
            <a:ext cx="1917448" cy="369332"/>
          </a:xfrm>
          <a:prstGeom prst="rect">
            <a:avLst/>
          </a:prstGeom>
          <a:noFill/>
        </p:spPr>
        <p:txBody>
          <a:bodyPr wrap="none" rtlCol="0">
            <a:spAutoFit/>
          </a:bodyPr>
          <a:lstStyle/>
          <a:p>
            <a:r>
              <a:rPr lang="en-US" dirty="0"/>
              <a:t>Receiver Prototype</a:t>
            </a:r>
          </a:p>
        </p:txBody>
      </p:sp>
      <p:pic>
        <p:nvPicPr>
          <p:cNvPr id="7" name="Picture 6">
            <a:extLst>
              <a:ext uri="{FF2B5EF4-FFF2-40B4-BE49-F238E27FC236}">
                <a16:creationId xmlns:a16="http://schemas.microsoft.com/office/drawing/2014/main" id="{861FDD13-12B7-0C24-E3BF-2309FE532DF3}"/>
              </a:ext>
            </a:extLst>
          </p:cNvPr>
          <p:cNvPicPr>
            <a:picLocks noChangeAspect="1"/>
          </p:cNvPicPr>
          <p:nvPr/>
        </p:nvPicPr>
        <p:blipFill>
          <a:blip r:embed="rId3"/>
          <a:stretch>
            <a:fillRect/>
          </a:stretch>
        </p:blipFill>
        <p:spPr>
          <a:xfrm>
            <a:off x="5474301" y="1866460"/>
            <a:ext cx="4907292" cy="3680469"/>
          </a:xfrm>
          <a:prstGeom prst="rect">
            <a:avLst/>
          </a:prstGeom>
        </p:spPr>
      </p:pic>
      <p:sp>
        <p:nvSpPr>
          <p:cNvPr id="8" name="TextBox 7">
            <a:extLst>
              <a:ext uri="{FF2B5EF4-FFF2-40B4-BE49-F238E27FC236}">
                <a16:creationId xmlns:a16="http://schemas.microsoft.com/office/drawing/2014/main" id="{6301D912-5A54-7228-0371-D028DBA82227}"/>
              </a:ext>
            </a:extLst>
          </p:cNvPr>
          <p:cNvSpPr txBox="1"/>
          <p:nvPr/>
        </p:nvSpPr>
        <p:spPr>
          <a:xfrm>
            <a:off x="7157545" y="5691352"/>
            <a:ext cx="1811906" cy="369332"/>
          </a:xfrm>
          <a:prstGeom prst="rect">
            <a:avLst/>
          </a:prstGeom>
          <a:noFill/>
        </p:spPr>
        <p:txBody>
          <a:bodyPr wrap="none" rtlCol="0">
            <a:spAutoFit/>
          </a:bodyPr>
          <a:lstStyle/>
          <a:p>
            <a:r>
              <a:rPr lang="en-US" dirty="0"/>
              <a:t>Beacon Prototype</a:t>
            </a:r>
          </a:p>
        </p:txBody>
      </p:sp>
      <p:pic>
        <p:nvPicPr>
          <p:cNvPr id="9" name="Picture 8" descr="A person in a white shirt&#10;&#10;Description automatically generated">
            <a:extLst>
              <a:ext uri="{FF2B5EF4-FFF2-40B4-BE49-F238E27FC236}">
                <a16:creationId xmlns:a16="http://schemas.microsoft.com/office/drawing/2014/main" id="{EE2AED49-E675-F753-A2B6-83FDAACC615E}"/>
              </a:ext>
            </a:extLst>
          </p:cNvPr>
          <p:cNvPicPr>
            <a:picLocks noChangeAspect="1"/>
          </p:cNvPicPr>
          <p:nvPr/>
        </p:nvPicPr>
        <p:blipFill>
          <a:blip r:embed="rId4">
            <a:extLst>
              <a:ext uri="{28A0092B-C50C-407E-A947-70E740481C1C}">
                <a14:useLocalDpi xmlns:a14="http://schemas.microsoft.com/office/drawing/2010/main" val="0"/>
              </a:ext>
            </a:extLst>
          </a:blip>
          <a:srcRect l="19331" t="31938" r="53700" b="37005"/>
          <a:stretch/>
        </p:blipFill>
        <p:spPr>
          <a:xfrm rot="5400000">
            <a:off x="10814211" y="98435"/>
            <a:ext cx="1478572" cy="1277009"/>
          </a:xfrm>
          <a:prstGeom prst="rect">
            <a:avLst/>
          </a:prstGeom>
        </p:spPr>
      </p:pic>
    </p:spTree>
    <p:extLst>
      <p:ext uri="{BB962C8B-B14F-4D97-AF65-F5344CB8AC3E}">
        <p14:creationId xmlns:p14="http://schemas.microsoft.com/office/powerpoint/2010/main" val="3498491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0FED3-D767-04A1-18EF-5F3A0CE3629B}"/>
              </a:ext>
            </a:extLst>
          </p:cNvPr>
          <p:cNvSpPr>
            <a:spLocks noGrp="1"/>
          </p:cNvSpPr>
          <p:nvPr>
            <p:ph type="title"/>
          </p:nvPr>
        </p:nvSpPr>
        <p:spPr/>
        <p:txBody>
          <a:bodyPr/>
          <a:lstStyle/>
          <a:p>
            <a:r>
              <a:rPr lang="en-US" dirty="0"/>
              <a:t>Work distribution</a:t>
            </a:r>
          </a:p>
        </p:txBody>
      </p:sp>
      <p:sp>
        <p:nvSpPr>
          <p:cNvPr id="5" name="TextBox 4">
            <a:extLst>
              <a:ext uri="{FF2B5EF4-FFF2-40B4-BE49-F238E27FC236}">
                <a16:creationId xmlns:a16="http://schemas.microsoft.com/office/drawing/2014/main" id="{18A6A000-20C3-FE1C-EC08-458FBC99CD71}"/>
              </a:ext>
            </a:extLst>
          </p:cNvPr>
          <p:cNvSpPr txBox="1"/>
          <p:nvPr/>
        </p:nvSpPr>
        <p:spPr>
          <a:xfrm>
            <a:off x="1363556" y="2504623"/>
            <a:ext cx="2843260" cy="2862322"/>
          </a:xfrm>
          <a:prstGeom prst="rect">
            <a:avLst/>
          </a:prstGeom>
          <a:noFill/>
        </p:spPr>
        <p:txBody>
          <a:bodyPr wrap="square" rtlCol="0">
            <a:spAutoFit/>
          </a:bodyPr>
          <a:lstStyle/>
          <a:p>
            <a:r>
              <a:rPr lang="en-US" sz="2000" b="1" dirty="0"/>
              <a:t>Seth Johnson</a:t>
            </a:r>
          </a:p>
          <a:p>
            <a:pPr marL="342900" indent="-342900">
              <a:buFont typeface="Arial" panose="020B0604020202020204" pitchFamily="34" charset="0"/>
              <a:buChar char="•"/>
            </a:pPr>
            <a:r>
              <a:rPr lang="en-US" sz="2000" dirty="0"/>
              <a:t>Optical design</a:t>
            </a:r>
          </a:p>
          <a:p>
            <a:endParaRPr lang="en-US" sz="2000" dirty="0"/>
          </a:p>
          <a:p>
            <a:pPr marL="342900" indent="-342900">
              <a:buFont typeface="Arial" panose="020B0604020202020204" pitchFamily="34" charset="0"/>
              <a:buChar char="•"/>
            </a:pPr>
            <a:r>
              <a:rPr lang="en-US" sz="2000" dirty="0"/>
              <a:t>Optoelectronic hardware selection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Physically assembling the beacon and receiver with Raymond</a:t>
            </a:r>
          </a:p>
        </p:txBody>
      </p:sp>
      <p:sp>
        <p:nvSpPr>
          <p:cNvPr id="6" name="TextBox 5">
            <a:extLst>
              <a:ext uri="{FF2B5EF4-FFF2-40B4-BE49-F238E27FC236}">
                <a16:creationId xmlns:a16="http://schemas.microsoft.com/office/drawing/2014/main" id="{5BEDD8F7-124A-3B15-0CCD-81567E8D1730}"/>
              </a:ext>
            </a:extLst>
          </p:cNvPr>
          <p:cNvSpPr txBox="1"/>
          <p:nvPr/>
        </p:nvSpPr>
        <p:spPr>
          <a:xfrm>
            <a:off x="7982008" y="2504623"/>
            <a:ext cx="3065404" cy="3170099"/>
          </a:xfrm>
          <a:prstGeom prst="rect">
            <a:avLst/>
          </a:prstGeom>
          <a:noFill/>
        </p:spPr>
        <p:txBody>
          <a:bodyPr wrap="square" rtlCol="0">
            <a:spAutoFit/>
          </a:bodyPr>
          <a:lstStyle/>
          <a:p>
            <a:r>
              <a:rPr lang="en-US" sz="2000" b="1" dirty="0"/>
              <a:t>Raymond Loudis</a:t>
            </a:r>
          </a:p>
          <a:p>
            <a:pPr marL="342900" indent="-342900">
              <a:buFont typeface="Arial" panose="020B0604020202020204" pitchFamily="34" charset="0"/>
              <a:buChar char="•"/>
            </a:pPr>
            <a:r>
              <a:rPr lang="en-US" sz="2000" dirty="0"/>
              <a:t>Electrical/PCB design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Electrical hardware selection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Physically assembling the beacon and receiver with Seth</a:t>
            </a:r>
          </a:p>
          <a:p>
            <a:pPr marL="342900" indent="-342900">
              <a:buFont typeface="Arial" panose="020B0604020202020204" pitchFamily="34" charset="0"/>
              <a:buChar char="•"/>
            </a:pPr>
            <a:endParaRPr lang="en-US" sz="2000" dirty="0"/>
          </a:p>
        </p:txBody>
      </p:sp>
      <p:sp>
        <p:nvSpPr>
          <p:cNvPr id="7" name="TextBox 6">
            <a:extLst>
              <a:ext uri="{FF2B5EF4-FFF2-40B4-BE49-F238E27FC236}">
                <a16:creationId xmlns:a16="http://schemas.microsoft.com/office/drawing/2014/main" id="{E238A1A5-BA53-DBCC-DA77-2EE7A85D33C5}"/>
              </a:ext>
            </a:extLst>
          </p:cNvPr>
          <p:cNvSpPr txBox="1"/>
          <p:nvPr/>
        </p:nvSpPr>
        <p:spPr>
          <a:xfrm>
            <a:off x="4206816" y="2514144"/>
            <a:ext cx="3775191" cy="2246769"/>
          </a:xfrm>
          <a:prstGeom prst="rect">
            <a:avLst/>
          </a:prstGeom>
          <a:noFill/>
        </p:spPr>
        <p:txBody>
          <a:bodyPr wrap="square" rtlCol="0">
            <a:spAutoFit/>
          </a:bodyPr>
          <a:lstStyle/>
          <a:p>
            <a:r>
              <a:rPr lang="en-US" sz="2000" b="1" dirty="0"/>
              <a:t>Blake Baez</a:t>
            </a:r>
          </a:p>
          <a:p>
            <a:pPr marL="342900" indent="-342900">
              <a:buFont typeface="Arial" panose="020B0604020202020204" pitchFamily="34" charset="0"/>
              <a:buChar char="•"/>
            </a:pPr>
            <a:r>
              <a:rPr lang="en-US" sz="2000" dirty="0"/>
              <a:t>Software design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MCU and GPS selection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Designing and maintaining the website </a:t>
            </a:r>
          </a:p>
        </p:txBody>
      </p:sp>
      <p:pic>
        <p:nvPicPr>
          <p:cNvPr id="3" name="Picture 2" descr="A person in a suit and tie&#10;&#10;Description automatically generated">
            <a:extLst>
              <a:ext uri="{FF2B5EF4-FFF2-40B4-BE49-F238E27FC236}">
                <a16:creationId xmlns:a16="http://schemas.microsoft.com/office/drawing/2014/main" id="{ED959EB7-6D3A-5C12-4EB8-127E3239790A}"/>
              </a:ext>
            </a:extLst>
          </p:cNvPr>
          <p:cNvPicPr>
            <a:picLocks noChangeAspect="1"/>
          </p:cNvPicPr>
          <p:nvPr/>
        </p:nvPicPr>
        <p:blipFill>
          <a:blip r:embed="rId2">
            <a:extLst>
              <a:ext uri="{28A0092B-C50C-407E-A947-70E740481C1C}">
                <a14:useLocalDpi xmlns:a14="http://schemas.microsoft.com/office/drawing/2010/main" val="0"/>
              </a:ext>
            </a:extLst>
          </a:blip>
          <a:srcRect l="21784" t="5531" r="23206" b="41314"/>
          <a:stretch/>
        </p:blipFill>
        <p:spPr>
          <a:xfrm>
            <a:off x="11044363" y="0"/>
            <a:ext cx="1147637" cy="1478569"/>
          </a:xfrm>
          <a:prstGeom prst="rect">
            <a:avLst/>
          </a:prstGeom>
        </p:spPr>
      </p:pic>
    </p:spTree>
    <p:extLst>
      <p:ext uri="{BB962C8B-B14F-4D97-AF65-F5344CB8AC3E}">
        <p14:creationId xmlns:p14="http://schemas.microsoft.com/office/powerpoint/2010/main" val="2605297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AFD78-7625-30FA-EC9A-E4481551A397}"/>
              </a:ext>
            </a:extLst>
          </p:cNvPr>
          <p:cNvSpPr>
            <a:spLocks noGrp="1"/>
          </p:cNvSpPr>
          <p:nvPr>
            <p:ph type="title"/>
          </p:nvPr>
        </p:nvSpPr>
        <p:spPr>
          <a:xfrm>
            <a:off x="1484311" y="685800"/>
            <a:ext cx="10018713" cy="906517"/>
          </a:xfrm>
        </p:spPr>
        <p:txBody>
          <a:bodyPr/>
          <a:lstStyle/>
          <a:p>
            <a:r>
              <a:rPr lang="en-US" dirty="0"/>
              <a:t>Motivation and background</a:t>
            </a:r>
          </a:p>
        </p:txBody>
      </p:sp>
      <p:pic>
        <p:nvPicPr>
          <p:cNvPr id="5" name="Picture 4" descr="A person in a black shirt&#10;&#10;Description automatically generated">
            <a:extLst>
              <a:ext uri="{FF2B5EF4-FFF2-40B4-BE49-F238E27FC236}">
                <a16:creationId xmlns:a16="http://schemas.microsoft.com/office/drawing/2014/main" id="{7DBA463D-2A19-2F78-EC46-17DB00593B95}"/>
              </a:ext>
            </a:extLst>
          </p:cNvPr>
          <p:cNvPicPr>
            <a:picLocks noChangeAspect="1"/>
          </p:cNvPicPr>
          <p:nvPr/>
        </p:nvPicPr>
        <p:blipFill>
          <a:blip r:embed="rId2">
            <a:extLst>
              <a:ext uri="{28A0092B-C50C-407E-A947-70E740481C1C}">
                <a14:useLocalDpi xmlns:a14="http://schemas.microsoft.com/office/drawing/2010/main" val="0"/>
              </a:ext>
            </a:extLst>
          </a:blip>
          <a:srcRect l="24598" t="38626" r="53608" b="36276"/>
          <a:stretch/>
        </p:blipFill>
        <p:spPr>
          <a:xfrm rot="5400000">
            <a:off x="10814211" y="100781"/>
            <a:ext cx="1478570" cy="1277008"/>
          </a:xfrm>
          <a:prstGeom prst="rect">
            <a:avLst/>
          </a:prstGeom>
        </p:spPr>
      </p:pic>
      <p:sp>
        <p:nvSpPr>
          <p:cNvPr id="7" name="Content Placeholder 6">
            <a:extLst>
              <a:ext uri="{FF2B5EF4-FFF2-40B4-BE49-F238E27FC236}">
                <a16:creationId xmlns:a16="http://schemas.microsoft.com/office/drawing/2014/main" id="{7C2807AB-CC6A-243D-7DC9-70F07E90A58A}"/>
              </a:ext>
            </a:extLst>
          </p:cNvPr>
          <p:cNvSpPr>
            <a:spLocks noGrp="1"/>
          </p:cNvSpPr>
          <p:nvPr>
            <p:ph idx="1"/>
          </p:nvPr>
        </p:nvSpPr>
        <p:spPr>
          <a:xfrm>
            <a:off x="1143000" y="1837475"/>
            <a:ext cx="9905999" cy="3541714"/>
          </a:xfrm>
        </p:spPr>
        <p:txBody>
          <a:bodyPr>
            <a:normAutofit/>
          </a:bodyPr>
          <a:lstStyle/>
          <a:p>
            <a:pPr marL="0" indent="0">
              <a:buNone/>
            </a:pPr>
            <a:r>
              <a:rPr lang="en-US" dirty="0"/>
              <a:t>Optical wireless communication (OWC) has existed for decades, however clear communications require precise alignment which is difficult to maintain whilst mobile.</a:t>
            </a:r>
          </a:p>
          <a:p>
            <a:pPr marL="0" indent="0">
              <a:buNone/>
            </a:pPr>
            <a:r>
              <a:rPr lang="en-US" dirty="0"/>
              <a:t>The goal of this project is to build a device that can track an optical beacon while both the receiver and the beacon are mobile.</a:t>
            </a:r>
          </a:p>
        </p:txBody>
      </p:sp>
    </p:spTree>
    <p:extLst>
      <p:ext uri="{BB962C8B-B14F-4D97-AF65-F5344CB8AC3E}">
        <p14:creationId xmlns:p14="http://schemas.microsoft.com/office/powerpoint/2010/main" val="4274310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AB59D-9755-34FE-A138-4BCFD7215AF9}"/>
              </a:ext>
            </a:extLst>
          </p:cNvPr>
          <p:cNvSpPr>
            <a:spLocks noGrp="1"/>
          </p:cNvSpPr>
          <p:nvPr>
            <p:ph type="title"/>
          </p:nvPr>
        </p:nvSpPr>
        <p:spPr/>
        <p:txBody>
          <a:bodyPr/>
          <a:lstStyle/>
          <a:p>
            <a:r>
              <a:rPr lang="en-US" dirty="0"/>
              <a:t>Project Goals</a:t>
            </a:r>
          </a:p>
        </p:txBody>
      </p:sp>
      <p:sp>
        <p:nvSpPr>
          <p:cNvPr id="3" name="Content Placeholder 2">
            <a:extLst>
              <a:ext uri="{FF2B5EF4-FFF2-40B4-BE49-F238E27FC236}">
                <a16:creationId xmlns:a16="http://schemas.microsoft.com/office/drawing/2014/main" id="{866F92DB-E21C-D5A6-4A93-2A50CBB8C05B}"/>
              </a:ext>
            </a:extLst>
          </p:cNvPr>
          <p:cNvSpPr>
            <a:spLocks noGrp="1"/>
          </p:cNvSpPr>
          <p:nvPr>
            <p:ph idx="1"/>
          </p:nvPr>
        </p:nvSpPr>
        <p:spPr>
          <a:xfrm>
            <a:off x="652681" y="2265253"/>
            <a:ext cx="3667071" cy="3541714"/>
          </a:xfrm>
        </p:spPr>
        <p:txBody>
          <a:bodyPr>
            <a:normAutofit fontScale="85000" lnSpcReduction="10000"/>
          </a:bodyPr>
          <a:lstStyle/>
          <a:p>
            <a:pPr marL="0" indent="0">
              <a:buNone/>
            </a:pPr>
            <a:r>
              <a:rPr lang="en-US" b="1" dirty="0"/>
              <a:t>Basic Goals</a:t>
            </a:r>
          </a:p>
          <a:p>
            <a:r>
              <a:rPr lang="en-US" dirty="0"/>
              <a:t>Create a beacon with enough power and divergence to be detected up to 3 meters away whilst indoors </a:t>
            </a:r>
          </a:p>
          <a:p>
            <a:r>
              <a:rPr lang="en-US" dirty="0"/>
              <a:t>Create a receiver that can actively track the beacon whilst mobile, up to 3 meters away when indoors</a:t>
            </a:r>
          </a:p>
          <a:p>
            <a:pPr marL="0" indent="0">
              <a:buNone/>
            </a:pPr>
            <a:endParaRPr lang="en-US" dirty="0"/>
          </a:p>
        </p:txBody>
      </p:sp>
      <p:sp>
        <p:nvSpPr>
          <p:cNvPr id="4" name="Content Placeholder 2">
            <a:extLst>
              <a:ext uri="{FF2B5EF4-FFF2-40B4-BE49-F238E27FC236}">
                <a16:creationId xmlns:a16="http://schemas.microsoft.com/office/drawing/2014/main" id="{A7A8F9D6-65DD-046E-4FAC-EC7703929589}"/>
              </a:ext>
            </a:extLst>
          </p:cNvPr>
          <p:cNvSpPr txBox="1">
            <a:spLocks/>
          </p:cNvSpPr>
          <p:nvPr/>
        </p:nvSpPr>
        <p:spPr>
          <a:xfrm>
            <a:off x="4319752" y="2265253"/>
            <a:ext cx="3667071" cy="354171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rtl="0" fontAlgn="base">
              <a:spcBef>
                <a:spcPts val="0"/>
              </a:spcBef>
              <a:spcAft>
                <a:spcPts val="0"/>
              </a:spcAft>
              <a:buNone/>
            </a:pPr>
            <a:r>
              <a:rPr lang="en-US" b="1" dirty="0"/>
              <a:t>Advance Goals</a:t>
            </a:r>
          </a:p>
          <a:p>
            <a:pPr rtl="0" fontAlgn="base">
              <a:spcBef>
                <a:spcPts val="0"/>
              </a:spcBef>
              <a:spcAft>
                <a:spcPts val="0"/>
              </a:spcAft>
              <a:buFont typeface="Arial" panose="020B0604020202020204" pitchFamily="34" charset="0"/>
              <a:buChar char="•"/>
            </a:pPr>
            <a:r>
              <a:rPr lang="en-US" dirty="0"/>
              <a:t>Track the beacon up to 1 km away whilst outdoors. </a:t>
            </a:r>
          </a:p>
          <a:p>
            <a:pPr marL="0" indent="0" rtl="0" fontAlgn="base">
              <a:spcBef>
                <a:spcPts val="0"/>
              </a:spcBef>
              <a:spcAft>
                <a:spcPts val="0"/>
              </a:spcAft>
              <a:buNone/>
            </a:pPr>
            <a:endParaRPr lang="en-US" dirty="0"/>
          </a:p>
        </p:txBody>
      </p:sp>
      <p:sp>
        <p:nvSpPr>
          <p:cNvPr id="5" name="Content Placeholder 2">
            <a:extLst>
              <a:ext uri="{FF2B5EF4-FFF2-40B4-BE49-F238E27FC236}">
                <a16:creationId xmlns:a16="http://schemas.microsoft.com/office/drawing/2014/main" id="{9602B37F-7997-51D0-607C-A39C660DEB5A}"/>
              </a:ext>
            </a:extLst>
          </p:cNvPr>
          <p:cNvSpPr txBox="1">
            <a:spLocks/>
          </p:cNvSpPr>
          <p:nvPr/>
        </p:nvSpPr>
        <p:spPr>
          <a:xfrm>
            <a:off x="7986823" y="2265253"/>
            <a:ext cx="3667071" cy="354171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b="1" dirty="0"/>
              <a:t>Stretch Goals</a:t>
            </a:r>
          </a:p>
          <a:p>
            <a:r>
              <a:rPr lang="en-US" dirty="0"/>
              <a:t>Track the beacon up to 10 km away in ideal weather conditions.</a:t>
            </a:r>
          </a:p>
          <a:p>
            <a:r>
              <a:rPr lang="en-US" dirty="0"/>
              <a:t>Transmit and decode a simple signal (like an SOS) from the beacon. </a:t>
            </a:r>
          </a:p>
          <a:p>
            <a:pPr marL="0" indent="0">
              <a:buFont typeface="Arial" panose="020B0604020202020204" pitchFamily="34" charset="0"/>
              <a:buNone/>
            </a:pPr>
            <a:endParaRPr lang="en-US" dirty="0"/>
          </a:p>
        </p:txBody>
      </p:sp>
      <p:pic>
        <p:nvPicPr>
          <p:cNvPr id="8" name="Picture 7" descr="A person in a white shirt&#10;&#10;Description automatically generated">
            <a:extLst>
              <a:ext uri="{FF2B5EF4-FFF2-40B4-BE49-F238E27FC236}">
                <a16:creationId xmlns:a16="http://schemas.microsoft.com/office/drawing/2014/main" id="{CFD97FDE-6E1C-D038-1568-114BED532A7A}"/>
              </a:ext>
            </a:extLst>
          </p:cNvPr>
          <p:cNvPicPr>
            <a:picLocks noChangeAspect="1"/>
          </p:cNvPicPr>
          <p:nvPr/>
        </p:nvPicPr>
        <p:blipFill>
          <a:blip r:embed="rId3">
            <a:extLst>
              <a:ext uri="{28A0092B-C50C-407E-A947-70E740481C1C}">
                <a14:useLocalDpi xmlns:a14="http://schemas.microsoft.com/office/drawing/2010/main" val="0"/>
              </a:ext>
            </a:extLst>
          </a:blip>
          <a:srcRect l="19331" t="31938" r="53700" b="37005"/>
          <a:stretch/>
        </p:blipFill>
        <p:spPr>
          <a:xfrm rot="5400000">
            <a:off x="10814209" y="100783"/>
            <a:ext cx="1478572" cy="1277009"/>
          </a:xfrm>
          <a:prstGeom prst="rect">
            <a:avLst/>
          </a:prstGeom>
        </p:spPr>
      </p:pic>
    </p:spTree>
    <p:extLst>
      <p:ext uri="{BB962C8B-B14F-4D97-AF65-F5344CB8AC3E}">
        <p14:creationId xmlns:p14="http://schemas.microsoft.com/office/powerpoint/2010/main" val="4225171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5D681-CF13-7151-9480-60C1F5653356}"/>
              </a:ext>
            </a:extLst>
          </p:cNvPr>
          <p:cNvSpPr>
            <a:spLocks noGrp="1"/>
          </p:cNvSpPr>
          <p:nvPr>
            <p:ph type="title"/>
          </p:nvPr>
        </p:nvSpPr>
        <p:spPr>
          <a:xfrm>
            <a:off x="1484310" y="429610"/>
            <a:ext cx="4080918" cy="859221"/>
          </a:xfrm>
        </p:spPr>
        <p:txBody>
          <a:bodyPr>
            <a:normAutofit fontScale="90000"/>
          </a:bodyPr>
          <a:lstStyle/>
          <a:p>
            <a:r>
              <a:rPr lang="en-US" dirty="0"/>
              <a:t>Project Objectives</a:t>
            </a:r>
          </a:p>
        </p:txBody>
      </p:sp>
      <p:sp>
        <p:nvSpPr>
          <p:cNvPr id="3" name="Content Placeholder 2">
            <a:extLst>
              <a:ext uri="{FF2B5EF4-FFF2-40B4-BE49-F238E27FC236}">
                <a16:creationId xmlns:a16="http://schemas.microsoft.com/office/drawing/2014/main" id="{90568415-BFB4-7EDC-BDE5-39F9EBE4D205}"/>
              </a:ext>
            </a:extLst>
          </p:cNvPr>
          <p:cNvSpPr>
            <a:spLocks noGrp="1"/>
          </p:cNvSpPr>
          <p:nvPr>
            <p:ph idx="1"/>
          </p:nvPr>
        </p:nvSpPr>
        <p:spPr>
          <a:xfrm>
            <a:off x="1209865" y="1655379"/>
            <a:ext cx="9772269" cy="4773011"/>
          </a:xfrm>
        </p:spPr>
        <p:txBody>
          <a:bodyPr>
            <a:normAutofit lnSpcReduction="10000"/>
          </a:bodyPr>
          <a:lstStyle/>
          <a:p>
            <a:r>
              <a:rPr lang="en-US" dirty="0"/>
              <a:t>Calculate the required optical output power for the beacon to be detectable by the receiver at a given distance.</a:t>
            </a:r>
          </a:p>
          <a:p>
            <a:r>
              <a:rPr lang="en-US" dirty="0"/>
              <a:t>Design the focusing, diverging, and collimating lens systems on the beacon and receiver. </a:t>
            </a:r>
          </a:p>
          <a:p>
            <a:r>
              <a:rPr lang="en-US" dirty="0"/>
              <a:t>Design PCBs for the beacon and receiver.</a:t>
            </a:r>
          </a:p>
          <a:p>
            <a:r>
              <a:rPr lang="en-US" dirty="0"/>
              <a:t>Design a power supply for the beacon and receiver respectively, capable of driving the light sources and gimbals/dc motor, as well as biasing the photodiodes.  </a:t>
            </a:r>
          </a:p>
          <a:p>
            <a:r>
              <a:rPr lang="en-US" dirty="0"/>
              <a:t>Create an algorithm that enables the gimbals/dc motor to use outputs from the QPD, GPS, and IMU as inputs for positioning.</a:t>
            </a:r>
          </a:p>
          <a:p>
            <a:endParaRPr lang="en-US" dirty="0"/>
          </a:p>
        </p:txBody>
      </p:sp>
      <p:pic>
        <p:nvPicPr>
          <p:cNvPr id="6" name="Picture 5" descr="A person in a suit and tie&#10;&#10;Description automatically generated">
            <a:extLst>
              <a:ext uri="{FF2B5EF4-FFF2-40B4-BE49-F238E27FC236}">
                <a16:creationId xmlns:a16="http://schemas.microsoft.com/office/drawing/2014/main" id="{9A2DE7B8-A6B2-8285-0A53-B9245B68D2EF}"/>
              </a:ext>
            </a:extLst>
          </p:cNvPr>
          <p:cNvPicPr>
            <a:picLocks noChangeAspect="1"/>
          </p:cNvPicPr>
          <p:nvPr/>
        </p:nvPicPr>
        <p:blipFill>
          <a:blip r:embed="rId2">
            <a:extLst>
              <a:ext uri="{28A0092B-C50C-407E-A947-70E740481C1C}">
                <a14:useLocalDpi xmlns:a14="http://schemas.microsoft.com/office/drawing/2010/main" val="0"/>
              </a:ext>
            </a:extLst>
          </a:blip>
          <a:srcRect l="21784" t="5531" r="23206" b="41314"/>
          <a:stretch/>
        </p:blipFill>
        <p:spPr>
          <a:xfrm>
            <a:off x="11044363" y="0"/>
            <a:ext cx="1147637" cy="1478569"/>
          </a:xfrm>
          <a:prstGeom prst="rect">
            <a:avLst/>
          </a:prstGeom>
        </p:spPr>
      </p:pic>
    </p:spTree>
    <p:extLst>
      <p:ext uri="{BB962C8B-B14F-4D97-AF65-F5344CB8AC3E}">
        <p14:creationId xmlns:p14="http://schemas.microsoft.com/office/powerpoint/2010/main" val="3974014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58020-309E-1741-AB54-F6C6BD8BF818}"/>
              </a:ext>
            </a:extLst>
          </p:cNvPr>
          <p:cNvSpPr>
            <a:spLocks noGrp="1"/>
          </p:cNvSpPr>
          <p:nvPr>
            <p:ph type="title"/>
          </p:nvPr>
        </p:nvSpPr>
        <p:spPr/>
        <p:txBody>
          <a:bodyPr/>
          <a:lstStyle/>
          <a:p>
            <a:r>
              <a:rPr lang="en-US" dirty="0"/>
              <a:t>Overall Project diagram</a:t>
            </a:r>
          </a:p>
        </p:txBody>
      </p:sp>
      <p:pic>
        <p:nvPicPr>
          <p:cNvPr id="4" name="Content Placeholder 17">
            <a:extLst>
              <a:ext uri="{FF2B5EF4-FFF2-40B4-BE49-F238E27FC236}">
                <a16:creationId xmlns:a16="http://schemas.microsoft.com/office/drawing/2014/main" id="{3FA5A740-2B6A-33FB-0093-41145ACF621E}"/>
              </a:ext>
            </a:extLst>
          </p:cNvPr>
          <p:cNvPicPr>
            <a:picLocks noChangeAspect="1"/>
          </p:cNvPicPr>
          <p:nvPr/>
        </p:nvPicPr>
        <p:blipFill>
          <a:blip r:embed="rId2"/>
          <a:stretch>
            <a:fillRect/>
          </a:stretch>
        </p:blipFill>
        <p:spPr>
          <a:xfrm>
            <a:off x="8645441" y="3720747"/>
            <a:ext cx="774882" cy="474783"/>
          </a:xfrm>
          <a:prstGeom prst="rect">
            <a:avLst/>
          </a:prstGeom>
        </p:spPr>
      </p:pic>
      <p:cxnSp>
        <p:nvCxnSpPr>
          <p:cNvPr id="5" name="Straight Arrow Connector 4">
            <a:extLst>
              <a:ext uri="{FF2B5EF4-FFF2-40B4-BE49-F238E27FC236}">
                <a16:creationId xmlns:a16="http://schemas.microsoft.com/office/drawing/2014/main" id="{AA808632-9511-0B28-79C7-5B82230EB1B6}"/>
              </a:ext>
            </a:extLst>
          </p:cNvPr>
          <p:cNvCxnSpPr>
            <a:cxnSpLocks/>
          </p:cNvCxnSpPr>
          <p:nvPr/>
        </p:nvCxnSpPr>
        <p:spPr>
          <a:xfrm flipH="1" flipV="1">
            <a:off x="6246924" y="2455631"/>
            <a:ext cx="2385765" cy="1336871"/>
          </a:xfrm>
          <a:prstGeom prst="straightConnector1">
            <a:avLst/>
          </a:prstGeom>
          <a:noFill/>
          <a:ln w="15875" cap="rnd" cmpd="sng" algn="ctr">
            <a:solidFill>
              <a:srgbClr val="FF0000"/>
            </a:solidFill>
            <a:prstDash val="solid"/>
            <a:tailEnd type="triangle"/>
          </a:ln>
          <a:effectLst/>
        </p:spPr>
      </p:cxnSp>
      <p:sp>
        <p:nvSpPr>
          <p:cNvPr id="6" name="Rectangle 5">
            <a:extLst>
              <a:ext uri="{FF2B5EF4-FFF2-40B4-BE49-F238E27FC236}">
                <a16:creationId xmlns:a16="http://schemas.microsoft.com/office/drawing/2014/main" id="{73BCFFD6-9C34-10D6-05BE-E3AA87AE5D2F}"/>
              </a:ext>
            </a:extLst>
          </p:cNvPr>
          <p:cNvSpPr/>
          <p:nvPr/>
        </p:nvSpPr>
        <p:spPr>
          <a:xfrm>
            <a:off x="3219398" y="3450810"/>
            <a:ext cx="764468" cy="463313"/>
          </a:xfrm>
          <a:prstGeom prst="rect">
            <a:avLst/>
          </a:prstGeom>
          <a:solidFill>
            <a:srgbClr val="30ACEC">
              <a:lumMod val="40000"/>
              <a:lumOff val="60000"/>
            </a:srgbClr>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cxnSp>
        <p:nvCxnSpPr>
          <p:cNvPr id="7" name="Straight Arrow Connector 6">
            <a:extLst>
              <a:ext uri="{FF2B5EF4-FFF2-40B4-BE49-F238E27FC236}">
                <a16:creationId xmlns:a16="http://schemas.microsoft.com/office/drawing/2014/main" id="{98D46DF4-1915-B45C-1989-F21529ACA94D}"/>
              </a:ext>
            </a:extLst>
          </p:cNvPr>
          <p:cNvCxnSpPr>
            <a:cxnSpLocks/>
          </p:cNvCxnSpPr>
          <p:nvPr/>
        </p:nvCxnSpPr>
        <p:spPr>
          <a:xfrm flipH="1">
            <a:off x="6306207" y="4195530"/>
            <a:ext cx="2326482" cy="1219179"/>
          </a:xfrm>
          <a:prstGeom prst="straightConnector1">
            <a:avLst/>
          </a:prstGeom>
          <a:noFill/>
          <a:ln w="15875" cap="rnd" cmpd="sng" algn="ctr">
            <a:solidFill>
              <a:srgbClr val="FF0000"/>
            </a:solidFill>
            <a:prstDash val="solid"/>
            <a:tailEnd type="triangle"/>
          </a:ln>
          <a:effectLst/>
        </p:spPr>
      </p:cxnSp>
      <p:sp>
        <p:nvSpPr>
          <p:cNvPr id="8" name="Rectangle: Rounded Corners 7">
            <a:extLst>
              <a:ext uri="{FF2B5EF4-FFF2-40B4-BE49-F238E27FC236}">
                <a16:creationId xmlns:a16="http://schemas.microsoft.com/office/drawing/2014/main" id="{498DD529-1B3D-214D-BE9F-45C244D6B869}"/>
              </a:ext>
            </a:extLst>
          </p:cNvPr>
          <p:cNvSpPr/>
          <p:nvPr/>
        </p:nvSpPr>
        <p:spPr>
          <a:xfrm>
            <a:off x="2651838" y="3303711"/>
            <a:ext cx="521228" cy="799217"/>
          </a:xfrm>
          <a:prstGeom prst="roundRect">
            <a:avLst/>
          </a:prstGeom>
          <a:solidFill>
            <a:srgbClr val="30ACEC"/>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9" name="Rectangle 8">
            <a:extLst>
              <a:ext uri="{FF2B5EF4-FFF2-40B4-BE49-F238E27FC236}">
                <a16:creationId xmlns:a16="http://schemas.microsoft.com/office/drawing/2014/main" id="{D1E8CFE5-6295-08D4-78A9-2F463041260A}"/>
              </a:ext>
            </a:extLst>
          </p:cNvPr>
          <p:cNvSpPr/>
          <p:nvPr/>
        </p:nvSpPr>
        <p:spPr>
          <a:xfrm>
            <a:off x="2130610" y="3707984"/>
            <a:ext cx="521228" cy="129342"/>
          </a:xfrm>
          <a:prstGeom prst="rect">
            <a:avLst/>
          </a:prstGeom>
          <a:solidFill>
            <a:sysClr val="windowText" lastClr="000000"/>
          </a:solidFill>
          <a:ln w="15875" cap="rnd"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0" name="Rectangle 9">
            <a:extLst>
              <a:ext uri="{FF2B5EF4-FFF2-40B4-BE49-F238E27FC236}">
                <a16:creationId xmlns:a16="http://schemas.microsoft.com/office/drawing/2014/main" id="{82EDF834-E4F0-0410-FC95-E4D4CABF519E}"/>
              </a:ext>
            </a:extLst>
          </p:cNvPr>
          <p:cNvSpPr/>
          <p:nvPr/>
        </p:nvSpPr>
        <p:spPr>
          <a:xfrm>
            <a:off x="2130610" y="3703319"/>
            <a:ext cx="150577" cy="934732"/>
          </a:xfrm>
          <a:prstGeom prst="rect">
            <a:avLst/>
          </a:prstGeom>
          <a:solidFill>
            <a:sysClr val="windowText" lastClr="000000"/>
          </a:solidFill>
          <a:ln w="15875" cap="rnd"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1" name="Rectangle 10">
            <a:extLst>
              <a:ext uri="{FF2B5EF4-FFF2-40B4-BE49-F238E27FC236}">
                <a16:creationId xmlns:a16="http://schemas.microsoft.com/office/drawing/2014/main" id="{566260F7-9709-F3FE-7356-49648A3F9EBB}"/>
              </a:ext>
            </a:extLst>
          </p:cNvPr>
          <p:cNvSpPr/>
          <p:nvPr/>
        </p:nvSpPr>
        <p:spPr>
          <a:xfrm>
            <a:off x="1812081" y="4606118"/>
            <a:ext cx="787634" cy="406485"/>
          </a:xfrm>
          <a:prstGeom prst="rect">
            <a:avLst/>
          </a:prstGeom>
          <a:solidFill>
            <a:sysClr val="windowText" lastClr="000000"/>
          </a:solidFill>
          <a:ln w="15875" cap="rnd"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12" name="Rectangle 11">
            <a:extLst>
              <a:ext uri="{FF2B5EF4-FFF2-40B4-BE49-F238E27FC236}">
                <a16:creationId xmlns:a16="http://schemas.microsoft.com/office/drawing/2014/main" id="{1EB25DF0-B2EA-AF20-B4FD-EFA4DC69BC26}"/>
              </a:ext>
            </a:extLst>
          </p:cNvPr>
          <p:cNvSpPr/>
          <p:nvPr/>
        </p:nvSpPr>
        <p:spPr>
          <a:xfrm>
            <a:off x="9456240" y="3537681"/>
            <a:ext cx="513506" cy="799213"/>
          </a:xfrm>
          <a:prstGeom prst="rect">
            <a:avLst/>
          </a:prstGeom>
          <a:solidFill>
            <a:srgbClr val="80C34F">
              <a:lumMod val="60000"/>
              <a:lumOff val="40000"/>
            </a:srgbClr>
          </a:solidFill>
          <a:ln w="15875" cap="rnd" cmpd="sng" algn="ctr">
            <a:solidFill>
              <a:srgbClr val="30ACEC">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cxnSp>
        <p:nvCxnSpPr>
          <p:cNvPr id="13" name="Straight Arrow Connector 12">
            <a:extLst>
              <a:ext uri="{FF2B5EF4-FFF2-40B4-BE49-F238E27FC236}">
                <a16:creationId xmlns:a16="http://schemas.microsoft.com/office/drawing/2014/main" id="{2FE304BF-89A1-F456-5E6C-D6BFDA0B4D46}"/>
              </a:ext>
            </a:extLst>
          </p:cNvPr>
          <p:cNvCxnSpPr>
            <a:stCxn id="12" idx="1"/>
          </p:cNvCxnSpPr>
          <p:nvPr/>
        </p:nvCxnSpPr>
        <p:spPr>
          <a:xfrm flipH="1" flipV="1">
            <a:off x="8632689" y="3792502"/>
            <a:ext cx="823551" cy="144786"/>
          </a:xfrm>
          <a:prstGeom prst="straightConnector1">
            <a:avLst/>
          </a:prstGeom>
          <a:noFill/>
          <a:ln w="15875" cap="rnd" cmpd="sng" algn="ctr">
            <a:solidFill>
              <a:srgbClr val="FF0000"/>
            </a:solidFill>
            <a:prstDash val="solid"/>
            <a:tailEnd type="triangle"/>
          </a:ln>
          <a:effectLst/>
        </p:spPr>
      </p:cxnSp>
      <p:cxnSp>
        <p:nvCxnSpPr>
          <p:cNvPr id="14" name="Straight Arrow Connector 13">
            <a:extLst>
              <a:ext uri="{FF2B5EF4-FFF2-40B4-BE49-F238E27FC236}">
                <a16:creationId xmlns:a16="http://schemas.microsoft.com/office/drawing/2014/main" id="{6F6E8850-08BA-42F6-DB53-66B238D9AB86}"/>
              </a:ext>
            </a:extLst>
          </p:cNvPr>
          <p:cNvCxnSpPr>
            <a:cxnSpLocks/>
            <a:stCxn id="12" idx="1"/>
          </p:cNvCxnSpPr>
          <p:nvPr/>
        </p:nvCxnSpPr>
        <p:spPr>
          <a:xfrm flipH="1">
            <a:off x="8645441" y="3937288"/>
            <a:ext cx="810799" cy="239803"/>
          </a:xfrm>
          <a:prstGeom prst="straightConnector1">
            <a:avLst/>
          </a:prstGeom>
          <a:noFill/>
          <a:ln w="15875" cap="rnd" cmpd="sng" algn="ctr">
            <a:solidFill>
              <a:srgbClr val="FF0000"/>
            </a:solidFill>
            <a:prstDash val="solid"/>
            <a:tailEnd type="triangle"/>
          </a:ln>
          <a:effectLst/>
        </p:spPr>
      </p:cxnSp>
      <p:cxnSp>
        <p:nvCxnSpPr>
          <p:cNvPr id="15" name="Straight Arrow Connector 14">
            <a:extLst>
              <a:ext uri="{FF2B5EF4-FFF2-40B4-BE49-F238E27FC236}">
                <a16:creationId xmlns:a16="http://schemas.microsoft.com/office/drawing/2014/main" id="{D2A940EC-A4F1-ECD2-BE03-38F75385A58A}"/>
              </a:ext>
            </a:extLst>
          </p:cNvPr>
          <p:cNvCxnSpPr>
            <a:cxnSpLocks/>
            <a:endCxn id="6" idx="1"/>
          </p:cNvCxnSpPr>
          <p:nvPr/>
        </p:nvCxnSpPr>
        <p:spPr>
          <a:xfrm flipH="1" flipV="1">
            <a:off x="3219398" y="3682467"/>
            <a:ext cx="763299" cy="231656"/>
          </a:xfrm>
          <a:prstGeom prst="straightConnector1">
            <a:avLst/>
          </a:prstGeom>
          <a:noFill/>
          <a:ln w="15875" cap="rnd" cmpd="sng" algn="ctr">
            <a:solidFill>
              <a:srgbClr val="FF0000"/>
            </a:solidFill>
            <a:prstDash val="solid"/>
            <a:tailEnd type="triangle"/>
          </a:ln>
          <a:effectLst/>
        </p:spPr>
      </p:cxnSp>
      <p:cxnSp>
        <p:nvCxnSpPr>
          <p:cNvPr id="16" name="Straight Arrow Connector 15">
            <a:extLst>
              <a:ext uri="{FF2B5EF4-FFF2-40B4-BE49-F238E27FC236}">
                <a16:creationId xmlns:a16="http://schemas.microsoft.com/office/drawing/2014/main" id="{7970BF94-AEF4-B5CD-38D5-89F5E7B924AC}"/>
              </a:ext>
            </a:extLst>
          </p:cNvPr>
          <p:cNvCxnSpPr>
            <a:cxnSpLocks/>
            <a:endCxn id="6" idx="1"/>
          </p:cNvCxnSpPr>
          <p:nvPr/>
        </p:nvCxnSpPr>
        <p:spPr>
          <a:xfrm flipH="1">
            <a:off x="3219398" y="3461910"/>
            <a:ext cx="763299" cy="220557"/>
          </a:xfrm>
          <a:prstGeom prst="straightConnector1">
            <a:avLst/>
          </a:prstGeom>
          <a:noFill/>
          <a:ln w="15875" cap="rnd" cmpd="sng" algn="ctr">
            <a:solidFill>
              <a:srgbClr val="FF0000"/>
            </a:solidFill>
            <a:prstDash val="solid"/>
            <a:tailEnd type="triangle"/>
          </a:ln>
          <a:effectLst/>
        </p:spPr>
      </p:cxnSp>
      <p:sp>
        <p:nvSpPr>
          <p:cNvPr id="17" name="TextBox 16">
            <a:extLst>
              <a:ext uri="{FF2B5EF4-FFF2-40B4-BE49-F238E27FC236}">
                <a16:creationId xmlns:a16="http://schemas.microsoft.com/office/drawing/2014/main" id="{FA742270-2D4C-753A-DE37-CB5D80368110}"/>
              </a:ext>
            </a:extLst>
          </p:cNvPr>
          <p:cNvSpPr txBox="1"/>
          <p:nvPr/>
        </p:nvSpPr>
        <p:spPr>
          <a:xfrm>
            <a:off x="8772719" y="3204253"/>
            <a:ext cx="1912703" cy="338554"/>
          </a:xfrm>
          <a:prstGeom prst="rect">
            <a:avLst/>
          </a:prstGeom>
          <a:noFill/>
        </p:spPr>
        <p:txBody>
          <a:bodyPr wrap="none" rtlCol="0">
            <a:spAutoFit/>
          </a:bodyPr>
          <a:lstStyle/>
          <a:p>
            <a:pPr defTabSz="333756">
              <a:spcAft>
                <a:spcPts val="600"/>
              </a:spcAft>
            </a:pPr>
            <a:r>
              <a:rPr lang="en-US" sz="1600" dirty="0">
                <a:latin typeface="Corbel" panose="020B0503020204020204"/>
              </a:rPr>
              <a:t>Beacon Illuminators </a:t>
            </a:r>
          </a:p>
        </p:txBody>
      </p:sp>
      <p:sp>
        <p:nvSpPr>
          <p:cNvPr id="18" name="TextBox 17">
            <a:extLst>
              <a:ext uri="{FF2B5EF4-FFF2-40B4-BE49-F238E27FC236}">
                <a16:creationId xmlns:a16="http://schemas.microsoft.com/office/drawing/2014/main" id="{E5979AF3-8B18-5042-E48F-63A6641FD5B4}"/>
              </a:ext>
            </a:extLst>
          </p:cNvPr>
          <p:cNvSpPr txBox="1"/>
          <p:nvPr/>
        </p:nvSpPr>
        <p:spPr>
          <a:xfrm>
            <a:off x="8688337" y="2097088"/>
            <a:ext cx="1888787" cy="400110"/>
          </a:xfrm>
          <a:prstGeom prst="rect">
            <a:avLst/>
          </a:prstGeom>
          <a:noFill/>
        </p:spPr>
        <p:txBody>
          <a:bodyPr wrap="none" rtlCol="0">
            <a:spAutoFit/>
          </a:bodyPr>
          <a:lstStyle/>
          <a:p>
            <a:pPr defTabSz="333756">
              <a:spcAft>
                <a:spcPts val="600"/>
              </a:spcAft>
            </a:pPr>
            <a:r>
              <a:rPr lang="en-US" sz="2000" b="1" dirty="0">
                <a:latin typeface="Corbel" panose="020B0503020204020204"/>
              </a:rPr>
              <a:t>Beacon System</a:t>
            </a:r>
          </a:p>
        </p:txBody>
      </p:sp>
      <p:sp>
        <p:nvSpPr>
          <p:cNvPr id="19" name="TextBox 18">
            <a:extLst>
              <a:ext uri="{FF2B5EF4-FFF2-40B4-BE49-F238E27FC236}">
                <a16:creationId xmlns:a16="http://schemas.microsoft.com/office/drawing/2014/main" id="{9C6FBE24-B181-AED2-2C44-588CD726A0F0}"/>
              </a:ext>
            </a:extLst>
          </p:cNvPr>
          <p:cNvSpPr txBox="1"/>
          <p:nvPr/>
        </p:nvSpPr>
        <p:spPr>
          <a:xfrm>
            <a:off x="1618865" y="2097088"/>
            <a:ext cx="2065946" cy="400110"/>
          </a:xfrm>
          <a:prstGeom prst="rect">
            <a:avLst/>
          </a:prstGeom>
          <a:noFill/>
        </p:spPr>
        <p:txBody>
          <a:bodyPr wrap="square" rtlCol="0">
            <a:spAutoFit/>
          </a:bodyPr>
          <a:lstStyle/>
          <a:p>
            <a:pPr defTabSz="333756">
              <a:spcAft>
                <a:spcPts val="600"/>
              </a:spcAft>
            </a:pPr>
            <a:r>
              <a:rPr lang="en-US" sz="2000" b="1" dirty="0">
                <a:latin typeface="Corbel" panose="020B0503020204020204"/>
              </a:rPr>
              <a:t>Receiver System</a:t>
            </a:r>
          </a:p>
        </p:txBody>
      </p:sp>
      <p:sp>
        <p:nvSpPr>
          <p:cNvPr id="20" name="TextBox 19">
            <a:extLst>
              <a:ext uri="{FF2B5EF4-FFF2-40B4-BE49-F238E27FC236}">
                <a16:creationId xmlns:a16="http://schemas.microsoft.com/office/drawing/2014/main" id="{8F9ACA93-D95E-EFED-7E59-EEB945B52130}"/>
              </a:ext>
            </a:extLst>
          </p:cNvPr>
          <p:cNvSpPr txBox="1"/>
          <p:nvPr/>
        </p:nvSpPr>
        <p:spPr>
          <a:xfrm>
            <a:off x="2096152" y="2998482"/>
            <a:ext cx="1507144" cy="338554"/>
          </a:xfrm>
          <a:prstGeom prst="rect">
            <a:avLst/>
          </a:prstGeom>
          <a:noFill/>
        </p:spPr>
        <p:txBody>
          <a:bodyPr wrap="none" rtlCol="0">
            <a:spAutoFit/>
          </a:bodyPr>
          <a:lstStyle/>
          <a:p>
            <a:pPr defTabSz="333756">
              <a:spcAft>
                <a:spcPts val="600"/>
              </a:spcAft>
            </a:pPr>
            <a:r>
              <a:rPr lang="en-US" sz="1600" dirty="0">
                <a:latin typeface="Corbel" panose="020B0503020204020204"/>
              </a:rPr>
              <a:t>Photodetectors</a:t>
            </a:r>
          </a:p>
        </p:txBody>
      </p:sp>
      <p:sp>
        <p:nvSpPr>
          <p:cNvPr id="21" name="TextBox 20">
            <a:extLst>
              <a:ext uri="{FF2B5EF4-FFF2-40B4-BE49-F238E27FC236}">
                <a16:creationId xmlns:a16="http://schemas.microsoft.com/office/drawing/2014/main" id="{E2900A4D-93A2-0EE2-4931-2165A854F69B}"/>
              </a:ext>
            </a:extLst>
          </p:cNvPr>
          <p:cNvSpPr txBox="1"/>
          <p:nvPr/>
        </p:nvSpPr>
        <p:spPr>
          <a:xfrm>
            <a:off x="1526432" y="5012603"/>
            <a:ext cx="1391407" cy="307777"/>
          </a:xfrm>
          <a:prstGeom prst="rect">
            <a:avLst/>
          </a:prstGeom>
          <a:noFill/>
        </p:spPr>
        <p:txBody>
          <a:bodyPr wrap="none" rtlCol="0">
            <a:spAutoFit/>
          </a:bodyPr>
          <a:lstStyle/>
          <a:p>
            <a:pPr defTabSz="333756">
              <a:spcAft>
                <a:spcPts val="600"/>
              </a:spcAft>
            </a:pPr>
            <a:r>
              <a:rPr lang="en-US" sz="1400" dirty="0">
                <a:latin typeface="Corbel" panose="020B0503020204020204"/>
              </a:rPr>
              <a:t>Receiver Motors</a:t>
            </a:r>
          </a:p>
        </p:txBody>
      </p:sp>
      <p:cxnSp>
        <p:nvCxnSpPr>
          <p:cNvPr id="22" name="Straight Arrow Connector 21">
            <a:extLst>
              <a:ext uri="{FF2B5EF4-FFF2-40B4-BE49-F238E27FC236}">
                <a16:creationId xmlns:a16="http://schemas.microsoft.com/office/drawing/2014/main" id="{3881AC33-DBD5-176D-6820-BC07A316955E}"/>
              </a:ext>
            </a:extLst>
          </p:cNvPr>
          <p:cNvCxnSpPr/>
          <p:nvPr/>
        </p:nvCxnSpPr>
        <p:spPr>
          <a:xfrm flipV="1">
            <a:off x="3982697" y="2966614"/>
            <a:ext cx="2323510" cy="495296"/>
          </a:xfrm>
          <a:prstGeom prst="straightConnector1">
            <a:avLst/>
          </a:prstGeom>
          <a:noFill/>
          <a:ln w="9525" cap="rnd" cmpd="sng" algn="ctr">
            <a:solidFill>
              <a:srgbClr val="80C34F"/>
            </a:solidFill>
            <a:prstDash val="solid"/>
            <a:tailEnd type="triangle"/>
          </a:ln>
          <a:effectLst/>
        </p:spPr>
      </p:cxnSp>
      <p:cxnSp>
        <p:nvCxnSpPr>
          <p:cNvPr id="23" name="Straight Arrow Connector 22">
            <a:extLst>
              <a:ext uri="{FF2B5EF4-FFF2-40B4-BE49-F238E27FC236}">
                <a16:creationId xmlns:a16="http://schemas.microsoft.com/office/drawing/2014/main" id="{F78C4FCB-9AD2-0FB1-B334-E63B65954632}"/>
              </a:ext>
            </a:extLst>
          </p:cNvPr>
          <p:cNvCxnSpPr>
            <a:cxnSpLocks/>
          </p:cNvCxnSpPr>
          <p:nvPr/>
        </p:nvCxnSpPr>
        <p:spPr>
          <a:xfrm>
            <a:off x="3955905" y="3929566"/>
            <a:ext cx="2363054" cy="535909"/>
          </a:xfrm>
          <a:prstGeom prst="straightConnector1">
            <a:avLst/>
          </a:prstGeom>
          <a:noFill/>
          <a:ln w="9525" cap="rnd" cmpd="sng" algn="ctr">
            <a:solidFill>
              <a:srgbClr val="80C34F"/>
            </a:solidFill>
            <a:prstDash val="solid"/>
            <a:tailEnd type="triangle"/>
          </a:ln>
          <a:effectLst/>
        </p:spPr>
      </p:cxnSp>
      <p:sp>
        <p:nvSpPr>
          <p:cNvPr id="24" name="Arc 23">
            <a:extLst>
              <a:ext uri="{FF2B5EF4-FFF2-40B4-BE49-F238E27FC236}">
                <a16:creationId xmlns:a16="http://schemas.microsoft.com/office/drawing/2014/main" id="{62D6E515-CA89-2A21-3295-6B913EBC3AD3}"/>
              </a:ext>
            </a:extLst>
          </p:cNvPr>
          <p:cNvSpPr/>
          <p:nvPr/>
        </p:nvSpPr>
        <p:spPr>
          <a:xfrm>
            <a:off x="3777026" y="3318780"/>
            <a:ext cx="914400" cy="914400"/>
          </a:xfrm>
          <a:prstGeom prst="arc">
            <a:avLst>
              <a:gd name="adj1" fmla="val 18032219"/>
              <a:gd name="adj2" fmla="val 2359309"/>
            </a:avLst>
          </a:prstGeom>
          <a:noFill/>
          <a:ln w="9525" cap="rnd"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orbel" panose="020B0503020204020204"/>
              <a:ea typeface="+mn-ea"/>
              <a:cs typeface="+mn-cs"/>
            </a:endParaRPr>
          </a:p>
        </p:txBody>
      </p:sp>
      <p:sp>
        <p:nvSpPr>
          <p:cNvPr id="25" name="TextBox 24">
            <a:extLst>
              <a:ext uri="{FF2B5EF4-FFF2-40B4-BE49-F238E27FC236}">
                <a16:creationId xmlns:a16="http://schemas.microsoft.com/office/drawing/2014/main" id="{255B1C7E-71BC-2407-4FF7-3357C7F146BA}"/>
              </a:ext>
            </a:extLst>
          </p:cNvPr>
          <p:cNvSpPr txBox="1"/>
          <p:nvPr/>
        </p:nvSpPr>
        <p:spPr>
          <a:xfrm>
            <a:off x="4666356" y="3560234"/>
            <a:ext cx="473206" cy="369332"/>
          </a:xfrm>
          <a:prstGeom prst="rect">
            <a:avLst/>
          </a:prstGeom>
          <a:noFill/>
        </p:spPr>
        <p:txBody>
          <a:bodyPr wrap="none" rtlCol="0">
            <a:spAutoFit/>
          </a:bodyPr>
          <a:lstStyle/>
          <a:p>
            <a:pPr defTabSz="914400"/>
            <a:r>
              <a:rPr lang="en-US" dirty="0">
                <a:solidFill>
                  <a:prstClr val="black"/>
                </a:solidFill>
                <a:latin typeface="Corbel" panose="020B0503020204020204"/>
              </a:rPr>
              <a:t>10</a:t>
            </a:r>
            <a:r>
              <a:rPr lang="en-US" dirty="0">
                <a:solidFill>
                  <a:prstClr val="black"/>
                </a:solidFill>
                <a:latin typeface="DengXian" panose="02010600030101010101" pitchFamily="2" charset="-122"/>
                <a:ea typeface="DengXian" panose="02010600030101010101" pitchFamily="2" charset="-122"/>
              </a:rPr>
              <a:t>˚</a:t>
            </a:r>
            <a:endParaRPr lang="en-US" dirty="0">
              <a:solidFill>
                <a:prstClr val="black"/>
              </a:solidFill>
              <a:latin typeface="Corbel" panose="020B0503020204020204"/>
            </a:endParaRPr>
          </a:p>
        </p:txBody>
      </p:sp>
      <p:sp>
        <p:nvSpPr>
          <p:cNvPr id="26" name="TextBox 25">
            <a:extLst>
              <a:ext uri="{FF2B5EF4-FFF2-40B4-BE49-F238E27FC236}">
                <a16:creationId xmlns:a16="http://schemas.microsoft.com/office/drawing/2014/main" id="{5B8C5E4E-E41C-00E1-F6AE-1784D8D6AE89}"/>
              </a:ext>
            </a:extLst>
          </p:cNvPr>
          <p:cNvSpPr txBox="1"/>
          <p:nvPr/>
        </p:nvSpPr>
        <p:spPr>
          <a:xfrm>
            <a:off x="7337321" y="3807759"/>
            <a:ext cx="494046" cy="369332"/>
          </a:xfrm>
          <a:prstGeom prst="rect">
            <a:avLst/>
          </a:prstGeom>
          <a:noFill/>
        </p:spPr>
        <p:txBody>
          <a:bodyPr wrap="none" rtlCol="0">
            <a:spAutoFit/>
          </a:bodyPr>
          <a:lstStyle/>
          <a:p>
            <a:pPr defTabSz="914400"/>
            <a:r>
              <a:rPr lang="en-US" dirty="0">
                <a:solidFill>
                  <a:prstClr val="black"/>
                </a:solidFill>
                <a:latin typeface="DengXian" panose="02010600030101010101" pitchFamily="2" charset="-122"/>
                <a:ea typeface="DengXian" panose="02010600030101010101" pitchFamily="2" charset="-122"/>
              </a:rPr>
              <a:t>45˚</a:t>
            </a:r>
            <a:endParaRPr lang="en-US" dirty="0">
              <a:solidFill>
                <a:prstClr val="black"/>
              </a:solidFill>
              <a:latin typeface="Corbel" panose="020B0503020204020204"/>
            </a:endParaRPr>
          </a:p>
        </p:txBody>
      </p:sp>
      <p:sp>
        <p:nvSpPr>
          <p:cNvPr id="27" name="Arc 26">
            <a:extLst>
              <a:ext uri="{FF2B5EF4-FFF2-40B4-BE49-F238E27FC236}">
                <a16:creationId xmlns:a16="http://schemas.microsoft.com/office/drawing/2014/main" id="{01665900-5F16-5602-676D-92E734EB0994}"/>
              </a:ext>
            </a:extLst>
          </p:cNvPr>
          <p:cNvSpPr/>
          <p:nvPr/>
        </p:nvSpPr>
        <p:spPr>
          <a:xfrm rot="13831777">
            <a:off x="7788672" y="3544760"/>
            <a:ext cx="914400" cy="914400"/>
          </a:xfrm>
          <a:prstGeom prst="arc">
            <a:avLst>
              <a:gd name="adj1" fmla="val 14134339"/>
              <a:gd name="adj2" fmla="val 2102082"/>
            </a:avLst>
          </a:prstGeom>
          <a:noFill/>
          <a:ln w="9525" cap="rnd"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orbel" panose="020B0503020204020204"/>
              <a:ea typeface="+mn-ea"/>
              <a:cs typeface="+mn-cs"/>
            </a:endParaRPr>
          </a:p>
        </p:txBody>
      </p:sp>
      <p:sp>
        <p:nvSpPr>
          <p:cNvPr id="28" name="Rectangle 27">
            <a:extLst>
              <a:ext uri="{FF2B5EF4-FFF2-40B4-BE49-F238E27FC236}">
                <a16:creationId xmlns:a16="http://schemas.microsoft.com/office/drawing/2014/main" id="{C3A7F96D-A224-93B7-634E-B33632EFF37D}"/>
              </a:ext>
            </a:extLst>
          </p:cNvPr>
          <p:cNvSpPr/>
          <p:nvPr/>
        </p:nvSpPr>
        <p:spPr>
          <a:xfrm>
            <a:off x="9800308" y="4336894"/>
            <a:ext cx="128476" cy="642255"/>
          </a:xfrm>
          <a:prstGeom prst="rect">
            <a:avLst/>
          </a:prstGeom>
          <a:solidFill>
            <a:schemeClr val="bg1"/>
          </a:solidFill>
          <a:ln w="15875" cap="rnd"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29" name="Rectangle 28">
            <a:extLst>
              <a:ext uri="{FF2B5EF4-FFF2-40B4-BE49-F238E27FC236}">
                <a16:creationId xmlns:a16="http://schemas.microsoft.com/office/drawing/2014/main" id="{D7B9BB75-0155-172C-4D02-6CDF313DFD5D}"/>
              </a:ext>
            </a:extLst>
          </p:cNvPr>
          <p:cNvSpPr/>
          <p:nvPr/>
        </p:nvSpPr>
        <p:spPr>
          <a:xfrm>
            <a:off x="9632731" y="4979149"/>
            <a:ext cx="513506" cy="211410"/>
          </a:xfrm>
          <a:prstGeom prst="rect">
            <a:avLst/>
          </a:prstGeom>
          <a:solidFill>
            <a:sysClr val="windowText" lastClr="000000"/>
          </a:solidFill>
          <a:ln w="15875" cap="rnd" cmpd="sng" algn="ctr">
            <a:solidFill>
              <a:schemeClr val="tx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panose="020B0503020204020204"/>
              <a:ea typeface="+mn-ea"/>
              <a:cs typeface="+mn-cs"/>
            </a:endParaRPr>
          </a:p>
        </p:txBody>
      </p:sp>
      <p:sp>
        <p:nvSpPr>
          <p:cNvPr id="30" name="TextBox 29">
            <a:extLst>
              <a:ext uri="{FF2B5EF4-FFF2-40B4-BE49-F238E27FC236}">
                <a16:creationId xmlns:a16="http://schemas.microsoft.com/office/drawing/2014/main" id="{D4A0B970-13C0-A153-0A39-3789D80B9B5B}"/>
              </a:ext>
            </a:extLst>
          </p:cNvPr>
          <p:cNvSpPr txBox="1"/>
          <p:nvPr/>
        </p:nvSpPr>
        <p:spPr>
          <a:xfrm>
            <a:off x="9237991" y="5166491"/>
            <a:ext cx="1308371" cy="307777"/>
          </a:xfrm>
          <a:prstGeom prst="rect">
            <a:avLst/>
          </a:prstGeom>
          <a:noFill/>
        </p:spPr>
        <p:txBody>
          <a:bodyPr wrap="none" rtlCol="0">
            <a:spAutoFit/>
          </a:bodyPr>
          <a:lstStyle/>
          <a:p>
            <a:pPr defTabSz="333756">
              <a:spcAft>
                <a:spcPts val="600"/>
              </a:spcAft>
            </a:pPr>
            <a:r>
              <a:rPr lang="en-US" sz="1400" dirty="0">
                <a:latin typeface="Corbel" panose="020B0503020204020204"/>
              </a:rPr>
              <a:t>Beacon Motors</a:t>
            </a:r>
          </a:p>
        </p:txBody>
      </p:sp>
      <p:pic>
        <p:nvPicPr>
          <p:cNvPr id="3" name="Picture 2" descr="A person in a black shirt&#10;&#10;Description automatically generated">
            <a:extLst>
              <a:ext uri="{FF2B5EF4-FFF2-40B4-BE49-F238E27FC236}">
                <a16:creationId xmlns:a16="http://schemas.microsoft.com/office/drawing/2014/main" id="{E6211EEB-3ECE-F1F3-122C-1E45FE9A5AFF}"/>
              </a:ext>
            </a:extLst>
          </p:cNvPr>
          <p:cNvPicPr>
            <a:picLocks noChangeAspect="1"/>
          </p:cNvPicPr>
          <p:nvPr/>
        </p:nvPicPr>
        <p:blipFill>
          <a:blip r:embed="rId3">
            <a:extLst>
              <a:ext uri="{28A0092B-C50C-407E-A947-70E740481C1C}">
                <a14:useLocalDpi xmlns:a14="http://schemas.microsoft.com/office/drawing/2010/main" val="0"/>
              </a:ext>
            </a:extLst>
          </a:blip>
          <a:srcRect l="24598" t="38626" r="53608" b="36276"/>
          <a:stretch/>
        </p:blipFill>
        <p:spPr>
          <a:xfrm rot="5400000">
            <a:off x="10814211" y="100781"/>
            <a:ext cx="1478570" cy="1277008"/>
          </a:xfrm>
          <a:prstGeom prst="rect">
            <a:avLst/>
          </a:prstGeom>
        </p:spPr>
      </p:pic>
    </p:spTree>
    <p:extLst>
      <p:ext uri="{BB962C8B-B14F-4D97-AF65-F5344CB8AC3E}">
        <p14:creationId xmlns:p14="http://schemas.microsoft.com/office/powerpoint/2010/main" val="78831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B96A9-0EFF-697B-AC22-301CA86C0D5A}"/>
              </a:ext>
            </a:extLst>
          </p:cNvPr>
          <p:cNvSpPr>
            <a:spLocks noGrp="1"/>
          </p:cNvSpPr>
          <p:nvPr>
            <p:ph type="title"/>
          </p:nvPr>
        </p:nvSpPr>
        <p:spPr>
          <a:xfrm>
            <a:off x="1143001" y="-378373"/>
            <a:ext cx="9905998" cy="1478570"/>
          </a:xfrm>
        </p:spPr>
        <p:txBody>
          <a:bodyPr/>
          <a:lstStyle/>
          <a:p>
            <a:r>
              <a:rPr lang="en-US" dirty="0"/>
              <a:t>Project Specifications</a:t>
            </a:r>
          </a:p>
        </p:txBody>
      </p:sp>
      <p:sp>
        <p:nvSpPr>
          <p:cNvPr id="5" name="Rectangle 1">
            <a:extLst>
              <a:ext uri="{FF2B5EF4-FFF2-40B4-BE49-F238E27FC236}">
                <a16:creationId xmlns:a16="http://schemas.microsoft.com/office/drawing/2014/main" id="{B0B96E2F-1C07-51F3-F4AA-F4545D830288}"/>
              </a:ext>
            </a:extLst>
          </p:cNvPr>
          <p:cNvSpPr>
            <a:spLocks noChangeArrowheads="1"/>
          </p:cNvSpPr>
          <p:nvPr/>
        </p:nvSpPr>
        <p:spPr bwMode="auto">
          <a:xfrm>
            <a:off x="4768624" y="180544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Table 5">
            <a:extLst>
              <a:ext uri="{FF2B5EF4-FFF2-40B4-BE49-F238E27FC236}">
                <a16:creationId xmlns:a16="http://schemas.microsoft.com/office/drawing/2014/main" id="{6FA4CD05-A2F1-45DE-A6B4-2AD50E1DADDE}"/>
              </a:ext>
            </a:extLst>
          </p:cNvPr>
          <p:cNvGraphicFramePr>
            <a:graphicFrameLocks noGrp="1"/>
          </p:cNvGraphicFramePr>
          <p:nvPr>
            <p:extLst>
              <p:ext uri="{D42A27DB-BD31-4B8C-83A1-F6EECF244321}">
                <p14:modId xmlns:p14="http://schemas.microsoft.com/office/powerpoint/2010/main" val="3128885303"/>
              </p:ext>
            </p:extLst>
          </p:nvPr>
        </p:nvGraphicFramePr>
        <p:xfrm>
          <a:off x="1813992" y="648664"/>
          <a:ext cx="8564016" cy="6017090"/>
        </p:xfrm>
        <a:graphic>
          <a:graphicData uri="http://schemas.openxmlformats.org/drawingml/2006/table">
            <a:tbl>
              <a:tblPr firstRow="1" bandRow="1">
                <a:tableStyleId>{5C22544A-7EE6-4342-B048-85BDC9FD1C3A}</a:tableStyleId>
              </a:tblPr>
              <a:tblGrid>
                <a:gridCol w="2854672">
                  <a:extLst>
                    <a:ext uri="{9D8B030D-6E8A-4147-A177-3AD203B41FA5}">
                      <a16:colId xmlns:a16="http://schemas.microsoft.com/office/drawing/2014/main" val="4016270267"/>
                    </a:ext>
                  </a:extLst>
                </a:gridCol>
                <a:gridCol w="2854672">
                  <a:extLst>
                    <a:ext uri="{9D8B030D-6E8A-4147-A177-3AD203B41FA5}">
                      <a16:colId xmlns:a16="http://schemas.microsoft.com/office/drawing/2014/main" val="3137765610"/>
                    </a:ext>
                  </a:extLst>
                </a:gridCol>
                <a:gridCol w="2854672">
                  <a:extLst>
                    <a:ext uri="{9D8B030D-6E8A-4147-A177-3AD203B41FA5}">
                      <a16:colId xmlns:a16="http://schemas.microsoft.com/office/drawing/2014/main" val="2625003207"/>
                    </a:ext>
                  </a:extLst>
                </a:gridCol>
              </a:tblGrid>
              <a:tr h="351826">
                <a:tc>
                  <a:txBody>
                    <a:bodyPr/>
                    <a:lstStyle/>
                    <a:p>
                      <a:pPr rtl="0" fontAlgn="t">
                        <a:spcBef>
                          <a:spcPts val="0"/>
                        </a:spcBef>
                        <a:spcAft>
                          <a:spcPts val="0"/>
                        </a:spcAft>
                      </a:pPr>
                      <a:r>
                        <a:rPr lang="en-US" sz="1300" b="0" i="0" u="none" strike="noStrike" dirty="0">
                          <a:solidFill>
                            <a:srgbClr val="000000"/>
                          </a:solidFill>
                          <a:effectLst/>
                          <a:latin typeface="Arial" panose="020B0604020202020204" pitchFamily="34" charset="0"/>
                        </a:rPr>
                        <a:t>Requirement </a:t>
                      </a:r>
                      <a:endParaRPr lang="en-US" sz="1300" dirty="0">
                        <a:effectLst/>
                      </a:endParaRPr>
                    </a:p>
                  </a:txBody>
                  <a:tcPr marL="63500" marR="63500" marT="63500" marB="63500"/>
                </a:tc>
                <a:tc>
                  <a:txBody>
                    <a:bodyPr/>
                    <a:lstStyle/>
                    <a:p>
                      <a:pPr rtl="0" fontAlgn="t">
                        <a:spcBef>
                          <a:spcPts val="0"/>
                        </a:spcBef>
                        <a:spcAft>
                          <a:spcPts val="0"/>
                        </a:spcAft>
                      </a:pPr>
                      <a:r>
                        <a:rPr lang="en-US" sz="1300" b="0" i="0" u="none" strike="noStrike" dirty="0">
                          <a:solidFill>
                            <a:srgbClr val="000000"/>
                          </a:solidFill>
                          <a:effectLst/>
                          <a:latin typeface="Arial" panose="020B0604020202020204" pitchFamily="34" charset="0"/>
                        </a:rPr>
                        <a:t>Specification</a:t>
                      </a:r>
                      <a:endParaRPr lang="en-US" sz="1300" dirty="0">
                        <a:effectLst/>
                      </a:endParaRPr>
                    </a:p>
                  </a:txBody>
                  <a:tcPr marL="63500" marR="63500" marT="63500" marB="63500"/>
                </a:tc>
                <a:tc>
                  <a:txBody>
                    <a:bodyPr/>
                    <a:lstStyle/>
                    <a:p>
                      <a:pPr rtl="0" fontAlgn="t">
                        <a:spcBef>
                          <a:spcPts val="0"/>
                        </a:spcBef>
                        <a:spcAft>
                          <a:spcPts val="0"/>
                        </a:spcAft>
                      </a:pPr>
                      <a:r>
                        <a:rPr lang="en-US" sz="1300" b="0" i="0" u="none" strike="noStrike" dirty="0">
                          <a:solidFill>
                            <a:srgbClr val="000000"/>
                          </a:solidFill>
                          <a:effectLst/>
                          <a:latin typeface="Arial" panose="020B0604020202020204" pitchFamily="34" charset="0"/>
                        </a:rPr>
                        <a:t>Description</a:t>
                      </a:r>
                      <a:endParaRPr lang="en-US" sz="1300" dirty="0">
                        <a:effectLst/>
                      </a:endParaRPr>
                    </a:p>
                  </a:txBody>
                  <a:tcPr marL="63500" marR="63500" marT="63500" marB="63500"/>
                </a:tc>
                <a:extLst>
                  <a:ext uri="{0D108BD9-81ED-4DB2-BD59-A6C34878D82A}">
                    <a16:rowId xmlns:a16="http://schemas.microsoft.com/office/drawing/2014/main" val="4162432062"/>
                  </a:ext>
                </a:extLst>
              </a:tr>
              <a:tr h="351826">
                <a:tc>
                  <a:txBody>
                    <a:bodyPr/>
                    <a:lstStyle/>
                    <a:p>
                      <a:pPr rtl="0" fontAlgn="t">
                        <a:spcBef>
                          <a:spcPts val="0"/>
                        </a:spcBef>
                        <a:spcAft>
                          <a:spcPts val="0"/>
                        </a:spcAft>
                      </a:pPr>
                      <a:r>
                        <a:rPr lang="en-US" sz="1300" b="0" i="0" u="none" strike="noStrike" dirty="0">
                          <a:solidFill>
                            <a:srgbClr val="000000"/>
                          </a:solidFill>
                          <a:effectLst/>
                          <a:latin typeface="Arial" panose="020B0604020202020204" pitchFamily="34" charset="0"/>
                        </a:rPr>
                        <a:t>Receiver FOV</a:t>
                      </a:r>
                      <a:endParaRPr lang="en-US" sz="1300" dirty="0">
                        <a:effectLst/>
                      </a:endParaRPr>
                    </a:p>
                  </a:txBody>
                  <a:tcPr marL="63500" marR="63500" marT="63500" marB="63500"/>
                </a:tc>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5-15 degrees </a:t>
                      </a:r>
                      <a:endParaRPr lang="en-US" sz="1300">
                        <a:effectLst/>
                      </a:endParaRPr>
                    </a:p>
                  </a:txBody>
                  <a:tcPr marL="63500" marR="63500" marT="63500" marB="63500"/>
                </a:tc>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The viewing angle from the receiver</a:t>
                      </a:r>
                      <a:endParaRPr lang="en-US" sz="1300">
                        <a:effectLst/>
                      </a:endParaRPr>
                    </a:p>
                  </a:txBody>
                  <a:tcPr marL="63500" marR="63500" marT="63500" marB="63500"/>
                </a:tc>
                <a:extLst>
                  <a:ext uri="{0D108BD9-81ED-4DB2-BD59-A6C34878D82A}">
                    <a16:rowId xmlns:a16="http://schemas.microsoft.com/office/drawing/2014/main" val="743464201"/>
                  </a:ext>
                </a:extLst>
              </a:tr>
              <a:tr h="351826">
                <a:tc>
                  <a:txBody>
                    <a:bodyPr/>
                    <a:lstStyle/>
                    <a:p>
                      <a:pPr rtl="0" fontAlgn="t">
                        <a:spcBef>
                          <a:spcPts val="0"/>
                        </a:spcBef>
                        <a:spcAft>
                          <a:spcPts val="0"/>
                        </a:spcAft>
                      </a:pPr>
                      <a:r>
                        <a:rPr lang="en-US" sz="1300" b="0" i="0" u="none" strike="noStrike" dirty="0">
                          <a:solidFill>
                            <a:srgbClr val="000000"/>
                          </a:solidFill>
                          <a:effectLst/>
                          <a:latin typeface="Arial" panose="020B0604020202020204" pitchFamily="34" charset="0"/>
                        </a:rPr>
                        <a:t>Beacon FOV</a:t>
                      </a:r>
                      <a:endParaRPr lang="en-US" sz="1300" dirty="0">
                        <a:effectLst/>
                      </a:endParaRPr>
                    </a:p>
                  </a:txBody>
                  <a:tcPr marL="63500" marR="63500" marT="63500" marB="63500">
                    <a:solidFill>
                      <a:schemeClr val="accent5">
                        <a:lumMod val="75000"/>
                      </a:schemeClr>
                    </a:solidFill>
                  </a:tcPr>
                </a:tc>
                <a:tc>
                  <a:txBody>
                    <a:bodyPr/>
                    <a:lstStyle/>
                    <a:p>
                      <a:pPr rtl="0" fontAlgn="t">
                        <a:spcBef>
                          <a:spcPts val="0"/>
                        </a:spcBef>
                        <a:spcAft>
                          <a:spcPts val="0"/>
                        </a:spcAft>
                      </a:pPr>
                      <a:r>
                        <a:rPr lang="en-US" sz="1300" b="0" i="0" u="none" strike="noStrike" dirty="0">
                          <a:solidFill>
                            <a:srgbClr val="000000"/>
                          </a:solidFill>
                          <a:effectLst/>
                          <a:latin typeface="Arial" panose="020B0604020202020204" pitchFamily="34" charset="0"/>
                        </a:rPr>
                        <a:t>35-45 degrees</a:t>
                      </a:r>
                      <a:endParaRPr lang="en-US" sz="1300" dirty="0">
                        <a:effectLst/>
                      </a:endParaRPr>
                    </a:p>
                  </a:txBody>
                  <a:tcPr marL="63500" marR="63500" marT="63500" marB="63500">
                    <a:solidFill>
                      <a:schemeClr val="accent5">
                        <a:lumMod val="75000"/>
                      </a:schemeClr>
                    </a:solidFill>
                  </a:tcPr>
                </a:tc>
                <a:tc>
                  <a:txBody>
                    <a:bodyPr/>
                    <a:lstStyle/>
                    <a:p>
                      <a:pPr rtl="0" fontAlgn="t">
                        <a:spcBef>
                          <a:spcPts val="0"/>
                        </a:spcBef>
                        <a:spcAft>
                          <a:spcPts val="0"/>
                        </a:spcAft>
                      </a:pPr>
                      <a:r>
                        <a:rPr lang="en-US" sz="1300" b="0" i="0" u="none" strike="noStrike" dirty="0">
                          <a:solidFill>
                            <a:srgbClr val="000000"/>
                          </a:solidFill>
                          <a:effectLst/>
                          <a:latin typeface="Arial" panose="020B0604020202020204" pitchFamily="34" charset="0"/>
                        </a:rPr>
                        <a:t>The divergence angle of the beacon</a:t>
                      </a:r>
                      <a:endParaRPr lang="en-US" sz="1300" dirty="0">
                        <a:effectLst/>
                      </a:endParaRPr>
                    </a:p>
                  </a:txBody>
                  <a:tcPr marL="63500" marR="63500" marT="63500" marB="63500">
                    <a:solidFill>
                      <a:schemeClr val="accent5">
                        <a:lumMod val="75000"/>
                      </a:schemeClr>
                    </a:solidFill>
                  </a:tcPr>
                </a:tc>
                <a:extLst>
                  <a:ext uri="{0D108BD9-81ED-4DB2-BD59-A6C34878D82A}">
                    <a16:rowId xmlns:a16="http://schemas.microsoft.com/office/drawing/2014/main" val="4053549579"/>
                  </a:ext>
                </a:extLst>
              </a:tr>
              <a:tr h="537648">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Stationary track accuracy </a:t>
                      </a:r>
                      <a:endParaRPr lang="en-US" sz="1300">
                        <a:effectLst/>
                      </a:endParaRPr>
                    </a:p>
                  </a:txBody>
                  <a:tcPr marL="63500" marR="63500" marT="63500" marB="63500">
                    <a:solidFill>
                      <a:schemeClr val="accent6">
                        <a:lumMod val="40000"/>
                        <a:lumOff val="60000"/>
                      </a:schemeClr>
                    </a:solidFill>
                  </a:tcPr>
                </a:tc>
                <a:tc>
                  <a:txBody>
                    <a:bodyPr/>
                    <a:lstStyle/>
                    <a:p>
                      <a:pPr rtl="0" fontAlgn="t">
                        <a:spcBef>
                          <a:spcPts val="0"/>
                        </a:spcBef>
                        <a:spcAft>
                          <a:spcPts val="0"/>
                        </a:spcAft>
                      </a:pPr>
                      <a:r>
                        <a:rPr lang="el-GR" sz="1300" b="0" i="0" u="none" strike="noStrike" dirty="0">
                          <a:solidFill>
                            <a:srgbClr val="000000"/>
                          </a:solidFill>
                          <a:effectLst/>
                          <a:latin typeface="Arial" panose="020B0604020202020204" pitchFamily="34" charset="0"/>
                        </a:rPr>
                        <a:t>10-20 μ</a:t>
                      </a:r>
                      <a:r>
                        <a:rPr lang="en-US" sz="1300" b="0" i="0" u="none" strike="noStrike" dirty="0">
                          <a:solidFill>
                            <a:srgbClr val="000000"/>
                          </a:solidFill>
                          <a:effectLst/>
                          <a:latin typeface="Arial" panose="020B0604020202020204" pitchFamily="34" charset="0"/>
                        </a:rPr>
                        <a:t>Rad</a:t>
                      </a:r>
                      <a:endParaRPr lang="en-US" sz="1300" dirty="0">
                        <a:effectLst/>
                      </a:endParaRPr>
                    </a:p>
                  </a:txBody>
                  <a:tcPr marL="63500" marR="63500" marT="63500" marB="63500">
                    <a:solidFill>
                      <a:schemeClr val="accent6">
                        <a:lumMod val="40000"/>
                        <a:lumOff val="60000"/>
                      </a:schemeClr>
                    </a:solidFill>
                  </a:tcPr>
                </a:tc>
                <a:tc>
                  <a:txBody>
                    <a:bodyPr/>
                    <a:lstStyle/>
                    <a:p>
                      <a:pPr rtl="0" fontAlgn="t">
                        <a:spcBef>
                          <a:spcPts val="0"/>
                        </a:spcBef>
                        <a:spcAft>
                          <a:spcPts val="0"/>
                        </a:spcAft>
                      </a:pPr>
                      <a:r>
                        <a:rPr lang="en-US" sz="1300" b="0" i="0" u="none" strike="noStrike" dirty="0">
                          <a:solidFill>
                            <a:srgbClr val="000000"/>
                          </a:solidFill>
                          <a:effectLst/>
                          <a:latin typeface="Arial" panose="020B0604020202020204" pitchFamily="34" charset="0"/>
                        </a:rPr>
                        <a:t>The accuracy of the system when stationary</a:t>
                      </a:r>
                      <a:endParaRPr lang="en-US" sz="1300" dirty="0">
                        <a:effectLst/>
                      </a:endParaRPr>
                    </a:p>
                  </a:txBody>
                  <a:tcPr marL="63500" marR="63500" marT="63500" marB="63500">
                    <a:solidFill>
                      <a:schemeClr val="accent6">
                        <a:lumMod val="40000"/>
                        <a:lumOff val="60000"/>
                      </a:schemeClr>
                    </a:solidFill>
                  </a:tcPr>
                </a:tc>
                <a:extLst>
                  <a:ext uri="{0D108BD9-81ED-4DB2-BD59-A6C34878D82A}">
                    <a16:rowId xmlns:a16="http://schemas.microsoft.com/office/drawing/2014/main" val="4052107059"/>
                  </a:ext>
                </a:extLst>
              </a:tr>
              <a:tr h="537648">
                <a:tc>
                  <a:txBody>
                    <a:bodyPr/>
                    <a:lstStyle/>
                    <a:p>
                      <a:pPr rtl="0" fontAlgn="t">
                        <a:spcBef>
                          <a:spcPts val="0"/>
                        </a:spcBef>
                        <a:spcAft>
                          <a:spcPts val="0"/>
                        </a:spcAft>
                      </a:pPr>
                      <a:r>
                        <a:rPr lang="en-US" sz="1300" b="0" i="0" u="none" strike="noStrike" dirty="0">
                          <a:solidFill>
                            <a:srgbClr val="000000"/>
                          </a:solidFill>
                          <a:effectLst/>
                          <a:latin typeface="Arial" panose="020B0604020202020204" pitchFamily="34" charset="0"/>
                        </a:rPr>
                        <a:t>Mobile track accuracy </a:t>
                      </a:r>
                      <a:endParaRPr lang="en-US" sz="1300" dirty="0">
                        <a:effectLst/>
                      </a:endParaRPr>
                    </a:p>
                  </a:txBody>
                  <a:tcPr marL="63500" marR="63500" marT="63500" marB="63500"/>
                </a:tc>
                <a:tc>
                  <a:txBody>
                    <a:bodyPr/>
                    <a:lstStyle/>
                    <a:p>
                      <a:pPr rtl="0" fontAlgn="t">
                        <a:spcBef>
                          <a:spcPts val="0"/>
                        </a:spcBef>
                        <a:spcAft>
                          <a:spcPts val="0"/>
                        </a:spcAft>
                      </a:pPr>
                      <a:r>
                        <a:rPr lang="el-GR" sz="1300" b="0" i="0" u="none" strike="noStrike" dirty="0">
                          <a:solidFill>
                            <a:srgbClr val="000000"/>
                          </a:solidFill>
                          <a:effectLst/>
                          <a:latin typeface="Arial" panose="020B0604020202020204" pitchFamily="34" charset="0"/>
                        </a:rPr>
                        <a:t>500-600 μ</a:t>
                      </a:r>
                      <a:r>
                        <a:rPr lang="en-US" sz="1300" b="0" i="0" u="none" strike="noStrike" dirty="0">
                          <a:solidFill>
                            <a:srgbClr val="000000"/>
                          </a:solidFill>
                          <a:effectLst/>
                          <a:latin typeface="Arial" panose="020B0604020202020204" pitchFamily="34" charset="0"/>
                        </a:rPr>
                        <a:t>Rad</a:t>
                      </a:r>
                      <a:endParaRPr lang="en-US" sz="1300" dirty="0">
                        <a:effectLst/>
                      </a:endParaRPr>
                    </a:p>
                  </a:txBody>
                  <a:tcPr marL="63500" marR="63500" marT="63500" marB="63500"/>
                </a:tc>
                <a:tc>
                  <a:txBody>
                    <a:bodyPr/>
                    <a:lstStyle/>
                    <a:p>
                      <a:pPr rtl="0" fontAlgn="t">
                        <a:spcBef>
                          <a:spcPts val="0"/>
                        </a:spcBef>
                        <a:spcAft>
                          <a:spcPts val="0"/>
                        </a:spcAft>
                      </a:pPr>
                      <a:r>
                        <a:rPr lang="en-US" sz="1300" b="0" i="0" u="none" strike="noStrike" dirty="0">
                          <a:solidFill>
                            <a:srgbClr val="000000"/>
                          </a:solidFill>
                          <a:effectLst/>
                          <a:latin typeface="Arial" panose="020B0604020202020204" pitchFamily="34" charset="0"/>
                        </a:rPr>
                        <a:t>The accuracy of the system when mobile</a:t>
                      </a:r>
                      <a:endParaRPr lang="en-US" sz="1300" dirty="0">
                        <a:effectLst/>
                      </a:endParaRPr>
                    </a:p>
                  </a:txBody>
                  <a:tcPr marL="63500" marR="63500" marT="63500" marB="63500"/>
                </a:tc>
                <a:extLst>
                  <a:ext uri="{0D108BD9-81ED-4DB2-BD59-A6C34878D82A}">
                    <a16:rowId xmlns:a16="http://schemas.microsoft.com/office/drawing/2014/main" val="1173145782"/>
                  </a:ext>
                </a:extLst>
              </a:tr>
              <a:tr h="537648">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Track loop without IMU compensation </a:t>
                      </a:r>
                      <a:endParaRPr lang="en-US" sz="1300">
                        <a:effectLst/>
                      </a:endParaRPr>
                    </a:p>
                  </a:txBody>
                  <a:tcPr marL="63500" marR="63500" marT="63500" marB="63500"/>
                </a:tc>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10-15 kHz</a:t>
                      </a:r>
                      <a:endParaRPr lang="en-US" sz="1300">
                        <a:effectLst/>
                      </a:endParaRPr>
                    </a:p>
                  </a:txBody>
                  <a:tcPr marL="63500" marR="63500" marT="63500" marB="63500"/>
                </a:tc>
                <a:tc>
                  <a:txBody>
                    <a:bodyPr/>
                    <a:lstStyle/>
                    <a:p>
                      <a:pPr rtl="0" fontAlgn="t">
                        <a:spcBef>
                          <a:spcPts val="0"/>
                        </a:spcBef>
                        <a:spcAft>
                          <a:spcPts val="0"/>
                        </a:spcAft>
                      </a:pPr>
                      <a:r>
                        <a:rPr lang="en-US" sz="1300" b="0" i="0" u="none" strike="noStrike" dirty="0">
                          <a:solidFill>
                            <a:srgbClr val="000000"/>
                          </a:solidFill>
                          <a:effectLst/>
                          <a:latin typeface="Arial" panose="020B0604020202020204" pitchFamily="34" charset="0"/>
                        </a:rPr>
                        <a:t>Signal processing loop without using an IMU</a:t>
                      </a:r>
                      <a:endParaRPr lang="en-US" sz="1300" dirty="0">
                        <a:effectLst/>
                      </a:endParaRPr>
                    </a:p>
                  </a:txBody>
                  <a:tcPr marL="63500" marR="63500" marT="63500" marB="63500"/>
                </a:tc>
                <a:extLst>
                  <a:ext uri="{0D108BD9-81ED-4DB2-BD59-A6C34878D82A}">
                    <a16:rowId xmlns:a16="http://schemas.microsoft.com/office/drawing/2014/main" val="4196478594"/>
                  </a:ext>
                </a:extLst>
              </a:tr>
              <a:tr h="537648">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Track loop with IMU compensation </a:t>
                      </a:r>
                      <a:endParaRPr lang="en-US" sz="1300">
                        <a:effectLst/>
                      </a:endParaRPr>
                    </a:p>
                  </a:txBody>
                  <a:tcPr marL="63500" marR="63500" marT="63500" marB="63500"/>
                </a:tc>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100-200 Hz</a:t>
                      </a:r>
                      <a:endParaRPr lang="en-US" sz="1300">
                        <a:effectLst/>
                      </a:endParaRPr>
                    </a:p>
                  </a:txBody>
                  <a:tcPr marL="63500" marR="63500" marT="63500" marB="63500"/>
                </a:tc>
                <a:tc>
                  <a:txBody>
                    <a:bodyPr/>
                    <a:lstStyle/>
                    <a:p>
                      <a:pPr rtl="0" fontAlgn="t">
                        <a:spcBef>
                          <a:spcPts val="0"/>
                        </a:spcBef>
                        <a:spcAft>
                          <a:spcPts val="0"/>
                        </a:spcAft>
                      </a:pPr>
                      <a:r>
                        <a:rPr lang="en-US" sz="1300" b="0" i="0" u="none" strike="noStrike" dirty="0">
                          <a:solidFill>
                            <a:srgbClr val="000000"/>
                          </a:solidFill>
                          <a:effectLst/>
                          <a:latin typeface="Arial" panose="020B0604020202020204" pitchFamily="34" charset="0"/>
                        </a:rPr>
                        <a:t>Signal processing loop while using an IMU</a:t>
                      </a:r>
                      <a:endParaRPr lang="en-US" sz="1300" dirty="0">
                        <a:effectLst/>
                      </a:endParaRPr>
                    </a:p>
                  </a:txBody>
                  <a:tcPr marL="63500" marR="63500" marT="63500" marB="63500"/>
                </a:tc>
                <a:extLst>
                  <a:ext uri="{0D108BD9-81ED-4DB2-BD59-A6C34878D82A}">
                    <a16:rowId xmlns:a16="http://schemas.microsoft.com/office/drawing/2014/main" val="2130131516"/>
                  </a:ext>
                </a:extLst>
              </a:tr>
              <a:tr h="338894">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Receiver and Beacon weight</a:t>
                      </a:r>
                      <a:endParaRPr lang="en-US" sz="1300">
                        <a:effectLst/>
                      </a:endParaRPr>
                    </a:p>
                  </a:txBody>
                  <a:tcPr marL="63500" marR="63500" marT="63500" marB="63500"/>
                </a:tc>
                <a:tc>
                  <a:txBody>
                    <a:bodyPr/>
                    <a:lstStyle/>
                    <a:p>
                      <a:pPr rtl="0" fontAlgn="t">
                        <a:spcBef>
                          <a:spcPts val="0"/>
                        </a:spcBef>
                        <a:spcAft>
                          <a:spcPts val="0"/>
                        </a:spcAft>
                      </a:pPr>
                      <a:r>
                        <a:rPr lang="en-US" sz="1300" b="0" i="0" u="none" strike="noStrike" dirty="0">
                          <a:solidFill>
                            <a:srgbClr val="000000"/>
                          </a:solidFill>
                          <a:effectLst/>
                          <a:latin typeface="Arial" panose="020B0604020202020204" pitchFamily="34" charset="0"/>
                        </a:rPr>
                        <a:t>Less than 5kg</a:t>
                      </a:r>
                      <a:r>
                        <a:rPr lang="en-US" sz="1300" b="0" i="0" u="none" strike="noStrike" dirty="0">
                          <a:solidFill>
                            <a:schemeClr val="dk1"/>
                          </a:solidFill>
                          <a:effectLst/>
                          <a:latin typeface="+mn-lt"/>
                        </a:rPr>
                        <a:t> e</a:t>
                      </a:r>
                      <a:r>
                        <a:rPr lang="en-US" sz="1300" b="0" i="0" u="none" strike="noStrike" dirty="0">
                          <a:solidFill>
                            <a:srgbClr val="000000"/>
                          </a:solidFill>
                          <a:effectLst/>
                          <a:latin typeface="Arial" panose="020B0604020202020204" pitchFamily="34" charset="0"/>
                        </a:rPr>
                        <a:t>ach</a:t>
                      </a:r>
                      <a:endParaRPr lang="en-US" sz="1300" dirty="0">
                        <a:effectLst/>
                      </a:endParaRPr>
                    </a:p>
                  </a:txBody>
                  <a:tcPr marL="63500" marR="63500" marT="63500" marB="63500"/>
                </a:tc>
                <a:tc>
                  <a:txBody>
                    <a:bodyPr/>
                    <a:lstStyle/>
                    <a:p>
                      <a:pPr rtl="0" fontAlgn="t">
                        <a:spcBef>
                          <a:spcPts val="0"/>
                        </a:spcBef>
                        <a:spcAft>
                          <a:spcPts val="0"/>
                        </a:spcAft>
                      </a:pPr>
                      <a:r>
                        <a:rPr lang="en-US" sz="1300" b="0" i="0" u="none" strike="noStrike" dirty="0">
                          <a:solidFill>
                            <a:srgbClr val="000000"/>
                          </a:solidFill>
                          <a:effectLst/>
                          <a:latin typeface="Arial" panose="020B0604020202020204" pitchFamily="34" charset="0"/>
                        </a:rPr>
                        <a:t>The receiver and beacon must weigh less than 5kg respectively</a:t>
                      </a:r>
                      <a:endParaRPr lang="en-US" sz="1300" dirty="0">
                        <a:effectLst/>
                      </a:endParaRPr>
                    </a:p>
                  </a:txBody>
                  <a:tcPr marL="63500" marR="63500" marT="63500" marB="63500"/>
                </a:tc>
                <a:extLst>
                  <a:ext uri="{0D108BD9-81ED-4DB2-BD59-A6C34878D82A}">
                    <a16:rowId xmlns:a16="http://schemas.microsoft.com/office/drawing/2014/main" val="3319375985"/>
                  </a:ext>
                </a:extLst>
              </a:tr>
              <a:tr h="351826">
                <a:tc>
                  <a:txBody>
                    <a:bodyPr/>
                    <a:lstStyle/>
                    <a:p>
                      <a:pPr rtl="0" fontAlgn="t">
                        <a:spcBef>
                          <a:spcPts val="0"/>
                        </a:spcBef>
                        <a:spcAft>
                          <a:spcPts val="0"/>
                        </a:spcAft>
                      </a:pPr>
                      <a:r>
                        <a:rPr lang="en-US" sz="1300" b="0" i="0" u="none" strike="noStrike" dirty="0">
                          <a:solidFill>
                            <a:srgbClr val="000000"/>
                          </a:solidFill>
                          <a:effectLst/>
                          <a:latin typeface="Arial" panose="020B0604020202020204" pitchFamily="34" charset="0"/>
                        </a:rPr>
                        <a:t>Indoor functional distance</a:t>
                      </a:r>
                      <a:endParaRPr lang="en-US" sz="1300" dirty="0">
                        <a:effectLst/>
                      </a:endParaRPr>
                    </a:p>
                  </a:txBody>
                  <a:tcPr marL="63500" marR="63500" marT="63500" marB="63500">
                    <a:solidFill>
                      <a:schemeClr val="accent5">
                        <a:lumMod val="75000"/>
                      </a:schemeClr>
                    </a:solidFill>
                  </a:tcPr>
                </a:tc>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2-3 meters</a:t>
                      </a:r>
                      <a:endParaRPr lang="en-US" sz="1300">
                        <a:effectLst/>
                      </a:endParaRPr>
                    </a:p>
                  </a:txBody>
                  <a:tcPr marL="63500" marR="63500" marT="63500" marB="63500">
                    <a:solidFill>
                      <a:schemeClr val="accent5">
                        <a:lumMod val="75000"/>
                      </a:schemeClr>
                    </a:solidFill>
                  </a:tcPr>
                </a:tc>
                <a:tc>
                  <a:txBody>
                    <a:bodyPr/>
                    <a:lstStyle/>
                    <a:p>
                      <a:pPr rtl="0" fontAlgn="t">
                        <a:spcBef>
                          <a:spcPts val="0"/>
                        </a:spcBef>
                        <a:spcAft>
                          <a:spcPts val="0"/>
                        </a:spcAft>
                      </a:pPr>
                      <a:r>
                        <a:rPr lang="en-US" sz="1300" b="0" i="0" u="none" strike="noStrike" dirty="0">
                          <a:solidFill>
                            <a:srgbClr val="000000"/>
                          </a:solidFill>
                          <a:effectLst/>
                          <a:latin typeface="Arial" panose="020B0604020202020204" pitchFamily="34" charset="0"/>
                        </a:rPr>
                        <a:t>Functional distance while indoors</a:t>
                      </a:r>
                      <a:endParaRPr lang="en-US" sz="1300" dirty="0">
                        <a:effectLst/>
                      </a:endParaRPr>
                    </a:p>
                  </a:txBody>
                  <a:tcPr marL="63500" marR="63500" marT="63500" marB="63500">
                    <a:solidFill>
                      <a:schemeClr val="accent5">
                        <a:lumMod val="75000"/>
                      </a:schemeClr>
                    </a:solidFill>
                  </a:tcPr>
                </a:tc>
                <a:extLst>
                  <a:ext uri="{0D108BD9-81ED-4DB2-BD59-A6C34878D82A}">
                    <a16:rowId xmlns:a16="http://schemas.microsoft.com/office/drawing/2014/main" val="443590704"/>
                  </a:ext>
                </a:extLst>
              </a:tr>
              <a:tr h="351826">
                <a:tc>
                  <a:txBody>
                    <a:bodyPr/>
                    <a:lstStyle/>
                    <a:p>
                      <a:pPr rtl="0" fontAlgn="t">
                        <a:spcBef>
                          <a:spcPts val="0"/>
                        </a:spcBef>
                        <a:spcAft>
                          <a:spcPts val="0"/>
                        </a:spcAft>
                      </a:pPr>
                      <a:r>
                        <a:rPr lang="en-US" sz="1300" b="0" i="0" u="none" strike="noStrike">
                          <a:solidFill>
                            <a:srgbClr val="000000"/>
                          </a:solidFill>
                          <a:effectLst/>
                          <a:latin typeface="Arial" panose="020B0604020202020204" pitchFamily="34" charset="0"/>
                        </a:rPr>
                        <a:t>Outdoor functional distance </a:t>
                      </a:r>
                      <a:endParaRPr lang="en-US" sz="1300">
                        <a:effectLst/>
                      </a:endParaRPr>
                    </a:p>
                  </a:txBody>
                  <a:tcPr marL="63500" marR="63500" marT="63500" marB="63500"/>
                </a:tc>
                <a:tc>
                  <a:txBody>
                    <a:bodyPr/>
                    <a:lstStyle/>
                    <a:p>
                      <a:pPr rtl="0" fontAlgn="t">
                        <a:spcBef>
                          <a:spcPts val="0"/>
                        </a:spcBef>
                        <a:spcAft>
                          <a:spcPts val="0"/>
                        </a:spcAft>
                      </a:pPr>
                      <a:r>
                        <a:rPr lang="en-US" sz="1300" b="0" i="0" u="none" strike="noStrike" dirty="0">
                          <a:solidFill>
                            <a:srgbClr val="000000"/>
                          </a:solidFill>
                          <a:effectLst/>
                          <a:latin typeface="Arial" panose="020B0604020202020204" pitchFamily="34" charset="0"/>
                        </a:rPr>
                        <a:t>100-1000 kilometers</a:t>
                      </a:r>
                      <a:endParaRPr lang="en-US" sz="1300" dirty="0">
                        <a:effectLst/>
                      </a:endParaRPr>
                    </a:p>
                  </a:txBody>
                  <a:tcPr marL="63500" marR="63500" marT="63500" marB="63500"/>
                </a:tc>
                <a:tc>
                  <a:txBody>
                    <a:bodyPr/>
                    <a:lstStyle/>
                    <a:p>
                      <a:pPr rtl="0" fontAlgn="t">
                        <a:spcBef>
                          <a:spcPts val="0"/>
                        </a:spcBef>
                        <a:spcAft>
                          <a:spcPts val="0"/>
                        </a:spcAft>
                      </a:pPr>
                      <a:r>
                        <a:rPr lang="en-US" sz="1300" b="0" i="0" u="none" strike="noStrike" dirty="0">
                          <a:solidFill>
                            <a:srgbClr val="000000"/>
                          </a:solidFill>
                          <a:effectLst/>
                          <a:latin typeface="Arial" panose="020B0604020202020204" pitchFamily="34" charset="0"/>
                        </a:rPr>
                        <a:t>Functional distance while outdoors</a:t>
                      </a:r>
                      <a:endParaRPr lang="en-US" sz="1300" dirty="0">
                        <a:effectLst/>
                      </a:endParaRPr>
                    </a:p>
                  </a:txBody>
                  <a:tcPr marL="63500" marR="63500" marT="63500" marB="63500"/>
                </a:tc>
                <a:extLst>
                  <a:ext uri="{0D108BD9-81ED-4DB2-BD59-A6C34878D82A}">
                    <a16:rowId xmlns:a16="http://schemas.microsoft.com/office/drawing/2014/main" val="774743846"/>
                  </a:ext>
                </a:extLst>
              </a:tr>
              <a:tr h="537648">
                <a:tc>
                  <a:txBody>
                    <a:bodyPr/>
                    <a:lstStyle/>
                    <a:p>
                      <a:pPr rtl="0" fontAlgn="t">
                        <a:spcBef>
                          <a:spcPts val="0"/>
                        </a:spcBef>
                        <a:spcAft>
                          <a:spcPts val="0"/>
                        </a:spcAft>
                      </a:pPr>
                      <a:r>
                        <a:rPr lang="en-US" sz="1300" b="0" i="0" u="none" strike="noStrike" dirty="0">
                          <a:solidFill>
                            <a:srgbClr val="000000"/>
                          </a:solidFill>
                          <a:effectLst/>
                          <a:latin typeface="Arial" panose="020B0604020202020204" pitchFamily="34" charset="0"/>
                        </a:rPr>
                        <a:t>Battery life</a:t>
                      </a:r>
                      <a:endParaRPr lang="en-US" sz="1300" dirty="0">
                        <a:effectLst/>
                      </a:endParaRPr>
                    </a:p>
                  </a:txBody>
                  <a:tcPr marL="63500" marR="63500" marT="63500" marB="63500"/>
                </a:tc>
                <a:tc>
                  <a:txBody>
                    <a:bodyPr/>
                    <a:lstStyle/>
                    <a:p>
                      <a:pPr rtl="0" fontAlgn="t">
                        <a:spcBef>
                          <a:spcPts val="0"/>
                        </a:spcBef>
                        <a:spcAft>
                          <a:spcPts val="0"/>
                        </a:spcAft>
                      </a:pPr>
                      <a:r>
                        <a:rPr lang="en-US" sz="1300" b="0" i="0" u="none" strike="noStrike" dirty="0">
                          <a:solidFill>
                            <a:srgbClr val="000000"/>
                          </a:solidFill>
                          <a:effectLst/>
                          <a:latin typeface="Arial" panose="020B0604020202020204" pitchFamily="34" charset="0"/>
                        </a:rPr>
                        <a:t>30-60 minutes</a:t>
                      </a:r>
                      <a:endParaRPr lang="en-US" sz="1300" dirty="0">
                        <a:effectLst/>
                      </a:endParaRPr>
                    </a:p>
                  </a:txBody>
                  <a:tcPr marL="63500" marR="63500" marT="63500" marB="63500"/>
                </a:tc>
                <a:tc>
                  <a:txBody>
                    <a:bodyPr/>
                    <a:lstStyle/>
                    <a:p>
                      <a:pPr rtl="0" fontAlgn="t">
                        <a:spcBef>
                          <a:spcPts val="0"/>
                        </a:spcBef>
                        <a:spcAft>
                          <a:spcPts val="0"/>
                        </a:spcAft>
                      </a:pPr>
                      <a:r>
                        <a:rPr lang="en-US" sz="1300" b="0" i="0" u="none" strike="noStrike" dirty="0">
                          <a:solidFill>
                            <a:srgbClr val="000000"/>
                          </a:solidFill>
                          <a:effectLst/>
                          <a:latin typeface="Arial" panose="020B0604020202020204" pitchFamily="34" charset="0"/>
                        </a:rPr>
                        <a:t>How long the system will be able to run on battery supply </a:t>
                      </a:r>
                      <a:endParaRPr lang="en-US" sz="1300" dirty="0">
                        <a:effectLst/>
                      </a:endParaRPr>
                    </a:p>
                  </a:txBody>
                  <a:tcPr marL="63500" marR="63500" marT="63500" marB="63500"/>
                </a:tc>
                <a:extLst>
                  <a:ext uri="{0D108BD9-81ED-4DB2-BD59-A6C34878D82A}">
                    <a16:rowId xmlns:a16="http://schemas.microsoft.com/office/drawing/2014/main" val="1779253776"/>
                  </a:ext>
                </a:extLst>
              </a:tr>
              <a:tr h="231091">
                <a:tc>
                  <a:txBody>
                    <a:bodyPr/>
                    <a:lstStyle/>
                    <a:p>
                      <a:pPr rtl="0" fontAlgn="t">
                        <a:spcBef>
                          <a:spcPts val="0"/>
                        </a:spcBef>
                        <a:spcAft>
                          <a:spcPts val="0"/>
                        </a:spcAft>
                      </a:pPr>
                      <a:r>
                        <a:rPr lang="en-US" sz="1300" b="0" i="0" u="none" strike="noStrike" dirty="0">
                          <a:solidFill>
                            <a:srgbClr val="000000"/>
                          </a:solidFill>
                          <a:effectLst/>
                          <a:latin typeface="Arial" panose="020B0604020202020204" pitchFamily="34" charset="0"/>
                        </a:rPr>
                        <a:t>GPS Accuracy </a:t>
                      </a:r>
                      <a:endParaRPr lang="en-US" sz="1300" dirty="0">
                        <a:effectLst/>
                      </a:endParaRPr>
                    </a:p>
                  </a:txBody>
                  <a:tcPr marL="63500" marR="63500" marT="63500" marB="63500"/>
                </a:tc>
                <a:tc>
                  <a:txBody>
                    <a:bodyPr/>
                    <a:lstStyle/>
                    <a:p>
                      <a:pPr rtl="0" fontAlgn="t">
                        <a:spcBef>
                          <a:spcPts val="0"/>
                        </a:spcBef>
                        <a:spcAft>
                          <a:spcPts val="0"/>
                        </a:spcAft>
                      </a:pPr>
                      <a:r>
                        <a:rPr lang="en-US" sz="1300" b="0" i="0" u="none" strike="noStrike" dirty="0">
                          <a:solidFill>
                            <a:srgbClr val="000000"/>
                          </a:solidFill>
                          <a:effectLst/>
                          <a:latin typeface="Arial" panose="020B0604020202020204" pitchFamily="34" charset="0"/>
                        </a:rPr>
                        <a:t>2-3 meters</a:t>
                      </a:r>
                      <a:endParaRPr lang="en-US" sz="1300" dirty="0">
                        <a:effectLst/>
                      </a:endParaRPr>
                    </a:p>
                  </a:txBody>
                  <a:tcPr marL="63500" marR="63500" marT="63500" marB="63500"/>
                </a:tc>
                <a:tc>
                  <a:txBody>
                    <a:bodyPr/>
                    <a:lstStyle/>
                    <a:p>
                      <a:pPr rtl="0" fontAlgn="t">
                        <a:spcBef>
                          <a:spcPts val="0"/>
                        </a:spcBef>
                        <a:spcAft>
                          <a:spcPts val="0"/>
                        </a:spcAft>
                      </a:pPr>
                      <a:r>
                        <a:rPr lang="en-US" sz="1300" b="0" i="0" u="none" strike="noStrike" dirty="0">
                          <a:solidFill>
                            <a:srgbClr val="000000"/>
                          </a:solidFill>
                          <a:effectLst/>
                          <a:latin typeface="Arial" panose="020B0604020202020204" pitchFamily="34" charset="0"/>
                        </a:rPr>
                        <a:t>Accuracy of the GPS system without the optical beacon</a:t>
                      </a:r>
                      <a:endParaRPr lang="en-US" sz="1300" dirty="0">
                        <a:effectLst/>
                      </a:endParaRPr>
                    </a:p>
                  </a:txBody>
                  <a:tcPr marL="63500" marR="63500" marT="63500" marB="63500"/>
                </a:tc>
                <a:extLst>
                  <a:ext uri="{0D108BD9-81ED-4DB2-BD59-A6C34878D82A}">
                    <a16:rowId xmlns:a16="http://schemas.microsoft.com/office/drawing/2014/main" val="3746158380"/>
                  </a:ext>
                </a:extLst>
              </a:tr>
              <a:tr h="231091">
                <a:tc>
                  <a:txBody>
                    <a:bodyPr/>
                    <a:lstStyle/>
                    <a:p>
                      <a:pPr rtl="0" fontAlgn="t">
                        <a:spcBef>
                          <a:spcPts val="0"/>
                        </a:spcBef>
                        <a:spcAft>
                          <a:spcPts val="0"/>
                        </a:spcAft>
                      </a:pPr>
                      <a:r>
                        <a:rPr lang="en-US" sz="1300" b="0" i="0" u="none" strike="noStrike" dirty="0">
                          <a:solidFill>
                            <a:srgbClr val="000000"/>
                          </a:solidFill>
                          <a:effectLst/>
                          <a:latin typeface="Arial" panose="020B0604020202020204" pitchFamily="34" charset="0"/>
                        </a:rPr>
                        <a:t>Reaction time</a:t>
                      </a:r>
                      <a:endParaRPr lang="en-US" sz="1300" dirty="0">
                        <a:effectLst/>
                      </a:endParaRPr>
                    </a:p>
                  </a:txBody>
                  <a:tcPr marL="63500" marR="63500" marT="63500" marB="63500">
                    <a:solidFill>
                      <a:schemeClr val="accent5">
                        <a:lumMod val="75000"/>
                      </a:schemeClr>
                    </a:solidFill>
                  </a:tcPr>
                </a:tc>
                <a:tc>
                  <a:txBody>
                    <a:bodyPr/>
                    <a:lstStyle/>
                    <a:p>
                      <a:pPr rtl="0" fontAlgn="t">
                        <a:spcBef>
                          <a:spcPts val="0"/>
                        </a:spcBef>
                        <a:spcAft>
                          <a:spcPts val="0"/>
                        </a:spcAft>
                      </a:pPr>
                      <a:r>
                        <a:rPr lang="en-US" sz="1300" b="0" i="0" u="none" strike="noStrike" dirty="0">
                          <a:solidFill>
                            <a:srgbClr val="000000"/>
                          </a:solidFill>
                          <a:effectLst/>
                          <a:latin typeface="Arial" panose="020B0604020202020204" pitchFamily="34" charset="0"/>
                        </a:rPr>
                        <a:t>300-600 </a:t>
                      </a:r>
                      <a:r>
                        <a:rPr lang="en-US" sz="1300" b="0" i="0" u="none" strike="noStrike" dirty="0" err="1">
                          <a:solidFill>
                            <a:srgbClr val="000000"/>
                          </a:solidFill>
                          <a:effectLst/>
                          <a:latin typeface="Arial" panose="020B0604020202020204" pitchFamily="34" charset="0"/>
                        </a:rPr>
                        <a:t>ms</a:t>
                      </a:r>
                      <a:endParaRPr lang="en-US" sz="1300" dirty="0">
                        <a:effectLst/>
                      </a:endParaRPr>
                    </a:p>
                  </a:txBody>
                  <a:tcPr marL="63500" marR="63500" marT="63500" marB="63500">
                    <a:solidFill>
                      <a:schemeClr val="accent5">
                        <a:lumMod val="75000"/>
                      </a:schemeClr>
                    </a:solidFill>
                  </a:tcPr>
                </a:tc>
                <a:tc>
                  <a:txBody>
                    <a:bodyPr/>
                    <a:lstStyle/>
                    <a:p>
                      <a:pPr rtl="0" fontAlgn="t">
                        <a:spcBef>
                          <a:spcPts val="0"/>
                        </a:spcBef>
                        <a:spcAft>
                          <a:spcPts val="0"/>
                        </a:spcAft>
                      </a:pPr>
                      <a:r>
                        <a:rPr lang="en-US" sz="1300" b="0" i="0" u="none" strike="noStrike" dirty="0">
                          <a:solidFill>
                            <a:srgbClr val="000000"/>
                          </a:solidFill>
                          <a:effectLst/>
                          <a:latin typeface="Arial" panose="020B0604020202020204" pitchFamily="34" charset="0"/>
                        </a:rPr>
                        <a:t>Delay between detecting an optical signal and moving the motors</a:t>
                      </a:r>
                      <a:endParaRPr lang="en-US" sz="1300" dirty="0">
                        <a:effectLst/>
                      </a:endParaRPr>
                    </a:p>
                  </a:txBody>
                  <a:tcPr marL="63500" marR="63500" marT="63500" marB="63500">
                    <a:solidFill>
                      <a:schemeClr val="accent5">
                        <a:lumMod val="75000"/>
                      </a:schemeClr>
                    </a:solidFill>
                  </a:tcPr>
                </a:tc>
                <a:extLst>
                  <a:ext uri="{0D108BD9-81ED-4DB2-BD59-A6C34878D82A}">
                    <a16:rowId xmlns:a16="http://schemas.microsoft.com/office/drawing/2014/main" val="751227202"/>
                  </a:ext>
                </a:extLst>
              </a:tr>
            </a:tbl>
          </a:graphicData>
        </a:graphic>
      </p:graphicFrame>
      <p:pic>
        <p:nvPicPr>
          <p:cNvPr id="3" name="Picture 2" descr="A person in a suit and tie&#10;&#10;Description automatically generated">
            <a:extLst>
              <a:ext uri="{FF2B5EF4-FFF2-40B4-BE49-F238E27FC236}">
                <a16:creationId xmlns:a16="http://schemas.microsoft.com/office/drawing/2014/main" id="{17FEB29B-274B-9ADF-C4B2-B9515DFB319E}"/>
              </a:ext>
            </a:extLst>
          </p:cNvPr>
          <p:cNvPicPr>
            <a:picLocks noChangeAspect="1"/>
          </p:cNvPicPr>
          <p:nvPr/>
        </p:nvPicPr>
        <p:blipFill>
          <a:blip r:embed="rId2">
            <a:extLst>
              <a:ext uri="{28A0092B-C50C-407E-A947-70E740481C1C}">
                <a14:useLocalDpi xmlns:a14="http://schemas.microsoft.com/office/drawing/2010/main" val="0"/>
              </a:ext>
            </a:extLst>
          </a:blip>
          <a:srcRect l="21784" t="5531" r="23206" b="41314"/>
          <a:stretch/>
        </p:blipFill>
        <p:spPr>
          <a:xfrm>
            <a:off x="11044363" y="0"/>
            <a:ext cx="1147637" cy="1478569"/>
          </a:xfrm>
          <a:prstGeom prst="rect">
            <a:avLst/>
          </a:prstGeom>
        </p:spPr>
      </p:pic>
    </p:spTree>
    <p:extLst>
      <p:ext uri="{BB962C8B-B14F-4D97-AF65-F5344CB8AC3E}">
        <p14:creationId xmlns:p14="http://schemas.microsoft.com/office/powerpoint/2010/main" val="2637921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634E8A72-794F-98F8-F1D6-AADC659425D3}"/>
              </a:ext>
            </a:extLst>
          </p:cNvPr>
          <p:cNvPicPr>
            <a:picLocks noGrp="1" noChangeAspect="1"/>
          </p:cNvPicPr>
          <p:nvPr>
            <p:ph idx="1"/>
          </p:nvPr>
        </p:nvPicPr>
        <p:blipFill>
          <a:blip r:embed="rId2"/>
          <a:srcRect l="1038" t="322" r="1951" b="2599"/>
          <a:stretch/>
        </p:blipFill>
        <p:spPr>
          <a:xfrm>
            <a:off x="128751" y="1150884"/>
            <a:ext cx="10610194" cy="5376042"/>
          </a:xfrm>
          <a:prstGeom prst="rect">
            <a:avLst/>
          </a:prstGeom>
        </p:spPr>
      </p:pic>
      <p:pic>
        <p:nvPicPr>
          <p:cNvPr id="2" name="Picture 1" descr="A person in a white shirt&#10;&#10;Description automatically generated">
            <a:extLst>
              <a:ext uri="{FF2B5EF4-FFF2-40B4-BE49-F238E27FC236}">
                <a16:creationId xmlns:a16="http://schemas.microsoft.com/office/drawing/2014/main" id="{363BCC8B-B4C9-C08C-4836-8F30857AF335}"/>
              </a:ext>
            </a:extLst>
          </p:cNvPr>
          <p:cNvPicPr>
            <a:picLocks noChangeAspect="1"/>
          </p:cNvPicPr>
          <p:nvPr/>
        </p:nvPicPr>
        <p:blipFill>
          <a:blip r:embed="rId3">
            <a:extLst>
              <a:ext uri="{28A0092B-C50C-407E-A947-70E740481C1C}">
                <a14:useLocalDpi xmlns:a14="http://schemas.microsoft.com/office/drawing/2010/main" val="0"/>
              </a:ext>
            </a:extLst>
          </a:blip>
          <a:srcRect l="19331" t="31938" r="53700" b="37005"/>
          <a:stretch/>
        </p:blipFill>
        <p:spPr>
          <a:xfrm rot="5400000">
            <a:off x="10814211" y="100781"/>
            <a:ext cx="1478572" cy="1277009"/>
          </a:xfrm>
          <a:prstGeom prst="rect">
            <a:avLst/>
          </a:prstGeom>
        </p:spPr>
      </p:pic>
      <p:sp>
        <p:nvSpPr>
          <p:cNvPr id="3" name="Title 1">
            <a:extLst>
              <a:ext uri="{FF2B5EF4-FFF2-40B4-BE49-F238E27FC236}">
                <a16:creationId xmlns:a16="http://schemas.microsoft.com/office/drawing/2014/main" id="{892FF8E6-A471-02B6-2A43-1445C9270C98}"/>
              </a:ext>
            </a:extLst>
          </p:cNvPr>
          <p:cNvSpPr>
            <a:spLocks noGrp="1"/>
          </p:cNvSpPr>
          <p:nvPr>
            <p:ph type="title"/>
          </p:nvPr>
        </p:nvSpPr>
        <p:spPr>
          <a:xfrm>
            <a:off x="1453055" y="-153993"/>
            <a:ext cx="9905998" cy="1478570"/>
          </a:xfrm>
        </p:spPr>
        <p:txBody>
          <a:bodyPr/>
          <a:lstStyle/>
          <a:p>
            <a:r>
              <a:rPr lang="en-US" dirty="0"/>
              <a:t>Hardware Block diagram</a:t>
            </a:r>
          </a:p>
        </p:txBody>
      </p:sp>
    </p:spTree>
    <p:extLst>
      <p:ext uri="{BB962C8B-B14F-4D97-AF65-F5344CB8AC3E}">
        <p14:creationId xmlns:p14="http://schemas.microsoft.com/office/powerpoint/2010/main" val="34322531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TM04033919[[fn=Circuit]]</Template>
  <TotalTime>11438</TotalTime>
  <Words>2006</Words>
  <Application>Microsoft Office PowerPoint</Application>
  <PresentationFormat>Widescreen</PresentationFormat>
  <Paragraphs>518</Paragraphs>
  <Slides>36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DengXian</vt:lpstr>
      <vt:lpstr>Aptos</vt:lpstr>
      <vt:lpstr>Arial</vt:lpstr>
      <vt:lpstr>Cambria Math</vt:lpstr>
      <vt:lpstr>Corbel</vt:lpstr>
      <vt:lpstr>Tw Cen MT</vt:lpstr>
      <vt:lpstr>Circuit</vt:lpstr>
      <vt:lpstr>Optical Beacon Tracker for  Optical Wireless Communication</vt:lpstr>
      <vt:lpstr>Meet the Team</vt:lpstr>
      <vt:lpstr>Meet Our sponsor</vt:lpstr>
      <vt:lpstr>Motivation and background</vt:lpstr>
      <vt:lpstr>Project Goals</vt:lpstr>
      <vt:lpstr>Project Objectives</vt:lpstr>
      <vt:lpstr>Overall Project diagram</vt:lpstr>
      <vt:lpstr>Project Specifications</vt:lpstr>
      <vt:lpstr>Hardware Block diagram</vt:lpstr>
      <vt:lpstr>Power Calculations </vt:lpstr>
      <vt:lpstr>Photodiode selection</vt:lpstr>
      <vt:lpstr>The quadrant photodiode</vt:lpstr>
      <vt:lpstr>Laser selection</vt:lpstr>
      <vt:lpstr>LED selection</vt:lpstr>
      <vt:lpstr>Mcu selection</vt:lpstr>
      <vt:lpstr>Optical Diagram</vt:lpstr>
      <vt:lpstr>Lens selection </vt:lpstr>
      <vt:lpstr>PCB</vt:lpstr>
      <vt:lpstr>PowerPoint Presentation</vt:lpstr>
      <vt:lpstr>Software Diagram</vt:lpstr>
      <vt:lpstr>Programming Language</vt:lpstr>
      <vt:lpstr>Key Concepts in Algorithms and Systems Control</vt:lpstr>
      <vt:lpstr>Alignment Algorithm</vt:lpstr>
      <vt:lpstr>Alignment Algorithm</vt:lpstr>
      <vt:lpstr>Search Algorithm</vt:lpstr>
      <vt:lpstr>Search Algorithm</vt:lpstr>
      <vt:lpstr>Control Theory</vt:lpstr>
      <vt:lpstr>Signal Processing</vt:lpstr>
      <vt:lpstr>Receiver sequence diagram</vt:lpstr>
      <vt:lpstr>Transmitter sequence diagram</vt:lpstr>
      <vt:lpstr>Graphic User Interface</vt:lpstr>
      <vt:lpstr>Graphic User Interface</vt:lpstr>
      <vt:lpstr>Budget</vt:lpstr>
      <vt:lpstr>Expenses (as of 11/20/2024)</vt:lpstr>
      <vt:lpstr>Assembled prototypes</vt:lpstr>
      <vt:lpstr>Work distribution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Seth Johnson</dc:creator>
  <cp:lastModifiedBy>bbaez2019@fau.edu</cp:lastModifiedBy>
  <cp:revision>56</cp:revision>
  <dcterms:created xsi:type="dcterms:W3CDTF">2024-05-06T16:10:03Z</dcterms:created>
  <dcterms:modified xsi:type="dcterms:W3CDTF">2024-11-21T02:45:10Z</dcterms:modified>
</cp:coreProperties>
</file>